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2"/>
  </p:notesMasterIdLst>
  <p:handoutMasterIdLst>
    <p:handoutMasterId r:id="rId13"/>
  </p:handoutMasterIdLst>
  <p:sldIdLst>
    <p:sldId id="331" r:id="rId5"/>
    <p:sldId id="2147309356" r:id="rId6"/>
    <p:sldId id="2147309357" r:id="rId7"/>
    <p:sldId id="2147309361" r:id="rId8"/>
    <p:sldId id="2147309362" r:id="rId9"/>
    <p:sldId id="2142532640" r:id="rId10"/>
    <p:sldId id="289" r:id="rId11"/>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1" autoAdjust="0"/>
    <p:restoredTop sz="94643" autoAdjust="0"/>
  </p:normalViewPr>
  <p:slideViewPr>
    <p:cSldViewPr>
      <p:cViewPr varScale="1">
        <p:scale>
          <a:sx n="62" d="100"/>
          <a:sy n="62" d="100"/>
        </p:scale>
        <p:origin x="80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lf De Vegt" userId="f9ae16a4-dbc1-4c96-9d99-15ce96bfddf8" providerId="ADAL" clId="{CF78EEBA-98E5-4EAF-9D02-21C4C7B05246}"/>
    <pc:docChg chg="modSld modMainMaster">
      <pc:chgData name="Rolf De Vegt" userId="f9ae16a4-dbc1-4c96-9d99-15ce96bfddf8" providerId="ADAL" clId="{CF78EEBA-98E5-4EAF-9D02-21C4C7B05246}" dt="2022-07-12T12:11:34.524" v="7" actId="20577"/>
      <pc:docMkLst>
        <pc:docMk/>
      </pc:docMkLst>
      <pc:sldChg chg="modSp mod">
        <pc:chgData name="Rolf De Vegt" userId="f9ae16a4-dbc1-4c96-9d99-15ce96bfddf8" providerId="ADAL" clId="{CF78EEBA-98E5-4EAF-9D02-21C4C7B05246}" dt="2022-07-12T12:11:34.524" v="7" actId="20577"/>
        <pc:sldMkLst>
          <pc:docMk/>
          <pc:sldMk cId="0" sldId="331"/>
        </pc:sldMkLst>
        <pc:spChg chg="mod">
          <ac:chgData name="Rolf De Vegt" userId="f9ae16a4-dbc1-4c96-9d99-15ce96bfddf8" providerId="ADAL" clId="{CF78EEBA-98E5-4EAF-9D02-21C4C7B05246}" dt="2022-07-12T12:11:34.524" v="7" actId="20577"/>
          <ac:spMkLst>
            <pc:docMk/>
            <pc:sldMk cId="0" sldId="331"/>
            <ac:spMk id="13318" creationId="{00000000-0000-0000-0000-000000000000}"/>
          </ac:spMkLst>
        </pc:spChg>
      </pc:sldChg>
      <pc:sldMasterChg chg="modSp mod">
        <pc:chgData name="Rolf De Vegt" userId="f9ae16a4-dbc1-4c96-9d99-15ce96bfddf8" providerId="ADAL" clId="{CF78EEBA-98E5-4EAF-9D02-21C4C7B05246}" dt="2022-07-12T12:11:10.462" v="1" actId="20577"/>
        <pc:sldMasterMkLst>
          <pc:docMk/>
          <pc:sldMasterMk cId="0" sldId="2147483648"/>
        </pc:sldMasterMkLst>
        <pc:spChg chg="mod">
          <ac:chgData name="Rolf De Vegt" userId="f9ae16a4-dbc1-4c96-9d99-15ce96bfddf8" providerId="ADAL" clId="{CF78EEBA-98E5-4EAF-9D02-21C4C7B05246}" dt="2022-07-12T12:11:10.462"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70525" y="204788"/>
            <a:ext cx="64135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802.11-13/0900r0</a:t>
            </a:r>
          </a:p>
        </p:txBody>
      </p:sp>
      <p:sp>
        <p:nvSpPr>
          <p:cNvPr id="3075" name="Rectangle 3"/>
          <p:cNvSpPr>
            <a:spLocks noGrp="1" noChangeArrowheads="1"/>
          </p:cNvSpPr>
          <p:nvPr>
            <p:ph type="dt" sz="quarter" idx="1"/>
          </p:nvPr>
        </p:nvSpPr>
        <p:spPr bwMode="auto">
          <a:xfrm>
            <a:off x="682625" y="204788"/>
            <a:ext cx="827088"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ltLang="en-US"/>
              <a:t>July 2013</a:t>
            </a:r>
            <a:endParaRPr lang="en-GB" altLang="en-US"/>
          </a:p>
        </p:txBody>
      </p:sp>
      <p:sp>
        <p:nvSpPr>
          <p:cNvPr id="3076" name="Rectangle 4"/>
          <p:cNvSpPr>
            <a:spLocks noGrp="1" noChangeArrowheads="1"/>
          </p:cNvSpPr>
          <p:nvPr>
            <p:ph type="ftr" sz="quarter" idx="2"/>
          </p:nvPr>
        </p:nvSpPr>
        <p:spPr bwMode="auto">
          <a:xfrm>
            <a:off x="5722938" y="96123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GB" altLang="en-US"/>
              <a:t>Page </a:t>
            </a:r>
            <a:fld id="{61D362CC-36D6-4BC3-B509-B73C4EE088FB}" type="slidenum">
              <a:rPr lang="en-GB" altLang="en-US"/>
              <a:pPr>
                <a:defRPr/>
              </a:pPr>
              <a:t>‹#›</a:t>
            </a:fld>
            <a:endParaRPr lang="en-GB" altLang="en-US"/>
          </a:p>
        </p:txBody>
      </p:sp>
      <p:sp>
        <p:nvSpPr>
          <p:cNvPr id="20486"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Rectangle 7"/>
          <p:cNvSpPr>
            <a:spLocks noChangeArrowheads="1"/>
          </p:cNvSpPr>
          <p:nvPr/>
        </p:nvSpPr>
        <p:spPr bwMode="auto">
          <a:xfrm>
            <a:off x="681038" y="96123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20488"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74738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13388" y="12065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802.11-13/0900r0</a:t>
            </a:r>
          </a:p>
        </p:txBody>
      </p:sp>
      <p:sp>
        <p:nvSpPr>
          <p:cNvPr id="2051" name="Rectangle 3"/>
          <p:cNvSpPr>
            <a:spLocks noGrp="1" noChangeArrowheads="1"/>
          </p:cNvSpPr>
          <p:nvPr>
            <p:ph type="dt" idx="1"/>
          </p:nvPr>
        </p:nvSpPr>
        <p:spPr bwMode="auto">
          <a:xfrm>
            <a:off x="641350" y="12065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ltLang="en-US"/>
              <a:t>July 2013</a:t>
            </a:r>
            <a:endParaRPr lang="en-GB" altLang="en-US"/>
          </a:p>
        </p:txBody>
      </p:sp>
      <p:sp>
        <p:nvSpPr>
          <p:cNvPr id="16388" name="Rectangle 4"/>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4875" y="4716463"/>
            <a:ext cx="4984750" cy="4471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p:cNvSpPr>
            <a:spLocks noGrp="1" noChangeArrowheads="1"/>
          </p:cNvSpPr>
          <p:nvPr>
            <p:ph type="ftr" sz="quarter" idx="4"/>
          </p:nvPr>
        </p:nvSpPr>
        <p:spPr bwMode="auto">
          <a:xfrm>
            <a:off x="5230813" y="9615488"/>
            <a:ext cx="9239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GB" altLang="en-US"/>
              <a:t>Page </a:t>
            </a:r>
            <a:fld id="{9E5BB007-EFAA-40E2-BD33-26E4EDE43514}" type="slidenum">
              <a:rPr lang="en-GB" altLang="en-US"/>
              <a:pPr>
                <a:defRPr/>
              </a:pPr>
              <a:t>‹#›</a:t>
            </a:fld>
            <a:endParaRPr lang="en-GB" altLang="en-US"/>
          </a:p>
        </p:txBody>
      </p:sp>
      <p:sp>
        <p:nvSpPr>
          <p:cNvPr id="5128" name="Rectangle 8"/>
          <p:cNvSpPr>
            <a:spLocks noChangeArrowheads="1"/>
          </p:cNvSpPr>
          <p:nvPr/>
        </p:nvSpPr>
        <p:spPr bwMode="auto">
          <a:xfrm>
            <a:off x="709613" y="9615488"/>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6393"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4"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29407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802.11-13/0900r0</a:t>
            </a:r>
          </a:p>
        </p:txBody>
      </p:sp>
      <p:sp>
        <p:nvSpPr>
          <p:cNvPr id="17411"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7412"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7413"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B6A31C27-B09A-4880-B9CE-D62100860083}" type="slidenum">
              <a:rPr lang="en-GB" altLang="en-US"/>
              <a:pPr>
                <a:spcBef>
                  <a:spcPct val="0"/>
                </a:spcBef>
              </a:pPr>
              <a:t>1</a:t>
            </a:fld>
            <a:endParaRPr lang="en-GB" altLang="en-US"/>
          </a:p>
        </p:txBody>
      </p:sp>
      <p:sp>
        <p:nvSpPr>
          <p:cNvPr id="17414" name="Rectangle 2"/>
          <p:cNvSpPr>
            <a:spLocks noGrp="1" noRot="1" noChangeAspect="1" noChangeArrowheads="1" noTextEdit="1"/>
          </p:cNvSpPr>
          <p:nvPr>
            <p:ph type="sldImg"/>
          </p:nvPr>
        </p:nvSpPr>
        <p:spPr>
          <a:xfrm>
            <a:off x="98425" y="750888"/>
            <a:ext cx="6597650" cy="3711575"/>
          </a:xfrm>
          <a:ln/>
        </p:spPr>
      </p:sp>
      <p:sp>
        <p:nvSpPr>
          <p:cNvPr id="17415"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943978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929217" y="332601"/>
            <a:ext cx="1340110" cy="276999"/>
          </a:xfrm>
        </p:spPr>
        <p:txBody>
          <a:bodyPr/>
          <a:lstStyle>
            <a:lvl1pPr>
              <a:defRPr smtClean="0"/>
            </a:lvl1pPr>
          </a:lstStyle>
          <a:p>
            <a:pPr>
              <a:defRPr/>
            </a:pPr>
            <a:r>
              <a:rPr lang="en-US" altLang="en-US" dirty="0"/>
              <a:t>January 2022</a:t>
            </a:r>
            <a:endParaRPr lang="en-GB" altLang="en-US" dirty="0"/>
          </a:p>
        </p:txBody>
      </p:sp>
      <p:sp>
        <p:nvSpPr>
          <p:cNvPr id="5" name="Rectangle 5"/>
          <p:cNvSpPr>
            <a:spLocks noGrp="1" noChangeArrowheads="1"/>
          </p:cNvSpPr>
          <p:nvPr>
            <p:ph type="ftr" sz="quarter" idx="11"/>
          </p:nvPr>
        </p:nvSpPr>
        <p:spPr>
          <a:xfrm>
            <a:off x="8618384" y="6475413"/>
            <a:ext cx="2773516" cy="184666"/>
          </a:xfrm>
        </p:spPr>
        <p:txBody>
          <a:bodyPr/>
          <a:lstStyle>
            <a:lvl1pPr>
              <a:defRPr/>
            </a:lvl1pPr>
          </a:lstStyle>
          <a:p>
            <a:pPr>
              <a:defRPr/>
            </a:pPr>
            <a:r>
              <a:rPr lang="en-GB" dirty="0"/>
              <a:t>Rolf de Vegt (Qualcomm Technologies, Inc.)</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D0CAADD7-AAC6-49EF-8DF6-A0D2EA0F556E}" type="slidenum">
              <a:rPr lang="en-GB" altLang="en-US"/>
              <a:pPr>
                <a:defRPr/>
              </a:pPr>
              <a:t>‹#›</a:t>
            </a:fld>
            <a:endParaRPr lang="en-GB" altLang="en-US"/>
          </a:p>
        </p:txBody>
      </p:sp>
    </p:spTree>
    <p:extLst>
      <p:ext uri="{BB962C8B-B14F-4D97-AF65-F5344CB8AC3E}">
        <p14:creationId xmlns:p14="http://schemas.microsoft.com/office/powerpoint/2010/main" val="64987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5"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FCB419C4-B35A-4265-B622-2527E858DDB9}" type="slidenum">
              <a:rPr lang="en-GB" altLang="en-US"/>
              <a:pPr>
                <a:defRPr/>
              </a:pPr>
              <a:t>‹#›</a:t>
            </a:fld>
            <a:endParaRPr lang="en-GB" altLang="en-US"/>
          </a:p>
        </p:txBody>
      </p:sp>
    </p:spTree>
    <p:extLst>
      <p:ext uri="{BB962C8B-B14F-4D97-AF65-F5344CB8AC3E}">
        <p14:creationId xmlns:p14="http://schemas.microsoft.com/office/powerpoint/2010/main" val="138920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5"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605BF8EB-604C-425C-A0EC-4775B7AB90CC}" type="slidenum">
              <a:rPr lang="en-GB" altLang="en-US"/>
              <a:pPr>
                <a:defRPr/>
              </a:pPr>
              <a:t>‹#›</a:t>
            </a:fld>
            <a:endParaRPr lang="en-GB" altLang="en-US"/>
          </a:p>
        </p:txBody>
      </p:sp>
    </p:spTree>
    <p:extLst>
      <p:ext uri="{BB962C8B-B14F-4D97-AF65-F5344CB8AC3E}">
        <p14:creationId xmlns:p14="http://schemas.microsoft.com/office/powerpoint/2010/main" val="2906671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929218" y="332601"/>
            <a:ext cx="1340110" cy="276999"/>
          </a:xfrm>
        </p:spPr>
        <p:txBody>
          <a:bodyPr/>
          <a:lstStyle>
            <a:lvl1pPr>
              <a:defRPr smtClean="0"/>
            </a:lvl1pPr>
          </a:lstStyle>
          <a:p>
            <a:pPr>
              <a:defRPr/>
            </a:pPr>
            <a:r>
              <a:rPr lang="en-US" altLang="en-US" dirty="0"/>
              <a:t>January 2022</a:t>
            </a:r>
            <a:endParaRPr lang="en-GB" altLang="en-US" dirty="0"/>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312366C1-4726-4453-8DE9-4CAACBB0E481}" type="slidenum">
              <a:rPr lang="en-GB" altLang="en-US"/>
              <a:pPr>
                <a:defRPr/>
              </a:pPr>
              <a:t>‹#›</a:t>
            </a:fld>
            <a:endParaRPr lang="en-GB" altLang="en-US"/>
          </a:p>
        </p:txBody>
      </p:sp>
    </p:spTree>
    <p:extLst>
      <p:ext uri="{BB962C8B-B14F-4D97-AF65-F5344CB8AC3E}">
        <p14:creationId xmlns:p14="http://schemas.microsoft.com/office/powerpoint/2010/main" val="2422081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5"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6" name="Rectangle 6"/>
          <p:cNvSpPr>
            <a:spLocks noGrp="1" noChangeArrowheads="1"/>
          </p:cNvSpPr>
          <p:nvPr>
            <p:ph type="sldNum" sz="quarter" idx="12"/>
          </p:nvPr>
        </p:nvSpPr>
        <p:spPr/>
        <p:txBody>
          <a:bodyPr/>
          <a:lstStyle>
            <a:lvl1pPr>
              <a:defRPr smtClean="0"/>
            </a:lvl1pPr>
          </a:lstStyle>
          <a:p>
            <a:pPr>
              <a:defRPr/>
            </a:pPr>
            <a:r>
              <a:rPr lang="en-GB" altLang="en-US"/>
              <a:t>Slide </a:t>
            </a:r>
            <a:fld id="{9565D836-78DA-45C0-978E-A11984EF1605}" type="slidenum">
              <a:rPr lang="en-GB" altLang="en-US"/>
              <a:pPr>
                <a:defRPr/>
              </a:pPr>
              <a:t>‹#›</a:t>
            </a:fld>
            <a:endParaRPr lang="en-GB" altLang="en-US"/>
          </a:p>
        </p:txBody>
      </p:sp>
    </p:spTree>
    <p:extLst>
      <p:ext uri="{BB962C8B-B14F-4D97-AF65-F5344CB8AC3E}">
        <p14:creationId xmlns:p14="http://schemas.microsoft.com/office/powerpoint/2010/main" val="728063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6"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ltLang="en-US"/>
              <a:t>Slide </a:t>
            </a:r>
            <a:fld id="{5E5E5EFA-D712-4E83-82AA-F2E9D5E1CC47}" type="slidenum">
              <a:rPr lang="en-GB" altLang="en-US"/>
              <a:pPr>
                <a:defRPr/>
              </a:pPr>
              <a:t>‹#›</a:t>
            </a:fld>
            <a:endParaRPr lang="en-GB" altLang="en-US"/>
          </a:p>
        </p:txBody>
      </p:sp>
    </p:spTree>
    <p:extLst>
      <p:ext uri="{BB962C8B-B14F-4D97-AF65-F5344CB8AC3E}">
        <p14:creationId xmlns:p14="http://schemas.microsoft.com/office/powerpoint/2010/main" val="523436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8"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9" name="Rectangle 6"/>
          <p:cNvSpPr>
            <a:spLocks noGrp="1" noChangeArrowheads="1"/>
          </p:cNvSpPr>
          <p:nvPr>
            <p:ph type="sldNum" sz="quarter" idx="12"/>
          </p:nvPr>
        </p:nvSpPr>
        <p:spPr/>
        <p:txBody>
          <a:bodyPr/>
          <a:lstStyle>
            <a:lvl1pPr>
              <a:defRPr smtClean="0"/>
            </a:lvl1pPr>
          </a:lstStyle>
          <a:p>
            <a:pPr>
              <a:defRPr/>
            </a:pPr>
            <a:r>
              <a:rPr lang="en-GB" altLang="en-US"/>
              <a:t>Slide </a:t>
            </a:r>
            <a:fld id="{B4CA99DD-D188-4AC5-B461-303B73A0994B}" type="slidenum">
              <a:rPr lang="en-GB" altLang="en-US"/>
              <a:pPr>
                <a:defRPr/>
              </a:pPr>
              <a:t>‹#›</a:t>
            </a:fld>
            <a:endParaRPr lang="en-GB" altLang="en-US"/>
          </a:p>
        </p:txBody>
      </p:sp>
    </p:spTree>
    <p:extLst>
      <p:ext uri="{BB962C8B-B14F-4D97-AF65-F5344CB8AC3E}">
        <p14:creationId xmlns:p14="http://schemas.microsoft.com/office/powerpoint/2010/main" val="2440941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4"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5" name="Rectangle 6"/>
          <p:cNvSpPr>
            <a:spLocks noGrp="1" noChangeArrowheads="1"/>
          </p:cNvSpPr>
          <p:nvPr>
            <p:ph type="sldNum" sz="quarter" idx="12"/>
          </p:nvPr>
        </p:nvSpPr>
        <p:spPr/>
        <p:txBody>
          <a:bodyPr/>
          <a:lstStyle>
            <a:lvl1pPr>
              <a:defRPr smtClean="0"/>
            </a:lvl1pPr>
          </a:lstStyle>
          <a:p>
            <a:pPr>
              <a:defRPr/>
            </a:pPr>
            <a:r>
              <a:rPr lang="en-GB" altLang="en-US"/>
              <a:t>Slide </a:t>
            </a:r>
            <a:fld id="{16013093-2BDC-4611-A772-DB517754E020}" type="slidenum">
              <a:rPr lang="en-GB" altLang="en-US"/>
              <a:pPr>
                <a:defRPr/>
              </a:pPr>
              <a:t>‹#›</a:t>
            </a:fld>
            <a:endParaRPr lang="en-GB" altLang="en-US"/>
          </a:p>
        </p:txBody>
      </p:sp>
    </p:spTree>
    <p:extLst>
      <p:ext uri="{BB962C8B-B14F-4D97-AF65-F5344CB8AC3E}">
        <p14:creationId xmlns:p14="http://schemas.microsoft.com/office/powerpoint/2010/main" val="2717181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3"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4" name="Rectangle 6"/>
          <p:cNvSpPr>
            <a:spLocks noGrp="1" noChangeArrowheads="1"/>
          </p:cNvSpPr>
          <p:nvPr>
            <p:ph type="sldNum" sz="quarter" idx="12"/>
          </p:nvPr>
        </p:nvSpPr>
        <p:spPr/>
        <p:txBody>
          <a:bodyPr/>
          <a:lstStyle>
            <a:lvl1pPr>
              <a:defRPr smtClean="0"/>
            </a:lvl1pPr>
          </a:lstStyle>
          <a:p>
            <a:pPr>
              <a:defRPr/>
            </a:pPr>
            <a:r>
              <a:rPr lang="en-GB" altLang="en-US"/>
              <a:t>Slide </a:t>
            </a:r>
            <a:fld id="{F4427B4A-AC77-4506-8E20-7F46E084EA93}" type="slidenum">
              <a:rPr lang="en-GB" altLang="en-US"/>
              <a:pPr>
                <a:defRPr/>
              </a:pPr>
              <a:t>‹#›</a:t>
            </a:fld>
            <a:endParaRPr lang="en-GB" altLang="en-US"/>
          </a:p>
        </p:txBody>
      </p:sp>
    </p:spTree>
    <p:extLst>
      <p:ext uri="{BB962C8B-B14F-4D97-AF65-F5344CB8AC3E}">
        <p14:creationId xmlns:p14="http://schemas.microsoft.com/office/powerpoint/2010/main" val="2852028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6"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ltLang="en-US"/>
              <a:t>Slide </a:t>
            </a:r>
            <a:fld id="{E8D0984B-7DAE-472B-AABF-C70CD57D4CC6}" type="slidenum">
              <a:rPr lang="en-GB" altLang="en-US"/>
              <a:pPr>
                <a:defRPr/>
              </a:pPr>
              <a:t>‹#›</a:t>
            </a:fld>
            <a:endParaRPr lang="en-GB" altLang="en-US"/>
          </a:p>
        </p:txBody>
      </p:sp>
    </p:spTree>
    <p:extLst>
      <p:ext uri="{BB962C8B-B14F-4D97-AF65-F5344CB8AC3E}">
        <p14:creationId xmlns:p14="http://schemas.microsoft.com/office/powerpoint/2010/main" val="3048932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altLang="en-US"/>
              <a:t>July 2013</a:t>
            </a:r>
            <a:endParaRPr lang="en-GB" altLang="en-US"/>
          </a:p>
        </p:txBody>
      </p:sp>
      <p:sp>
        <p:nvSpPr>
          <p:cNvPr id="6" name="Rectangle 5"/>
          <p:cNvSpPr>
            <a:spLocks noGrp="1" noChangeArrowheads="1"/>
          </p:cNvSpPr>
          <p:nvPr>
            <p:ph type="ftr" sz="quarter" idx="11"/>
          </p:nvPr>
        </p:nvSpPr>
        <p:spPr>
          <a:xfrm>
            <a:off x="9429824" y="6475413"/>
            <a:ext cx="1962076" cy="184666"/>
          </a:xfrm>
        </p:spPr>
        <p:txBody>
          <a:bodyPr/>
          <a:lstStyle>
            <a:lvl1pPr>
              <a:defRPr/>
            </a:lvl1pPr>
          </a:lstStyle>
          <a:p>
            <a:pPr>
              <a:defRPr/>
            </a:pPr>
            <a:r>
              <a:rPr lang="en-GB"/>
              <a:t>Clint Chaplin, Chair (Samsung)</a:t>
            </a:r>
          </a:p>
        </p:txBody>
      </p:sp>
      <p:sp>
        <p:nvSpPr>
          <p:cNvPr id="7" name="Rectangle 6"/>
          <p:cNvSpPr>
            <a:spLocks noGrp="1" noChangeArrowheads="1"/>
          </p:cNvSpPr>
          <p:nvPr>
            <p:ph type="sldNum" sz="quarter" idx="12"/>
          </p:nvPr>
        </p:nvSpPr>
        <p:spPr/>
        <p:txBody>
          <a:bodyPr/>
          <a:lstStyle>
            <a:lvl1pPr>
              <a:defRPr smtClean="0"/>
            </a:lvl1pPr>
          </a:lstStyle>
          <a:p>
            <a:pPr>
              <a:defRPr/>
            </a:pPr>
            <a:r>
              <a:rPr lang="en-GB" altLang="en-US"/>
              <a:t>Slide </a:t>
            </a:r>
            <a:fld id="{DBB07DA8-C863-4F75-BDAE-728E8B117FC9}" type="slidenum">
              <a:rPr lang="en-GB" altLang="en-US"/>
              <a:pPr>
                <a:defRPr/>
              </a:pPr>
              <a:t>‹#›</a:t>
            </a:fld>
            <a:endParaRPr lang="en-GB" altLang="en-US"/>
          </a:p>
        </p:txBody>
      </p:sp>
    </p:spTree>
    <p:extLst>
      <p:ext uri="{BB962C8B-B14F-4D97-AF65-F5344CB8AC3E}">
        <p14:creationId xmlns:p14="http://schemas.microsoft.com/office/powerpoint/2010/main" val="3549686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929217" y="332601"/>
            <a:ext cx="9682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smtClean="0"/>
            </a:lvl1pPr>
          </a:lstStyle>
          <a:p>
            <a:pPr>
              <a:defRPr/>
            </a:pPr>
            <a:r>
              <a:rPr lang="en-US" altLang="en-US" dirty="0"/>
              <a:t>May 2022</a:t>
            </a:r>
            <a:endParaRPr lang="en-GB" altLang="en-US" dirty="0"/>
          </a:p>
        </p:txBody>
      </p:sp>
      <p:sp>
        <p:nvSpPr>
          <p:cNvPr id="1029" name="Rectangle 5"/>
          <p:cNvSpPr>
            <a:spLocks noGrp="1" noChangeArrowheads="1"/>
          </p:cNvSpPr>
          <p:nvPr>
            <p:ph type="ftr" sz="quarter" idx="3"/>
          </p:nvPr>
        </p:nvSpPr>
        <p:spPr bwMode="auto">
          <a:xfrm>
            <a:off x="8656856" y="6475413"/>
            <a:ext cx="273504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GB" dirty="0"/>
              <a:t>Rolf de Vegt (Qualcomm Technologies Inc.)</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GB" altLang="en-US"/>
              <a:t>Slide </a:t>
            </a:r>
            <a:fld id="{8A2D2878-5720-4903-9E6D-B3CC25410746}" type="slidenum">
              <a:rPr lang="en-GB" altLang="en-US"/>
              <a:pPr>
                <a:defRPr/>
              </a:pPr>
              <a:t>‹#›</a:t>
            </a:fld>
            <a:endParaRPr lang="en-GB" alt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802.11-22/0708r2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12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
        <p:nvSpPr>
          <p:cNvPr id="13315" name="Footer Placeholder 4"/>
          <p:cNvSpPr>
            <a:spLocks noGrp="1"/>
          </p:cNvSpPr>
          <p:nvPr>
            <p:ph type="ftr" sz="quarter" idx="4294967295"/>
          </p:nvPr>
        </p:nvSpPr>
        <p:spPr>
          <a:xfrm>
            <a:off x="8651076" y="6475413"/>
            <a:ext cx="2773516" cy="184666"/>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GB" sz="1200" b="0" dirty="0"/>
              <a:t>Rolf de Vegt (Qualcomm Technologies, Inc.)</a:t>
            </a:r>
          </a:p>
        </p:txBody>
      </p:sp>
      <p:sp>
        <p:nvSpPr>
          <p:cNvPr id="13316" name="Slide Number Placeholder 5"/>
          <p:cNvSpPr>
            <a:spLocks noGrp="1"/>
          </p:cNvSpPr>
          <p:nvPr>
            <p:ph type="sldNum" sz="quarter" idx="12"/>
          </p:nvPr>
        </p:nvSpPr>
        <p:spPr>
          <a:xfrm>
            <a:off x="5807968" y="6483483"/>
            <a:ext cx="432811" cy="184666"/>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dirty="0"/>
              <a:t>Slide </a:t>
            </a:r>
            <a:fld id="{E5DD9A7A-ED0C-43AC-A30B-9DAF42DACF76}" type="slidenum">
              <a:rPr lang="en-GB" altLang="en-US" sz="1200" b="0"/>
              <a:pPr>
                <a:spcBef>
                  <a:spcPct val="0"/>
                </a:spcBef>
                <a:buFontTx/>
                <a:buNone/>
              </a:pPr>
              <a:t>1</a:t>
            </a:fld>
            <a:endParaRPr lang="en-GB" altLang="en-US" sz="1200" b="0" dirty="0"/>
          </a:p>
        </p:txBody>
      </p:sp>
      <p:sp>
        <p:nvSpPr>
          <p:cNvPr id="13317" name="Rectangle 2"/>
          <p:cNvSpPr>
            <a:spLocks noGrp="1" noChangeArrowheads="1"/>
          </p:cNvSpPr>
          <p:nvPr>
            <p:ph type="title"/>
          </p:nvPr>
        </p:nvSpPr>
        <p:spPr>
          <a:noFill/>
        </p:spPr>
        <p:txBody>
          <a:bodyPr/>
          <a:lstStyle/>
          <a:p>
            <a:r>
              <a:rPr lang="en-GB" altLang="en-US" dirty="0"/>
              <a:t>Beyond ‘be’ - Proposed Next Step</a:t>
            </a:r>
          </a:p>
        </p:txBody>
      </p:sp>
      <p:sp>
        <p:nvSpPr>
          <p:cNvPr id="13318" name="Rectangle 4"/>
          <p:cNvSpPr>
            <a:spLocks noGrp="1" noChangeArrowheads="1"/>
          </p:cNvSpPr>
          <p:nvPr>
            <p:ph type="body" idx="1"/>
          </p:nvPr>
        </p:nvSpPr>
        <p:spPr>
          <a:xfrm>
            <a:off x="2209800" y="1524000"/>
            <a:ext cx="7772400" cy="381000"/>
          </a:xfrm>
          <a:noFill/>
        </p:spPr>
        <p:txBody>
          <a:bodyPr/>
          <a:lstStyle/>
          <a:p>
            <a:pPr algn="ctr">
              <a:buFontTx/>
              <a:buNone/>
            </a:pPr>
            <a:r>
              <a:rPr lang="en-GB" altLang="en-US" sz="2000" dirty="0"/>
              <a:t>Date:</a:t>
            </a:r>
            <a:r>
              <a:rPr lang="en-GB" altLang="en-US" sz="2000" b="0" dirty="0"/>
              <a:t> 2022-07-12</a:t>
            </a:r>
          </a:p>
        </p:txBody>
      </p:sp>
      <p:graphicFrame>
        <p:nvGraphicFramePr>
          <p:cNvPr id="13319" name="Object 5"/>
          <p:cNvGraphicFramePr>
            <a:graphicFrameLocks noChangeAspect="1"/>
          </p:cNvGraphicFramePr>
          <p:nvPr>
            <p:extLst>
              <p:ext uri="{D42A27DB-BD31-4B8C-83A1-F6EECF244321}">
                <p14:modId xmlns:p14="http://schemas.microsoft.com/office/powerpoint/2010/main" val="4138139215"/>
              </p:ext>
            </p:extLst>
          </p:nvPr>
        </p:nvGraphicFramePr>
        <p:xfrm>
          <a:off x="877888" y="3022600"/>
          <a:ext cx="10853737" cy="3030538"/>
        </p:xfrm>
        <a:graphic>
          <a:graphicData uri="http://schemas.openxmlformats.org/presentationml/2006/ole">
            <mc:AlternateContent xmlns:mc="http://schemas.openxmlformats.org/markup-compatibility/2006">
              <mc:Choice xmlns:v="urn:schemas-microsoft-com:vml" Requires="v">
                <p:oleObj name="Document" r:id="rId3" imgW="9033256" imgH="2516763" progId="Word.Document.8">
                  <p:embed/>
                </p:oleObj>
              </mc:Choice>
              <mc:Fallback>
                <p:oleObj name="Document" r:id="rId3" imgW="9033256" imgH="2516763" progId="Word.Document.8">
                  <p:embed/>
                  <p:pic>
                    <p:nvPicPr>
                      <p:cNvPr id="13319" name="Object 5"/>
                      <p:cNvPicPr>
                        <a:picLocks noChangeAspect="1" noChangeArrowheads="1"/>
                      </p:cNvPicPr>
                      <p:nvPr/>
                    </p:nvPicPr>
                    <p:blipFill>
                      <a:blip r:embed="rId4"/>
                      <a:srcRect/>
                      <a:stretch>
                        <a:fillRect/>
                      </a:stretch>
                    </p:blipFill>
                    <p:spPr bwMode="auto">
                      <a:xfrm>
                        <a:off x="877888" y="3022600"/>
                        <a:ext cx="10853737" cy="3030538"/>
                      </a:xfrm>
                      <a:prstGeom prst="rect">
                        <a:avLst/>
                      </a:prstGeom>
                      <a:noFill/>
                      <a:ln>
                        <a:noFill/>
                      </a:ln>
                      <a:effectLst/>
                    </p:spPr>
                  </p:pic>
                </p:oleObj>
              </mc:Fallback>
            </mc:AlternateContent>
          </a:graphicData>
        </a:graphic>
      </p:graphicFrame>
      <p:sp>
        <p:nvSpPr>
          <p:cNvPr id="13320" name="Rectangle 6"/>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GB" altLang="en-US" sz="2000"/>
              <a:t>Authors:</a:t>
            </a:r>
            <a:endParaRPr lang="en-GB" altLang="en-US" sz="20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84852-87E8-4051-87DC-9B453A0F10FD}"/>
              </a:ext>
            </a:extLst>
          </p:cNvPr>
          <p:cNvSpPr>
            <a:spLocks noGrp="1"/>
          </p:cNvSpPr>
          <p:nvPr>
            <p:ph type="title"/>
          </p:nvPr>
        </p:nvSpPr>
        <p:spPr>
          <a:xfrm>
            <a:off x="945222" y="286964"/>
            <a:ext cx="10363200" cy="1066800"/>
          </a:xfrm>
        </p:spPr>
        <p:txBody>
          <a:bodyPr/>
          <a:lstStyle/>
          <a:p>
            <a:r>
              <a:rPr lang="en-US" dirty="0"/>
              <a:t>Introduction</a:t>
            </a:r>
          </a:p>
        </p:txBody>
      </p:sp>
      <p:sp>
        <p:nvSpPr>
          <p:cNvPr id="3" name="Content Placeholder 2">
            <a:extLst>
              <a:ext uri="{FF2B5EF4-FFF2-40B4-BE49-F238E27FC236}">
                <a16:creationId xmlns:a16="http://schemas.microsoft.com/office/drawing/2014/main" id="{6F6E276B-9CF4-4C00-AAE2-7281BC09D288}"/>
              </a:ext>
            </a:extLst>
          </p:cNvPr>
          <p:cNvSpPr>
            <a:spLocks noGrp="1"/>
          </p:cNvSpPr>
          <p:nvPr>
            <p:ph idx="1"/>
          </p:nvPr>
        </p:nvSpPr>
        <p:spPr>
          <a:xfrm>
            <a:off x="883578" y="1196752"/>
            <a:ext cx="10363200" cy="4114800"/>
          </a:xfrm>
        </p:spPr>
        <p:txBody>
          <a:bodyPr/>
          <a:lstStyle/>
          <a:p>
            <a:r>
              <a:rPr lang="en-US" sz="2000" dirty="0"/>
              <a:t>Starting in January 2022, a number of WNG presentations have called for the creation of an IEEE 802.11 group in July to initiate the development of the next generation mainstream MAC / PHY </a:t>
            </a:r>
          </a:p>
          <a:p>
            <a:pPr lvl="1"/>
            <a:r>
              <a:rPr lang="en-US" sz="1800" dirty="0"/>
              <a:t>See docs 11-22: 30, 32, 46, 59, 418</a:t>
            </a:r>
            <a:r>
              <a:rPr lang="en-US" sz="1800"/>
              <a:t>, 458, etc</a:t>
            </a:r>
            <a:endParaRPr lang="en-US" sz="1800" dirty="0"/>
          </a:p>
          <a:p>
            <a:r>
              <a:rPr lang="en-US" sz="2000" dirty="0"/>
              <a:t>Historic context: </a:t>
            </a:r>
          </a:p>
          <a:p>
            <a:pPr lvl="1"/>
            <a:r>
              <a:rPr lang="en-US" sz="1600" dirty="0"/>
              <a:t>A Motion to start a Studygroup that led to the creation of the 802.11be taskgroup was passed in July 2018</a:t>
            </a:r>
          </a:p>
          <a:p>
            <a:pPr lvl="1"/>
            <a:r>
              <a:rPr lang="en-US" sz="1600" dirty="0"/>
              <a:t>The 802.11be PAR was approved in March 2019</a:t>
            </a:r>
          </a:p>
          <a:p>
            <a:r>
              <a:rPr lang="en-US" sz="2000" dirty="0"/>
              <a:t>Following a similar process and timeline a PAR for a successor project to .11be would start around 4 calendar years after the start of 802.11be</a:t>
            </a:r>
          </a:p>
          <a:p>
            <a:r>
              <a:rPr lang="en-US" sz="2000" dirty="0"/>
              <a:t>A proposed theme for this new effort will be ‘High Reliability WLAN’, with emphasis on:</a:t>
            </a:r>
          </a:p>
          <a:p>
            <a:pPr lvl="1"/>
            <a:r>
              <a:rPr lang="en-US" sz="1800" dirty="0"/>
              <a:t>Increased reliability of WLAN connectivity</a:t>
            </a:r>
          </a:p>
          <a:p>
            <a:pPr lvl="1"/>
            <a:r>
              <a:rPr lang="en-US" sz="1800" dirty="0"/>
              <a:t>Lower latencies &amp; deterministic latency support</a:t>
            </a:r>
          </a:p>
          <a:p>
            <a:pPr lvl="1"/>
            <a:r>
              <a:rPr lang="en-US" sz="1800" dirty="0"/>
              <a:t>Increased manageability and mobility support</a:t>
            </a:r>
          </a:p>
          <a:p>
            <a:pPr lvl="1"/>
            <a:r>
              <a:rPr lang="en-US" sz="1800" dirty="0"/>
              <a:t>Increased performance in congested environments</a:t>
            </a:r>
          </a:p>
          <a:p>
            <a:pPr lvl="1"/>
            <a:r>
              <a:rPr lang="en-US" sz="1800" dirty="0"/>
              <a:t>Further throughput enhancements</a:t>
            </a:r>
          </a:p>
          <a:p>
            <a:pPr lvl="1"/>
            <a:r>
              <a:rPr lang="en-US" sz="1800" dirty="0"/>
              <a:t>Reduced device level power consumption</a:t>
            </a:r>
          </a:p>
        </p:txBody>
      </p:sp>
      <p:sp>
        <p:nvSpPr>
          <p:cNvPr id="5" name="Slide Number Placeholder 4">
            <a:extLst>
              <a:ext uri="{FF2B5EF4-FFF2-40B4-BE49-F238E27FC236}">
                <a16:creationId xmlns:a16="http://schemas.microsoft.com/office/drawing/2014/main" id="{AC64D1B8-CB84-4C72-8ED0-E65F86CA0ACD}"/>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2</a:t>
            </a:fld>
            <a:endParaRPr lang="en-GB" altLang="en-US"/>
          </a:p>
        </p:txBody>
      </p:sp>
      <p:sp>
        <p:nvSpPr>
          <p:cNvPr id="6" name="Date Placeholder 3">
            <a:extLst>
              <a:ext uri="{FF2B5EF4-FFF2-40B4-BE49-F238E27FC236}">
                <a16:creationId xmlns:a16="http://schemas.microsoft.com/office/drawing/2014/main" id="{27B67081-5C9A-4529-A21A-73EB2A11C0E2}"/>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
        <p:nvSpPr>
          <p:cNvPr id="7" name="Footer Placeholder 4">
            <a:extLst>
              <a:ext uri="{FF2B5EF4-FFF2-40B4-BE49-F238E27FC236}">
                <a16:creationId xmlns:a16="http://schemas.microsoft.com/office/drawing/2014/main" id="{2A887E26-52A3-4945-9CDA-C309C369F6A8}"/>
              </a:ext>
            </a:extLst>
          </p:cNvPr>
          <p:cNvSpPr txBox="1">
            <a:spLocks/>
          </p:cNvSpPr>
          <p:nvPr/>
        </p:nvSpPr>
        <p:spPr bwMode="auto">
          <a:xfrm>
            <a:off x="8651076" y="6475413"/>
            <a:ext cx="27735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20000"/>
              </a:spcBef>
              <a:spcAft>
                <a:spcPct val="0"/>
              </a:spcAft>
              <a:buChar char="•"/>
              <a:defRPr sz="24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9pPr>
          </a:lstStyle>
          <a:p>
            <a:pPr>
              <a:buFontTx/>
              <a:buNone/>
              <a:defRPr/>
            </a:pPr>
            <a:r>
              <a:rPr lang="en-GB" sz="1200" b="0"/>
              <a:t>Rolf de Vegt (Qualcomm Technologies, Inc.)</a:t>
            </a:r>
            <a:endParaRPr lang="en-GB" sz="1200" b="0" dirty="0"/>
          </a:p>
        </p:txBody>
      </p:sp>
    </p:spTree>
    <p:extLst>
      <p:ext uri="{BB962C8B-B14F-4D97-AF65-F5344CB8AC3E}">
        <p14:creationId xmlns:p14="http://schemas.microsoft.com/office/powerpoint/2010/main" val="2067209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248507-7ED3-4967-B05C-0367282F083B}"/>
              </a:ext>
            </a:extLst>
          </p:cNvPr>
          <p:cNvSpPr>
            <a:spLocks noGrp="1"/>
          </p:cNvSpPr>
          <p:nvPr>
            <p:ph type="title"/>
          </p:nvPr>
        </p:nvSpPr>
        <p:spPr>
          <a:xfrm>
            <a:off x="858465" y="486071"/>
            <a:ext cx="10363200" cy="1066800"/>
          </a:xfrm>
        </p:spPr>
        <p:txBody>
          <a:bodyPr/>
          <a:lstStyle/>
          <a:p>
            <a:r>
              <a:rPr lang="en-US" dirty="0"/>
              <a:t>Proposed Approach</a:t>
            </a:r>
          </a:p>
        </p:txBody>
      </p:sp>
      <p:sp>
        <p:nvSpPr>
          <p:cNvPr id="3" name="Content Placeholder 2">
            <a:extLst>
              <a:ext uri="{FF2B5EF4-FFF2-40B4-BE49-F238E27FC236}">
                <a16:creationId xmlns:a16="http://schemas.microsoft.com/office/drawing/2014/main" id="{9264F263-BA5C-480C-9ED3-EACBD87E5162}"/>
              </a:ext>
            </a:extLst>
          </p:cNvPr>
          <p:cNvSpPr>
            <a:spLocks noGrp="1"/>
          </p:cNvSpPr>
          <p:nvPr>
            <p:ph idx="1"/>
          </p:nvPr>
        </p:nvSpPr>
        <p:spPr>
          <a:xfrm>
            <a:off x="845037" y="1570851"/>
            <a:ext cx="10363200" cy="4114800"/>
          </a:xfrm>
        </p:spPr>
        <p:txBody>
          <a:bodyPr/>
          <a:lstStyle/>
          <a:p>
            <a:r>
              <a:rPr lang="en-US" dirty="0"/>
              <a:t>The presentations shared on the topic of next generation mainstream MAC / PHY project thus far show general alignment on directions</a:t>
            </a:r>
          </a:p>
          <a:p>
            <a:r>
              <a:rPr lang="en-US" dirty="0"/>
              <a:t>Additional inputs and perspectives are expected</a:t>
            </a:r>
          </a:p>
          <a:p>
            <a:r>
              <a:rPr lang="en-US" dirty="0"/>
              <a:t>The proposal is to commence the work in a new Study Group in September 2022</a:t>
            </a:r>
          </a:p>
          <a:p>
            <a:r>
              <a:rPr lang="en-US" dirty="0"/>
              <a:t>In addition to creating the PAR and CSD, the purpose of the Study Group will be to continue discussions and the development of alignment on:</a:t>
            </a:r>
          </a:p>
          <a:p>
            <a:pPr lvl="1"/>
            <a:r>
              <a:rPr lang="en-US" dirty="0"/>
              <a:t>Objectives and targets/KPI’s</a:t>
            </a:r>
          </a:p>
          <a:p>
            <a:pPr lvl="1"/>
            <a:r>
              <a:rPr lang="en-US" dirty="0"/>
              <a:t>Frequency bands to be addressed</a:t>
            </a:r>
          </a:p>
          <a:p>
            <a:pPr lvl="1"/>
            <a:r>
              <a:rPr lang="en-US" dirty="0"/>
              <a:t>Potential technologies to be considered</a:t>
            </a:r>
          </a:p>
          <a:p>
            <a:pPr lvl="1"/>
            <a:r>
              <a:rPr lang="en-US" dirty="0"/>
              <a:t>Naming of the taskgroup</a:t>
            </a:r>
          </a:p>
          <a:p>
            <a:r>
              <a:rPr lang="en-US" dirty="0"/>
              <a:t>Target timeframe for PAR &amp; CSD approval: March 2023</a:t>
            </a:r>
          </a:p>
          <a:p>
            <a:pPr lvl="1"/>
            <a:endParaRPr lang="en-US" dirty="0"/>
          </a:p>
        </p:txBody>
      </p:sp>
      <p:sp>
        <p:nvSpPr>
          <p:cNvPr id="5" name="Slide Number Placeholder 4">
            <a:extLst>
              <a:ext uri="{FF2B5EF4-FFF2-40B4-BE49-F238E27FC236}">
                <a16:creationId xmlns:a16="http://schemas.microsoft.com/office/drawing/2014/main" id="{454CA01F-5236-49F2-AB1C-E71CCF4E31A5}"/>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3</a:t>
            </a:fld>
            <a:endParaRPr lang="en-GB" altLang="en-US"/>
          </a:p>
        </p:txBody>
      </p:sp>
      <p:sp>
        <p:nvSpPr>
          <p:cNvPr id="6" name="Footer Placeholder 4">
            <a:extLst>
              <a:ext uri="{FF2B5EF4-FFF2-40B4-BE49-F238E27FC236}">
                <a16:creationId xmlns:a16="http://schemas.microsoft.com/office/drawing/2014/main" id="{2A4AF08A-6D48-4D24-B509-221D2FB04824}"/>
              </a:ext>
            </a:extLst>
          </p:cNvPr>
          <p:cNvSpPr txBox="1">
            <a:spLocks/>
          </p:cNvSpPr>
          <p:nvPr/>
        </p:nvSpPr>
        <p:spPr bwMode="auto">
          <a:xfrm>
            <a:off x="8651076" y="6475413"/>
            <a:ext cx="27735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20000"/>
              </a:spcBef>
              <a:spcAft>
                <a:spcPct val="0"/>
              </a:spcAft>
              <a:buChar char="•"/>
              <a:defRPr sz="24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9pPr>
          </a:lstStyle>
          <a:p>
            <a:pPr>
              <a:buFontTx/>
              <a:buNone/>
              <a:defRPr/>
            </a:pPr>
            <a:r>
              <a:rPr lang="en-GB" sz="1200" b="0"/>
              <a:t>Rolf de Vegt (Qualcomm Technologies, Inc.)</a:t>
            </a:r>
            <a:endParaRPr lang="en-GB" sz="1200" b="0" dirty="0"/>
          </a:p>
        </p:txBody>
      </p:sp>
      <p:sp>
        <p:nvSpPr>
          <p:cNvPr id="7" name="Date Placeholder 3">
            <a:extLst>
              <a:ext uri="{FF2B5EF4-FFF2-40B4-BE49-F238E27FC236}">
                <a16:creationId xmlns:a16="http://schemas.microsoft.com/office/drawing/2014/main" id="{44A1838E-20B9-8060-CF0A-0C87D5B9EF92}"/>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Tree>
    <p:extLst>
      <p:ext uri="{BB962C8B-B14F-4D97-AF65-F5344CB8AC3E}">
        <p14:creationId xmlns:p14="http://schemas.microsoft.com/office/powerpoint/2010/main" val="3046210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BF01B-EF4E-4885-903A-1A9CF8FEEDE0}"/>
              </a:ext>
            </a:extLst>
          </p:cNvPr>
          <p:cNvSpPr>
            <a:spLocks noGrp="1"/>
          </p:cNvSpPr>
          <p:nvPr>
            <p:ph type="title"/>
          </p:nvPr>
        </p:nvSpPr>
        <p:spPr/>
        <p:txBody>
          <a:bodyPr/>
          <a:lstStyle/>
          <a:p>
            <a:r>
              <a:rPr lang="en-US" dirty="0"/>
              <a:t>DRAFT Motion for the meeting in July</a:t>
            </a:r>
          </a:p>
        </p:txBody>
      </p:sp>
      <p:sp>
        <p:nvSpPr>
          <p:cNvPr id="3" name="Content Placeholder 2">
            <a:extLst>
              <a:ext uri="{FF2B5EF4-FFF2-40B4-BE49-F238E27FC236}">
                <a16:creationId xmlns:a16="http://schemas.microsoft.com/office/drawing/2014/main" id="{CE283575-224C-4DC1-999F-1F4D16B09B96}"/>
              </a:ext>
            </a:extLst>
          </p:cNvPr>
          <p:cNvSpPr>
            <a:spLocks noGrp="1"/>
          </p:cNvSpPr>
          <p:nvPr>
            <p:ph idx="1"/>
          </p:nvPr>
        </p:nvSpPr>
        <p:spPr>
          <a:xfrm>
            <a:off x="479376" y="1752600"/>
            <a:ext cx="10798224" cy="4114800"/>
          </a:xfrm>
        </p:spPr>
        <p:txBody>
          <a:bodyPr/>
          <a:lstStyle/>
          <a:p>
            <a:pPr marL="0" indent="0">
              <a:buNone/>
            </a:pPr>
            <a:r>
              <a:rPr lang="en-US" sz="2800" dirty="0"/>
              <a:t>Approve formation of Ultra High Reliability SG (UHR SG) to develop a Project Authorization Request (PAR) and a Criteria for Standards Development (CSD) for a new 802.11 MAC/PHY amendment.  The Study Group will investigate technology which may improve reliability of WLAN connectivity, reduce latencies, increase manageability, increase throughput including at different SNR levels and reduce device level power consumption.</a:t>
            </a:r>
          </a:p>
          <a:p>
            <a:pPr marL="0" indent="0">
              <a:buNone/>
            </a:pPr>
            <a:endParaRPr lang="en-US" sz="2800" dirty="0"/>
          </a:p>
          <a:p>
            <a:pPr marL="0" indent="0">
              <a:buNone/>
            </a:pPr>
            <a:r>
              <a:rPr lang="en-US" sz="2800" dirty="0"/>
              <a:t>With a target start of the task group in May 2023</a:t>
            </a:r>
          </a:p>
          <a:p>
            <a:endParaRPr lang="en-US" sz="2800" dirty="0"/>
          </a:p>
        </p:txBody>
      </p:sp>
      <p:sp>
        <p:nvSpPr>
          <p:cNvPr id="5" name="Slide Number Placeholder 4">
            <a:extLst>
              <a:ext uri="{FF2B5EF4-FFF2-40B4-BE49-F238E27FC236}">
                <a16:creationId xmlns:a16="http://schemas.microsoft.com/office/drawing/2014/main" id="{FAE5B1FF-9482-4483-A0D6-640E4DA89D1E}"/>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4</a:t>
            </a:fld>
            <a:endParaRPr lang="en-GB" altLang="en-US"/>
          </a:p>
        </p:txBody>
      </p:sp>
      <p:sp>
        <p:nvSpPr>
          <p:cNvPr id="6" name="Footer Placeholder 4">
            <a:extLst>
              <a:ext uri="{FF2B5EF4-FFF2-40B4-BE49-F238E27FC236}">
                <a16:creationId xmlns:a16="http://schemas.microsoft.com/office/drawing/2014/main" id="{A2873250-09A7-4B25-A944-1242882C7566}"/>
              </a:ext>
            </a:extLst>
          </p:cNvPr>
          <p:cNvSpPr txBox="1">
            <a:spLocks/>
          </p:cNvSpPr>
          <p:nvPr/>
        </p:nvSpPr>
        <p:spPr bwMode="auto">
          <a:xfrm>
            <a:off x="8651076" y="6475413"/>
            <a:ext cx="27735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20000"/>
              </a:spcBef>
              <a:spcAft>
                <a:spcPct val="0"/>
              </a:spcAft>
              <a:buChar char="•"/>
              <a:defRPr sz="24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9pPr>
          </a:lstStyle>
          <a:p>
            <a:pPr>
              <a:buFontTx/>
              <a:buNone/>
              <a:defRPr/>
            </a:pPr>
            <a:r>
              <a:rPr lang="en-GB" sz="1200" b="0"/>
              <a:t>Rolf de Vegt (Qualcomm Technologies, Inc.)</a:t>
            </a:r>
            <a:endParaRPr lang="en-GB" sz="1200" b="0" dirty="0"/>
          </a:p>
        </p:txBody>
      </p:sp>
      <p:sp>
        <p:nvSpPr>
          <p:cNvPr id="7" name="Date Placeholder 3">
            <a:extLst>
              <a:ext uri="{FF2B5EF4-FFF2-40B4-BE49-F238E27FC236}">
                <a16:creationId xmlns:a16="http://schemas.microsoft.com/office/drawing/2014/main" id="{37902D37-EC5B-87BE-8BED-1B552FF7537F}"/>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Tree>
    <p:extLst>
      <p:ext uri="{BB962C8B-B14F-4D97-AF65-F5344CB8AC3E}">
        <p14:creationId xmlns:p14="http://schemas.microsoft.com/office/powerpoint/2010/main" val="2213802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AE20-D846-9989-C99A-3A4A245A87DA}"/>
              </a:ext>
            </a:extLst>
          </p:cNvPr>
          <p:cNvSpPr>
            <a:spLocks noGrp="1"/>
          </p:cNvSpPr>
          <p:nvPr>
            <p:ph type="title"/>
          </p:nvPr>
        </p:nvSpPr>
        <p:spPr/>
        <p:txBody>
          <a:bodyPr/>
          <a:lstStyle/>
          <a:p>
            <a:r>
              <a:rPr lang="en-US" dirty="0"/>
              <a:t>WNG Strawpoll</a:t>
            </a:r>
          </a:p>
        </p:txBody>
      </p:sp>
      <p:sp>
        <p:nvSpPr>
          <p:cNvPr id="3" name="Content Placeholder 2">
            <a:extLst>
              <a:ext uri="{FF2B5EF4-FFF2-40B4-BE49-F238E27FC236}">
                <a16:creationId xmlns:a16="http://schemas.microsoft.com/office/drawing/2014/main" id="{4A5F7EDC-5912-18AB-556F-799FCE4A7DCA}"/>
              </a:ext>
            </a:extLst>
          </p:cNvPr>
          <p:cNvSpPr>
            <a:spLocks noGrp="1"/>
          </p:cNvSpPr>
          <p:nvPr>
            <p:ph idx="1"/>
          </p:nvPr>
        </p:nvSpPr>
        <p:spPr/>
        <p:txBody>
          <a:bodyPr/>
          <a:lstStyle/>
          <a:p>
            <a:pPr marL="0" indent="0">
              <a:buNone/>
            </a:pPr>
            <a:r>
              <a:rPr lang="en-US" dirty="0"/>
              <a:t>Do you support the</a:t>
            </a:r>
            <a:r>
              <a:rPr lang="en-US" sz="2400" dirty="0"/>
              <a:t> formation of Ultra High Reliability SG (UHR SG) to develop a Project Authorization Request (PAR) and a Criteria for Standards Development (CSD) for a new 802.11 MAC/PHY amendment.  The Study Group will investigate technology which may improve reliability of WLAN connectivity, reduce latencies, increase manageability, increase throughput including at different SNR levels, and reduce device level power consumption.</a:t>
            </a:r>
          </a:p>
          <a:p>
            <a:pPr marL="0" indent="0">
              <a:buNone/>
            </a:pPr>
            <a:r>
              <a:rPr lang="en-US" sz="2400" dirty="0"/>
              <a:t>With a target start of the task group in May 2023</a:t>
            </a:r>
          </a:p>
          <a:p>
            <a:r>
              <a:rPr lang="en-US" dirty="0"/>
              <a:t>Yes</a:t>
            </a:r>
          </a:p>
          <a:p>
            <a:r>
              <a:rPr lang="en-US" sz="2400" dirty="0"/>
              <a:t>No </a:t>
            </a:r>
          </a:p>
          <a:p>
            <a:r>
              <a:rPr lang="en-US" dirty="0"/>
              <a:t>Abstain</a:t>
            </a:r>
            <a:endParaRPr lang="en-US" sz="2400" dirty="0"/>
          </a:p>
          <a:p>
            <a:endParaRPr lang="en-US" dirty="0"/>
          </a:p>
        </p:txBody>
      </p:sp>
      <p:sp>
        <p:nvSpPr>
          <p:cNvPr id="5" name="Slide Number Placeholder 4">
            <a:extLst>
              <a:ext uri="{FF2B5EF4-FFF2-40B4-BE49-F238E27FC236}">
                <a16:creationId xmlns:a16="http://schemas.microsoft.com/office/drawing/2014/main" id="{C6CA6BA9-E313-4AA2-9073-D5BD6174338F}"/>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5</a:t>
            </a:fld>
            <a:endParaRPr lang="en-GB" altLang="en-US"/>
          </a:p>
        </p:txBody>
      </p:sp>
      <p:sp>
        <p:nvSpPr>
          <p:cNvPr id="6" name="Date Placeholder 3">
            <a:extLst>
              <a:ext uri="{FF2B5EF4-FFF2-40B4-BE49-F238E27FC236}">
                <a16:creationId xmlns:a16="http://schemas.microsoft.com/office/drawing/2014/main" id="{A6452876-A754-BB88-CED4-6D31C286C6D8}"/>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Tree>
    <p:extLst>
      <p:ext uri="{BB962C8B-B14F-4D97-AF65-F5344CB8AC3E}">
        <p14:creationId xmlns:p14="http://schemas.microsoft.com/office/powerpoint/2010/main" val="419713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87895-58B3-438D-A592-50A424B9231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CCE0B30-947F-401E-B676-5339F27CCE16}"/>
              </a:ext>
            </a:extLst>
          </p:cNvPr>
          <p:cNvSpPr>
            <a:spLocks noGrp="1"/>
          </p:cNvSpPr>
          <p:nvPr>
            <p:ph idx="1"/>
          </p:nvPr>
        </p:nvSpPr>
        <p:spPr/>
        <p:txBody>
          <a:bodyPr/>
          <a:lstStyle/>
          <a:p>
            <a:pPr marL="0" indent="0">
              <a:buNone/>
            </a:pPr>
            <a:r>
              <a:rPr lang="en-US" sz="6600" dirty="0"/>
              <a:t>Back Up</a:t>
            </a:r>
          </a:p>
        </p:txBody>
      </p:sp>
      <p:sp>
        <p:nvSpPr>
          <p:cNvPr id="5" name="Slide Number Placeholder 4">
            <a:extLst>
              <a:ext uri="{FF2B5EF4-FFF2-40B4-BE49-F238E27FC236}">
                <a16:creationId xmlns:a16="http://schemas.microsoft.com/office/drawing/2014/main" id="{BC78DC9C-3D13-45DE-B8EE-5E50E013A429}"/>
              </a:ext>
            </a:extLst>
          </p:cNvPr>
          <p:cNvSpPr>
            <a:spLocks noGrp="1"/>
          </p:cNvSpPr>
          <p:nvPr>
            <p:ph type="sldNum" sz="quarter" idx="12"/>
          </p:nvPr>
        </p:nvSpPr>
        <p:spPr/>
        <p:txBody>
          <a:bodyPr/>
          <a:lstStyle/>
          <a:p>
            <a:pPr>
              <a:defRPr/>
            </a:pPr>
            <a:r>
              <a:rPr lang="en-GB" altLang="en-US"/>
              <a:t>Slide </a:t>
            </a:r>
            <a:fld id="{312366C1-4726-4453-8DE9-4CAACBB0E481}" type="slidenum">
              <a:rPr lang="en-GB" altLang="en-US" smtClean="0"/>
              <a:pPr>
                <a:defRPr/>
              </a:pPr>
              <a:t>6</a:t>
            </a:fld>
            <a:endParaRPr lang="en-GB" altLang="en-US"/>
          </a:p>
        </p:txBody>
      </p:sp>
      <p:sp>
        <p:nvSpPr>
          <p:cNvPr id="6" name="Date Placeholder 3">
            <a:extLst>
              <a:ext uri="{FF2B5EF4-FFF2-40B4-BE49-F238E27FC236}">
                <a16:creationId xmlns:a16="http://schemas.microsoft.com/office/drawing/2014/main" id="{45481E1F-AA45-55CE-AA80-5B64DFB07A1C}"/>
              </a:ext>
            </a:extLst>
          </p:cNvPr>
          <p:cNvSpPr>
            <a:spLocks noGrp="1"/>
          </p:cNvSpPr>
          <p:nvPr>
            <p:ph type="dt" sz="quarter" idx="10"/>
          </p:nvPr>
        </p:nvSpPr>
        <p:spPr>
          <a:xfrm>
            <a:off x="911424" y="332602"/>
            <a:ext cx="942566" cy="276999"/>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800" dirty="0"/>
              <a:t>July 2022</a:t>
            </a:r>
            <a:endParaRPr lang="en-GB" altLang="en-US" sz="1800" dirty="0"/>
          </a:p>
        </p:txBody>
      </p:sp>
    </p:spTree>
    <p:extLst>
      <p:ext uri="{BB962C8B-B14F-4D97-AF65-F5344CB8AC3E}">
        <p14:creationId xmlns:p14="http://schemas.microsoft.com/office/powerpoint/2010/main" val="137238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EHT SG formation (July 2018)</a:t>
            </a:r>
          </a:p>
        </p:txBody>
      </p:sp>
      <p:sp>
        <p:nvSpPr>
          <p:cNvPr id="3" name="Content Placeholder 2"/>
          <p:cNvSpPr>
            <a:spLocks noGrp="1"/>
          </p:cNvSpPr>
          <p:nvPr>
            <p:ph idx="1"/>
          </p:nvPr>
        </p:nvSpPr>
        <p:spPr>
          <a:xfrm>
            <a:off x="2209802" y="2343152"/>
            <a:ext cx="7770813" cy="3257549"/>
          </a:xfrm>
        </p:spPr>
        <p:txBody>
          <a:bodyPr/>
          <a:lstStyle/>
          <a:p>
            <a:pPr marL="0" indent="0">
              <a:buNone/>
            </a:pPr>
            <a:r>
              <a:rPr lang="en-US" sz="1350" dirty="0"/>
              <a:t>Approve formation of an EHT SG (Extreme High Throughput Study Group) to develop a Project Authorization Request (PAR) and a Criteria for Standards Development (CSD) for a new 802.11 amendment for operating in the bands between 1 to 7.125 GHz, with the primary objectives:</a:t>
            </a:r>
          </a:p>
          <a:p>
            <a:pPr marL="0" indent="0">
              <a:buNone/>
            </a:pPr>
            <a:r>
              <a:rPr lang="en-US" sz="1350" dirty="0"/>
              <a:t>To increase peak throughput and improve efficiency</a:t>
            </a:r>
          </a:p>
          <a:p>
            <a:pPr marL="0" indent="0">
              <a:buNone/>
            </a:pPr>
            <a:r>
              <a:rPr lang="en-US" sz="1350" dirty="0"/>
              <a:t>To support high throughput and low latency applications such as video-over-WLAN, gaming, AR and VR</a:t>
            </a:r>
          </a:p>
          <a:p>
            <a:pPr marL="0" indent="0">
              <a:buNone/>
            </a:pPr>
            <a:r>
              <a:rPr lang="en-US" sz="1350" dirty="0"/>
              <a:t>With target start of the task group in May 2019</a:t>
            </a:r>
          </a:p>
          <a:p>
            <a:pPr marL="0" indent="0">
              <a:buNone/>
            </a:pPr>
            <a:endParaRPr lang="en-US" sz="1350" dirty="0"/>
          </a:p>
          <a:p>
            <a:pPr marL="0" indent="0">
              <a:buNone/>
            </a:pPr>
            <a:r>
              <a:rPr lang="en-US" sz="1350" dirty="0"/>
              <a:t>Moved: 	 	Seconded:</a:t>
            </a:r>
          </a:p>
          <a:p>
            <a:pPr marL="0" indent="0">
              <a:buNone/>
            </a:pPr>
            <a:r>
              <a:rPr lang="en-US" sz="1350" dirty="0"/>
              <a:t>Result (Y/N/A): </a:t>
            </a:r>
          </a:p>
          <a:p>
            <a:pPr marL="0" indent="0">
              <a:buNone/>
            </a:pPr>
            <a:r>
              <a:rPr lang="en-US" sz="1350" dirty="0"/>
              <a:t>(Straw Poll Result in EHT TIG: Do you support using the above text as the motion text for EHT study group creation?</a:t>
            </a:r>
          </a:p>
          <a:p>
            <a:pPr marL="0" indent="0">
              <a:buNone/>
            </a:pPr>
            <a:r>
              <a:rPr lang="en-US" sz="1350" dirty="0"/>
              <a:t>Y 101 / N 40 / A 11)</a:t>
            </a:r>
          </a:p>
          <a:p>
            <a:endParaRPr lang="en-US" sz="1350" dirty="0"/>
          </a:p>
        </p:txBody>
      </p:sp>
      <p:sp>
        <p:nvSpPr>
          <p:cNvPr id="4" name="Slide Number Placeholder 3"/>
          <p:cNvSpPr>
            <a:spLocks noGrp="1"/>
          </p:cNvSpPr>
          <p:nvPr>
            <p:ph type="sldNum" idx="12"/>
          </p:nvPr>
        </p:nvSpPr>
        <p:spPr>
          <a:xfrm>
            <a:off x="5879224" y="6475413"/>
            <a:ext cx="509755" cy="184666"/>
          </a:xfrm>
        </p:spPr>
        <p:txBody>
          <a:bodyPr/>
          <a:lstStyle/>
          <a:p>
            <a:r>
              <a:rPr lang="en-GB"/>
              <a:t>Slide </a:t>
            </a:r>
            <a:fld id="{440F5867-744E-4AA6-B0ED-4C44D2DFBB7B}" type="slidenum">
              <a:rPr lang="en-GB" smtClean="0"/>
              <a:pPr/>
              <a:t>7</a:t>
            </a:fld>
            <a:endParaRPr lang="en-GB" dirty="0"/>
          </a:p>
        </p:txBody>
      </p:sp>
      <p:sp>
        <p:nvSpPr>
          <p:cNvPr id="6" name="Date Placeholder 5"/>
          <p:cNvSpPr>
            <a:spLocks noGrp="1"/>
          </p:cNvSpPr>
          <p:nvPr>
            <p:ph type="dt" idx="15"/>
          </p:nvPr>
        </p:nvSpPr>
        <p:spPr bwMode="auto">
          <a:xfrm>
            <a:off x="2453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2018</a:t>
            </a:r>
            <a:endParaRPr lang="en-GB" dirty="0"/>
          </a:p>
        </p:txBody>
      </p:sp>
      <p:sp>
        <p:nvSpPr>
          <p:cNvPr id="7" name="Footer Placeholder 4">
            <a:extLst>
              <a:ext uri="{FF2B5EF4-FFF2-40B4-BE49-F238E27FC236}">
                <a16:creationId xmlns:a16="http://schemas.microsoft.com/office/drawing/2014/main" id="{3136532A-0625-4EBD-B3A7-3CAE3A0C5C28}"/>
              </a:ext>
            </a:extLst>
          </p:cNvPr>
          <p:cNvSpPr txBox="1">
            <a:spLocks/>
          </p:cNvSpPr>
          <p:nvPr/>
        </p:nvSpPr>
        <p:spPr bwMode="auto">
          <a:xfrm>
            <a:off x="8651076" y="6475413"/>
            <a:ext cx="277351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20000"/>
              </a:spcBef>
              <a:spcAft>
                <a:spcPct val="0"/>
              </a:spcAft>
              <a:buChar char="•"/>
              <a:defRPr sz="2400" b="1" kern="1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itchFamily="18" charset="0"/>
                <a:ea typeface="+mn-ea"/>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itchFamily="18" charset="0"/>
                <a:ea typeface="+mn-ea"/>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itchFamily="18" charset="0"/>
                <a:ea typeface="+mn-ea"/>
                <a:cs typeface="+mn-cs"/>
              </a:defRPr>
            </a:lvl9pPr>
          </a:lstStyle>
          <a:p>
            <a:pPr>
              <a:buFontTx/>
              <a:buNone/>
              <a:defRPr/>
            </a:pPr>
            <a:r>
              <a:rPr lang="en-GB" sz="1200" b="0"/>
              <a:t>Rolf de Vegt (Qualcomm Technologies, Inc.)</a:t>
            </a:r>
            <a:endParaRPr lang="en-GB" sz="1200" b="0" dirty="0"/>
          </a:p>
        </p:txBody>
      </p:sp>
    </p:spTree>
    <p:extLst>
      <p:ext uri="{BB962C8B-B14F-4D97-AF65-F5344CB8AC3E}">
        <p14:creationId xmlns:p14="http://schemas.microsoft.com/office/powerpoint/2010/main" val="256965475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9472A8-DBA4-42B5-B827-F0450C8C1DF2}">
  <ds:schemaRefs>
    <ds:schemaRef ds:uri="http://purl.org/dc/elements/1.1/"/>
    <ds:schemaRef ds:uri="cc9c437c-ae0c-4066-8d90-a0f7de786127"/>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C4D6174A-2518-4E44-8682-1EEF262BEB92}">
  <ds:schemaRefs>
    <ds:schemaRef ds:uri="http://schemas.microsoft.com/sharepoint/v3/contenttype/forms"/>
  </ds:schemaRefs>
</ds:datastoreItem>
</file>

<file path=customXml/itemProps3.xml><?xml version="1.0" encoding="utf-8"?>
<ds:datastoreItem xmlns:ds="http://schemas.openxmlformats.org/officeDocument/2006/customXml" ds:itemID="{E706DBB1-E444-47AA-8041-63BDA9BFAF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21014</TotalTime>
  <Words>684</Words>
  <Application>Microsoft Office PowerPoint</Application>
  <PresentationFormat>Widescreen</PresentationFormat>
  <Paragraphs>71</Paragraphs>
  <Slides>7</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1" baseType="lpstr">
      <vt:lpstr>Arial</vt:lpstr>
      <vt:lpstr>Times New Roman</vt:lpstr>
      <vt:lpstr>802-11-Submission</vt:lpstr>
      <vt:lpstr>Document</vt:lpstr>
      <vt:lpstr>Beyond ‘be’ - Proposed Next Step</vt:lpstr>
      <vt:lpstr>Introduction</vt:lpstr>
      <vt:lpstr>Proposed Approach</vt:lpstr>
      <vt:lpstr>DRAFT Motion for the meeting in July</vt:lpstr>
      <vt:lpstr>WNG Strawpoll</vt:lpstr>
      <vt:lpstr>PowerPoint Presentation</vt:lpstr>
      <vt:lpstr>Motion EHT SG formation (July 2018)</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 2016-</dc:title>
  <dc:creator>jlansfor@qti.qualcomm.com</dc:creator>
  <cp:lastModifiedBy>Rolf De Vegt</cp:lastModifiedBy>
  <cp:revision>850</cp:revision>
  <cp:lastPrinted>1998-02-10T13:28:06Z</cp:lastPrinted>
  <dcterms:created xsi:type="dcterms:W3CDTF">2004-12-02T14:01:45Z</dcterms:created>
  <dcterms:modified xsi:type="dcterms:W3CDTF">2022-07-12T12:11:38Z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