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331" r:id="rId5"/>
    <p:sldId id="2147309356" r:id="rId6"/>
    <p:sldId id="2147309357" r:id="rId7"/>
    <p:sldId id="2147309361" r:id="rId8"/>
    <p:sldId id="2147309362" r:id="rId9"/>
    <p:sldId id="2142532640" r:id="rId10"/>
    <p:sldId id="289" r:id="rId11"/>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986470-8AFB-48C8-AF59-D744178D2C44}" v="9" dt="2022-07-11T00:13:02.6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autoAdjust="0"/>
    <p:restoredTop sz="94643" autoAdjust="0"/>
  </p:normalViewPr>
  <p:slideViewPr>
    <p:cSldViewPr>
      <p:cViewPr varScale="1">
        <p:scale>
          <a:sx n="62" d="100"/>
          <a:sy n="62" d="100"/>
        </p:scale>
        <p:origin x="80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3075" name="Rectangle 3"/>
          <p:cNvSpPr>
            <a:spLocks noGrp="1" noChangeArrowheads="1"/>
          </p:cNvSpPr>
          <p:nvPr>
            <p:ph type="dt" sz="quarter" idx="1"/>
          </p:nvPr>
        </p:nvSpPr>
        <p:spPr bwMode="auto">
          <a:xfrm>
            <a:off x="682625" y="204788"/>
            <a:ext cx="82708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GB" altLang="en-US"/>
              <a:t>Page </a:t>
            </a:r>
            <a:fld id="{61D362CC-36D6-4BC3-B509-B73C4EE088FB}" type="slidenum">
              <a:rPr lang="en-GB" altLang="en-US"/>
              <a:pPr>
                <a:defRPr/>
              </a:pPr>
              <a:t>‹#›</a:t>
            </a:fld>
            <a:endParaRPr lang="en-GB" altLang="en-US"/>
          </a:p>
        </p:txBody>
      </p:sp>
      <p:sp>
        <p:nvSpPr>
          <p:cNvPr id="20486"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p:cNvSpPr>
            <a:spLocks noChangeArrowheads="1"/>
          </p:cNvSpPr>
          <p:nvPr/>
        </p:nvSpPr>
        <p:spPr bwMode="auto">
          <a:xfrm>
            <a:off x="681038" y="96123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20488"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74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2051" name="Rectangle 3"/>
          <p:cNvSpPr>
            <a:spLocks noGrp="1" noChangeArrowheads="1"/>
          </p:cNvSpPr>
          <p:nvPr>
            <p:ph type="dt" idx="1"/>
          </p:nvPr>
        </p:nvSpPr>
        <p:spPr bwMode="auto">
          <a:xfrm>
            <a:off x="641350" y="12065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16388" name="Rectangle 4"/>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GB" altLang="en-US"/>
              <a:t>Page </a:t>
            </a:r>
            <a:fld id="{9E5BB007-EFAA-40E2-BD33-26E4EDE43514}" type="slidenum">
              <a:rPr lang="en-GB" altLang="en-US"/>
              <a:pPr>
                <a:defRPr/>
              </a:pPr>
              <a:t>‹#›</a:t>
            </a:fld>
            <a:endParaRPr lang="en-GB" altLang="en-US"/>
          </a:p>
        </p:txBody>
      </p:sp>
      <p:sp>
        <p:nvSpPr>
          <p:cNvPr id="5128" name="Rectangle 8"/>
          <p:cNvSpPr>
            <a:spLocks noChangeArrowheads="1"/>
          </p:cNvSpPr>
          <p:nvPr/>
        </p:nvSpPr>
        <p:spPr bwMode="auto">
          <a:xfrm>
            <a:off x="709613" y="9615488"/>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6393"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29407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1</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7" y="332601"/>
            <a:ext cx="1340110" cy="276999"/>
          </a:xfrm>
        </p:spPr>
        <p:txBody>
          <a:bodyPr/>
          <a:lstStyle>
            <a:lvl1pPr>
              <a:defRPr smtClean="0"/>
            </a:lvl1pPr>
          </a:lstStyle>
          <a:p>
            <a:pPr>
              <a:defRPr/>
            </a:pPr>
            <a:r>
              <a:rPr lang="en-US" altLang="en-US" dirty="0"/>
              <a:t>January 2022</a:t>
            </a:r>
            <a:endParaRPr lang="en-GB" altLang="en-US" dirty="0"/>
          </a:p>
        </p:txBody>
      </p:sp>
      <p:sp>
        <p:nvSpPr>
          <p:cNvPr id="5" name="Rectangle 5"/>
          <p:cNvSpPr>
            <a:spLocks noGrp="1" noChangeArrowheads="1"/>
          </p:cNvSpPr>
          <p:nvPr>
            <p:ph type="ftr" sz="quarter" idx="11"/>
          </p:nvPr>
        </p:nvSpPr>
        <p:spPr>
          <a:xfrm>
            <a:off x="8618384" y="6475413"/>
            <a:ext cx="2773516" cy="184666"/>
          </a:xfrm>
        </p:spPr>
        <p:txBody>
          <a:bodyPr/>
          <a:lstStyle>
            <a:lvl1pPr>
              <a:defRPr/>
            </a:lvl1pPr>
          </a:lstStyle>
          <a:p>
            <a:pPr>
              <a:defRPr/>
            </a:pPr>
            <a:r>
              <a:rPr lang="en-GB" dirty="0"/>
              <a:t>Rolf de Vegt (Qualcomm Technologies, Inc.)</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D0CAADD7-AAC6-49EF-8DF6-A0D2EA0F556E}" type="slidenum">
              <a:rPr lang="en-GB" altLang="en-US"/>
              <a:pPr>
                <a:defRPr/>
              </a:pPr>
              <a:t>‹#›</a:t>
            </a:fld>
            <a:endParaRPr lang="en-GB" altLang="en-US"/>
          </a:p>
        </p:txBody>
      </p:sp>
    </p:spTree>
    <p:extLst>
      <p:ext uri="{BB962C8B-B14F-4D97-AF65-F5344CB8AC3E}">
        <p14:creationId xmlns:p14="http://schemas.microsoft.com/office/powerpoint/2010/main" val="64987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FCB419C4-B35A-4265-B622-2527E858DDB9}" type="slidenum">
              <a:rPr lang="en-GB" altLang="en-US"/>
              <a:pPr>
                <a:defRPr/>
              </a:pPr>
              <a:t>‹#›</a:t>
            </a:fld>
            <a:endParaRPr lang="en-GB" altLang="en-US"/>
          </a:p>
        </p:txBody>
      </p:sp>
    </p:spTree>
    <p:extLst>
      <p:ext uri="{BB962C8B-B14F-4D97-AF65-F5344CB8AC3E}">
        <p14:creationId xmlns:p14="http://schemas.microsoft.com/office/powerpoint/2010/main" val="138920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605BF8EB-604C-425C-A0EC-4775B7AB90CC}" type="slidenum">
              <a:rPr lang="en-GB" altLang="en-US"/>
              <a:pPr>
                <a:defRPr/>
              </a:pPr>
              <a:t>‹#›</a:t>
            </a:fld>
            <a:endParaRPr lang="en-GB" altLang="en-US"/>
          </a:p>
        </p:txBody>
      </p:sp>
    </p:spTree>
    <p:extLst>
      <p:ext uri="{BB962C8B-B14F-4D97-AF65-F5344CB8AC3E}">
        <p14:creationId xmlns:p14="http://schemas.microsoft.com/office/powerpoint/2010/main" val="29066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29218" y="332601"/>
            <a:ext cx="1340110" cy="276999"/>
          </a:xfrm>
        </p:spPr>
        <p:txBody>
          <a:bodyPr/>
          <a:lstStyle>
            <a:lvl1pPr>
              <a:defRPr smtClean="0"/>
            </a:lvl1pPr>
          </a:lstStyle>
          <a:p>
            <a:pPr>
              <a:defRPr/>
            </a:pPr>
            <a:r>
              <a:rPr lang="en-US" altLang="en-US" dirty="0"/>
              <a:t>January 2022</a:t>
            </a:r>
            <a:endParaRPr lang="en-GB" altLang="en-US" dirty="0"/>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312366C1-4726-4453-8DE9-4CAACBB0E481}" type="slidenum">
              <a:rPr lang="en-GB" altLang="en-US"/>
              <a:pPr>
                <a:defRPr/>
              </a:pPr>
              <a:t>‹#›</a:t>
            </a:fld>
            <a:endParaRPr lang="en-GB" altLang="en-US"/>
          </a:p>
        </p:txBody>
      </p:sp>
    </p:spTree>
    <p:extLst>
      <p:ext uri="{BB962C8B-B14F-4D97-AF65-F5344CB8AC3E}">
        <p14:creationId xmlns:p14="http://schemas.microsoft.com/office/powerpoint/2010/main" val="242208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9565D836-78DA-45C0-978E-A11984EF1605}" type="slidenum">
              <a:rPr lang="en-GB" altLang="en-US"/>
              <a:pPr>
                <a:defRPr/>
              </a:pPr>
              <a:t>‹#›</a:t>
            </a:fld>
            <a:endParaRPr lang="en-GB" altLang="en-US"/>
          </a:p>
        </p:txBody>
      </p:sp>
    </p:spTree>
    <p:extLst>
      <p:ext uri="{BB962C8B-B14F-4D97-AF65-F5344CB8AC3E}">
        <p14:creationId xmlns:p14="http://schemas.microsoft.com/office/powerpoint/2010/main" val="7280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5E5E5EFA-D712-4E83-82AA-F2E9D5E1CC47}" type="slidenum">
              <a:rPr lang="en-GB" altLang="en-US"/>
              <a:pPr>
                <a:defRPr/>
              </a:pPr>
              <a:t>‹#›</a:t>
            </a:fld>
            <a:endParaRPr lang="en-GB" altLang="en-US"/>
          </a:p>
        </p:txBody>
      </p:sp>
    </p:spTree>
    <p:extLst>
      <p:ext uri="{BB962C8B-B14F-4D97-AF65-F5344CB8AC3E}">
        <p14:creationId xmlns:p14="http://schemas.microsoft.com/office/powerpoint/2010/main" val="523436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8"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ltLang="en-US"/>
              <a:t>Slide </a:t>
            </a:r>
            <a:fld id="{B4CA99DD-D188-4AC5-B461-303B73A0994B}" type="slidenum">
              <a:rPr lang="en-GB" altLang="en-US"/>
              <a:pPr>
                <a:defRPr/>
              </a:pPr>
              <a:t>‹#›</a:t>
            </a:fld>
            <a:endParaRPr lang="en-GB" altLang="en-US"/>
          </a:p>
        </p:txBody>
      </p:sp>
    </p:spTree>
    <p:extLst>
      <p:ext uri="{BB962C8B-B14F-4D97-AF65-F5344CB8AC3E}">
        <p14:creationId xmlns:p14="http://schemas.microsoft.com/office/powerpoint/2010/main" val="244094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4"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ltLang="en-US"/>
              <a:t>Slide </a:t>
            </a:r>
            <a:fld id="{16013093-2BDC-4611-A772-DB517754E020}" type="slidenum">
              <a:rPr lang="en-GB" altLang="en-US"/>
              <a:pPr>
                <a:defRPr/>
              </a:pPr>
              <a:t>‹#›</a:t>
            </a:fld>
            <a:endParaRPr lang="en-GB" altLang="en-US"/>
          </a:p>
        </p:txBody>
      </p:sp>
    </p:spTree>
    <p:extLst>
      <p:ext uri="{BB962C8B-B14F-4D97-AF65-F5344CB8AC3E}">
        <p14:creationId xmlns:p14="http://schemas.microsoft.com/office/powerpoint/2010/main" val="271718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3"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en-US"/>
              <a:t>Slide </a:t>
            </a:r>
            <a:fld id="{F4427B4A-AC77-4506-8E20-7F46E084EA93}" type="slidenum">
              <a:rPr lang="en-GB" altLang="en-US"/>
              <a:pPr>
                <a:defRPr/>
              </a:pPr>
              <a:t>‹#›</a:t>
            </a:fld>
            <a:endParaRPr lang="en-GB" altLang="en-US"/>
          </a:p>
        </p:txBody>
      </p:sp>
    </p:spTree>
    <p:extLst>
      <p:ext uri="{BB962C8B-B14F-4D97-AF65-F5344CB8AC3E}">
        <p14:creationId xmlns:p14="http://schemas.microsoft.com/office/powerpoint/2010/main" val="285202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E8D0984B-7DAE-472B-AABF-C70CD57D4CC6}" type="slidenum">
              <a:rPr lang="en-GB" altLang="en-US"/>
              <a:pPr>
                <a:defRPr/>
              </a:pPr>
              <a:t>‹#›</a:t>
            </a:fld>
            <a:endParaRPr lang="en-GB" altLang="en-US"/>
          </a:p>
        </p:txBody>
      </p:sp>
    </p:spTree>
    <p:extLst>
      <p:ext uri="{BB962C8B-B14F-4D97-AF65-F5344CB8AC3E}">
        <p14:creationId xmlns:p14="http://schemas.microsoft.com/office/powerpoint/2010/main" val="304893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DBB07DA8-C863-4F75-BDAE-728E8B117FC9}" type="slidenum">
              <a:rPr lang="en-GB" altLang="en-US"/>
              <a:pPr>
                <a:defRPr/>
              </a:pPr>
              <a:t>‹#›</a:t>
            </a:fld>
            <a:endParaRPr lang="en-GB" altLang="en-US"/>
          </a:p>
        </p:txBody>
      </p:sp>
    </p:spTree>
    <p:extLst>
      <p:ext uri="{BB962C8B-B14F-4D97-AF65-F5344CB8AC3E}">
        <p14:creationId xmlns:p14="http://schemas.microsoft.com/office/powerpoint/2010/main" val="354968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929217"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dirty="0"/>
              <a:t>May 2022</a:t>
            </a:r>
            <a:endParaRPr lang="en-GB" altLang="en-US" dirty="0"/>
          </a:p>
        </p:txBody>
      </p:sp>
      <p:sp>
        <p:nvSpPr>
          <p:cNvPr id="1029" name="Rectangle 5"/>
          <p:cNvSpPr>
            <a:spLocks noGrp="1" noChangeArrowheads="1"/>
          </p:cNvSpPr>
          <p:nvPr>
            <p:ph type="ftr" sz="quarter" idx="3"/>
          </p:nvPr>
        </p:nvSpPr>
        <p:spPr bwMode="auto">
          <a:xfrm>
            <a:off x="8656856" y="6475413"/>
            <a:ext cx="273504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Rolf de Vegt (Qualcomm Technologies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GB" altLang="en-US"/>
              <a:t>Slide </a:t>
            </a:r>
            <a:fld id="{8A2D2878-5720-4903-9E6D-B3CC25410746}" type="slidenum">
              <a:rPr lang="en-GB" altLang="en-US"/>
              <a:pPr>
                <a:defRPr/>
              </a:pPr>
              <a:t>‹#›</a:t>
            </a:fld>
            <a:endParaRPr lang="en-GB" alt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802.11-22/0708r1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13315" name="Footer Placeholder 4"/>
          <p:cNvSpPr>
            <a:spLocks noGrp="1"/>
          </p:cNvSpPr>
          <p:nvPr>
            <p:ph type="ftr" sz="quarter" idx="4294967295"/>
          </p:nvPr>
        </p:nvSpPr>
        <p:spPr>
          <a:xfrm>
            <a:off x="8651076" y="6475413"/>
            <a:ext cx="2773516"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Rolf de Vegt (Qualcomm Technologies, Inc.)</a:t>
            </a:r>
          </a:p>
        </p:txBody>
      </p:sp>
      <p:sp>
        <p:nvSpPr>
          <p:cNvPr id="13316" name="Slide Number Placeholder 5"/>
          <p:cNvSpPr>
            <a:spLocks noGrp="1"/>
          </p:cNvSpPr>
          <p:nvPr>
            <p:ph type="sldNum" sz="quarter" idx="12"/>
          </p:nvPr>
        </p:nvSpPr>
        <p:spPr>
          <a:xfrm>
            <a:off x="5807968" y="6483483"/>
            <a:ext cx="432811"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dirty="0"/>
              <a:t>Slide </a:t>
            </a:r>
            <a:fld id="{E5DD9A7A-ED0C-43AC-A30B-9DAF42DACF76}" type="slidenum">
              <a:rPr lang="en-GB" altLang="en-US" sz="1200" b="0"/>
              <a:pPr>
                <a:spcBef>
                  <a:spcPct val="0"/>
                </a:spcBef>
                <a:buFontTx/>
                <a:buNone/>
              </a:pPr>
              <a:t>1</a:t>
            </a:fld>
            <a:endParaRPr lang="en-GB" altLang="en-US" sz="1200" b="0" dirty="0"/>
          </a:p>
        </p:txBody>
      </p:sp>
      <p:sp>
        <p:nvSpPr>
          <p:cNvPr id="13317" name="Rectangle 2"/>
          <p:cNvSpPr>
            <a:spLocks noGrp="1" noChangeArrowheads="1"/>
          </p:cNvSpPr>
          <p:nvPr>
            <p:ph type="title"/>
          </p:nvPr>
        </p:nvSpPr>
        <p:spPr>
          <a:noFill/>
        </p:spPr>
        <p:txBody>
          <a:bodyPr/>
          <a:lstStyle/>
          <a:p>
            <a:r>
              <a:rPr lang="en-GB" altLang="en-US" dirty="0"/>
              <a:t>Beyond ‘be’ - Proposed Next Step</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2022-05-06</a:t>
            </a:r>
          </a:p>
        </p:txBody>
      </p:sp>
      <p:graphicFrame>
        <p:nvGraphicFramePr>
          <p:cNvPr id="13319" name="Object 5"/>
          <p:cNvGraphicFramePr>
            <a:graphicFrameLocks noChangeAspect="1"/>
          </p:cNvGraphicFramePr>
          <p:nvPr>
            <p:extLst>
              <p:ext uri="{D42A27DB-BD31-4B8C-83A1-F6EECF244321}">
                <p14:modId xmlns:p14="http://schemas.microsoft.com/office/powerpoint/2010/main" val="4138139215"/>
              </p:ext>
            </p:extLst>
          </p:nvPr>
        </p:nvGraphicFramePr>
        <p:xfrm>
          <a:off x="877888" y="3022600"/>
          <a:ext cx="10853737" cy="3030538"/>
        </p:xfrm>
        <a:graphic>
          <a:graphicData uri="http://schemas.openxmlformats.org/presentationml/2006/ole">
            <mc:AlternateContent xmlns:mc="http://schemas.openxmlformats.org/markup-compatibility/2006">
              <mc:Choice xmlns:v="urn:schemas-microsoft-com:vml" Requires="v">
                <p:oleObj name="Document" r:id="rId3" imgW="9033256" imgH="2516763" progId="Word.Document.8">
                  <p:embed/>
                </p:oleObj>
              </mc:Choice>
              <mc:Fallback>
                <p:oleObj name="Document" r:id="rId3" imgW="9033256" imgH="2516763" progId="Word.Document.8">
                  <p:embed/>
                  <p:pic>
                    <p:nvPicPr>
                      <p:cNvPr id="13319" name="Object 5"/>
                      <p:cNvPicPr>
                        <a:picLocks noChangeAspect="1" noChangeArrowheads="1"/>
                      </p:cNvPicPr>
                      <p:nvPr/>
                    </p:nvPicPr>
                    <p:blipFill>
                      <a:blip r:embed="rId4"/>
                      <a:srcRect/>
                      <a:stretch>
                        <a:fillRect/>
                      </a:stretch>
                    </p:blipFill>
                    <p:spPr bwMode="auto">
                      <a:xfrm>
                        <a:off x="877888" y="3022600"/>
                        <a:ext cx="10853737" cy="3030538"/>
                      </a:xfrm>
                      <a:prstGeom prst="rect">
                        <a:avLst/>
                      </a:prstGeom>
                      <a:noFill/>
                      <a:ln>
                        <a:noFill/>
                      </a:ln>
                      <a:effec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84852-87E8-4051-87DC-9B453A0F10FD}"/>
              </a:ext>
            </a:extLst>
          </p:cNvPr>
          <p:cNvSpPr>
            <a:spLocks noGrp="1"/>
          </p:cNvSpPr>
          <p:nvPr>
            <p:ph type="title"/>
          </p:nvPr>
        </p:nvSpPr>
        <p:spPr>
          <a:xfrm>
            <a:off x="945222" y="286964"/>
            <a:ext cx="10363200" cy="1066800"/>
          </a:xfrm>
        </p:spPr>
        <p:txBody>
          <a:bodyPr/>
          <a:lstStyle/>
          <a:p>
            <a:r>
              <a:rPr lang="en-US" dirty="0"/>
              <a:t>Introduction</a:t>
            </a:r>
          </a:p>
        </p:txBody>
      </p:sp>
      <p:sp>
        <p:nvSpPr>
          <p:cNvPr id="3" name="Content Placeholder 2">
            <a:extLst>
              <a:ext uri="{FF2B5EF4-FFF2-40B4-BE49-F238E27FC236}">
                <a16:creationId xmlns:a16="http://schemas.microsoft.com/office/drawing/2014/main" id="{6F6E276B-9CF4-4C00-AAE2-7281BC09D288}"/>
              </a:ext>
            </a:extLst>
          </p:cNvPr>
          <p:cNvSpPr>
            <a:spLocks noGrp="1"/>
          </p:cNvSpPr>
          <p:nvPr>
            <p:ph idx="1"/>
          </p:nvPr>
        </p:nvSpPr>
        <p:spPr>
          <a:xfrm>
            <a:off x="883578" y="1196752"/>
            <a:ext cx="10363200" cy="4114800"/>
          </a:xfrm>
        </p:spPr>
        <p:txBody>
          <a:bodyPr/>
          <a:lstStyle/>
          <a:p>
            <a:r>
              <a:rPr lang="en-US" sz="2000" dirty="0"/>
              <a:t>Starting in January 2022, a number of WNG presentations have called for the creation of an IEEE 802.11 group in July to initiate the development of the next generation mainstream MAC / PHY </a:t>
            </a:r>
          </a:p>
          <a:p>
            <a:pPr lvl="1"/>
            <a:r>
              <a:rPr lang="en-US" sz="1800" dirty="0"/>
              <a:t>See docs 11-22: 30, 32, 46, 59, 418</a:t>
            </a:r>
            <a:r>
              <a:rPr lang="en-US" sz="1800"/>
              <a:t>, 458, etc</a:t>
            </a:r>
            <a:endParaRPr lang="en-US" sz="1800" dirty="0"/>
          </a:p>
          <a:p>
            <a:r>
              <a:rPr lang="en-US" sz="2000" dirty="0"/>
              <a:t>Historic context: </a:t>
            </a:r>
          </a:p>
          <a:p>
            <a:pPr lvl="1"/>
            <a:r>
              <a:rPr lang="en-US" sz="1600" dirty="0"/>
              <a:t>A Motion to start a Studygroup that led to the creation of the 802.11be taskgroup was passed in July 2018</a:t>
            </a:r>
          </a:p>
          <a:p>
            <a:pPr lvl="1"/>
            <a:r>
              <a:rPr lang="en-US" sz="1600" dirty="0"/>
              <a:t>The 802.11be PAR was approved in March 2019</a:t>
            </a:r>
          </a:p>
          <a:p>
            <a:r>
              <a:rPr lang="en-US" sz="2000" dirty="0"/>
              <a:t>Following a similar process and timeline a PAR for a successor project to .11be would start around 4 calendar years after the start of 802.11be</a:t>
            </a:r>
          </a:p>
          <a:p>
            <a:r>
              <a:rPr lang="en-US" sz="2000" dirty="0"/>
              <a:t>A proposed theme for this new effort will be ‘High Reliability WLAN’, with emphasis on:</a:t>
            </a:r>
          </a:p>
          <a:p>
            <a:pPr lvl="1"/>
            <a:r>
              <a:rPr lang="en-US" sz="1800" dirty="0"/>
              <a:t>Increased reliability of WLAN connectivity</a:t>
            </a:r>
          </a:p>
          <a:p>
            <a:pPr lvl="1"/>
            <a:r>
              <a:rPr lang="en-US" sz="1800" dirty="0"/>
              <a:t>Lower latencies &amp; deterministic latency support</a:t>
            </a:r>
          </a:p>
          <a:p>
            <a:pPr lvl="1"/>
            <a:r>
              <a:rPr lang="en-US" sz="1800" dirty="0"/>
              <a:t>Increased manageability and mobility support</a:t>
            </a:r>
          </a:p>
          <a:p>
            <a:pPr lvl="1"/>
            <a:r>
              <a:rPr lang="en-US" sz="1800" dirty="0"/>
              <a:t>Increased performance in congested environments</a:t>
            </a:r>
          </a:p>
          <a:p>
            <a:pPr lvl="1"/>
            <a:r>
              <a:rPr lang="en-US" sz="1800" dirty="0"/>
              <a:t>Further throughput enhancements</a:t>
            </a:r>
          </a:p>
          <a:p>
            <a:pPr lvl="1"/>
            <a:r>
              <a:rPr lang="en-US" sz="1800" dirty="0"/>
              <a:t>Reduced device level power consumption</a:t>
            </a:r>
          </a:p>
        </p:txBody>
      </p:sp>
      <p:sp>
        <p:nvSpPr>
          <p:cNvPr id="5" name="Slide Number Placeholder 4">
            <a:extLst>
              <a:ext uri="{FF2B5EF4-FFF2-40B4-BE49-F238E27FC236}">
                <a16:creationId xmlns:a16="http://schemas.microsoft.com/office/drawing/2014/main" id="{AC64D1B8-CB84-4C72-8ED0-E65F86CA0ACD}"/>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2</a:t>
            </a:fld>
            <a:endParaRPr lang="en-GB" altLang="en-US"/>
          </a:p>
        </p:txBody>
      </p:sp>
      <p:sp>
        <p:nvSpPr>
          <p:cNvPr id="6" name="Date Placeholder 3">
            <a:extLst>
              <a:ext uri="{FF2B5EF4-FFF2-40B4-BE49-F238E27FC236}">
                <a16:creationId xmlns:a16="http://schemas.microsoft.com/office/drawing/2014/main" id="{27B67081-5C9A-4529-A21A-73EB2A11C0E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7" name="Footer Placeholder 4">
            <a:extLst>
              <a:ext uri="{FF2B5EF4-FFF2-40B4-BE49-F238E27FC236}">
                <a16:creationId xmlns:a16="http://schemas.microsoft.com/office/drawing/2014/main" id="{2A887E26-52A3-4945-9CDA-C309C369F6A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06720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8507-7ED3-4967-B05C-0367282F083B}"/>
              </a:ext>
            </a:extLst>
          </p:cNvPr>
          <p:cNvSpPr>
            <a:spLocks noGrp="1"/>
          </p:cNvSpPr>
          <p:nvPr>
            <p:ph type="title"/>
          </p:nvPr>
        </p:nvSpPr>
        <p:spPr>
          <a:xfrm>
            <a:off x="858465" y="486071"/>
            <a:ext cx="10363200" cy="1066800"/>
          </a:xfrm>
        </p:spPr>
        <p:txBody>
          <a:bodyPr/>
          <a:lstStyle/>
          <a:p>
            <a:r>
              <a:rPr lang="en-US" dirty="0"/>
              <a:t>Proposed Approach</a:t>
            </a:r>
          </a:p>
        </p:txBody>
      </p:sp>
      <p:sp>
        <p:nvSpPr>
          <p:cNvPr id="3" name="Content Placeholder 2">
            <a:extLst>
              <a:ext uri="{FF2B5EF4-FFF2-40B4-BE49-F238E27FC236}">
                <a16:creationId xmlns:a16="http://schemas.microsoft.com/office/drawing/2014/main" id="{9264F263-BA5C-480C-9ED3-EACBD87E5162}"/>
              </a:ext>
            </a:extLst>
          </p:cNvPr>
          <p:cNvSpPr>
            <a:spLocks noGrp="1"/>
          </p:cNvSpPr>
          <p:nvPr>
            <p:ph idx="1"/>
          </p:nvPr>
        </p:nvSpPr>
        <p:spPr>
          <a:xfrm>
            <a:off x="845037" y="1570851"/>
            <a:ext cx="10363200" cy="4114800"/>
          </a:xfrm>
        </p:spPr>
        <p:txBody>
          <a:bodyPr/>
          <a:lstStyle/>
          <a:p>
            <a:r>
              <a:rPr lang="en-US" dirty="0"/>
              <a:t>The presentations shared on the topic of next generation mainstream MAC / PHY project thus far show general alignment on directions</a:t>
            </a:r>
          </a:p>
          <a:p>
            <a:r>
              <a:rPr lang="en-US" dirty="0"/>
              <a:t>Additional inputs and perspectives are expected</a:t>
            </a:r>
          </a:p>
          <a:p>
            <a:r>
              <a:rPr lang="en-US" dirty="0"/>
              <a:t>The proposal is to commence the work in a new Study Group in September 2022</a:t>
            </a:r>
          </a:p>
          <a:p>
            <a:r>
              <a:rPr lang="en-US" dirty="0"/>
              <a:t>In addition to creating the PAR and CSD, the purpose of the Study Group will be to continue discussions and the development of alignment on:</a:t>
            </a:r>
          </a:p>
          <a:p>
            <a:pPr lvl="1"/>
            <a:r>
              <a:rPr lang="en-US" dirty="0"/>
              <a:t>Objectives and targets/KPI’s</a:t>
            </a:r>
          </a:p>
          <a:p>
            <a:pPr lvl="1"/>
            <a:r>
              <a:rPr lang="en-US" dirty="0"/>
              <a:t>Frequency bands to be addressed</a:t>
            </a:r>
          </a:p>
          <a:p>
            <a:pPr lvl="1"/>
            <a:r>
              <a:rPr lang="en-US" dirty="0"/>
              <a:t>Potential technologies to be considered</a:t>
            </a:r>
          </a:p>
          <a:p>
            <a:pPr lvl="1"/>
            <a:r>
              <a:rPr lang="en-US" dirty="0"/>
              <a:t>Naming of the taskgroup</a:t>
            </a:r>
          </a:p>
          <a:p>
            <a:r>
              <a:rPr lang="en-US" dirty="0"/>
              <a:t>Target timeframe for PAR &amp; CSD approval: March 2023</a:t>
            </a:r>
          </a:p>
          <a:p>
            <a:pPr lvl="1"/>
            <a:endParaRPr lang="en-US" dirty="0"/>
          </a:p>
        </p:txBody>
      </p:sp>
      <p:sp>
        <p:nvSpPr>
          <p:cNvPr id="5" name="Slide Number Placeholder 4">
            <a:extLst>
              <a:ext uri="{FF2B5EF4-FFF2-40B4-BE49-F238E27FC236}">
                <a16:creationId xmlns:a16="http://schemas.microsoft.com/office/drawing/2014/main" id="{454CA01F-5236-49F2-AB1C-E71CCF4E31A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3</a:t>
            </a:fld>
            <a:endParaRPr lang="en-GB" altLang="en-US"/>
          </a:p>
        </p:txBody>
      </p:sp>
      <p:sp>
        <p:nvSpPr>
          <p:cNvPr id="6" name="Footer Placeholder 4">
            <a:extLst>
              <a:ext uri="{FF2B5EF4-FFF2-40B4-BE49-F238E27FC236}">
                <a16:creationId xmlns:a16="http://schemas.microsoft.com/office/drawing/2014/main" id="{2A4AF08A-6D48-4D24-B509-221D2FB04824}"/>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44A1838E-20B9-8060-CF0A-0C87D5B9EF9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304621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F01B-EF4E-4885-903A-1A9CF8FEEDE0}"/>
              </a:ext>
            </a:extLst>
          </p:cNvPr>
          <p:cNvSpPr>
            <a:spLocks noGrp="1"/>
          </p:cNvSpPr>
          <p:nvPr>
            <p:ph type="title"/>
          </p:nvPr>
        </p:nvSpPr>
        <p:spPr/>
        <p:txBody>
          <a:bodyPr/>
          <a:lstStyle/>
          <a:p>
            <a:r>
              <a:rPr lang="en-US" dirty="0"/>
              <a:t>DRAFT Motion for the meeting in July</a:t>
            </a:r>
          </a:p>
        </p:txBody>
      </p:sp>
      <p:sp>
        <p:nvSpPr>
          <p:cNvPr id="3" name="Content Placeholder 2">
            <a:extLst>
              <a:ext uri="{FF2B5EF4-FFF2-40B4-BE49-F238E27FC236}">
                <a16:creationId xmlns:a16="http://schemas.microsoft.com/office/drawing/2014/main" id="{CE283575-224C-4DC1-999F-1F4D16B09B96}"/>
              </a:ext>
            </a:extLst>
          </p:cNvPr>
          <p:cNvSpPr>
            <a:spLocks noGrp="1"/>
          </p:cNvSpPr>
          <p:nvPr>
            <p:ph idx="1"/>
          </p:nvPr>
        </p:nvSpPr>
        <p:spPr>
          <a:xfrm>
            <a:off x="479376" y="1752600"/>
            <a:ext cx="10798224" cy="4114800"/>
          </a:xfrm>
        </p:spPr>
        <p:txBody>
          <a:bodyPr/>
          <a:lstStyle/>
          <a:p>
            <a:pPr marL="0" indent="0">
              <a:buNone/>
            </a:pPr>
            <a:r>
              <a:rPr lang="en-US" sz="2800" dirty="0"/>
              <a:t>Approve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at different SNR levels and reduce device level power consumption.</a:t>
            </a:r>
          </a:p>
          <a:p>
            <a:pPr marL="0" indent="0">
              <a:buNone/>
            </a:pPr>
            <a:endParaRPr lang="en-US" sz="2800" dirty="0"/>
          </a:p>
          <a:p>
            <a:pPr marL="0" indent="0">
              <a:buNone/>
            </a:pPr>
            <a:r>
              <a:rPr lang="en-US" sz="2800" dirty="0"/>
              <a:t>With a target start of the task group in May 2023</a:t>
            </a:r>
          </a:p>
          <a:p>
            <a:endParaRPr lang="en-US" sz="2800" dirty="0"/>
          </a:p>
        </p:txBody>
      </p:sp>
      <p:sp>
        <p:nvSpPr>
          <p:cNvPr id="5" name="Slide Number Placeholder 4">
            <a:extLst>
              <a:ext uri="{FF2B5EF4-FFF2-40B4-BE49-F238E27FC236}">
                <a16:creationId xmlns:a16="http://schemas.microsoft.com/office/drawing/2014/main" id="{FAE5B1FF-9482-4483-A0D6-640E4DA89D1E}"/>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4</a:t>
            </a:fld>
            <a:endParaRPr lang="en-GB" altLang="en-US"/>
          </a:p>
        </p:txBody>
      </p:sp>
      <p:sp>
        <p:nvSpPr>
          <p:cNvPr id="6" name="Footer Placeholder 4">
            <a:extLst>
              <a:ext uri="{FF2B5EF4-FFF2-40B4-BE49-F238E27FC236}">
                <a16:creationId xmlns:a16="http://schemas.microsoft.com/office/drawing/2014/main" id="{A2873250-09A7-4B25-A944-1242882C7566}"/>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37902D37-EC5B-87BE-8BED-1B552FF7537F}"/>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221380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AE20-D846-9989-C99A-3A4A245A87DA}"/>
              </a:ext>
            </a:extLst>
          </p:cNvPr>
          <p:cNvSpPr>
            <a:spLocks noGrp="1"/>
          </p:cNvSpPr>
          <p:nvPr>
            <p:ph type="title"/>
          </p:nvPr>
        </p:nvSpPr>
        <p:spPr/>
        <p:txBody>
          <a:bodyPr/>
          <a:lstStyle/>
          <a:p>
            <a:r>
              <a:rPr lang="en-US" dirty="0"/>
              <a:t>WNG Strawpoll</a:t>
            </a:r>
          </a:p>
        </p:txBody>
      </p:sp>
      <p:sp>
        <p:nvSpPr>
          <p:cNvPr id="3" name="Content Placeholder 2">
            <a:extLst>
              <a:ext uri="{FF2B5EF4-FFF2-40B4-BE49-F238E27FC236}">
                <a16:creationId xmlns:a16="http://schemas.microsoft.com/office/drawing/2014/main" id="{4A5F7EDC-5912-18AB-556F-799FCE4A7DCA}"/>
              </a:ext>
            </a:extLst>
          </p:cNvPr>
          <p:cNvSpPr>
            <a:spLocks noGrp="1"/>
          </p:cNvSpPr>
          <p:nvPr>
            <p:ph idx="1"/>
          </p:nvPr>
        </p:nvSpPr>
        <p:spPr/>
        <p:txBody>
          <a:bodyPr/>
          <a:lstStyle/>
          <a:p>
            <a:pPr marL="0" indent="0">
              <a:buNone/>
            </a:pPr>
            <a:r>
              <a:rPr lang="en-US" dirty="0"/>
              <a:t>Do you support the</a:t>
            </a:r>
            <a:r>
              <a:rPr lang="en-US" sz="2400" dirty="0"/>
              <a:t>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at different SNR levels, and reduce device level power consumption.</a:t>
            </a:r>
          </a:p>
          <a:p>
            <a:pPr marL="0" indent="0">
              <a:buNone/>
            </a:pPr>
            <a:r>
              <a:rPr lang="en-US" sz="2400" dirty="0"/>
              <a:t>With a target start of the task group in May 2023</a:t>
            </a:r>
          </a:p>
          <a:p>
            <a:r>
              <a:rPr lang="en-US" dirty="0"/>
              <a:t>Yes</a:t>
            </a:r>
          </a:p>
          <a:p>
            <a:r>
              <a:rPr lang="en-US" sz="2400" dirty="0"/>
              <a:t>No </a:t>
            </a:r>
          </a:p>
          <a:p>
            <a:r>
              <a:rPr lang="en-US" dirty="0"/>
              <a:t>Abstain</a:t>
            </a:r>
            <a:endParaRPr lang="en-US" sz="2400" dirty="0"/>
          </a:p>
          <a:p>
            <a:endParaRPr lang="en-US" dirty="0"/>
          </a:p>
        </p:txBody>
      </p:sp>
      <p:sp>
        <p:nvSpPr>
          <p:cNvPr id="5" name="Slide Number Placeholder 4">
            <a:extLst>
              <a:ext uri="{FF2B5EF4-FFF2-40B4-BE49-F238E27FC236}">
                <a16:creationId xmlns:a16="http://schemas.microsoft.com/office/drawing/2014/main" id="{C6CA6BA9-E313-4AA2-9073-D5BD6174338F}"/>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5</a:t>
            </a:fld>
            <a:endParaRPr lang="en-GB" altLang="en-US"/>
          </a:p>
        </p:txBody>
      </p:sp>
      <p:sp>
        <p:nvSpPr>
          <p:cNvPr id="6" name="Date Placeholder 3">
            <a:extLst>
              <a:ext uri="{FF2B5EF4-FFF2-40B4-BE49-F238E27FC236}">
                <a16:creationId xmlns:a16="http://schemas.microsoft.com/office/drawing/2014/main" id="{A6452876-A754-BB88-CED4-6D31C286C6D8}"/>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419713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7895-58B3-438D-A592-50A424B923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CE0B30-947F-401E-B676-5339F27CCE16}"/>
              </a:ext>
            </a:extLst>
          </p:cNvPr>
          <p:cNvSpPr>
            <a:spLocks noGrp="1"/>
          </p:cNvSpPr>
          <p:nvPr>
            <p:ph idx="1"/>
          </p:nvPr>
        </p:nvSpPr>
        <p:spPr/>
        <p:txBody>
          <a:bodyPr/>
          <a:lstStyle/>
          <a:p>
            <a:pPr marL="0" indent="0">
              <a:buNone/>
            </a:pPr>
            <a:r>
              <a:rPr lang="en-US" sz="6600" dirty="0"/>
              <a:t>Back Up</a:t>
            </a:r>
          </a:p>
        </p:txBody>
      </p:sp>
      <p:sp>
        <p:nvSpPr>
          <p:cNvPr id="5" name="Slide Number Placeholder 4">
            <a:extLst>
              <a:ext uri="{FF2B5EF4-FFF2-40B4-BE49-F238E27FC236}">
                <a16:creationId xmlns:a16="http://schemas.microsoft.com/office/drawing/2014/main" id="{BC78DC9C-3D13-45DE-B8EE-5E50E013A429}"/>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6</a:t>
            </a:fld>
            <a:endParaRPr lang="en-GB" altLang="en-US"/>
          </a:p>
        </p:txBody>
      </p:sp>
      <p:sp>
        <p:nvSpPr>
          <p:cNvPr id="6" name="Date Placeholder 3">
            <a:extLst>
              <a:ext uri="{FF2B5EF4-FFF2-40B4-BE49-F238E27FC236}">
                <a16:creationId xmlns:a16="http://schemas.microsoft.com/office/drawing/2014/main" id="{45481E1F-AA45-55CE-AA80-5B64DFB07A1C}"/>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137238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EHT SG formation (July 2018)</a:t>
            </a:r>
          </a:p>
        </p:txBody>
      </p:sp>
      <p:sp>
        <p:nvSpPr>
          <p:cNvPr id="3" name="Content Placeholder 2"/>
          <p:cNvSpPr>
            <a:spLocks noGrp="1"/>
          </p:cNvSpPr>
          <p:nvPr>
            <p:ph idx="1"/>
          </p:nvPr>
        </p:nvSpPr>
        <p:spPr>
          <a:xfrm>
            <a:off x="2209802" y="2343152"/>
            <a:ext cx="7770813" cy="3257549"/>
          </a:xfrm>
        </p:spPr>
        <p:txBody>
          <a:bodyPr/>
          <a:lstStyle/>
          <a:p>
            <a:pPr marL="0" indent="0">
              <a:buNone/>
            </a:pPr>
            <a:r>
              <a:rPr lang="en-US" sz="1350" dirty="0"/>
              <a:t>Approve formation of an EHT SG (Extreme High Throughput Study Group) to develop a Project Authorization Request (PAR) and a Criteria for Standards Development (CSD) for a new 802.11 amendment for operating in the bands between 1 to 7.125 GHz, with the primary objectives:</a:t>
            </a:r>
          </a:p>
          <a:p>
            <a:pPr marL="0" indent="0">
              <a:buNone/>
            </a:pPr>
            <a:r>
              <a:rPr lang="en-US" sz="1350" dirty="0"/>
              <a:t>To increase peak throughput and improve efficiency</a:t>
            </a:r>
          </a:p>
          <a:p>
            <a:pPr marL="0" indent="0">
              <a:buNone/>
            </a:pPr>
            <a:r>
              <a:rPr lang="en-US" sz="1350" dirty="0"/>
              <a:t>To support high throughput and low latency applications such as video-over-WLAN, gaming, AR and VR</a:t>
            </a:r>
          </a:p>
          <a:p>
            <a:pPr marL="0" indent="0">
              <a:buNone/>
            </a:pPr>
            <a:r>
              <a:rPr lang="en-US" sz="1350" dirty="0"/>
              <a:t>With target start of the task group in May 2019</a:t>
            </a:r>
          </a:p>
          <a:p>
            <a:pPr marL="0" indent="0">
              <a:buNone/>
            </a:pPr>
            <a:endParaRPr lang="en-US" sz="1350" dirty="0"/>
          </a:p>
          <a:p>
            <a:pPr marL="0" indent="0">
              <a:buNone/>
            </a:pPr>
            <a:r>
              <a:rPr lang="en-US" sz="1350" dirty="0"/>
              <a:t>Moved: 	 	Seconded:</a:t>
            </a:r>
          </a:p>
          <a:p>
            <a:pPr marL="0" indent="0">
              <a:buNone/>
            </a:pPr>
            <a:r>
              <a:rPr lang="en-US" sz="1350" dirty="0"/>
              <a:t>Result (Y/N/A): </a:t>
            </a:r>
          </a:p>
          <a:p>
            <a:pPr marL="0" indent="0">
              <a:buNone/>
            </a:pPr>
            <a:r>
              <a:rPr lang="en-US" sz="1350" dirty="0"/>
              <a:t>(Straw Poll Result in EHT TIG: Do you support using the above text as the motion text for EHT study group creation?</a:t>
            </a:r>
          </a:p>
          <a:p>
            <a:pPr marL="0" indent="0">
              <a:buNone/>
            </a:pPr>
            <a:r>
              <a:rPr lang="en-US" sz="1350" dirty="0"/>
              <a:t>Y 101 / N 40 / A 11)</a:t>
            </a:r>
          </a:p>
          <a:p>
            <a:endParaRPr lang="en-US" sz="1350" dirty="0"/>
          </a:p>
        </p:txBody>
      </p:sp>
      <p:sp>
        <p:nvSpPr>
          <p:cNvPr id="4" name="Slide Number Placeholder 3"/>
          <p:cNvSpPr>
            <a:spLocks noGrp="1"/>
          </p:cNvSpPr>
          <p:nvPr>
            <p:ph type="sldNum" idx="12"/>
          </p:nvPr>
        </p:nvSpPr>
        <p:spPr>
          <a:xfrm>
            <a:off x="5879224" y="6475413"/>
            <a:ext cx="509755" cy="184666"/>
          </a:xfrm>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bwMode="auto">
          <a:xfrm>
            <a:off x="2453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2018</a:t>
            </a:r>
            <a:endParaRPr lang="en-GB" dirty="0"/>
          </a:p>
        </p:txBody>
      </p:sp>
      <p:sp>
        <p:nvSpPr>
          <p:cNvPr id="7" name="Footer Placeholder 4">
            <a:extLst>
              <a:ext uri="{FF2B5EF4-FFF2-40B4-BE49-F238E27FC236}">
                <a16:creationId xmlns:a16="http://schemas.microsoft.com/office/drawing/2014/main" id="{3136532A-0625-4EBD-B3A7-3CAE3A0C5C2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5696547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9472A8-DBA4-42B5-B827-F0450C8C1DF2}">
  <ds:schemaRefs>
    <ds:schemaRef ds:uri="http://purl.org/dc/elements/1.1/"/>
    <ds:schemaRef ds:uri="cc9c437c-ae0c-4066-8d90-a0f7de786127"/>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E706DBB1-E444-47AA-8041-63BDA9BFAF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D6174A-2518-4E44-8682-1EEF262BEB9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20054</TotalTime>
  <Words>682</Words>
  <Application>Microsoft Office PowerPoint</Application>
  <PresentationFormat>Widescreen</PresentationFormat>
  <Paragraphs>71</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802-11-Submission</vt:lpstr>
      <vt:lpstr>Microsoft Word 97 - 2003 Document</vt:lpstr>
      <vt:lpstr>Beyond ‘be’ - Proposed Next Step</vt:lpstr>
      <vt:lpstr>Introduction</vt:lpstr>
      <vt:lpstr>Proposed Approach</vt:lpstr>
      <vt:lpstr>DRAFT Motion for the meeting in July</vt:lpstr>
      <vt:lpstr>WNG Strawpoll</vt:lpstr>
      <vt:lpstr>PowerPoint Presentation</vt:lpstr>
      <vt:lpstr>Motion EHT SG formation (July 2018)</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 2016-</dc:title>
  <dc:creator>jlansfor@qti.qualcomm.com</dc:creator>
  <cp:lastModifiedBy>Rolf De Vegt</cp:lastModifiedBy>
  <cp:revision>849</cp:revision>
  <cp:lastPrinted>1998-02-10T13:28:06Z</cp:lastPrinted>
  <dcterms:created xsi:type="dcterms:W3CDTF">2004-12-02T14:01:45Z</dcterms:created>
  <dcterms:modified xsi:type="dcterms:W3CDTF">2022-07-11T00:14:12Z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