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
  </p:notesMasterIdLst>
  <p:handoutMasterIdLst>
    <p:handoutMasterId r:id="rId15"/>
  </p:handoutMasterIdLst>
  <p:sldIdLst>
    <p:sldId id="256" r:id="rId2"/>
    <p:sldId id="257" r:id="rId3"/>
    <p:sldId id="263" r:id="rId4"/>
    <p:sldId id="265" r:id="rId5"/>
    <p:sldId id="266" r:id="rId6"/>
    <p:sldId id="267" r:id="rId7"/>
    <p:sldId id="268" r:id="rId8"/>
    <p:sldId id="269" r:id="rId9"/>
    <p:sldId id="270" r:id="rId10"/>
    <p:sldId id="271" r:id="rId11"/>
    <p:sldId id="272" r:id="rId12"/>
    <p:sldId id="264" r:id="rId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551" autoAdjust="0"/>
  </p:normalViewPr>
  <p:slideViewPr>
    <p:cSldViewPr>
      <p:cViewPr varScale="1">
        <p:scale>
          <a:sx n="101" d="100"/>
          <a:sy n="101" d="100"/>
        </p:scale>
        <p:origin x="702" y="9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802.11-22/0697r0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zh-HK"/>
              <a:t>May 2022</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it-IT"/>
              <a:t>E Lei, Haier Group Corporation</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802.11-22/0697r0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zh-HK"/>
              <a:t>May 2022</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it-IT"/>
              <a:t>E Lei, Haier Group Corporation</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884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275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58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HK" sz="1200" dirty="0"/>
              <a:t>A group of workers shared a repair model with a remote expert via an XR device, and the remote expert worked with them on repairs through his own XR device.</a:t>
            </a:r>
            <a:endParaRPr lang="zh-HK" altLang="en-US" dirty="0"/>
          </a:p>
          <a:p>
            <a:endParaRPr lang="en-US" dirty="0"/>
          </a:p>
        </p:txBody>
      </p:sp>
    </p:spTree>
    <p:extLst>
      <p:ext uri="{BB962C8B-B14F-4D97-AF65-F5344CB8AC3E}">
        <p14:creationId xmlns:p14="http://schemas.microsoft.com/office/powerpoint/2010/main" val="420414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HK" sz="1200" dirty="0"/>
              <a:t>When holding online meetings with colleagues, the surrounding environment is captured by depth cameras, and each person builds his or her own 3D model in a 3D space to communicate in real time.</a:t>
            </a:r>
            <a:endParaRPr lang="zh-HK" altLang="en-US" dirty="0"/>
          </a:p>
          <a:p>
            <a:endParaRPr lang="en-US" dirty="0"/>
          </a:p>
        </p:txBody>
      </p:sp>
    </p:spTree>
    <p:extLst>
      <p:ext uri="{BB962C8B-B14F-4D97-AF65-F5344CB8AC3E}">
        <p14:creationId xmlns:p14="http://schemas.microsoft.com/office/powerpoint/2010/main" val="35299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dirty="0"/>
              <a:t>Figure1 shows that When consumers want to buy furniture, they can project a complete and detailed 3D model at home through AR technology to observe whether it is appropriate in real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a:t>Figure 2 shows that </a:t>
            </a:r>
            <a:r>
              <a:rPr lang="en-US" altLang="zh-HK" dirty="0" err="1"/>
              <a:t>vr</a:t>
            </a:r>
            <a:r>
              <a:rPr lang="en-US" altLang="zh-HK" dirty="0"/>
              <a:t> devices can obtain the user's physical reactions to dynamically design the next episode that the user sees, and send the plot story to other viewers in real time.</a:t>
            </a:r>
            <a:endParaRPr lang="zh-HK" altLang="en-US" dirty="0"/>
          </a:p>
        </p:txBody>
      </p:sp>
    </p:spTree>
    <p:extLst>
      <p:ext uri="{BB962C8B-B14F-4D97-AF65-F5344CB8AC3E}">
        <p14:creationId xmlns:p14="http://schemas.microsoft.com/office/powerpoint/2010/main" val="415702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altLang="zh-CN" dirty="0"/>
              <a:t>At present, XR applications are broadly divided into two categories:</a:t>
            </a:r>
          </a:p>
          <a:p>
            <a:r>
              <a:rPr lang="en-US" altLang="zh-CN" dirty="0"/>
              <a:t>The first is that the XR communicates directly with the AP (as shown in Figure 1), taking the data returned by the remote server and rendering it directly on the XR.</a:t>
            </a:r>
          </a:p>
          <a:p>
            <a:r>
              <a:rPr lang="en-US" altLang="zh-CN" dirty="0"/>
              <a:t>The second type is the XR and PC jointly perform computational rendering (as shown in Figure 2), the way is divided into two categories, one is that the communication between the two is implemented through the AP (as shown in a), the final data is sent to the remote server through the AP, the other is the XR directly connected to the PC (as shown in b), and the interaction data with the remote server is sent to the AP through the PC, and then forwarded to the remote server.</a:t>
            </a:r>
          </a:p>
          <a:p>
            <a:endParaRPr lang="zh-HK" altLang="en-US" dirty="0"/>
          </a:p>
          <a:p>
            <a:endParaRPr lang="en-US" dirty="0"/>
          </a:p>
        </p:txBody>
      </p:sp>
    </p:spTree>
    <p:extLst>
      <p:ext uri="{BB962C8B-B14F-4D97-AF65-F5344CB8AC3E}">
        <p14:creationId xmlns:p14="http://schemas.microsoft.com/office/powerpoint/2010/main" val="300620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802.11-22/0697r0</a:t>
            </a:r>
            <a:endParaRPr lang="en-US"/>
          </a:p>
        </p:txBody>
      </p:sp>
      <p:sp>
        <p:nvSpPr>
          <p:cNvPr id="5" name="Rectangle 3"/>
          <p:cNvSpPr>
            <a:spLocks noGrp="1" noChangeArrowheads="1"/>
          </p:cNvSpPr>
          <p:nvPr>
            <p:ph type="dt"/>
          </p:nvPr>
        </p:nvSpPr>
        <p:spPr>
          <a:ln/>
        </p:spPr>
        <p:txBody>
          <a:bodyPr/>
          <a:lstStyle/>
          <a:p>
            <a:r>
              <a:rPr lang="en-US" altLang="zh-HK"/>
              <a:t>May 2022</a:t>
            </a:r>
            <a:endParaRPr lang="en-US"/>
          </a:p>
        </p:txBody>
      </p:sp>
      <p:sp>
        <p:nvSpPr>
          <p:cNvPr id="6" name="Rectangle 6"/>
          <p:cNvSpPr>
            <a:spLocks noGrp="1" noChangeArrowheads="1"/>
          </p:cNvSpPr>
          <p:nvPr>
            <p:ph type="ftr"/>
          </p:nvPr>
        </p:nvSpPr>
        <p:spPr>
          <a:ln/>
        </p:spPr>
        <p:txBody>
          <a:bodyPr/>
          <a:lstStyle/>
          <a:p>
            <a:r>
              <a:rPr lang="it-IT"/>
              <a:t>E Lei, Haier Group Corporation</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altLang="zh-CN" dirty="0"/>
              <a:t>The first type of chip has higher requirements for XR devices, although the communication time is shortened, but the rendering time is significantly longer. The second type is direct data processing by computer, which reduces the rendering time, but the communication time is longer, which also causes high latency. </a:t>
            </a:r>
          </a:p>
          <a:p>
            <a:endParaRPr lang="zh-HK" altLang="en-US" dirty="0"/>
          </a:p>
        </p:txBody>
      </p:sp>
    </p:spTree>
    <p:extLst>
      <p:ext uri="{BB962C8B-B14F-4D97-AF65-F5344CB8AC3E}">
        <p14:creationId xmlns:p14="http://schemas.microsoft.com/office/powerpoint/2010/main" val="2718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a:t>单击此处编辑母版标题样式</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HK"/>
              <a:t>May 2022</a:t>
            </a:r>
            <a:endParaRPr lang="en-GB"/>
          </a:p>
        </p:txBody>
      </p:sp>
      <p:sp>
        <p:nvSpPr>
          <p:cNvPr id="5" name="Footer Placeholder 4"/>
          <p:cNvSpPr>
            <a:spLocks noGrp="1"/>
          </p:cNvSpPr>
          <p:nvPr>
            <p:ph type="ftr" idx="11"/>
          </p:nvPr>
        </p:nvSpPr>
        <p:spPr/>
        <p:txBody>
          <a:bodyPr/>
          <a:lstStyle>
            <a:lvl1pPr>
              <a:defRPr/>
            </a:lvl1pPr>
          </a:lstStyle>
          <a:p>
            <a:r>
              <a:rPr lang="it-IT"/>
              <a:t>E Lei, Haier Group Corporation</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it-IT"/>
              <a:t>E Lei, Haier Group Corporation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HK"/>
              <a:t>May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Date Placeholder 3"/>
          <p:cNvSpPr>
            <a:spLocks noGrp="1"/>
          </p:cNvSpPr>
          <p:nvPr>
            <p:ph type="dt" idx="10"/>
          </p:nvPr>
        </p:nvSpPr>
        <p:spPr/>
        <p:txBody>
          <a:bodyPr/>
          <a:lstStyle>
            <a:lvl1pPr>
              <a:defRPr/>
            </a:lvl1pPr>
          </a:lstStyle>
          <a:p>
            <a:r>
              <a:rPr lang="en-US" altLang="zh-HK"/>
              <a:t>May 2022</a:t>
            </a:r>
            <a:endParaRPr lang="en-GB"/>
          </a:p>
        </p:txBody>
      </p:sp>
      <p:sp>
        <p:nvSpPr>
          <p:cNvPr id="5" name="Footer Placeholder 4"/>
          <p:cNvSpPr>
            <a:spLocks noGrp="1"/>
          </p:cNvSpPr>
          <p:nvPr>
            <p:ph type="ftr" idx="11"/>
          </p:nvPr>
        </p:nvSpPr>
        <p:spPr/>
        <p:txBody>
          <a:bodyPr/>
          <a:lstStyle>
            <a:lvl1pPr>
              <a:defRPr/>
            </a:lvl1pPr>
          </a:lstStyle>
          <a:p>
            <a:r>
              <a:rPr lang="it-IT"/>
              <a:t>E Lei, Haier Group Corporation</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Date Placeholder 4"/>
          <p:cNvSpPr>
            <a:spLocks noGrp="1"/>
          </p:cNvSpPr>
          <p:nvPr>
            <p:ph type="dt" idx="10"/>
          </p:nvPr>
        </p:nvSpPr>
        <p:spPr/>
        <p:txBody>
          <a:bodyPr/>
          <a:lstStyle>
            <a:lvl1pPr>
              <a:defRPr/>
            </a:lvl1pPr>
          </a:lstStyle>
          <a:p>
            <a:r>
              <a:rPr lang="en-US" altLang="zh-HK"/>
              <a:t>May 2022</a:t>
            </a:r>
            <a:endParaRPr lang="en-GB"/>
          </a:p>
        </p:txBody>
      </p:sp>
      <p:sp>
        <p:nvSpPr>
          <p:cNvPr id="6" name="Footer Placeholder 5"/>
          <p:cNvSpPr>
            <a:spLocks noGrp="1"/>
          </p:cNvSpPr>
          <p:nvPr>
            <p:ph type="ftr" idx="11"/>
          </p:nvPr>
        </p:nvSpPr>
        <p:spPr/>
        <p:txBody>
          <a:bodyPr/>
          <a:lstStyle>
            <a:lvl1pPr>
              <a:defRPr/>
            </a:lvl1pPr>
          </a:lstStyle>
          <a:p>
            <a:r>
              <a:rPr lang="it-IT"/>
              <a:t>E Lei, Haier Group Corporation</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7" name="Date Placeholder 6"/>
          <p:cNvSpPr>
            <a:spLocks noGrp="1"/>
          </p:cNvSpPr>
          <p:nvPr>
            <p:ph type="dt" idx="10"/>
          </p:nvPr>
        </p:nvSpPr>
        <p:spPr/>
        <p:txBody>
          <a:bodyPr/>
          <a:lstStyle>
            <a:lvl1pPr>
              <a:defRPr/>
            </a:lvl1pPr>
          </a:lstStyle>
          <a:p>
            <a:r>
              <a:rPr lang="en-US" altLang="zh-HK"/>
              <a:t>May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it-IT"/>
              <a:t>E Lei, Haier Group Corporation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HK"/>
              <a:t>May 2022</a:t>
            </a:r>
            <a:endParaRPr lang="en-GB"/>
          </a:p>
        </p:txBody>
      </p:sp>
      <p:sp>
        <p:nvSpPr>
          <p:cNvPr id="4" name="Footer Placeholder 3"/>
          <p:cNvSpPr>
            <a:spLocks noGrp="1"/>
          </p:cNvSpPr>
          <p:nvPr>
            <p:ph type="ftr" idx="11"/>
          </p:nvPr>
        </p:nvSpPr>
        <p:spPr/>
        <p:txBody>
          <a:bodyPr/>
          <a:lstStyle>
            <a:lvl1pPr>
              <a:defRPr/>
            </a:lvl1pPr>
          </a:lstStyle>
          <a:p>
            <a:r>
              <a:rPr lang="it-IT"/>
              <a:t>E Lei, Haier Group Corporation</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HK"/>
              <a:t>May 2022</a:t>
            </a:r>
            <a:endParaRPr lang="en-GB"/>
          </a:p>
        </p:txBody>
      </p:sp>
      <p:sp>
        <p:nvSpPr>
          <p:cNvPr id="3" name="Footer Placeholder 2"/>
          <p:cNvSpPr>
            <a:spLocks noGrp="1"/>
          </p:cNvSpPr>
          <p:nvPr>
            <p:ph type="ftr" idx="11"/>
          </p:nvPr>
        </p:nvSpPr>
        <p:spPr/>
        <p:txBody>
          <a:bodyPr/>
          <a:lstStyle>
            <a:lvl1pPr>
              <a:defRPr/>
            </a:lvl1pPr>
          </a:lstStyle>
          <a:p>
            <a:r>
              <a:rPr lang="it-IT"/>
              <a:t>E Lei, Haier Group Corporation</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HK"/>
              <a:t>May 2022</a:t>
            </a:r>
            <a:endParaRPr lang="en-GB"/>
          </a:p>
        </p:txBody>
      </p:sp>
      <p:sp>
        <p:nvSpPr>
          <p:cNvPr id="5" name="Footer Placeholder 4"/>
          <p:cNvSpPr>
            <a:spLocks noGrp="1"/>
          </p:cNvSpPr>
          <p:nvPr>
            <p:ph type="ftr" idx="11"/>
          </p:nvPr>
        </p:nvSpPr>
        <p:spPr/>
        <p:txBody>
          <a:bodyPr/>
          <a:lstStyle>
            <a:lvl1pPr>
              <a:defRPr/>
            </a:lvl1pPr>
          </a:lstStyle>
          <a:p>
            <a:r>
              <a:rPr lang="it-IT"/>
              <a:t>E Lei, Haier Group Corporation</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zh-CN" altLang="en-US"/>
              <a:t>单击此处编辑母版标题样式</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GB"/>
          </a:p>
        </p:txBody>
      </p:sp>
      <p:sp>
        <p:nvSpPr>
          <p:cNvPr id="4" name="Date Placeholder 3"/>
          <p:cNvSpPr>
            <a:spLocks noGrp="1"/>
          </p:cNvSpPr>
          <p:nvPr>
            <p:ph type="dt" idx="10"/>
          </p:nvPr>
        </p:nvSpPr>
        <p:spPr/>
        <p:txBody>
          <a:bodyPr/>
          <a:lstStyle>
            <a:lvl1pPr>
              <a:defRPr/>
            </a:lvl1pPr>
          </a:lstStyle>
          <a:p>
            <a:r>
              <a:rPr lang="en-US" altLang="zh-HK"/>
              <a:t>May 2022</a:t>
            </a:r>
            <a:endParaRPr lang="en-GB"/>
          </a:p>
        </p:txBody>
      </p:sp>
      <p:sp>
        <p:nvSpPr>
          <p:cNvPr id="5" name="Footer Placeholder 4"/>
          <p:cNvSpPr>
            <a:spLocks noGrp="1"/>
          </p:cNvSpPr>
          <p:nvPr>
            <p:ph type="ftr" idx="11"/>
          </p:nvPr>
        </p:nvSpPr>
        <p:spPr/>
        <p:txBody>
          <a:bodyPr/>
          <a:lstStyle>
            <a:lvl1pPr>
              <a:defRPr/>
            </a:lvl1pPr>
          </a:lstStyle>
          <a:p>
            <a:r>
              <a:rPr lang="it-IT"/>
              <a:t>E Lei, Haier Group Corporation</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HK"/>
              <a:t>May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it-IT"/>
              <a:t>E Lei, Haier Group Corporation</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802.11-22/0697r0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HK" dirty="0">
                <a:latin typeface="Times New Roman (正文)"/>
              </a:rPr>
              <a:t>Next-generation WLAN technology inspired by XR</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2022-05-04</a:t>
            </a:r>
            <a:endParaRPr lang="en-GB" sz="2000" b="0" dirty="0"/>
          </a:p>
        </p:txBody>
      </p:sp>
      <p:sp>
        <p:nvSpPr>
          <p:cNvPr id="6" name="Date Placeholder 3"/>
          <p:cNvSpPr>
            <a:spLocks noGrp="1"/>
          </p:cNvSpPr>
          <p:nvPr>
            <p:ph type="dt" idx="10"/>
          </p:nvPr>
        </p:nvSpPr>
        <p:spPr/>
        <p:txBody>
          <a:bodyPr/>
          <a:lstStyle/>
          <a:p>
            <a:r>
              <a:rPr lang="en-US" altLang="zh-HK"/>
              <a:t>May 2022</a:t>
            </a:r>
            <a:endParaRPr lang="en-GB" dirty="0"/>
          </a:p>
        </p:txBody>
      </p:sp>
      <p:sp>
        <p:nvSpPr>
          <p:cNvPr id="7" name="Footer Placeholder 4"/>
          <p:cNvSpPr>
            <a:spLocks noGrp="1"/>
          </p:cNvSpPr>
          <p:nvPr>
            <p:ph type="ftr" idx="11"/>
          </p:nvPr>
        </p:nvSpPr>
        <p:spPr/>
        <p:txBody>
          <a:bodyPr/>
          <a:lstStyle/>
          <a:p>
            <a:r>
              <a:rPr lang="en-GB" dirty="0"/>
              <a:t>E Lei, Haier Group Corporation</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876532054"/>
              </p:ext>
            </p:extLst>
          </p:nvPr>
        </p:nvGraphicFramePr>
        <p:xfrm>
          <a:off x="992188" y="2419350"/>
          <a:ext cx="10079037" cy="3341688"/>
        </p:xfrm>
        <a:graphic>
          <a:graphicData uri="http://schemas.openxmlformats.org/presentationml/2006/ole">
            <mc:AlternateContent xmlns:mc="http://schemas.openxmlformats.org/markup-compatibility/2006">
              <mc:Choice xmlns:v="urn:schemas-microsoft-com:vml" Requires="v">
                <p:oleObj spid="_x0000_s3098" name="Document" r:id="rId4" imgW="10516616" imgH="3488584" progId="Word.Document.8">
                  <p:embed/>
                </p:oleObj>
              </mc:Choice>
              <mc:Fallback>
                <p:oleObj name="Document" r:id="rId4" imgW="10516616" imgH="3488584" progId="Word.Document.8">
                  <p:embed/>
                  <p:pic>
                    <p:nvPicPr>
                      <p:cNvPr id="0" name="Picture 3"/>
                      <p:cNvPicPr>
                        <a:picLocks noChangeAspect="1" noChangeArrowheads="1"/>
                      </p:cNvPicPr>
                      <p:nvPr/>
                    </p:nvPicPr>
                    <p:blipFill>
                      <a:blip r:embed="rId5"/>
                      <a:srcRect/>
                      <a:stretch>
                        <a:fillRect/>
                      </a:stretch>
                    </p:blipFill>
                    <p:spPr bwMode="auto">
                      <a:xfrm>
                        <a:off x="992188" y="2419350"/>
                        <a:ext cx="10079037" cy="3341688"/>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D5805C29-D5A0-413E-BFB0-0F0626DBDE5F}"/>
              </a:ext>
            </a:extLst>
          </p:cNvPr>
          <p:cNvPicPr>
            <a:picLocks noChangeAspect="1"/>
          </p:cNvPicPr>
          <p:nvPr/>
        </p:nvPicPr>
        <p:blipFill>
          <a:blip r:embed="rId3"/>
          <a:stretch>
            <a:fillRect/>
          </a:stretch>
        </p:blipFill>
        <p:spPr>
          <a:xfrm>
            <a:off x="1814857" y="1394878"/>
            <a:ext cx="8410729" cy="2994296"/>
          </a:xfrm>
          <a:prstGeom prst="rect">
            <a:avLst/>
          </a:prstGeom>
        </p:spPr>
      </p:pic>
      <p:sp>
        <p:nvSpPr>
          <p:cNvPr id="2" name="Title 1"/>
          <p:cNvSpPr>
            <a:spLocks noGrp="1"/>
          </p:cNvSpPr>
          <p:nvPr>
            <p:ph type="title"/>
          </p:nvPr>
        </p:nvSpPr>
        <p:spPr/>
        <p:txBody>
          <a:bodyPr/>
          <a:lstStyle/>
          <a:p>
            <a:r>
              <a:rPr lang="en-US" altLang="zh-CN" dirty="0">
                <a:latin typeface="Times New Roman (正文)"/>
              </a:rPr>
              <a:t>Multi AP collaboration</a:t>
            </a:r>
            <a:endParaRPr lang="zh-HK" altLang="en-US" dirty="0">
              <a:latin typeface="Times New Roman (正文)"/>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
        <p:nvSpPr>
          <p:cNvPr id="10" name="内容占位符 9">
            <a:extLst>
              <a:ext uri="{FF2B5EF4-FFF2-40B4-BE49-F238E27FC236}">
                <a16:creationId xmlns:a16="http://schemas.microsoft.com/office/drawing/2014/main" xmlns="" id="{BA76A697-63A2-43FD-8184-D80B0F386E7E}"/>
              </a:ext>
            </a:extLst>
          </p:cNvPr>
          <p:cNvSpPr>
            <a:spLocks noGrp="1"/>
          </p:cNvSpPr>
          <p:nvPr>
            <p:ph idx="1"/>
          </p:nvPr>
        </p:nvSpPr>
        <p:spPr>
          <a:xfrm>
            <a:off x="839414" y="4299410"/>
            <a:ext cx="10361613" cy="2062830"/>
          </a:xfrm>
          <a:prstGeom prst="rect">
            <a:avLst/>
          </a:prstGeom>
        </p:spPr>
        <p:txBody>
          <a:bodyPr wrap="square">
            <a:spAutoFit/>
          </a:bodyPr>
          <a:lstStyle/>
          <a:p>
            <a:pPr algn="just"/>
            <a:r>
              <a:rPr lang="en-US" altLang="zh-CN" sz="1600" b="0" dirty="0">
                <a:latin typeface="Times New Roman (正文)"/>
              </a:rPr>
              <a:t>	It can be seen in the appeal scenario that future communication quality will rely more on low latency and high throughput. In the next-generation Wi-Fi standard IEEE 802.11be, through the cooperation between multiple APs, high throughput (EHT) and low latency performance are provided to achieve efficient utilization and balanced allocation of wireless resources. At present, the main research directions include multi-AP cooperative orthogonal frequency division multiple access (C-OFDMA), cooperative spatial multiplexing (CSR), cooperative beamforming (CBF), etc. The predecessors also put forward their own ideas [9][10][11], such as the establishment process of multi-AP cooperation, combined with the transmission process of BF, but these ideas also bring about the problems of high complexity[6]. Next, we introduce some of our thoughts on multi-AP collaboration.</a:t>
            </a:r>
          </a:p>
        </p:txBody>
      </p:sp>
    </p:spTree>
    <p:extLst>
      <p:ext uri="{BB962C8B-B14F-4D97-AF65-F5344CB8AC3E}">
        <p14:creationId xmlns:p14="http://schemas.microsoft.com/office/powerpoint/2010/main" val="14234927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正文)"/>
              </a:rPr>
              <a:t>Multi-AP directions for possible future research</a:t>
            </a:r>
            <a:endParaRPr lang="zh-HK" altLang="en-US" dirty="0">
              <a:latin typeface="Times New Roman (正文)"/>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
        <p:nvSpPr>
          <p:cNvPr id="10" name="内容占位符 9">
            <a:extLst>
              <a:ext uri="{FF2B5EF4-FFF2-40B4-BE49-F238E27FC236}">
                <a16:creationId xmlns:a16="http://schemas.microsoft.com/office/drawing/2014/main" xmlns="" id="{BA76A697-63A2-43FD-8184-D80B0F386E7E}"/>
              </a:ext>
            </a:extLst>
          </p:cNvPr>
          <p:cNvSpPr>
            <a:spLocks noGrp="1"/>
          </p:cNvSpPr>
          <p:nvPr>
            <p:ph idx="1"/>
          </p:nvPr>
        </p:nvSpPr>
        <p:spPr>
          <a:xfrm>
            <a:off x="839416" y="4007297"/>
            <a:ext cx="10361613" cy="2355218"/>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Multi-AP directions for possible future research</a:t>
            </a:r>
          </a:p>
          <a:p>
            <a:pPr marL="285750" indent="-285750" algn="just">
              <a:buFont typeface="Wingdings" panose="05000000000000000000" pitchFamily="2" charset="2"/>
              <a:buChar char="l"/>
            </a:pPr>
            <a:r>
              <a:rPr lang="en-US" altLang="zh-CN" sz="1600" b="0" dirty="0">
                <a:latin typeface="+mj-lt"/>
              </a:rPr>
              <a:t>In AP cooperative communication, resource utilization and user communication quality can be improved through user offloading.</a:t>
            </a:r>
            <a:r>
              <a:rPr lang="zh-CN" altLang="en-US" sz="1600" b="0" dirty="0">
                <a:latin typeface="+mj-lt"/>
              </a:rPr>
              <a:t> </a:t>
            </a:r>
            <a:endParaRPr lang="en-US" altLang="zh-CN" sz="1600" b="0" dirty="0">
              <a:latin typeface="+mj-lt"/>
            </a:endParaRPr>
          </a:p>
          <a:p>
            <a:pPr marL="285750" indent="-285750" algn="just">
              <a:buFont typeface="Wingdings" panose="05000000000000000000" pitchFamily="2" charset="2"/>
              <a:buChar char="l"/>
            </a:pPr>
            <a:r>
              <a:rPr lang="en-US" altLang="zh-CN" sz="1600" b="0" dirty="0">
                <a:latin typeface="+mj-lt"/>
              </a:rPr>
              <a:t>Under the high-density AP networking, the channel information of each AP can be exchanged through AP collaborative communication, and then the APs can be beamformed based on deep reinforcement learning to reduce the interference between APs, increase the overall throughput of the system, and reduce the system latency.</a:t>
            </a:r>
          </a:p>
          <a:p>
            <a:pPr marL="285750" indent="-285750" algn="just">
              <a:buFont typeface="Wingdings" panose="05000000000000000000" pitchFamily="2" charset="2"/>
              <a:buChar char="l"/>
            </a:pPr>
            <a:r>
              <a:rPr lang="en-US" altLang="zh-CN" sz="1600" b="0" dirty="0">
                <a:latin typeface="+mj-lt"/>
              </a:rPr>
              <a:t>Under the high-density AP networking, when it is difficult to estimate CSI</a:t>
            </a:r>
            <a:r>
              <a:rPr lang="zh-CN" altLang="en-US" sz="1600" b="0" dirty="0">
                <a:latin typeface="+mj-lt"/>
              </a:rPr>
              <a:t>，</a:t>
            </a:r>
            <a:r>
              <a:rPr lang="en-US" altLang="zh-CN" sz="1600" b="0" dirty="0">
                <a:latin typeface="+mj-lt"/>
              </a:rPr>
              <a:t>RU allocation scheme based on  reinforcement learning  can be used to resist interference  and system throughput can be  improved. </a:t>
            </a:r>
          </a:p>
        </p:txBody>
      </p:sp>
      <p:pic>
        <p:nvPicPr>
          <p:cNvPr id="11" name="图片 10">
            <a:extLst>
              <a:ext uri="{FF2B5EF4-FFF2-40B4-BE49-F238E27FC236}">
                <a16:creationId xmlns:a16="http://schemas.microsoft.com/office/drawing/2014/main" xmlns="" id="{4CB0C00B-ECB7-424C-88A8-3F7C4D0E0E60}"/>
              </a:ext>
            </a:extLst>
          </p:cNvPr>
          <p:cNvPicPr>
            <a:picLocks noChangeAspect="1"/>
          </p:cNvPicPr>
          <p:nvPr/>
        </p:nvPicPr>
        <p:blipFill>
          <a:blip r:embed="rId3"/>
          <a:stretch>
            <a:fillRect/>
          </a:stretch>
        </p:blipFill>
        <p:spPr>
          <a:xfrm>
            <a:off x="2351584" y="1628800"/>
            <a:ext cx="7051118" cy="2378497"/>
          </a:xfrm>
          <a:prstGeom prst="rect">
            <a:avLst/>
          </a:prstGeom>
        </p:spPr>
      </p:pic>
    </p:spTree>
    <p:extLst>
      <p:ext uri="{BB962C8B-B14F-4D97-AF65-F5344CB8AC3E}">
        <p14:creationId xmlns:p14="http://schemas.microsoft.com/office/powerpoint/2010/main" val="497086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10173" y="1484784"/>
            <a:ext cx="10361084" cy="4896544"/>
          </a:xfrm>
        </p:spPr>
        <p:txBody>
          <a:bodyPr/>
          <a:lstStyle/>
          <a:p>
            <a:pPr>
              <a:lnSpc>
                <a:spcPct val="150000"/>
              </a:lnSpc>
            </a:pPr>
            <a:r>
              <a:rPr lang="en-US" altLang="zh-HK" sz="1600" dirty="0">
                <a:latin typeface="Times New Roman (正文)"/>
              </a:rPr>
              <a:t>[1] 11-22-0030-01-0wng-look-ahead-to-next-generation</a:t>
            </a:r>
          </a:p>
          <a:p>
            <a:pPr>
              <a:lnSpc>
                <a:spcPct val="150000"/>
              </a:lnSpc>
            </a:pPr>
            <a:r>
              <a:rPr lang="en-US" altLang="zh-HK" sz="1600" dirty="0">
                <a:latin typeface="Times New Roman (正文)"/>
              </a:rPr>
              <a:t>[2] 11-22-0032-00-0wng-next-gen-after-11be</a:t>
            </a:r>
          </a:p>
          <a:p>
            <a:pPr>
              <a:lnSpc>
                <a:spcPct val="150000"/>
              </a:lnSpc>
            </a:pPr>
            <a:r>
              <a:rPr lang="en-US" altLang="zh-HK" sz="1600" dirty="0">
                <a:latin typeface="Times New Roman (正文)"/>
              </a:rPr>
              <a:t>[3] 11-22-0046-01-0wng-next-generation-after-802-11be</a:t>
            </a:r>
          </a:p>
          <a:p>
            <a:pPr>
              <a:lnSpc>
                <a:spcPct val="150000"/>
              </a:lnSpc>
            </a:pPr>
            <a:r>
              <a:rPr lang="en-US" altLang="zh-HK" sz="1600" dirty="0">
                <a:latin typeface="Times New Roman (正文)"/>
              </a:rPr>
              <a:t>[4] 11-22-0059-00-0wng-beyond-be</a:t>
            </a:r>
          </a:p>
          <a:p>
            <a:pPr>
              <a:lnSpc>
                <a:spcPct val="150000"/>
              </a:lnSpc>
            </a:pPr>
            <a:r>
              <a:rPr lang="en-US" altLang="zh-HK" sz="1600" dirty="0">
                <a:latin typeface="Times New Roman (正文)"/>
              </a:rPr>
              <a:t>[5] 11-22-0418-00-0wng-considerations-of-next-generation-beyond-11be</a:t>
            </a:r>
          </a:p>
          <a:p>
            <a:pPr>
              <a:lnSpc>
                <a:spcPct val="150000"/>
              </a:lnSpc>
            </a:pPr>
            <a:r>
              <a:rPr lang="en-US" altLang="zh-HK" sz="1600" dirty="0">
                <a:latin typeface="Times New Roman (正文)"/>
              </a:rPr>
              <a:t>[6] 11-22-0458-01-0wng-looking-ahead-to-next-generation-follow-up</a:t>
            </a:r>
          </a:p>
          <a:p>
            <a:pPr>
              <a:lnSpc>
                <a:spcPct val="150000"/>
              </a:lnSpc>
            </a:pPr>
            <a:r>
              <a:rPr lang="en-US" altLang="zh-HK" sz="1600" dirty="0">
                <a:latin typeface="Times New Roman (正文)"/>
              </a:rPr>
              <a:t>[7] Latency Requirements in Wi-Fi 7 Interoperability Testing: An XR MSTG Proposal.</a:t>
            </a:r>
          </a:p>
          <a:p>
            <a:pPr>
              <a:lnSpc>
                <a:spcPct val="150000"/>
              </a:lnSpc>
            </a:pPr>
            <a:r>
              <a:rPr lang="en-US" altLang="zh-HK" sz="1600" dirty="0">
                <a:latin typeface="Times New Roman (正文)"/>
              </a:rPr>
              <a:t>[8] Extended Reality (XR) in 5G  (3GPP TR 26.928 version 16.1.0 Release 16) </a:t>
            </a:r>
          </a:p>
          <a:p>
            <a:pPr>
              <a:lnSpc>
                <a:spcPct val="150000"/>
              </a:lnSpc>
            </a:pPr>
            <a:r>
              <a:rPr lang="en-US" altLang="zh-HK" sz="1600" dirty="0">
                <a:latin typeface="Times New Roman (正文)"/>
              </a:rPr>
              <a:t>[9]</a:t>
            </a:r>
            <a:r>
              <a:rPr lang="en-US" altLang="zh-CN" sz="1600" dirty="0">
                <a:latin typeface="Times New Roman (正文)"/>
              </a:rPr>
              <a:t> Roya </a:t>
            </a:r>
            <a:r>
              <a:rPr lang="en-US" altLang="zh-CN" sz="1600" dirty="0" err="1">
                <a:latin typeface="Times New Roman (正文)"/>
              </a:rPr>
              <a:t>Doostnejad</a:t>
            </a:r>
            <a:r>
              <a:rPr lang="en-US" altLang="zh-CN" sz="1600" dirty="0">
                <a:latin typeface="Times New Roman (正文)"/>
              </a:rPr>
              <a:t> (Intel), “Coordinated beamforming for 802.11be,” 20/0099r1, April 2020.</a:t>
            </a:r>
            <a:endParaRPr lang="en-US" altLang="zh-HK" sz="1600" dirty="0">
              <a:latin typeface="Times New Roman (正文)"/>
            </a:endParaRPr>
          </a:p>
          <a:p>
            <a:pPr>
              <a:lnSpc>
                <a:spcPct val="150000"/>
              </a:lnSpc>
            </a:pPr>
            <a:r>
              <a:rPr lang="en-US" altLang="zh-HK" sz="1600" dirty="0">
                <a:latin typeface="Times New Roman (正文)"/>
              </a:rPr>
              <a:t>[10] 11-19-1895-02-00be-setup-for-multi-ap-coordination</a:t>
            </a:r>
          </a:p>
          <a:p>
            <a:pPr>
              <a:lnSpc>
                <a:spcPct val="150000"/>
              </a:lnSpc>
            </a:pPr>
            <a:r>
              <a:rPr lang="en-US" altLang="zh-HK" sz="1600" dirty="0">
                <a:latin typeface="Times New Roman (正文)"/>
              </a:rPr>
              <a:t>[11] 11-19-1931-02-00be-multi-ap-group-formation-follow-up</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12</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proposal mainly introduces:</a:t>
            </a:r>
          </a:p>
          <a:p>
            <a:pPr marL="457200" indent="-4572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XR related application scenarios</a:t>
            </a:r>
          </a:p>
          <a:p>
            <a:pPr marL="457200" indent="-4572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XR current technical application scheme</a:t>
            </a:r>
          </a:p>
          <a:p>
            <a:pPr marL="457200" indent="-457200">
              <a:buAutoNum type="arabi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Multi AP technology scheme inspired by XR application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正文)"/>
              </a:rPr>
              <a:t>Background</a:t>
            </a:r>
            <a:endParaRPr lang="en-GB" dirty="0"/>
          </a:p>
        </p:txBody>
      </p:sp>
      <p:sp>
        <p:nvSpPr>
          <p:cNvPr id="3" name="Content Placeholder 2"/>
          <p:cNvSpPr>
            <a:spLocks noGrp="1"/>
          </p:cNvSpPr>
          <p:nvPr>
            <p:ph idx="1"/>
          </p:nvPr>
        </p:nvSpPr>
        <p:spPr/>
        <p:txBody>
          <a:bodyPr/>
          <a:lstStyle/>
          <a:p>
            <a:pPr marL="285750" indent="-285750" algn="just">
              <a:buFont typeface="Arial" panose="020B0604020202020204" pitchFamily="34" charset="0"/>
              <a:buChar char="•"/>
            </a:pPr>
            <a:r>
              <a:rPr lang="en-US" altLang="zh-CN" sz="2000" dirty="0">
                <a:solidFill>
                  <a:schemeClr val="tx1"/>
                </a:solidFill>
                <a:latin typeface="Times New Roman (正文)"/>
              </a:rPr>
              <a:t>In the future, Wi-Fi technology should have the characteristics of high capacity, low latency.[1]</a:t>
            </a:r>
            <a:endParaRPr lang="en-US" altLang="zh-CN" sz="2000" dirty="0">
              <a:latin typeface="Times New Roman (正文)"/>
            </a:endParaRPr>
          </a:p>
          <a:p>
            <a:pPr marL="285750" indent="-285750" algn="just">
              <a:buFont typeface="Arial" panose="020B0604020202020204" pitchFamily="34" charset="0"/>
              <a:buChar char="•"/>
            </a:pPr>
            <a:r>
              <a:rPr lang="en-US" altLang="zh-CN" sz="2000" dirty="0">
                <a:latin typeface="Times New Roman (正文)"/>
              </a:rPr>
              <a:t>Put forward the prospect of the next generation PHY / Mac task group, with low delay, high throughput and communication reliability.[2]</a:t>
            </a:r>
          </a:p>
          <a:p>
            <a:pPr marL="285750" indent="-285750" algn="just">
              <a:buFont typeface="Arial" panose="020B0604020202020204" pitchFamily="34" charset="0"/>
              <a:buChar char="•"/>
            </a:pPr>
            <a:r>
              <a:rPr lang="en-US" altLang="zh-CN" sz="2000" dirty="0">
                <a:solidFill>
                  <a:schemeClr val="tx1"/>
                </a:solidFill>
                <a:latin typeface="Times New Roman (正文)"/>
              </a:rPr>
              <a:t>Put forward the needs of the next generation Wi-Fi Technology</a:t>
            </a:r>
            <a:r>
              <a:rPr lang="en-US" altLang="zh-CN" sz="2000" dirty="0">
                <a:latin typeface="Times New Roman (正文)"/>
              </a:rPr>
              <a:t>10x throughput, 0.1ms latency, spectral efficiency, Spatial reuse - area efficiency, Energy efficiency.[3]</a:t>
            </a:r>
          </a:p>
          <a:p>
            <a:pPr marL="285750" indent="-285750" algn="just">
              <a:buFont typeface="Arial" panose="020B0604020202020204" pitchFamily="34" charset="0"/>
              <a:buChar char="•"/>
            </a:pPr>
            <a:r>
              <a:rPr lang="en-US" altLang="zh-CN" sz="2000" dirty="0">
                <a:latin typeface="Times New Roman (正文)"/>
              </a:rPr>
              <a:t>The next generation technical standards are discussed, especially the characteristics of low delay.[4]</a:t>
            </a:r>
          </a:p>
          <a:p>
            <a:pPr marL="285750" indent="-285750" algn="just">
              <a:buFont typeface="Arial" panose="020B0604020202020204" pitchFamily="34" charset="0"/>
              <a:buChar char="•"/>
            </a:pPr>
            <a:r>
              <a:rPr lang="en-US" altLang="zh-CN" sz="2000" dirty="0">
                <a:latin typeface="Times New Roman (正文)"/>
              </a:rPr>
              <a:t>[5]</a:t>
            </a:r>
            <a:r>
              <a:rPr lang="en-US" altLang="zh-HK" sz="2000" dirty="0">
                <a:latin typeface="Times New Roman (正文)"/>
              </a:rPr>
              <a:t> is intended to provide preliminary perspectives on the need for a new MAC/PHY amendment, relevant market context and a potential standards timeline</a:t>
            </a:r>
          </a:p>
          <a:p>
            <a:pPr marL="285750" indent="-285750" algn="just">
              <a:buFont typeface="Arial" panose="020B0604020202020204" pitchFamily="34" charset="0"/>
              <a:buChar char="•"/>
            </a:pPr>
            <a:r>
              <a:rPr lang="en-US" altLang="zh-CN" sz="2000" dirty="0">
                <a:latin typeface="Times New Roman (正文)"/>
              </a:rPr>
              <a:t>[6] provides some applications with low delay in Wi-Fi scenarios.</a:t>
            </a:r>
            <a:endParaRPr lang="en-US" altLang="zh-HK" sz="2000" dirty="0">
              <a:latin typeface="Times New Roman (正文)"/>
            </a:endParaRPr>
          </a:p>
          <a:p>
            <a:endParaRPr lang="en-GB" sz="2000"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正文)"/>
              </a:rPr>
              <a:t>Introduction</a:t>
            </a:r>
            <a:endParaRPr lang="en-GB" dirty="0"/>
          </a:p>
        </p:txBody>
      </p:sp>
      <p:sp>
        <p:nvSpPr>
          <p:cNvPr id="3" name="Content Placeholder 2"/>
          <p:cNvSpPr>
            <a:spLocks noGrp="1"/>
          </p:cNvSpPr>
          <p:nvPr>
            <p:ph idx="1"/>
          </p:nvPr>
        </p:nvSpPr>
        <p:spPr>
          <a:xfrm>
            <a:off x="914401" y="1692051"/>
            <a:ext cx="10361084" cy="4113213"/>
          </a:xfrm>
        </p:spPr>
        <p:txBody>
          <a:bodyPr/>
          <a:lstStyle/>
          <a:p>
            <a:r>
              <a:rPr lang="en-US" altLang="zh-CN" sz="1400" b="0" dirty="0">
                <a:latin typeface="Times New Roman (正文)"/>
              </a:rPr>
              <a:t>	Mixed reality solutions, including virtual reality and augmented reality solutions, have transformed the modern world and opened up new possibilities.</a:t>
            </a:r>
            <a:r>
              <a:rPr lang="zh-CN" altLang="en-US" sz="1400" b="0" dirty="0">
                <a:latin typeface="Times New Roman (正文)"/>
              </a:rPr>
              <a:t/>
            </a:r>
            <a:br>
              <a:rPr lang="zh-CN" altLang="en-US" sz="1400" b="0" dirty="0">
                <a:latin typeface="Times New Roman (正文)"/>
              </a:rPr>
            </a:br>
            <a:endParaRPr lang="en-US" altLang="zh-CN" sz="1400" b="0" dirty="0">
              <a:latin typeface="Times New Roman (正文)"/>
            </a:endParaRPr>
          </a:p>
          <a:p>
            <a:r>
              <a:rPr lang="en-US" altLang="zh-HK" sz="1400" b="0" dirty="0">
                <a:latin typeface="Times New Roman (正文)"/>
              </a:rPr>
              <a:t>	The mass adoption of connected devices, technological advances in healthcare, and significant adoption of remote collaboration in enterprise, educational, and industrial environments are becoming drivers for AR and VR technologies to become key applications of the future. In addition, the outbreak of COVID-19 has driven the development of AR and VR applications.</a:t>
            </a:r>
          </a:p>
          <a:p>
            <a:endParaRPr lang="en-US" altLang="zh-HK" sz="1400" b="0" dirty="0">
              <a:latin typeface="Times New Roman (正文)"/>
            </a:endParaRPr>
          </a:p>
          <a:p>
            <a:r>
              <a:rPr lang="en-US" altLang="zh-CN" sz="1400" b="0" dirty="0">
                <a:latin typeface="Times New Roman (正文)"/>
              </a:rPr>
              <a:t>	The global AR and VR market is expected to reach $571 billion by 2025. The global AR market size alone is expected to reach $26.75 billion by 2021, with a compound annual growth rate (CAGR) of 43.8% from 2021 to 2028 and $340.16 billion by 2028.[7]</a:t>
            </a:r>
          </a:p>
          <a:p>
            <a:endParaRPr lang="en-US" altLang="zh-HK" sz="1400" b="0" dirty="0">
              <a:latin typeface="Times New Roman (正文)"/>
            </a:endParaRPr>
          </a:p>
          <a:p>
            <a:r>
              <a:rPr lang="en-US" altLang="zh-CN" sz="1400" b="0" dirty="0">
                <a:latin typeface="Times New Roman (正文)"/>
              </a:rPr>
              <a:t>	In summary, the prospects for XR in the future are huge, and the corresponding Wi-Fi technology should be upgraded to meet XR's requirements for high throughput and low latency scenarios.</a:t>
            </a:r>
          </a:p>
          <a:p>
            <a:endParaRPr lang="en-US" altLang="zh-HK" sz="1400" b="0" dirty="0">
              <a:latin typeface="Times New Roman (正文)"/>
            </a:endParaRPr>
          </a:p>
          <a:p>
            <a:r>
              <a:rPr lang="en-US" altLang="zh-HK" sz="1400" b="0" dirty="0">
                <a:latin typeface="Times New Roman (正文)"/>
              </a:rPr>
              <a:t>	As a popular research direction of 802.11be, Multi-AP technology can well meet the needs of XR scenarios, and can improve system throughput and reduce system latency. In this technology</a:t>
            </a:r>
            <a:r>
              <a:rPr lang="en-US" altLang="zh-CN" sz="1400" b="0" dirty="0">
                <a:latin typeface="Times New Roman (正文)"/>
              </a:rPr>
              <a:t>, the main research directions include multi-AP cooperative orthogonal frequency division multiple access (C-OFDMA), cooperative spatial multiplexing (CSR), cooperative beamforming (CBF), etc. </a:t>
            </a:r>
            <a:endParaRPr lang="zh-HK" altLang="en-US" sz="1400" b="0" dirty="0">
              <a:latin typeface="Times New Roman (正文)"/>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Tree>
    <p:extLst>
      <p:ext uri="{BB962C8B-B14F-4D97-AF65-F5344CB8AC3E}">
        <p14:creationId xmlns:p14="http://schemas.microsoft.com/office/powerpoint/2010/main" val="558643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正文)"/>
              </a:rPr>
              <a:t>XR Scenarios</a:t>
            </a:r>
            <a:endParaRPr lang="zh-HK" altLang="en-US" dirty="0">
              <a:latin typeface="Times New Roman (正文)"/>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
        <p:nvSpPr>
          <p:cNvPr id="9" name="文本框 8">
            <a:extLst>
              <a:ext uri="{FF2B5EF4-FFF2-40B4-BE49-F238E27FC236}">
                <a16:creationId xmlns:a16="http://schemas.microsoft.com/office/drawing/2014/main" xmlns="" id="{8EA39FC0-8075-4782-9FAD-07E8B96C5C17}"/>
              </a:ext>
            </a:extLst>
          </p:cNvPr>
          <p:cNvSpPr txBox="1"/>
          <p:nvPr/>
        </p:nvSpPr>
        <p:spPr>
          <a:xfrm>
            <a:off x="601812" y="3668947"/>
            <a:ext cx="4610301" cy="307777"/>
          </a:xfrm>
          <a:prstGeom prst="rect">
            <a:avLst/>
          </a:prstGeom>
          <a:noFill/>
        </p:spPr>
        <p:txBody>
          <a:bodyPr wrap="none" rtlCol="0">
            <a:spAutoFit/>
          </a:bodyPr>
          <a:lstStyle/>
          <a:p>
            <a:r>
              <a:rPr lang="en-US" altLang="zh-HK" sz="1400" dirty="0">
                <a:solidFill>
                  <a:schemeClr val="tx1"/>
                </a:solidFill>
                <a:latin typeface="Times New Roman (正文)"/>
              </a:rPr>
              <a:t>Use Case Description: AR guided assistant at remote location</a:t>
            </a:r>
            <a:endParaRPr lang="zh-HK" altLang="en-US" sz="1400" dirty="0">
              <a:solidFill>
                <a:schemeClr val="tx1"/>
              </a:solidFill>
              <a:latin typeface="Times New Roman (正文)"/>
            </a:endParaRPr>
          </a:p>
        </p:txBody>
      </p:sp>
      <p:sp>
        <p:nvSpPr>
          <p:cNvPr id="10" name="文本框 9">
            <a:extLst>
              <a:ext uri="{FF2B5EF4-FFF2-40B4-BE49-F238E27FC236}">
                <a16:creationId xmlns:a16="http://schemas.microsoft.com/office/drawing/2014/main" xmlns="" id="{6D4F0DFE-C675-4225-8D5C-60C35BC2F361}"/>
              </a:ext>
            </a:extLst>
          </p:cNvPr>
          <p:cNvSpPr txBox="1"/>
          <p:nvPr/>
        </p:nvSpPr>
        <p:spPr>
          <a:xfrm>
            <a:off x="6094943" y="3035996"/>
            <a:ext cx="4417027" cy="1077218"/>
          </a:xfrm>
          <a:prstGeom prst="rect">
            <a:avLst/>
          </a:prstGeom>
          <a:noFill/>
        </p:spPr>
        <p:txBody>
          <a:bodyPr wrap="square" rtlCol="0">
            <a:spAutoFit/>
          </a:bodyPr>
          <a:lstStyle/>
          <a:p>
            <a:r>
              <a:rPr lang="en-US" altLang="zh-HK" sz="1600" dirty="0">
                <a:solidFill>
                  <a:schemeClr val="tx1"/>
                </a:solidFill>
                <a:latin typeface="Times New Roman (正文)"/>
              </a:rPr>
              <a:t>A group of workers shared a repair model with a remote expert via an XR device, and the remote expert worked with them on repairs through his own XR device.</a:t>
            </a:r>
            <a:endParaRPr lang="zh-HK" altLang="en-US" sz="1600" dirty="0">
              <a:solidFill>
                <a:schemeClr val="tx1"/>
              </a:solidFill>
              <a:latin typeface="Times New Roman (正文)"/>
            </a:endParaRPr>
          </a:p>
        </p:txBody>
      </p:sp>
      <p:sp>
        <p:nvSpPr>
          <p:cNvPr id="11" name="矩形: 圆角 10">
            <a:extLst>
              <a:ext uri="{FF2B5EF4-FFF2-40B4-BE49-F238E27FC236}">
                <a16:creationId xmlns:a16="http://schemas.microsoft.com/office/drawing/2014/main" xmlns="" id="{4F038030-D8CD-4462-A590-33E6E9BBD282}"/>
              </a:ext>
            </a:extLst>
          </p:cNvPr>
          <p:cNvSpPr/>
          <p:nvPr/>
        </p:nvSpPr>
        <p:spPr>
          <a:xfrm>
            <a:off x="2063552" y="4111412"/>
            <a:ext cx="1872208" cy="396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800" dirty="0">
                <a:solidFill>
                  <a:schemeClr val="tx1"/>
                </a:solidFill>
                <a:latin typeface="Times New Roman (正文)"/>
              </a:rPr>
              <a:t>Requirements</a:t>
            </a:r>
            <a:endParaRPr lang="zh-HK" altLang="en-US" sz="1800" dirty="0">
              <a:solidFill>
                <a:schemeClr val="tx1"/>
              </a:solidFill>
              <a:latin typeface="Times New Roman (正文)"/>
            </a:endParaRPr>
          </a:p>
        </p:txBody>
      </p:sp>
      <p:sp>
        <p:nvSpPr>
          <p:cNvPr id="12" name="文本框 11">
            <a:extLst>
              <a:ext uri="{FF2B5EF4-FFF2-40B4-BE49-F238E27FC236}">
                <a16:creationId xmlns:a16="http://schemas.microsoft.com/office/drawing/2014/main" xmlns="" id="{EBBC4ACD-5679-438A-A49E-B46E97ACCC17}"/>
              </a:ext>
            </a:extLst>
          </p:cNvPr>
          <p:cNvSpPr txBox="1"/>
          <p:nvPr/>
        </p:nvSpPr>
        <p:spPr>
          <a:xfrm>
            <a:off x="601812" y="4642788"/>
            <a:ext cx="5584291" cy="954107"/>
          </a:xfrm>
          <a:prstGeom prst="rect">
            <a:avLst/>
          </a:prstGeom>
          <a:noFill/>
        </p:spPr>
        <p:txBody>
          <a:bodyPr wrap="square" rtlCol="0">
            <a:spAutoFit/>
          </a:bodyPr>
          <a:lstStyle/>
          <a:p>
            <a:pPr marL="285750" indent="-285750">
              <a:buFontTx/>
              <a:buChar char="-"/>
            </a:pPr>
            <a:r>
              <a:rPr lang="en-US" altLang="zh-HK" sz="1400" dirty="0">
                <a:solidFill>
                  <a:schemeClr val="tx1"/>
                </a:solidFill>
                <a:latin typeface="Times New Roman (正文)"/>
              </a:rPr>
              <a:t>Reliable delivery</a:t>
            </a:r>
          </a:p>
          <a:p>
            <a:pPr marL="285750" indent="-285750">
              <a:buFontTx/>
              <a:buChar char="-"/>
            </a:pPr>
            <a:r>
              <a:rPr lang="en-US" altLang="zh-CN" sz="1400" dirty="0">
                <a:solidFill>
                  <a:schemeClr val="tx1"/>
                </a:solidFill>
                <a:latin typeface="Times New Roman (正文)"/>
              </a:rPr>
              <a:t>S</a:t>
            </a:r>
            <a:r>
              <a:rPr lang="en-US" altLang="zh-HK" sz="1400" dirty="0">
                <a:solidFill>
                  <a:schemeClr val="tx1"/>
                </a:solidFill>
                <a:latin typeface="Times New Roman (正文)"/>
              </a:rPr>
              <a:t>ufficient bandwidth to delivery compressed 3D objects &gt;100Mbps</a:t>
            </a:r>
          </a:p>
          <a:p>
            <a:pPr marL="285750" indent="-285750">
              <a:buFontTx/>
              <a:buChar char="-"/>
            </a:pPr>
            <a:r>
              <a:rPr lang="en-US" altLang="zh-HK" sz="1400" dirty="0">
                <a:solidFill>
                  <a:schemeClr val="tx1"/>
                </a:solidFill>
                <a:latin typeface="Times New Roman (正文)"/>
              </a:rPr>
              <a:t>Synchronized rendering of audio and video/graphics</a:t>
            </a:r>
          </a:p>
          <a:p>
            <a:pPr marL="285750" indent="-285750">
              <a:buFontTx/>
              <a:buChar char="-"/>
            </a:pPr>
            <a:r>
              <a:rPr lang="en-US" altLang="zh-HK" sz="1400" dirty="0">
                <a:solidFill>
                  <a:schemeClr val="tx1"/>
                </a:solidFill>
                <a:latin typeface="Times New Roman (正文)"/>
              </a:rPr>
              <a:t>Less than 20 millisecond latency</a:t>
            </a:r>
            <a:endParaRPr lang="zh-HK" altLang="en-US" sz="1400" dirty="0">
              <a:solidFill>
                <a:schemeClr val="tx1"/>
              </a:solidFill>
              <a:latin typeface="Times New Roman (正文)"/>
            </a:endParaRPr>
          </a:p>
        </p:txBody>
      </p:sp>
      <p:pic>
        <p:nvPicPr>
          <p:cNvPr id="13" name="Picture 4">
            <a:extLst>
              <a:ext uri="{FF2B5EF4-FFF2-40B4-BE49-F238E27FC236}">
                <a16:creationId xmlns:a16="http://schemas.microsoft.com/office/drawing/2014/main" xmlns="" id="{296267F2-9DC6-4B19-BD9A-B556A164A32C}"/>
              </a:ext>
            </a:extLst>
          </p:cNvPr>
          <p:cNvPicPr>
            <a:picLocks noChangeAspect="1"/>
          </p:cNvPicPr>
          <p:nvPr/>
        </p:nvPicPr>
        <p:blipFill>
          <a:blip r:embed="rId3"/>
          <a:stretch>
            <a:fillRect/>
          </a:stretch>
        </p:blipFill>
        <p:spPr>
          <a:xfrm>
            <a:off x="1055440" y="1428169"/>
            <a:ext cx="3703047" cy="2188513"/>
          </a:xfrm>
          <a:prstGeom prst="rect">
            <a:avLst/>
          </a:prstGeom>
        </p:spPr>
      </p:pic>
    </p:spTree>
    <p:extLst>
      <p:ext uri="{BB962C8B-B14F-4D97-AF65-F5344CB8AC3E}">
        <p14:creationId xmlns:p14="http://schemas.microsoft.com/office/powerpoint/2010/main" val="3695643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查看源图像">
            <a:extLst>
              <a:ext uri="{FF2B5EF4-FFF2-40B4-BE49-F238E27FC236}">
                <a16:creationId xmlns:a16="http://schemas.microsoft.com/office/drawing/2014/main" xmlns="" id="{1E4B73EE-2ABD-421D-9318-9F655884D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14" y="1430101"/>
            <a:ext cx="3858495" cy="2188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zh-CN" dirty="0">
                <a:latin typeface="Times New Roman (正文)"/>
              </a:rPr>
              <a:t>XR Scenarios</a:t>
            </a:r>
            <a:endParaRPr lang="zh-HK" altLang="en-US" dirty="0">
              <a:latin typeface="Times New Roman (正文)"/>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
        <p:nvSpPr>
          <p:cNvPr id="9" name="文本框 8">
            <a:extLst>
              <a:ext uri="{FF2B5EF4-FFF2-40B4-BE49-F238E27FC236}">
                <a16:creationId xmlns:a16="http://schemas.microsoft.com/office/drawing/2014/main" xmlns="" id="{8EA39FC0-8075-4782-9FAD-07E8B96C5C17}"/>
              </a:ext>
            </a:extLst>
          </p:cNvPr>
          <p:cNvSpPr txBox="1"/>
          <p:nvPr/>
        </p:nvSpPr>
        <p:spPr>
          <a:xfrm>
            <a:off x="832514" y="3639947"/>
            <a:ext cx="4148893" cy="307777"/>
          </a:xfrm>
          <a:prstGeom prst="rect">
            <a:avLst/>
          </a:prstGeom>
          <a:noFill/>
        </p:spPr>
        <p:txBody>
          <a:bodyPr wrap="none" rtlCol="0">
            <a:spAutoFit/>
          </a:bodyPr>
          <a:lstStyle/>
          <a:p>
            <a:r>
              <a:rPr lang="en-US" altLang="zh-HK" sz="1400" dirty="0">
                <a:solidFill>
                  <a:schemeClr val="tx1"/>
                </a:solidFill>
                <a:latin typeface="Times New Roman (正文)"/>
              </a:rPr>
              <a:t>Use Case Description: 360-degree conference meeting </a:t>
            </a:r>
            <a:endParaRPr lang="zh-HK" altLang="en-US" sz="1400" dirty="0">
              <a:solidFill>
                <a:schemeClr val="tx1"/>
              </a:solidFill>
              <a:latin typeface="Times New Roman (正文)"/>
            </a:endParaRPr>
          </a:p>
        </p:txBody>
      </p:sp>
      <p:sp>
        <p:nvSpPr>
          <p:cNvPr id="10" name="文本框 9">
            <a:extLst>
              <a:ext uri="{FF2B5EF4-FFF2-40B4-BE49-F238E27FC236}">
                <a16:creationId xmlns:a16="http://schemas.microsoft.com/office/drawing/2014/main" xmlns="" id="{6D4F0DFE-C675-4225-8D5C-60C35BC2F361}"/>
              </a:ext>
            </a:extLst>
          </p:cNvPr>
          <p:cNvSpPr txBox="1"/>
          <p:nvPr/>
        </p:nvSpPr>
        <p:spPr>
          <a:xfrm>
            <a:off x="6094943" y="3035996"/>
            <a:ext cx="4417027" cy="1077218"/>
          </a:xfrm>
          <a:prstGeom prst="rect">
            <a:avLst/>
          </a:prstGeom>
          <a:noFill/>
        </p:spPr>
        <p:txBody>
          <a:bodyPr wrap="square" rtlCol="0">
            <a:spAutoFit/>
          </a:bodyPr>
          <a:lstStyle/>
          <a:p>
            <a:r>
              <a:rPr lang="en-US" altLang="zh-HK" sz="1600" dirty="0">
                <a:solidFill>
                  <a:schemeClr val="tx1"/>
                </a:solidFill>
                <a:latin typeface="Times New Roman (正文)"/>
              </a:rPr>
              <a:t>When holding online meetings with colleagues, the surrounding environment is captured by depth cameras, and each person builds his or her own 3D model in a 3D space to communicate in real time.</a:t>
            </a:r>
            <a:endParaRPr lang="zh-HK" altLang="en-US" sz="1600" dirty="0">
              <a:solidFill>
                <a:schemeClr val="tx1"/>
              </a:solidFill>
              <a:latin typeface="Times New Roman (正文)"/>
            </a:endParaRPr>
          </a:p>
        </p:txBody>
      </p:sp>
      <p:sp>
        <p:nvSpPr>
          <p:cNvPr id="11" name="矩形: 圆角 10">
            <a:extLst>
              <a:ext uri="{FF2B5EF4-FFF2-40B4-BE49-F238E27FC236}">
                <a16:creationId xmlns:a16="http://schemas.microsoft.com/office/drawing/2014/main" xmlns="" id="{4F038030-D8CD-4462-A590-33E6E9BBD282}"/>
              </a:ext>
            </a:extLst>
          </p:cNvPr>
          <p:cNvSpPr/>
          <p:nvPr/>
        </p:nvSpPr>
        <p:spPr>
          <a:xfrm>
            <a:off x="2063552" y="4077072"/>
            <a:ext cx="2016224" cy="396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800" dirty="0">
                <a:solidFill>
                  <a:schemeClr val="tx1"/>
                </a:solidFill>
                <a:latin typeface="Times New Roman (正文)"/>
              </a:rPr>
              <a:t>Requirements</a:t>
            </a:r>
            <a:endParaRPr lang="zh-HK" altLang="en-US" sz="1800" dirty="0">
              <a:solidFill>
                <a:schemeClr val="tx1"/>
              </a:solidFill>
              <a:latin typeface="Times New Roman (正文)"/>
            </a:endParaRPr>
          </a:p>
        </p:txBody>
      </p:sp>
      <p:sp>
        <p:nvSpPr>
          <p:cNvPr id="12" name="文本框 11">
            <a:extLst>
              <a:ext uri="{FF2B5EF4-FFF2-40B4-BE49-F238E27FC236}">
                <a16:creationId xmlns:a16="http://schemas.microsoft.com/office/drawing/2014/main" xmlns="" id="{EBBC4ACD-5679-438A-A49E-B46E97ACCC17}"/>
              </a:ext>
            </a:extLst>
          </p:cNvPr>
          <p:cNvSpPr txBox="1"/>
          <p:nvPr/>
        </p:nvSpPr>
        <p:spPr>
          <a:xfrm>
            <a:off x="601812" y="4642788"/>
            <a:ext cx="5584291" cy="1384995"/>
          </a:xfrm>
          <a:prstGeom prst="rect">
            <a:avLst/>
          </a:prstGeom>
          <a:noFill/>
        </p:spPr>
        <p:txBody>
          <a:bodyPr wrap="square" rtlCol="0">
            <a:spAutoFit/>
          </a:bodyPr>
          <a:lstStyle/>
          <a:p>
            <a:pPr marL="285750" indent="-285750">
              <a:buFontTx/>
              <a:buChar char="-"/>
            </a:pPr>
            <a:r>
              <a:rPr lang="en-US" altLang="zh-HK" sz="1400" dirty="0">
                <a:solidFill>
                  <a:schemeClr val="tx1"/>
                </a:solidFill>
                <a:latin typeface="Times New Roman (正文)"/>
              </a:rPr>
              <a:t>Bandwidth: As minimal bandwidth it is expected at least 3Mbit/s (this is for a single 2D user stream with chroma background), however this requirement can increase with more complex and higher resolution streams. </a:t>
            </a:r>
          </a:p>
          <a:p>
            <a:pPr marL="285750" indent="-285750">
              <a:buFontTx/>
              <a:buChar char="-"/>
            </a:pPr>
            <a:r>
              <a:rPr lang="en-US" altLang="zh-HK" sz="1400" dirty="0">
                <a:solidFill>
                  <a:schemeClr val="tx1"/>
                </a:solidFill>
                <a:latin typeface="Times New Roman (正文)"/>
              </a:rPr>
              <a:t>Delay: The delay has to be suitable for real-time communication &lt;10ms</a:t>
            </a:r>
          </a:p>
        </p:txBody>
      </p:sp>
    </p:spTree>
    <p:extLst>
      <p:ext uri="{BB962C8B-B14F-4D97-AF65-F5344CB8AC3E}">
        <p14:creationId xmlns:p14="http://schemas.microsoft.com/office/powerpoint/2010/main" val="33767519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正文)"/>
              </a:rPr>
              <a:t>XR Scenarios</a:t>
            </a:r>
            <a:endParaRPr lang="zh-HK" altLang="en-US" dirty="0">
              <a:latin typeface="Times New Roman (正文)"/>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
        <p:nvSpPr>
          <p:cNvPr id="11" name="矩形: 圆角 10">
            <a:extLst>
              <a:ext uri="{FF2B5EF4-FFF2-40B4-BE49-F238E27FC236}">
                <a16:creationId xmlns:a16="http://schemas.microsoft.com/office/drawing/2014/main" xmlns="" id="{4F038030-D8CD-4462-A590-33E6E9BBD282}"/>
              </a:ext>
            </a:extLst>
          </p:cNvPr>
          <p:cNvSpPr/>
          <p:nvPr/>
        </p:nvSpPr>
        <p:spPr>
          <a:xfrm>
            <a:off x="5030197" y="5106985"/>
            <a:ext cx="1785883" cy="396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800" dirty="0">
                <a:solidFill>
                  <a:schemeClr val="tx1"/>
                </a:solidFill>
                <a:latin typeface="Times New Roman (正文)"/>
              </a:rPr>
              <a:t>Requirements</a:t>
            </a:r>
            <a:endParaRPr lang="zh-HK" altLang="en-US" sz="1800" dirty="0">
              <a:solidFill>
                <a:schemeClr val="tx1"/>
              </a:solidFill>
              <a:latin typeface="Times New Roman (正文)"/>
            </a:endParaRPr>
          </a:p>
        </p:txBody>
      </p:sp>
      <p:sp>
        <p:nvSpPr>
          <p:cNvPr id="12" name="文本框 11">
            <a:extLst>
              <a:ext uri="{FF2B5EF4-FFF2-40B4-BE49-F238E27FC236}">
                <a16:creationId xmlns:a16="http://schemas.microsoft.com/office/drawing/2014/main" xmlns="" id="{EBBC4ACD-5679-438A-A49E-B46E97ACCC17}"/>
              </a:ext>
            </a:extLst>
          </p:cNvPr>
          <p:cNvSpPr txBox="1"/>
          <p:nvPr/>
        </p:nvSpPr>
        <p:spPr>
          <a:xfrm>
            <a:off x="3863752" y="5661248"/>
            <a:ext cx="5584291" cy="738664"/>
          </a:xfrm>
          <a:prstGeom prst="rect">
            <a:avLst/>
          </a:prstGeom>
          <a:noFill/>
        </p:spPr>
        <p:txBody>
          <a:bodyPr wrap="square" rtlCol="0">
            <a:spAutoFit/>
          </a:bodyPr>
          <a:lstStyle/>
          <a:p>
            <a:r>
              <a:rPr lang="en-US" altLang="zh-HK" sz="1400" dirty="0">
                <a:solidFill>
                  <a:schemeClr val="tx1"/>
                </a:solidFill>
                <a:latin typeface="Times New Roman (正文)"/>
              </a:rPr>
              <a:t>-      Accurate and low latency rendering </a:t>
            </a:r>
          </a:p>
          <a:p>
            <a:pPr marL="285750" indent="-285750">
              <a:buFontTx/>
              <a:buChar char="-"/>
            </a:pPr>
            <a:r>
              <a:rPr lang="en-US" altLang="zh-HK" sz="1400" dirty="0">
                <a:solidFill>
                  <a:schemeClr val="tx1"/>
                </a:solidFill>
                <a:latin typeface="Times New Roman (正文)"/>
              </a:rPr>
              <a:t>Reliable and fast download of the 3D model to be rendered.</a:t>
            </a:r>
          </a:p>
          <a:p>
            <a:pPr marL="285750" indent="-285750">
              <a:buFontTx/>
              <a:buChar char="-"/>
            </a:pPr>
            <a:r>
              <a:rPr lang="en-US" altLang="zh-HK" sz="1400" dirty="0">
                <a:solidFill>
                  <a:schemeClr val="tx1"/>
                </a:solidFill>
                <a:latin typeface="Times New Roman (正文)"/>
              </a:rPr>
              <a:t>High throughput</a:t>
            </a:r>
          </a:p>
        </p:txBody>
      </p:sp>
      <p:pic>
        <p:nvPicPr>
          <p:cNvPr id="13" name="Picture 2" descr="查看源图像">
            <a:extLst>
              <a:ext uri="{FF2B5EF4-FFF2-40B4-BE49-F238E27FC236}">
                <a16:creationId xmlns:a16="http://schemas.microsoft.com/office/drawing/2014/main" xmlns="" id="{1E763E8E-631C-4725-BA71-E3EFCBEC7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43" y="1680410"/>
            <a:ext cx="4404874" cy="24843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查看源图像">
            <a:extLst>
              <a:ext uri="{FF2B5EF4-FFF2-40B4-BE49-F238E27FC236}">
                <a16:creationId xmlns:a16="http://schemas.microsoft.com/office/drawing/2014/main" xmlns="" id="{0E0431B3-76FD-47FB-999D-BD2D26B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273" y="2175007"/>
            <a:ext cx="3299982" cy="2507986"/>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a:extLst>
              <a:ext uri="{FF2B5EF4-FFF2-40B4-BE49-F238E27FC236}">
                <a16:creationId xmlns:a16="http://schemas.microsoft.com/office/drawing/2014/main" xmlns="" id="{9487318E-4BBF-43AF-9586-77F3900C7AA0}"/>
              </a:ext>
            </a:extLst>
          </p:cNvPr>
          <p:cNvSpPr txBox="1"/>
          <p:nvPr/>
        </p:nvSpPr>
        <p:spPr>
          <a:xfrm>
            <a:off x="9768408" y="4476808"/>
            <a:ext cx="1014286" cy="461665"/>
          </a:xfrm>
          <a:prstGeom prst="rect">
            <a:avLst/>
          </a:prstGeom>
          <a:noFill/>
        </p:spPr>
        <p:txBody>
          <a:bodyPr wrap="square" rtlCol="0">
            <a:spAutoFit/>
          </a:bodyPr>
          <a:lstStyle/>
          <a:p>
            <a:r>
              <a:rPr lang="en-US" altLang="zh-HK" dirty="0">
                <a:solidFill>
                  <a:schemeClr val="tx1"/>
                </a:solidFill>
                <a:latin typeface="Times New Roman (正文)"/>
              </a:rPr>
              <a:t>......</a:t>
            </a:r>
            <a:endParaRPr lang="zh-HK" altLang="en-US" dirty="0">
              <a:solidFill>
                <a:schemeClr val="tx1"/>
              </a:solidFill>
              <a:latin typeface="Times New Roman (正文)"/>
            </a:endParaRPr>
          </a:p>
        </p:txBody>
      </p:sp>
      <p:sp>
        <p:nvSpPr>
          <p:cNvPr id="17" name="文本框 16">
            <a:extLst>
              <a:ext uri="{FF2B5EF4-FFF2-40B4-BE49-F238E27FC236}">
                <a16:creationId xmlns:a16="http://schemas.microsoft.com/office/drawing/2014/main" xmlns="" id="{0AB262A2-1979-46EB-BD59-E767A2601DA9}"/>
              </a:ext>
            </a:extLst>
          </p:cNvPr>
          <p:cNvSpPr txBox="1"/>
          <p:nvPr/>
        </p:nvSpPr>
        <p:spPr>
          <a:xfrm>
            <a:off x="798494" y="4244533"/>
            <a:ext cx="5386346" cy="307777"/>
          </a:xfrm>
          <a:prstGeom prst="rect">
            <a:avLst/>
          </a:prstGeom>
          <a:noFill/>
        </p:spPr>
        <p:txBody>
          <a:bodyPr wrap="none" rtlCol="0">
            <a:spAutoFit/>
          </a:bodyPr>
          <a:lstStyle/>
          <a:p>
            <a:r>
              <a:rPr lang="en-US" altLang="zh-HK" sz="1400" dirty="0">
                <a:solidFill>
                  <a:schemeClr val="tx1"/>
                </a:solidFill>
                <a:latin typeface="Times New Roman (正文)"/>
              </a:rPr>
              <a:t>Use Case Description: Online shopping from a catalogue – downloading</a:t>
            </a:r>
            <a:endParaRPr lang="zh-HK" altLang="en-US" sz="1400" dirty="0">
              <a:solidFill>
                <a:schemeClr val="tx1"/>
              </a:solidFill>
              <a:latin typeface="Times New Roman (正文)"/>
            </a:endParaRPr>
          </a:p>
        </p:txBody>
      </p:sp>
      <p:sp>
        <p:nvSpPr>
          <p:cNvPr id="18" name="文本框 17">
            <a:extLst>
              <a:ext uri="{FF2B5EF4-FFF2-40B4-BE49-F238E27FC236}">
                <a16:creationId xmlns:a16="http://schemas.microsoft.com/office/drawing/2014/main" xmlns="" id="{3766CB49-9FB7-4F77-A695-A8D60DA0D0A4}"/>
              </a:ext>
            </a:extLst>
          </p:cNvPr>
          <p:cNvSpPr txBox="1"/>
          <p:nvPr/>
        </p:nvSpPr>
        <p:spPr>
          <a:xfrm>
            <a:off x="6374598" y="4745363"/>
            <a:ext cx="3336234" cy="307777"/>
          </a:xfrm>
          <a:prstGeom prst="rect">
            <a:avLst/>
          </a:prstGeom>
          <a:noFill/>
        </p:spPr>
        <p:txBody>
          <a:bodyPr wrap="none" rtlCol="0">
            <a:spAutoFit/>
          </a:bodyPr>
          <a:lstStyle/>
          <a:p>
            <a:r>
              <a:rPr lang="en-US" altLang="zh-HK" sz="1400" dirty="0">
                <a:solidFill>
                  <a:schemeClr val="tx1"/>
                </a:solidFill>
                <a:latin typeface="Times New Roman (正文)"/>
              </a:rPr>
              <a:t>Use Case Description: Emotional Streaming</a:t>
            </a:r>
            <a:endParaRPr lang="zh-HK" altLang="en-US" sz="1400" dirty="0">
              <a:solidFill>
                <a:schemeClr val="tx1"/>
              </a:solidFill>
              <a:latin typeface="Times New Roman (正文)"/>
            </a:endParaRPr>
          </a:p>
        </p:txBody>
      </p:sp>
    </p:spTree>
    <p:extLst>
      <p:ext uri="{BB962C8B-B14F-4D97-AF65-F5344CB8AC3E}">
        <p14:creationId xmlns:p14="http://schemas.microsoft.com/office/powerpoint/2010/main" val="1744078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CD68508E-3D7F-4037-945C-5C5BDEC0159D}"/>
              </a:ext>
            </a:extLst>
          </p:cNvPr>
          <p:cNvPicPr>
            <a:picLocks noChangeAspect="1"/>
          </p:cNvPicPr>
          <p:nvPr/>
        </p:nvPicPr>
        <p:blipFill rotWithShape="1">
          <a:blip r:embed="rId3"/>
          <a:srcRect r="10609"/>
          <a:stretch/>
        </p:blipFill>
        <p:spPr>
          <a:xfrm>
            <a:off x="8439607" y="3107941"/>
            <a:ext cx="3744416" cy="2375804"/>
          </a:xfrm>
          <a:prstGeom prst="rect">
            <a:avLst/>
          </a:prstGeom>
        </p:spPr>
      </p:pic>
      <p:pic>
        <p:nvPicPr>
          <p:cNvPr id="9" name="图片 8">
            <a:extLst>
              <a:ext uri="{FF2B5EF4-FFF2-40B4-BE49-F238E27FC236}">
                <a16:creationId xmlns:a16="http://schemas.microsoft.com/office/drawing/2014/main" xmlns="" id="{9D5C644F-2463-4EE1-80DF-2334531C5203}"/>
              </a:ext>
            </a:extLst>
          </p:cNvPr>
          <p:cNvPicPr>
            <a:picLocks noChangeAspect="1"/>
          </p:cNvPicPr>
          <p:nvPr/>
        </p:nvPicPr>
        <p:blipFill rotWithShape="1">
          <a:blip r:embed="rId4"/>
          <a:srcRect r="11339"/>
          <a:stretch/>
        </p:blipFill>
        <p:spPr>
          <a:xfrm>
            <a:off x="8472265" y="956186"/>
            <a:ext cx="3600400" cy="2274444"/>
          </a:xfrm>
          <a:prstGeom prst="rect">
            <a:avLst/>
          </a:prstGeom>
        </p:spPr>
      </p:pic>
      <p:sp>
        <p:nvSpPr>
          <p:cNvPr id="2" name="Title 1"/>
          <p:cNvSpPr>
            <a:spLocks noGrp="1"/>
          </p:cNvSpPr>
          <p:nvPr>
            <p:ph type="title"/>
          </p:nvPr>
        </p:nvSpPr>
        <p:spPr/>
        <p:txBody>
          <a:bodyPr/>
          <a:lstStyle/>
          <a:p>
            <a:r>
              <a:rPr lang="en-US" altLang="zh-CN" dirty="0">
                <a:latin typeface="Times New Roman (正文)"/>
              </a:rPr>
              <a:t>XR Technology Scenario</a:t>
            </a:r>
            <a:endParaRPr lang="zh-HK" altLang="en-US" dirty="0">
              <a:latin typeface="Times New Roman (正文)"/>
            </a:endParaRPr>
          </a:p>
        </p:txBody>
      </p:sp>
      <p:sp>
        <p:nvSpPr>
          <p:cNvPr id="3" name="Content Placeholder 2"/>
          <p:cNvSpPr>
            <a:spLocks noGrp="1"/>
          </p:cNvSpPr>
          <p:nvPr>
            <p:ph idx="1"/>
          </p:nvPr>
        </p:nvSpPr>
        <p:spPr>
          <a:xfrm>
            <a:off x="2495600" y="1693861"/>
            <a:ext cx="6480721" cy="4113213"/>
          </a:xfrm>
        </p:spPr>
        <p:txBody>
          <a:bodyPr/>
          <a:lstStyle/>
          <a:p>
            <a:pPr>
              <a:buFont typeface="Arial" panose="020B0604020202020204" pitchFamily="34" charset="0"/>
              <a:buChar char="•"/>
            </a:pPr>
            <a:r>
              <a:rPr lang="en-US" altLang="zh-CN" dirty="0">
                <a:latin typeface="Times New Roman (正文)"/>
              </a:rPr>
              <a:t>Communicate directly with the AP (as shown in Figure 1).</a:t>
            </a:r>
          </a:p>
          <a:p>
            <a:pPr>
              <a:buFont typeface="Arial" panose="020B0604020202020204" pitchFamily="34" charset="0"/>
              <a:buChar char="•"/>
            </a:pPr>
            <a:r>
              <a:rPr lang="en-US" altLang="zh-CN" dirty="0">
                <a:latin typeface="Times New Roman (正文)"/>
              </a:rPr>
              <a:t>XR and PC jointly perform computational rendering (as shown in Figure 2)</a:t>
            </a:r>
          </a:p>
          <a:p>
            <a:pPr lvl="1">
              <a:buFont typeface="Arial" panose="020B0604020202020204" pitchFamily="34" charset="0"/>
              <a:buChar char="•"/>
            </a:pPr>
            <a:r>
              <a:rPr lang="en-US" altLang="zh-CN" dirty="0">
                <a:latin typeface="Times New Roman (正文)"/>
              </a:rPr>
              <a:t>The communication between the two is implemented through the AP (as shown in a), the final data is sent to the remote server through the AP.</a:t>
            </a:r>
          </a:p>
          <a:p>
            <a:pPr lvl="1">
              <a:buFont typeface="Arial" panose="020B0604020202020204" pitchFamily="34" charset="0"/>
              <a:buChar char="•"/>
            </a:pPr>
            <a:r>
              <a:rPr lang="en-US" altLang="zh-CN" dirty="0">
                <a:latin typeface="Times New Roman (正文)"/>
              </a:rPr>
              <a:t>XR directly connected to the PC (as shown in b), and the interaction data with the remote server is sent to the AP through the PC, and then forwarded to the remote server.</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pic>
        <p:nvPicPr>
          <p:cNvPr id="7" name="图片 6">
            <a:extLst>
              <a:ext uri="{FF2B5EF4-FFF2-40B4-BE49-F238E27FC236}">
                <a16:creationId xmlns:a16="http://schemas.microsoft.com/office/drawing/2014/main" xmlns="" id="{F4A945C5-7BA4-435C-973B-DB4CFDF8FAA2}"/>
              </a:ext>
            </a:extLst>
          </p:cNvPr>
          <p:cNvPicPr>
            <a:picLocks noChangeAspect="1"/>
          </p:cNvPicPr>
          <p:nvPr/>
        </p:nvPicPr>
        <p:blipFill>
          <a:blip r:embed="rId5"/>
          <a:stretch>
            <a:fillRect/>
          </a:stretch>
        </p:blipFill>
        <p:spPr>
          <a:xfrm>
            <a:off x="551384" y="1050926"/>
            <a:ext cx="2038350" cy="3062287"/>
          </a:xfrm>
          <a:prstGeom prst="rect">
            <a:avLst/>
          </a:prstGeom>
        </p:spPr>
      </p:pic>
      <p:sp>
        <p:nvSpPr>
          <p:cNvPr id="8" name="文本框 7">
            <a:extLst>
              <a:ext uri="{FF2B5EF4-FFF2-40B4-BE49-F238E27FC236}">
                <a16:creationId xmlns:a16="http://schemas.microsoft.com/office/drawing/2014/main" xmlns="" id="{524C26AB-FAE8-4F5B-AB8A-C9461FB92046}"/>
              </a:ext>
            </a:extLst>
          </p:cNvPr>
          <p:cNvSpPr txBox="1"/>
          <p:nvPr/>
        </p:nvSpPr>
        <p:spPr>
          <a:xfrm>
            <a:off x="1252202" y="4078798"/>
            <a:ext cx="636713" cy="253916"/>
          </a:xfrm>
          <a:prstGeom prst="rect">
            <a:avLst/>
          </a:prstGeom>
          <a:noFill/>
        </p:spPr>
        <p:txBody>
          <a:bodyPr wrap="none" rtlCol="0">
            <a:spAutoFit/>
          </a:bodyPr>
          <a:lstStyle/>
          <a:p>
            <a:r>
              <a:rPr lang="en-US" altLang="zh-HK" sz="1050" dirty="0">
                <a:solidFill>
                  <a:schemeClr val="tx1"/>
                </a:solidFill>
              </a:rPr>
              <a:t>Figure</a:t>
            </a:r>
            <a:r>
              <a:rPr lang="zh-CN" altLang="en-US" sz="1050" dirty="0">
                <a:solidFill>
                  <a:schemeClr val="tx1"/>
                </a:solidFill>
              </a:rPr>
              <a:t> </a:t>
            </a:r>
            <a:r>
              <a:rPr lang="en-US" altLang="zh-CN" sz="1050" dirty="0">
                <a:solidFill>
                  <a:schemeClr val="tx1"/>
                </a:solidFill>
              </a:rPr>
              <a:t>1</a:t>
            </a:r>
            <a:endParaRPr lang="zh-HK" altLang="en-US" sz="1050" dirty="0">
              <a:solidFill>
                <a:schemeClr val="tx1"/>
              </a:solidFill>
            </a:endParaRPr>
          </a:p>
        </p:txBody>
      </p:sp>
      <p:sp>
        <p:nvSpPr>
          <p:cNvPr id="11" name="文本框 10">
            <a:extLst>
              <a:ext uri="{FF2B5EF4-FFF2-40B4-BE49-F238E27FC236}">
                <a16:creationId xmlns:a16="http://schemas.microsoft.com/office/drawing/2014/main" xmlns="" id="{5004BC4F-7771-4D99-B6AC-356B5835F851}"/>
              </a:ext>
            </a:extLst>
          </p:cNvPr>
          <p:cNvSpPr txBox="1"/>
          <p:nvPr/>
        </p:nvSpPr>
        <p:spPr>
          <a:xfrm>
            <a:off x="10160331" y="5647898"/>
            <a:ext cx="636713" cy="253916"/>
          </a:xfrm>
          <a:prstGeom prst="rect">
            <a:avLst/>
          </a:prstGeom>
          <a:noFill/>
        </p:spPr>
        <p:txBody>
          <a:bodyPr wrap="none" rtlCol="0">
            <a:spAutoFit/>
          </a:bodyPr>
          <a:lstStyle/>
          <a:p>
            <a:r>
              <a:rPr lang="en-US" altLang="zh-HK" sz="1050" dirty="0">
                <a:solidFill>
                  <a:schemeClr val="tx1"/>
                </a:solidFill>
              </a:rPr>
              <a:t>Figure</a:t>
            </a:r>
            <a:r>
              <a:rPr lang="zh-CN" altLang="en-US" sz="1050" dirty="0">
                <a:solidFill>
                  <a:schemeClr val="tx1"/>
                </a:solidFill>
              </a:rPr>
              <a:t> </a:t>
            </a:r>
            <a:r>
              <a:rPr lang="en-US" altLang="zh-CN" sz="1050" dirty="0">
                <a:solidFill>
                  <a:schemeClr val="tx1"/>
                </a:solidFill>
              </a:rPr>
              <a:t>2</a:t>
            </a:r>
            <a:endParaRPr lang="zh-HK" altLang="en-US" sz="1050" dirty="0">
              <a:solidFill>
                <a:schemeClr val="tx1"/>
              </a:solidFill>
            </a:endParaRPr>
          </a:p>
        </p:txBody>
      </p:sp>
      <p:sp>
        <p:nvSpPr>
          <p:cNvPr id="12" name="文本框 11">
            <a:extLst>
              <a:ext uri="{FF2B5EF4-FFF2-40B4-BE49-F238E27FC236}">
                <a16:creationId xmlns:a16="http://schemas.microsoft.com/office/drawing/2014/main" xmlns="" id="{D550110A-8445-48AF-9BC4-009C1A567ACC}"/>
              </a:ext>
            </a:extLst>
          </p:cNvPr>
          <p:cNvSpPr txBox="1"/>
          <p:nvPr/>
        </p:nvSpPr>
        <p:spPr>
          <a:xfrm>
            <a:off x="10311815" y="2706462"/>
            <a:ext cx="333746" cy="253916"/>
          </a:xfrm>
          <a:prstGeom prst="rect">
            <a:avLst/>
          </a:prstGeom>
          <a:noFill/>
        </p:spPr>
        <p:txBody>
          <a:bodyPr wrap="none" rtlCol="0">
            <a:spAutoFit/>
          </a:bodyPr>
          <a:lstStyle/>
          <a:p>
            <a:r>
              <a:rPr lang="en-US" altLang="zh-CN" sz="1050" dirty="0">
                <a:solidFill>
                  <a:schemeClr val="tx1"/>
                </a:solidFill>
              </a:rPr>
              <a:t>(a)</a:t>
            </a:r>
          </a:p>
        </p:txBody>
      </p:sp>
      <p:sp>
        <p:nvSpPr>
          <p:cNvPr id="13" name="文本框 12">
            <a:extLst>
              <a:ext uri="{FF2B5EF4-FFF2-40B4-BE49-F238E27FC236}">
                <a16:creationId xmlns:a16="http://schemas.microsoft.com/office/drawing/2014/main" xmlns="" id="{4C7D565B-C1DC-4625-BC01-D8A62FD0FF15}"/>
              </a:ext>
            </a:extLst>
          </p:cNvPr>
          <p:cNvSpPr txBox="1"/>
          <p:nvPr/>
        </p:nvSpPr>
        <p:spPr>
          <a:xfrm>
            <a:off x="10307808" y="5272659"/>
            <a:ext cx="341760" cy="253916"/>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dirty="0"/>
              <a:t>(b)</a:t>
            </a:r>
          </a:p>
        </p:txBody>
      </p:sp>
    </p:spTree>
    <p:extLst>
      <p:ext uri="{BB962C8B-B14F-4D97-AF65-F5344CB8AC3E}">
        <p14:creationId xmlns:p14="http://schemas.microsoft.com/office/powerpoint/2010/main" val="2706242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正文)"/>
              </a:rPr>
              <a:t>XR Technology Scenario</a:t>
            </a:r>
            <a:endParaRPr lang="zh-HK" altLang="en-US" dirty="0">
              <a:latin typeface="Times New Roman (正文)"/>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CN" sz="1800" b="0" dirty="0">
                <a:latin typeface="Times New Roman (正文)"/>
              </a:rPr>
              <a:t>The first type of chip has higher requirements for XR devices, although the communication time is shortened, but the rendering time is significantly longer. </a:t>
            </a:r>
          </a:p>
          <a:p>
            <a:pPr>
              <a:buFont typeface="Arial" panose="020B0604020202020204" pitchFamily="34" charset="0"/>
              <a:buChar char="•"/>
            </a:pPr>
            <a:r>
              <a:rPr lang="en-US" altLang="zh-CN" sz="1800" b="0" dirty="0">
                <a:latin typeface="Times New Roman (正文)"/>
              </a:rPr>
              <a:t>The second type is direct data processing by computer, which reduces the rendering time, but the communication time is longer, which also causes high latency. </a:t>
            </a:r>
          </a:p>
          <a:p>
            <a:endParaRPr lang="en-US" altLang="zh-CN" sz="1400" dirty="0">
              <a:latin typeface="Times New Roman (正文)"/>
            </a:endParaRPr>
          </a:p>
          <a:p>
            <a:r>
              <a:rPr lang="en-US" altLang="zh-CN" sz="2000" dirty="0">
                <a:latin typeface="Times New Roman (正文)"/>
              </a:rPr>
              <a:t>	In any case, in order to meet the needs of the current XR market, Wi-Fi needs to greatly improve the throughput of the system, reduce the latency, and improve the reliability of the system.</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5" name="Footer Placeholder 4"/>
          <p:cNvSpPr>
            <a:spLocks noGrp="1"/>
          </p:cNvSpPr>
          <p:nvPr>
            <p:ph type="ftr" idx="14"/>
          </p:nvPr>
        </p:nvSpPr>
        <p:spPr/>
        <p:txBody>
          <a:bodyPr/>
          <a:lstStyle/>
          <a:p>
            <a:r>
              <a:rPr lang="it-IT"/>
              <a:t>E Lei, Haier Group Corporation</a:t>
            </a:r>
            <a:endParaRPr lang="en-GB" dirty="0"/>
          </a:p>
        </p:txBody>
      </p:sp>
      <p:sp>
        <p:nvSpPr>
          <p:cNvPr id="4" name="Date Placeholder 3"/>
          <p:cNvSpPr>
            <a:spLocks noGrp="1"/>
          </p:cNvSpPr>
          <p:nvPr>
            <p:ph type="dt" idx="15"/>
          </p:nvPr>
        </p:nvSpPr>
        <p:spPr/>
        <p:txBody>
          <a:bodyPr/>
          <a:lstStyle/>
          <a:p>
            <a:r>
              <a:rPr lang="en-US" altLang="zh-HK"/>
              <a:t>May 2022</a:t>
            </a:r>
            <a:endParaRPr lang="en-GB"/>
          </a:p>
        </p:txBody>
      </p:sp>
    </p:spTree>
    <p:extLst>
      <p:ext uri="{BB962C8B-B14F-4D97-AF65-F5344CB8AC3E}">
        <p14:creationId xmlns:p14="http://schemas.microsoft.com/office/powerpoint/2010/main" val="2791648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1366</Words>
  <Application>Microsoft Office PowerPoint</Application>
  <PresentationFormat>Widescreen</PresentationFormat>
  <Paragraphs>170</Paragraphs>
  <Slides>12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 Unicode MS</vt:lpstr>
      <vt:lpstr>MS Gothic</vt:lpstr>
      <vt:lpstr>宋体</vt:lpstr>
      <vt:lpstr>Arial</vt:lpstr>
      <vt:lpstr>新細明體</vt:lpstr>
      <vt:lpstr>Times New Roman</vt:lpstr>
      <vt:lpstr>Times New Roman (正文)</vt:lpstr>
      <vt:lpstr>Wingdings</vt:lpstr>
      <vt:lpstr>Office 主题​​</vt:lpstr>
      <vt:lpstr>Document</vt:lpstr>
      <vt:lpstr>Next-generation WLAN technology inspired by XR</vt:lpstr>
      <vt:lpstr>Abstract</vt:lpstr>
      <vt:lpstr>Background</vt:lpstr>
      <vt:lpstr>Introduction</vt:lpstr>
      <vt:lpstr>XR Scenarios</vt:lpstr>
      <vt:lpstr>XR Scenarios</vt:lpstr>
      <vt:lpstr>XR Scenarios</vt:lpstr>
      <vt:lpstr>XR Technology Scenario</vt:lpstr>
      <vt:lpstr>XR Technology Scenario</vt:lpstr>
      <vt:lpstr>Multi AP collaboration</vt:lpstr>
      <vt:lpstr>Multi-AP directions for possible future research</vt:lpstr>
      <vt:lpstr>References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Next-generation WLAN technology inspired by XR</dc:title>
  <dc:subject/>
  <dc:creator/>
  <cp:keywords>11-22-0697r0</cp:keywords>
  <dc:description/>
  <cp:lastModifiedBy/>
  <cp:revision>1</cp:revision>
  <dcterms:created xsi:type="dcterms:W3CDTF">2022-05-04T04:37:03Z</dcterms:created>
  <dcterms:modified xsi:type="dcterms:W3CDTF">2022-05-04T22:32:17Z</dcterms:modified>
  <cp:category/>
</cp:coreProperties>
</file>