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51" r:id="rId17"/>
    <p:sldId id="376" r:id="rId18"/>
    <p:sldId id="373" r:id="rId19"/>
    <p:sldId id="372" r:id="rId20"/>
    <p:sldId id="374" r:id="rId21"/>
    <p:sldId id="375" r:id="rId22"/>
    <p:sldId id="377" r:id="rId23"/>
    <p:sldId id="370" r:id="rId24"/>
    <p:sldId id="347" r:id="rId25"/>
    <p:sldId id="344" r:id="rId26"/>
    <p:sldId id="378"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802.11-22/0690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802.11-22/0690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802.11-22/0690</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802.11-22/0690</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802.11-22/0690r01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03,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2022-05-03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49"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Review &amp; Assignment of comments from LB on D3.0</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B6CEB-16DA-443D-825D-D03779046575}"/>
              </a:ext>
            </a:extLst>
          </p:cNvPr>
          <p:cNvSpPr>
            <a:spLocks noGrp="1"/>
          </p:cNvSpPr>
          <p:nvPr>
            <p:ph type="title"/>
          </p:nvPr>
        </p:nvSpPr>
        <p:spPr/>
        <p:txBody>
          <a:bodyPr/>
          <a:lstStyle/>
          <a:p>
            <a:r>
              <a:rPr lang="en-US" dirty="0"/>
              <a:t>Status of Comment Assignment</a:t>
            </a:r>
          </a:p>
        </p:txBody>
      </p:sp>
      <p:sp>
        <p:nvSpPr>
          <p:cNvPr id="3" name="Content Placeholder 2">
            <a:extLst>
              <a:ext uri="{FF2B5EF4-FFF2-40B4-BE49-F238E27FC236}">
                <a16:creationId xmlns:a16="http://schemas.microsoft.com/office/drawing/2014/main" id="{70BCA68C-FDF7-D684-5F93-B150D497AE5E}"/>
              </a:ext>
            </a:extLst>
          </p:cNvPr>
          <p:cNvSpPr>
            <a:spLocks noGrp="1"/>
          </p:cNvSpPr>
          <p:nvPr>
            <p:ph idx="1"/>
          </p:nvPr>
        </p:nvSpPr>
        <p:spPr>
          <a:xfrm>
            <a:off x="685801" y="1485900"/>
            <a:ext cx="3094111" cy="3084910"/>
          </a:xfrm>
        </p:spPr>
        <p:txBody>
          <a:bodyPr/>
          <a:lstStyle/>
          <a:p>
            <a:r>
              <a:rPr lang="en-US" dirty="0"/>
              <a:t>“Editorials” assigned to Carol</a:t>
            </a:r>
          </a:p>
          <a:p>
            <a:endParaRPr lang="en-US" dirty="0"/>
          </a:p>
          <a:p>
            <a:r>
              <a:rPr lang="en-US" dirty="0"/>
              <a:t>Discussion about the “elephant in the room” </a:t>
            </a:r>
            <a:r>
              <a:rPr lang="en-US" dirty="0">
                <a:sym typeface="Wingdings" pitchFamily="2" charset="2"/>
              </a:rPr>
              <a:t> S1G support</a:t>
            </a:r>
          </a:p>
          <a:p>
            <a:endParaRPr lang="en-US" dirty="0">
              <a:sym typeface="Wingdings" pitchFamily="2" charset="2"/>
            </a:endParaRPr>
          </a:p>
          <a:p>
            <a:r>
              <a:rPr lang="en-US" dirty="0">
                <a:sym typeface="Wingdings" pitchFamily="2" charset="2"/>
              </a:rPr>
              <a:t>Assignment of remaining CIDs</a:t>
            </a:r>
            <a:endParaRPr lang="en-US" dirty="0"/>
          </a:p>
        </p:txBody>
      </p:sp>
      <p:sp>
        <p:nvSpPr>
          <p:cNvPr id="4" name="Slide Number Placeholder 3">
            <a:extLst>
              <a:ext uri="{FF2B5EF4-FFF2-40B4-BE49-F238E27FC236}">
                <a16:creationId xmlns:a16="http://schemas.microsoft.com/office/drawing/2014/main" id="{3DD9F045-244C-CA11-B72F-95EF761D333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6219707-4A12-CFD4-1626-DB767111DD5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847137-91C5-B74C-0C0C-A54834CED0B4}"/>
              </a:ext>
            </a:extLst>
          </p:cNvPr>
          <p:cNvSpPr>
            <a:spLocks noGrp="1"/>
          </p:cNvSpPr>
          <p:nvPr>
            <p:ph type="dt" idx="15"/>
          </p:nvPr>
        </p:nvSpPr>
        <p:spPr/>
        <p:txBody>
          <a:bodyPr/>
          <a:lstStyle/>
          <a:p>
            <a:r>
              <a:rPr lang="en-GB"/>
              <a:t>May 2022</a:t>
            </a:r>
            <a:endParaRPr lang="en-GB" dirty="0"/>
          </a:p>
        </p:txBody>
      </p:sp>
      <p:graphicFrame>
        <p:nvGraphicFramePr>
          <p:cNvPr id="7" name="Table 6">
            <a:extLst>
              <a:ext uri="{FF2B5EF4-FFF2-40B4-BE49-F238E27FC236}">
                <a16:creationId xmlns:a16="http://schemas.microsoft.com/office/drawing/2014/main" id="{3AADD62B-56FE-35B5-546F-48D368BFF049}"/>
              </a:ext>
            </a:extLst>
          </p:cNvPr>
          <p:cNvGraphicFramePr>
            <a:graphicFrameLocks noGrp="1"/>
          </p:cNvGraphicFramePr>
          <p:nvPr>
            <p:extLst>
              <p:ext uri="{D42A27DB-BD31-4B8C-83A1-F6EECF244321}">
                <p14:modId xmlns:p14="http://schemas.microsoft.com/office/powerpoint/2010/main" val="727314907"/>
              </p:ext>
            </p:extLst>
          </p:nvPr>
        </p:nvGraphicFramePr>
        <p:xfrm>
          <a:off x="4139952" y="1707654"/>
          <a:ext cx="3742184" cy="2057400"/>
        </p:xfrm>
        <a:graphic>
          <a:graphicData uri="http://schemas.openxmlformats.org/drawingml/2006/table">
            <a:tbl>
              <a:tblPr/>
              <a:tblGrid>
                <a:gridCol w="1871092">
                  <a:extLst>
                    <a:ext uri="{9D8B030D-6E8A-4147-A177-3AD203B41FA5}">
                      <a16:colId xmlns:a16="http://schemas.microsoft.com/office/drawing/2014/main" val="3290932716"/>
                    </a:ext>
                  </a:extLst>
                </a:gridCol>
                <a:gridCol w="1871092">
                  <a:extLst>
                    <a:ext uri="{9D8B030D-6E8A-4147-A177-3AD203B41FA5}">
                      <a16:colId xmlns:a16="http://schemas.microsoft.com/office/drawing/2014/main" val="1415449552"/>
                    </a:ext>
                  </a:extLst>
                </a:gridCol>
              </a:tblGrid>
              <a:tr h="0">
                <a:tc>
                  <a:txBody>
                    <a:bodyPr/>
                    <a:lstStyle/>
                    <a:p>
                      <a:r>
                        <a:rPr lang="en-GB" b="1">
                          <a:solidFill>
                            <a:srgbClr val="FFFFFF"/>
                          </a:solidFill>
                          <a:effectLst/>
                          <a:latin typeface="Calibri" panose="020F0502020204030204" pitchFamily="34" charset="0"/>
                        </a:rPr>
                        <a:t>Count of CID</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14288" cap="flat" cmpd="sng" algn="ctr">
                      <a:solidFill>
                        <a:srgbClr val="333399"/>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r"/>
                      <a:br>
                        <a:rPr lang="en-GB">
                          <a:solidFill>
                            <a:srgbClr val="FFFFFF"/>
                          </a:solidFill>
                          <a:effectLst/>
                          <a:latin typeface="Calibri" panose="020F0502020204030204" pitchFamily="34" charset="0"/>
                        </a:rPr>
                      </a:b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4026353441"/>
                  </a:ext>
                </a:extLst>
              </a:tr>
              <a:tr h="0">
                <a:tc>
                  <a:txBody>
                    <a:bodyPr/>
                    <a:lstStyle/>
                    <a:p>
                      <a:r>
                        <a:rPr lang="en-GB" b="1">
                          <a:solidFill>
                            <a:srgbClr val="FFFFFF"/>
                          </a:solidFill>
                          <a:effectLst/>
                          <a:latin typeface="Calibri" panose="020F0502020204030204" pitchFamily="34" charset="0"/>
                        </a:rPr>
                        <a:t>Owning Ad-hoc</a:t>
                      </a:r>
                      <a:endParaRPr lang="en-GB">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ctr"/>
                      <a:r>
                        <a:rPr lang="en-GB" b="1">
                          <a:solidFill>
                            <a:srgbClr val="FFFFFF"/>
                          </a:solidFill>
                          <a:effectLst/>
                          <a:latin typeface="Calibri" panose="020F0502020204030204" pitchFamily="34" charset="0"/>
                        </a:rPr>
                        <a:t>Gesamtergebnis</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656395390"/>
                  </a:ext>
                </a:extLst>
              </a:tr>
              <a:tr h="0">
                <a:tc>
                  <a:txBody>
                    <a:bodyPr/>
                    <a:lstStyle/>
                    <a:p>
                      <a:r>
                        <a:rPr lang="en-GB" b="1" dirty="0">
                          <a:effectLst/>
                          <a:latin typeface="Calibri" panose="020F0502020204030204" pitchFamily="34" charset="0"/>
                        </a:rPr>
                        <a:t>(unassigned)</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dirty="0">
                          <a:effectLst/>
                          <a:latin typeface="Calibri" panose="020F0502020204030204" pitchFamily="34" charset="0"/>
                        </a:rPr>
                        <a:t>32</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80736245"/>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98711460"/>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dirty="0">
                          <a:effectLst/>
                          <a:latin typeface="Calibri" panose="020F0502020204030204" pitchFamily="34" charset="0"/>
                        </a:rPr>
                        <a:t>69</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027414338"/>
                  </a:ext>
                </a:extLst>
              </a:tr>
              <a:tr h="0">
                <a:tc>
                  <a:txBody>
                    <a:bodyPr/>
                    <a:lstStyle/>
                    <a:p>
                      <a:r>
                        <a:rPr lang="en-GB" b="1">
                          <a:effectLst/>
                          <a:latin typeface="Calibri" panose="020F0502020204030204" pitchFamily="34" charset="0"/>
                        </a:rPr>
                        <a:t>Xiaofei Wang</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12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442622485"/>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79</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128968681"/>
                  </a:ext>
                </a:extLst>
              </a:tr>
              <a:tr h="0">
                <a:tc>
                  <a:txBody>
                    <a:bodyPr/>
                    <a:lstStyle/>
                    <a:p>
                      <a:r>
                        <a:rPr lang="en-GB" b="1">
                          <a:effectLst/>
                          <a:latin typeface="Calibri" panose="020F0502020204030204" pitchFamily="34" charset="0"/>
                        </a:rPr>
                        <a:t>Antonio de la Oliva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766061660"/>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204</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532339"/>
                  </a:ext>
                </a:extLst>
              </a:tr>
            </a:tbl>
          </a:graphicData>
        </a:graphic>
      </p:graphicFrame>
    </p:spTree>
    <p:extLst>
      <p:ext uri="{BB962C8B-B14F-4D97-AF65-F5344CB8AC3E}">
        <p14:creationId xmlns:p14="http://schemas.microsoft.com/office/powerpoint/2010/main" val="3612645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Review of Timeline</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60477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May 03,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Planning the May interim meeting</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175481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C3483-B22C-DF10-AB73-A74657FB4CB8}"/>
              </a:ext>
            </a:extLst>
          </p:cNvPr>
          <p:cNvSpPr>
            <a:spLocks noGrp="1"/>
          </p:cNvSpPr>
          <p:nvPr>
            <p:ph type="title"/>
          </p:nvPr>
        </p:nvSpPr>
        <p:spPr>
          <a:xfrm>
            <a:off x="685801" y="514350"/>
            <a:ext cx="7770813" cy="473224"/>
          </a:xfrm>
        </p:spPr>
        <p:txBody>
          <a:bodyPr/>
          <a:lstStyle/>
          <a:p>
            <a:r>
              <a:rPr lang="en-US" dirty="0"/>
              <a:t>Topics for May</a:t>
            </a:r>
          </a:p>
        </p:txBody>
      </p:sp>
      <p:sp>
        <p:nvSpPr>
          <p:cNvPr id="3" name="Content Placeholder 2">
            <a:extLst>
              <a:ext uri="{FF2B5EF4-FFF2-40B4-BE49-F238E27FC236}">
                <a16:creationId xmlns:a16="http://schemas.microsoft.com/office/drawing/2014/main" id="{7E5E6724-1C2D-A8B0-2E8C-DFE5C7E53E8B}"/>
              </a:ext>
            </a:extLst>
          </p:cNvPr>
          <p:cNvSpPr>
            <a:spLocks noGrp="1"/>
          </p:cNvSpPr>
          <p:nvPr>
            <p:ph idx="1"/>
          </p:nvPr>
        </p:nvSpPr>
        <p:spPr>
          <a:xfrm>
            <a:off x="685801" y="1047105"/>
            <a:ext cx="7770813" cy="3523705"/>
          </a:xfrm>
        </p:spPr>
        <p:txBody>
          <a:bodyPr/>
          <a:lstStyle/>
          <a:p>
            <a:r>
              <a:rPr lang="en-US" dirty="0"/>
              <a:t>Leadership election</a:t>
            </a:r>
          </a:p>
          <a:p>
            <a:pPr marL="285750" indent="-285750">
              <a:buFont typeface="Arial" panose="020B0604020202020204" pitchFamily="34" charset="0"/>
              <a:buChar char="•"/>
            </a:pPr>
            <a:r>
              <a:rPr lang="en-US" dirty="0"/>
              <a:t>Current team would like to continue</a:t>
            </a:r>
          </a:p>
          <a:p>
            <a:pPr marL="285750" indent="-285750">
              <a:buFont typeface="Arial" panose="020B0604020202020204" pitchFamily="34" charset="0"/>
              <a:buChar char="•"/>
            </a:pPr>
            <a:r>
              <a:rPr lang="en-US" dirty="0"/>
              <a:t>Chair to announce call for (additional) nominations on reflector; to be closed on Monday next week</a:t>
            </a:r>
          </a:p>
          <a:p>
            <a:pPr marL="0" indent="0"/>
            <a:r>
              <a:rPr lang="en-US" dirty="0"/>
              <a:t>PAR extension</a:t>
            </a:r>
          </a:p>
          <a:p>
            <a:pPr marL="285750" indent="-285750">
              <a:buFont typeface="Arial" panose="020B0604020202020204" pitchFamily="34" charset="0"/>
              <a:buChar char="•"/>
            </a:pPr>
            <a:r>
              <a:rPr lang="en-US" dirty="0"/>
              <a:t>TG Chair and WG Chair will prepare corresponding document based on the current time-line as previously discussed</a:t>
            </a:r>
          </a:p>
          <a:p>
            <a:pPr marL="0" indent="0"/>
            <a:r>
              <a:rPr lang="en-US" dirty="0"/>
              <a:t>Comment resolution</a:t>
            </a:r>
          </a:p>
          <a:p>
            <a:pPr marL="285750" indent="-285750">
              <a:buFont typeface="Arial" panose="020B0604020202020204" pitchFamily="34" charset="0"/>
              <a:buChar char="•"/>
            </a:pPr>
            <a:r>
              <a:rPr lang="en-US" dirty="0"/>
              <a:t>Please review current assignment / volunteer for comments. Inform the Chair via mail by Thursday EOB on the CIDs you’d like to take or defer to another person</a:t>
            </a:r>
          </a:p>
          <a:p>
            <a:pPr marL="285750" indent="-285750">
              <a:buFont typeface="Arial" panose="020B0604020202020204" pitchFamily="34" charset="0"/>
              <a:buChar char="•"/>
            </a:pPr>
            <a:r>
              <a:rPr lang="en-US" dirty="0"/>
              <a:t>Please have submissions with suggested resolutions available for discussion</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D5D39A-AE50-6871-964E-C26568E5333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4D05514-295D-703A-64BC-7704AB7A7E0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08A0291-CFD4-034F-4354-8AE5BB9C300B}"/>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47320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BAFD6-2121-4DF7-C812-6F07D93AA393}"/>
              </a:ext>
            </a:extLst>
          </p:cNvPr>
          <p:cNvSpPr>
            <a:spLocks noGrp="1"/>
          </p:cNvSpPr>
          <p:nvPr>
            <p:ph type="title"/>
          </p:nvPr>
        </p:nvSpPr>
        <p:spPr/>
        <p:txBody>
          <a:bodyPr/>
          <a:lstStyle/>
          <a:p>
            <a:r>
              <a:rPr lang="en-US" dirty="0"/>
              <a:t>Goals for May -- Comment resolution planning</a:t>
            </a:r>
          </a:p>
        </p:txBody>
      </p:sp>
      <p:sp>
        <p:nvSpPr>
          <p:cNvPr id="3" name="Content Placeholder 2">
            <a:extLst>
              <a:ext uri="{FF2B5EF4-FFF2-40B4-BE49-F238E27FC236}">
                <a16:creationId xmlns:a16="http://schemas.microsoft.com/office/drawing/2014/main" id="{D09E3EDA-A7C0-A206-6DA5-77916E07DCFE}"/>
              </a:ext>
            </a:extLst>
          </p:cNvPr>
          <p:cNvSpPr>
            <a:spLocks noGrp="1"/>
          </p:cNvSpPr>
          <p:nvPr>
            <p:ph idx="1"/>
          </p:nvPr>
        </p:nvSpPr>
        <p:spPr/>
        <p:txBody>
          <a:bodyPr/>
          <a:lstStyle/>
          <a:p>
            <a:r>
              <a:rPr lang="en-US" dirty="0"/>
              <a:t>During May meeting (by the end of the meeting week)</a:t>
            </a:r>
          </a:p>
          <a:p>
            <a:pPr marL="285750" indent="-285750">
              <a:buFont typeface="Arial" panose="020B0604020202020204" pitchFamily="34" charset="0"/>
              <a:buChar char="•"/>
            </a:pPr>
            <a:r>
              <a:rPr lang="en-US" dirty="0"/>
              <a:t>Addressed and resolve all Editorial comments </a:t>
            </a:r>
            <a:r>
              <a:rPr lang="en-US" dirty="0">
                <a:sym typeface="Wingdings" pitchFamily="2" charset="2"/>
              </a:rPr>
              <a:t> Carol, can you please try to prepare a submission</a:t>
            </a:r>
          </a:p>
          <a:p>
            <a:pPr marL="285750" indent="-285750">
              <a:buFont typeface="Arial" panose="020B0604020202020204" pitchFamily="34" charset="0"/>
              <a:buChar char="•"/>
            </a:pPr>
            <a:r>
              <a:rPr lang="en-US" dirty="0">
                <a:sym typeface="Wingdings" pitchFamily="2" charset="2"/>
              </a:rPr>
              <a:t>Resolve as many technical CIDs as possible</a:t>
            </a:r>
          </a:p>
          <a:p>
            <a:pPr marL="285750" indent="-285750">
              <a:buFont typeface="Arial" panose="020B0604020202020204" pitchFamily="34" charset="0"/>
              <a:buChar char="•"/>
            </a:pPr>
            <a:r>
              <a:rPr lang="en-US" dirty="0">
                <a:sym typeface="Wingdings" pitchFamily="2" charset="2"/>
              </a:rPr>
              <a:t>Resolve open ANA assignments  Carol, can you please get in touch with the WG Editor and incorporate the assigned ANA values in the draft</a:t>
            </a:r>
          </a:p>
          <a:p>
            <a:pPr marL="0" indent="0"/>
            <a:endParaRPr lang="en-US" dirty="0">
              <a:sym typeface="Wingdings" pitchFamily="2" charset="2"/>
            </a:endParaRPr>
          </a:p>
          <a:p>
            <a:pPr marL="0" indent="0"/>
            <a:r>
              <a:rPr lang="en-US" dirty="0">
                <a:sym typeface="Wingdings" pitchFamily="2" charset="2"/>
              </a:rPr>
              <a:t>Produce D3.1 with all resolved comments coming out of May meeting</a:t>
            </a:r>
          </a:p>
          <a:p>
            <a:pPr marL="285750" indent="-285750">
              <a:buFont typeface="Arial" panose="020B0604020202020204" pitchFamily="34" charset="0"/>
              <a:buChar char="•"/>
            </a:pPr>
            <a:r>
              <a:rPr lang="en-US" dirty="0">
                <a:sym typeface="Wingdings" pitchFamily="2" charset="2"/>
              </a:rPr>
              <a:t>Start Mandatory Editorial Review on D3.1</a:t>
            </a:r>
          </a:p>
          <a:p>
            <a:pPr marL="285750" indent="-285750">
              <a:buFont typeface="Arial" panose="020B0604020202020204" pitchFamily="34" charset="0"/>
              <a:buChar char="•"/>
            </a:pPr>
            <a:r>
              <a:rPr lang="en-US" dirty="0">
                <a:sym typeface="Wingdings" pitchFamily="2" charset="2"/>
              </a:rPr>
              <a:t>IEEE SA level review (in parallel </a:t>
            </a:r>
            <a:r>
              <a:rPr lang="en-US">
                <a:sym typeface="Wingdings" pitchFamily="2" charset="2"/>
              </a:rPr>
              <a:t>with MDR)</a:t>
            </a:r>
            <a:endParaRPr lang="en-US" dirty="0">
              <a:sym typeface="Wingdings" pitchFamily="2" charset="2"/>
            </a:endParaRP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D101EB9-405E-2E71-854D-F7C79F9781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4CE28B9-7879-41A8-A831-92172A5C8AF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A1DDF68-D4F8-42E6-D7C3-48710B7CE968}"/>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96997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May				intermediate version D3.1</a:t>
            </a:r>
          </a:p>
          <a:p>
            <a:pPr marL="0" indent="0">
              <a:lnSpc>
                <a:spcPct val="80000"/>
              </a:lnSpc>
            </a:pPr>
            <a:r>
              <a:rPr lang="en-US" altLang="en-US" sz="1400" dirty="0">
                <a:solidFill>
                  <a:schemeClr val="tx1"/>
                </a:solidFill>
                <a:highlight>
                  <a:srgbClr val="FFFF00"/>
                </a:highlight>
              </a:rPr>
              <a:t>					Editorial reviews: MEC &amp; MDR on D3.1</a:t>
            </a:r>
          </a:p>
          <a:p>
            <a:pPr marL="0" indent="0">
              <a:lnSpc>
                <a:spcPct val="80000"/>
              </a:lnSpc>
            </a:pPr>
            <a:r>
              <a:rPr lang="en-US" altLang="en-US" sz="1400" dirty="0">
                <a:solidFill>
                  <a:schemeClr val="tx1"/>
                </a:solidFill>
                <a:highlight>
                  <a:srgbClr val="FFFF00"/>
                </a:highlight>
              </a:rPr>
              <a:t>June				Form SAB Pool</a:t>
            </a:r>
          </a:p>
          <a:p>
            <a:pPr marL="0" indent="0">
              <a:lnSpc>
                <a:spcPct val="80000"/>
              </a:lnSpc>
            </a:pPr>
            <a:r>
              <a:rPr lang="en-US" altLang="en-US" sz="1400" dirty="0">
                <a:solidFill>
                  <a:schemeClr val="tx1"/>
                </a:solidFill>
                <a:highlight>
                  <a:srgbClr val="FF00FF"/>
                </a:highlight>
              </a:rPr>
              <a:t>July 	2022		D4.0 WG Recirculation LB </a:t>
            </a:r>
          </a:p>
          <a:p>
            <a:pPr marL="0" indent="0">
              <a:lnSpc>
                <a:spcPct val="80000"/>
              </a:lnSpc>
            </a:pPr>
            <a:r>
              <a:rPr lang="en-US" altLang="en-US" sz="1400" dirty="0">
                <a:solidFill>
                  <a:schemeClr val="tx1"/>
                </a:solidFill>
                <a:highlight>
                  <a:srgbClr val="FF00FF"/>
                </a:highlight>
              </a:rPr>
              <a:t>					EC Request for conditional approval</a:t>
            </a:r>
          </a:p>
          <a:p>
            <a:pPr marL="0" indent="0">
              <a:lnSpc>
                <a:spcPct val="80000"/>
              </a:lnSpc>
            </a:pPr>
            <a:r>
              <a:rPr lang="en-US" altLang="en-US" sz="1400" dirty="0">
                <a:solidFill>
                  <a:schemeClr val="tx1"/>
                </a:solidFill>
                <a:highlight>
                  <a:srgbClr val="FFFF00"/>
                </a:highlight>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highlight>
                  <a:srgbClr val="FFFF00"/>
                </a:highlight>
              </a:rPr>
              <a:t>January</a:t>
            </a:r>
            <a:r>
              <a:rPr lang="en-US" altLang="en-US" sz="1400" dirty="0">
                <a:solidFill>
                  <a:schemeClr val="tx1"/>
                </a:solidFill>
              </a:rPr>
              <a:t> 2023		Recirculation SAB</a:t>
            </a:r>
          </a:p>
          <a:p>
            <a:pPr marL="0" indent="0">
              <a:lnSpc>
                <a:spcPct val="80000"/>
              </a:lnSpc>
            </a:pPr>
            <a:r>
              <a:rPr lang="en-US" altLang="en-US" sz="1400" dirty="0">
                <a:solidFill>
                  <a:schemeClr val="tx1"/>
                </a:solidFill>
                <a:highlight>
                  <a:srgbClr val="FFFF00"/>
                </a:highlight>
              </a:rPr>
              <a:t>July</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July</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47959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=m142104c5f05c75b4b0bafd4048cdf0d4</a:t>
            </a:r>
          </a:p>
          <a:p>
            <a:endParaRPr lang="en-GB" sz="1600" dirty="0"/>
          </a:p>
          <a:p>
            <a:r>
              <a:rPr lang="en-GB" sz="1600" dirty="0"/>
              <a:t>Meeting number: 233 843 70155</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Review &amp; assignment of comments from LB on D3.0</a:t>
            </a:r>
          </a:p>
          <a:p>
            <a:pPr>
              <a:buFont typeface="Arial" panose="020B0604020202020204" pitchFamily="34" charset="0"/>
              <a:buChar char="•"/>
            </a:pPr>
            <a:r>
              <a:rPr lang="en-US" dirty="0"/>
              <a:t>Review of Timeline</a:t>
            </a:r>
          </a:p>
          <a:p>
            <a:pPr>
              <a:buFont typeface="Arial" panose="020B0604020202020204" pitchFamily="34" charset="0"/>
              <a:buChar char="•"/>
            </a:pPr>
            <a:r>
              <a:rPr lang="en-US" dirty="0"/>
              <a:t>Plan for May interim meeting next week</a:t>
            </a:r>
          </a:p>
          <a:p>
            <a:pPr lvl="1">
              <a:buFont typeface="Arial" panose="020B0604020202020204" pitchFamily="34" charset="0"/>
              <a:buChar char="•"/>
            </a:pPr>
            <a:r>
              <a:rPr lang="en-US" dirty="0"/>
              <a:t>Leadership election</a:t>
            </a:r>
          </a:p>
          <a:p>
            <a:pPr lvl="1">
              <a:buFont typeface="Arial" panose="020B0604020202020204" pitchFamily="34" charset="0"/>
              <a:buChar char="•"/>
            </a:pPr>
            <a:r>
              <a:rPr lang="en-US" dirty="0"/>
              <a:t>PAR extension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4417</TotalTime>
  <Words>2570</Words>
  <Application>Microsoft Macintosh PowerPoint</Application>
  <PresentationFormat>On-screen Show (16:9)</PresentationFormat>
  <Paragraphs>304</Paragraphs>
  <Slides>29</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May 03, 2022</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Review &amp; Assignment of comments from LB on D3.0</vt:lpstr>
      <vt:lpstr>Status of Comment Assignment</vt:lpstr>
      <vt:lpstr>Review of Timeline</vt:lpstr>
      <vt:lpstr>Current TGbc Schedule (Revision as of 2022-05-03)</vt:lpstr>
      <vt:lpstr>Planning the May interim meeting</vt:lpstr>
      <vt:lpstr>Topics for May</vt:lpstr>
      <vt:lpstr>Goals for May -- Comment resolution planning</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420</cp:revision>
  <cp:lastPrinted>1601-01-01T00:00:00Z</cp:lastPrinted>
  <dcterms:created xsi:type="dcterms:W3CDTF">2020-02-25T15:01:23Z</dcterms:created>
  <dcterms:modified xsi:type="dcterms:W3CDTF">2022-05-03T15:03:25Z</dcterms:modified>
  <cp:category/>
</cp:coreProperties>
</file>