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3" r:id="rId5"/>
    <p:sldId id="265" r:id="rId6"/>
    <p:sldId id="266" r:id="rId7"/>
    <p:sldId id="269" r:id="rId8"/>
    <p:sldId id="272" r:id="rId9"/>
    <p:sldId id="274" r:id="rId10"/>
    <p:sldId id="273" r:id="rId11"/>
    <p:sldId id="267" r:id="rId12"/>
    <p:sldId id="268" r:id="rId13"/>
    <p:sldId id="270" r:id="rId14"/>
    <p:sldId id="271"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Rison" initials="mgr" lastIdx="4" clrIdx="0">
    <p:extLst>
      <p:ext uri="{19B8F6BF-5375-455C-9EA6-DF929625EA0E}">
        <p15:presenceInfo xmlns:p15="http://schemas.microsoft.com/office/powerpoint/2012/main" userId="Mark Ri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30" d="100"/>
          <a:sy n="130" d="100"/>
        </p:scale>
        <p:origin x="132" y="13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38" d="100"/>
          <a:sy n="138" d="100"/>
        </p:scale>
        <p:origin x="3390" y="6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802.11-22/0689r0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April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Michail Koundourakis, Samsung</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802.11-22/0689r0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May 2022</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Michail Koundourakis, Samsung</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802.11-22/0689r0</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802.11-22/0689r0</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802.11-22/0689r0</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802.11-22/0689r0</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802.11-22/0689r0</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2022</a:t>
            </a:r>
            <a:endParaRPr lang="en-GB" dirty="0"/>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Michail Koundourakis,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2022</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May 2022</a:t>
            </a:r>
            <a:endParaRPr lang="en-GB"/>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2022</a:t>
            </a:r>
            <a:endParaRPr lang="en-GB"/>
          </a:p>
        </p:txBody>
      </p:sp>
      <p:sp>
        <p:nvSpPr>
          <p:cNvPr id="6" name="Footer Placeholder 5"/>
          <p:cNvSpPr>
            <a:spLocks noGrp="1"/>
          </p:cNvSpPr>
          <p:nvPr>
            <p:ph type="ftr" idx="11"/>
          </p:nvPr>
        </p:nvSpPr>
        <p:spPr/>
        <p:txBody>
          <a:bodyPr/>
          <a:lstStyle>
            <a:lvl1pPr>
              <a:defRPr/>
            </a:lvl1pPr>
          </a:lstStyle>
          <a:p>
            <a:r>
              <a:rPr lang="en-GB" smtClean="0"/>
              <a:t>Michail Koundourakis, Samsung</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Michail Koundourakis,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2022</a:t>
            </a:r>
            <a:endParaRPr lang="en-GB"/>
          </a:p>
        </p:txBody>
      </p:sp>
      <p:sp>
        <p:nvSpPr>
          <p:cNvPr id="4" name="Footer Placeholder 3"/>
          <p:cNvSpPr>
            <a:spLocks noGrp="1"/>
          </p:cNvSpPr>
          <p:nvPr>
            <p:ph type="ftr" idx="11"/>
          </p:nvPr>
        </p:nvSpPr>
        <p:spPr/>
        <p:txBody>
          <a:bodyPr/>
          <a:lstStyle>
            <a:lvl1pPr>
              <a:defRPr/>
            </a:lvl1pPr>
          </a:lstStyle>
          <a:p>
            <a:r>
              <a:rPr lang="en-GB" smtClean="0"/>
              <a:t>Michail Koundourakis, Samsung</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2022</a:t>
            </a:r>
            <a:endParaRPr lang="en-GB"/>
          </a:p>
        </p:txBody>
      </p:sp>
      <p:sp>
        <p:nvSpPr>
          <p:cNvPr id="3" name="Footer Placeholder 2"/>
          <p:cNvSpPr>
            <a:spLocks noGrp="1"/>
          </p:cNvSpPr>
          <p:nvPr>
            <p:ph type="ftr" idx="11"/>
          </p:nvPr>
        </p:nvSpPr>
        <p:spPr/>
        <p:txBody>
          <a:bodyPr/>
          <a:lstStyle>
            <a:lvl1pPr>
              <a:defRPr/>
            </a:lvl1pPr>
          </a:lstStyle>
          <a:p>
            <a:r>
              <a:rPr lang="en-GB" smtClean="0"/>
              <a:t>Michail Koundourakis, Samsung</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2022</a:t>
            </a:r>
            <a:endParaRPr lang="en-GB"/>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2022</a:t>
            </a:r>
            <a:endParaRPr lang="en-GB"/>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Michail Koundourakis, Samsung</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802.11-22/0689r0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48981" y="437607"/>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Rogue MPDU detection in RSNA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2022-05-02</a:t>
            </a:r>
            <a:endParaRPr lang="en-GB" sz="2000" b="0" dirty="0"/>
          </a:p>
        </p:txBody>
      </p:sp>
      <p:sp>
        <p:nvSpPr>
          <p:cNvPr id="6" name="Date Placeholder 3"/>
          <p:cNvSpPr>
            <a:spLocks noGrp="1"/>
          </p:cNvSpPr>
          <p:nvPr>
            <p:ph type="dt" idx="10"/>
          </p:nvPr>
        </p:nvSpPr>
        <p:spPr/>
        <p:txBody>
          <a:bodyPr/>
          <a:lstStyle/>
          <a:p>
            <a:r>
              <a:rPr lang="en-US" smtClean="0"/>
              <a:t>May 2022</a:t>
            </a:r>
            <a:endParaRPr lang="en-GB" dirty="0"/>
          </a:p>
        </p:txBody>
      </p:sp>
      <p:sp>
        <p:nvSpPr>
          <p:cNvPr id="7" name="Footer Placeholder 4"/>
          <p:cNvSpPr>
            <a:spLocks noGrp="1"/>
          </p:cNvSpPr>
          <p:nvPr>
            <p:ph type="ftr" idx="11"/>
          </p:nvPr>
        </p:nvSpPr>
        <p:spPr/>
        <p:txBody>
          <a:bodyPr/>
          <a:lstStyle/>
          <a:p>
            <a:r>
              <a:rPr lang="en-GB" smtClean="0"/>
              <a:t>Michail Koundourakis,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97567967"/>
              </p:ext>
            </p:extLst>
          </p:nvPr>
        </p:nvGraphicFramePr>
        <p:xfrm>
          <a:off x="993775" y="2419350"/>
          <a:ext cx="9069388" cy="2206625"/>
        </p:xfrm>
        <a:graphic>
          <a:graphicData uri="http://schemas.openxmlformats.org/presentationml/2006/ole">
            <mc:AlternateContent xmlns:mc="http://schemas.openxmlformats.org/markup-compatibility/2006">
              <mc:Choice xmlns:v="urn:schemas-microsoft-com:vml" Requires="v">
                <p:oleObj spid="_x0000_s3135" name="Document" r:id="rId4" imgW="10448057" imgH="2551831" progId="Word.Document.8">
                  <p:embed/>
                </p:oleObj>
              </mc:Choice>
              <mc:Fallback>
                <p:oleObj name="Document" r:id="rId4" imgW="10448057" imgH="2551831" progId="Word.Document.8">
                  <p:embed/>
                  <p:pic>
                    <p:nvPicPr>
                      <p:cNvPr id="0" name="Picture 3"/>
                      <p:cNvPicPr>
                        <a:picLocks noChangeAspect="1" noChangeArrowheads="1"/>
                      </p:cNvPicPr>
                      <p:nvPr/>
                    </p:nvPicPr>
                    <p:blipFill>
                      <a:blip r:embed="rId5"/>
                      <a:srcRect/>
                      <a:stretch>
                        <a:fillRect/>
                      </a:stretch>
                    </p:blipFill>
                    <p:spPr bwMode="auto">
                      <a:xfrm>
                        <a:off x="993775" y="2419350"/>
                        <a:ext cx="9069388" cy="2206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62026"/>
          </a:xfrm>
        </p:spPr>
        <p:txBody>
          <a:bodyPr/>
          <a:lstStyle/>
          <a:p>
            <a:r>
              <a:rPr lang="en-GB" dirty="0" smtClean="0"/>
              <a:t>Improvement 3</a:t>
            </a:r>
            <a:endParaRPr lang="en-GB" dirty="0"/>
          </a:p>
        </p:txBody>
      </p:sp>
      <p:sp>
        <p:nvSpPr>
          <p:cNvPr id="3" name="Content Placeholder 2"/>
          <p:cNvSpPr>
            <a:spLocks noGrp="1"/>
          </p:cNvSpPr>
          <p:nvPr>
            <p:ph idx="1"/>
          </p:nvPr>
        </p:nvSpPr>
        <p:spPr>
          <a:xfrm>
            <a:off x="914401" y="1628801"/>
            <a:ext cx="10438183" cy="4176463"/>
          </a:xfrm>
        </p:spPr>
        <p:txBody>
          <a:bodyPr/>
          <a:lstStyle/>
          <a:p>
            <a:r>
              <a:rPr lang="en-GB" sz="2000" dirty="0" smtClean="0"/>
              <a:t>Claim: Existing Re-ordering buffer rules will work despite allowing all MPDUs to be </a:t>
            </a:r>
            <a:r>
              <a:rPr lang="en-GB" sz="2000" dirty="0" err="1" smtClean="0"/>
              <a:t>Acked</a:t>
            </a:r>
            <a:endParaRPr lang="en-GB" sz="2000" dirty="0" smtClean="0"/>
          </a:p>
          <a:p>
            <a:endParaRPr lang="en-GB" sz="2000" dirty="0" smtClean="0"/>
          </a:p>
          <a:p>
            <a:r>
              <a:rPr lang="en-GB" sz="2000" dirty="0" smtClean="0"/>
              <a:t>Test rules: In next slides, we look at how existing rules will cope with allowing </a:t>
            </a:r>
            <a:r>
              <a:rPr lang="en-GB" sz="2000" dirty="0" err="1" smtClean="0"/>
              <a:t>BlockAck</a:t>
            </a:r>
            <a:r>
              <a:rPr lang="en-GB" sz="2000" dirty="0" smtClean="0"/>
              <a:t> </a:t>
            </a:r>
            <a:r>
              <a:rPr lang="en-GB" sz="2000" dirty="0" err="1" smtClean="0"/>
              <a:t>Scoreboarding</a:t>
            </a:r>
            <a:r>
              <a:rPr lang="en-GB" sz="2000" dirty="0" smtClean="0"/>
              <a:t> to accept all MPDUs (for a TID, with valid FCS)</a:t>
            </a:r>
          </a:p>
          <a:p>
            <a:endParaRPr lang="en-GB" sz="2000" dirty="0"/>
          </a:p>
          <a:p>
            <a:r>
              <a:rPr lang="en-GB" sz="2000" dirty="0" smtClean="0"/>
              <a:t>We use rules from</a:t>
            </a:r>
            <a:r>
              <a:rPr lang="en-GB" sz="2000" dirty="0"/>
              <a:t>: 10.25.6.6.2.1 Block </a:t>
            </a:r>
            <a:r>
              <a:rPr lang="en-GB" sz="2000" dirty="0" err="1"/>
              <a:t>ack</a:t>
            </a:r>
            <a:r>
              <a:rPr lang="en-GB" sz="2000" dirty="0"/>
              <a:t> agreements not using segmentation and </a:t>
            </a:r>
            <a:r>
              <a:rPr lang="en-GB" sz="2000" dirty="0" smtClean="0"/>
              <a:t>reassembly but these are applicable to </a:t>
            </a:r>
            <a:r>
              <a:rPr lang="en-GB" sz="2000" dirty="0"/>
              <a:t>the whole </a:t>
            </a:r>
            <a:r>
              <a:rPr lang="en-GB" sz="2000" dirty="0" smtClean="0"/>
              <a:t>10.25.6.6.2</a:t>
            </a:r>
          </a:p>
          <a:p>
            <a:endParaRPr lang="en-GB" sz="2000" dirty="0"/>
          </a:p>
          <a:p>
            <a:r>
              <a:rPr lang="en-GB" sz="2000" dirty="0" smtClean="0"/>
              <a:t>Note: This only works with Protected </a:t>
            </a:r>
            <a:r>
              <a:rPr lang="en-GB" sz="2000" dirty="0" err="1" smtClean="0"/>
              <a:t>BlockAck</a:t>
            </a:r>
            <a:r>
              <a:rPr lang="en-GB" sz="2000" dirty="0" smtClean="0"/>
              <a:t>, i.e. only a valid ADDBA Request can move </a:t>
            </a:r>
            <a:r>
              <a:rPr lang="en-GB" sz="2000" dirty="0" err="1" smtClean="0"/>
              <a:t>WinStartB</a:t>
            </a:r>
            <a:endParaRPr lang="en-GB"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1156562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1: </a:t>
            </a:r>
            <a:r>
              <a:rPr lang="en-GB" b="0" i="1" dirty="0"/>
              <a:t>WinStartB</a:t>
            </a:r>
            <a:r>
              <a:rPr lang="en-GB" b="0" dirty="0"/>
              <a:t>+2^11 &lt;= </a:t>
            </a:r>
            <a:r>
              <a:rPr lang="en-GB" b="0" i="1" dirty="0"/>
              <a:t>SN </a:t>
            </a:r>
            <a:r>
              <a:rPr lang="en-GB" b="0" dirty="0"/>
              <a:t>&lt; </a:t>
            </a:r>
            <a:r>
              <a:rPr lang="en-GB" b="0" i="1" dirty="0" err="1"/>
              <a:t>WinStartB</a:t>
            </a:r>
            <a:r>
              <a:rPr lang="en-GB" b="0" dirty="0" smtClean="0"/>
              <a:t> </a:t>
            </a:r>
            <a:endParaRPr lang="en-GB" b="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An MPDU in this space cannot be a Duplicate, but can be a Replay</a:t>
            </a:r>
          </a:p>
          <a:p>
            <a:pPr>
              <a:buFont typeface="Arial" panose="020B0604020202020204" pitchFamily="34" charset="0"/>
              <a:buChar char="•"/>
            </a:pPr>
            <a:r>
              <a:rPr lang="en-GB" dirty="0" smtClean="0"/>
              <a:t>Spec requires dropping the MPDU, so it is safe</a:t>
            </a:r>
          </a:p>
          <a:p>
            <a:pPr>
              <a:buFont typeface="Arial" panose="020B0604020202020204" pitchFamily="34" charset="0"/>
              <a:buChar char="•"/>
            </a:pPr>
            <a:r>
              <a:rPr lang="en-GB" dirty="0" smtClean="0"/>
              <a:t>In theory, if STA can remember all the SN/PN for the [0, 4095] space, it may even be possible to accept a valid MPDU arriving late, i.e. after </a:t>
            </a:r>
            <a:r>
              <a:rPr lang="en-GB" dirty="0" err="1" smtClean="0"/>
              <a:t>WinStartB</a:t>
            </a:r>
            <a:r>
              <a:rPr lang="en-GB" dirty="0" smtClean="0"/>
              <a:t> moving beyond its SN – but this goes against the spec as it stands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4081878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2: </a:t>
            </a:r>
            <a:r>
              <a:rPr lang="en-GB" b="0" i="1" dirty="0" err="1" smtClean="0"/>
              <a:t>WinStartB</a:t>
            </a:r>
            <a:r>
              <a:rPr lang="en-GB" b="0" i="1" dirty="0" smtClean="0"/>
              <a:t> &lt;=</a:t>
            </a:r>
            <a:r>
              <a:rPr lang="en-GB" b="0" dirty="0" smtClean="0"/>
              <a:t> </a:t>
            </a:r>
            <a:r>
              <a:rPr lang="en-GB" b="0" i="1" dirty="0"/>
              <a:t>SN </a:t>
            </a:r>
            <a:r>
              <a:rPr lang="en-GB" b="0" i="1" dirty="0" smtClean="0"/>
              <a:t>&lt;=</a:t>
            </a:r>
            <a:r>
              <a:rPr lang="en-GB" b="0" dirty="0" smtClean="0"/>
              <a:t> </a:t>
            </a:r>
            <a:r>
              <a:rPr lang="en-GB" b="0" i="1" dirty="0" err="1" smtClean="0"/>
              <a:t>WinEndB</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Duplicate MPDUs detected, but only after replays are identified and discarded</a:t>
            </a:r>
          </a:p>
          <a:p>
            <a:pPr lvl="1">
              <a:buFont typeface="Arial" panose="020B0604020202020204" pitchFamily="34" charset="0"/>
              <a:buChar char="•"/>
            </a:pPr>
            <a:r>
              <a:rPr lang="en-GB" dirty="0" smtClean="0"/>
              <a:t>If more than 1 MPDU with the same SN is received, with previous gaps in the re-ordering buffer it is now possible to know which SN is legal and which is replay of an earlier MPDU; see </a:t>
            </a:r>
            <a:r>
              <a:rPr lang="en-GB" b="1" dirty="0" smtClean="0"/>
              <a:t>Improvement 1</a:t>
            </a:r>
            <a:endParaRPr lang="en-GB"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690885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3: </a:t>
            </a:r>
            <a:r>
              <a:rPr lang="en-GB" b="0" i="1" dirty="0" err="1" smtClean="0"/>
              <a:t>WinEndB</a:t>
            </a:r>
            <a:r>
              <a:rPr lang="en-GB" b="0" i="1" dirty="0" smtClean="0"/>
              <a:t> </a:t>
            </a:r>
            <a:r>
              <a:rPr lang="en-GB" b="0" dirty="0"/>
              <a:t>&lt;</a:t>
            </a:r>
            <a:r>
              <a:rPr lang="en-GB" b="0" dirty="0" smtClean="0"/>
              <a:t> </a:t>
            </a:r>
            <a:r>
              <a:rPr lang="en-GB" b="0" i="1" dirty="0"/>
              <a:t>SN </a:t>
            </a:r>
            <a:r>
              <a:rPr lang="en-GB" b="0" dirty="0"/>
              <a:t>&lt;</a:t>
            </a:r>
            <a:r>
              <a:rPr lang="en-GB" b="0" dirty="0" smtClean="0"/>
              <a:t> </a:t>
            </a:r>
            <a:r>
              <a:rPr lang="en-GB" b="0" i="1" dirty="0" smtClean="0"/>
              <a:t>WinStartB</a:t>
            </a:r>
            <a:r>
              <a:rPr lang="en-GB" b="0" dirty="0" smtClean="0"/>
              <a:t>+2^11</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Performing Replay check before </a:t>
            </a:r>
            <a:r>
              <a:rPr lang="en-GB" dirty="0" err="1" smtClean="0"/>
              <a:t>WinEndB</a:t>
            </a:r>
            <a:r>
              <a:rPr lang="en-GB" dirty="0" smtClean="0"/>
              <a:t> is updated, allows (certain) Replays to be detected and discarded before their SN is used to update </a:t>
            </a:r>
            <a:r>
              <a:rPr lang="en-GB" dirty="0" err="1" smtClean="0"/>
              <a:t>WinStartB</a:t>
            </a:r>
            <a:endParaRPr lang="en-GB" dirty="0"/>
          </a:p>
          <a:p>
            <a:pPr>
              <a:buFont typeface="Arial" panose="020B0604020202020204" pitchFamily="34" charset="0"/>
              <a:buChar char="•"/>
            </a:pPr>
            <a:r>
              <a:rPr lang="en-GB" dirty="0" smtClean="0"/>
              <a:t>Previously accepted PNs, and Valid PNs within the reordering buffer can be used to check for replay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4252499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The combination of the exiting Duplicate Detection and Replay Check can be used to identify all rogue MPDUs which may be received if </a:t>
            </a:r>
            <a:r>
              <a:rPr lang="en-GB" dirty="0" err="1" smtClean="0"/>
              <a:t>BlockAck</a:t>
            </a:r>
            <a:r>
              <a:rPr lang="en-GB" dirty="0" smtClean="0"/>
              <a:t> </a:t>
            </a:r>
            <a:r>
              <a:rPr lang="en-GB" dirty="0" err="1" smtClean="0"/>
              <a:t>WinStartR</a:t>
            </a:r>
            <a:r>
              <a:rPr lang="en-GB" dirty="0" smtClean="0"/>
              <a:t> rules are completely removed</a:t>
            </a:r>
          </a:p>
          <a:p>
            <a:pPr>
              <a:buFont typeface="Arial" panose="020B0604020202020204" pitchFamily="34" charset="0"/>
              <a:buChar char="•"/>
            </a:pPr>
            <a:r>
              <a:rPr lang="en-GB" dirty="0" smtClean="0"/>
              <a:t>Scoreboard handling after removal of the </a:t>
            </a:r>
            <a:r>
              <a:rPr lang="en-GB" dirty="0" err="1" smtClean="0"/>
              <a:t>WinStartR</a:t>
            </a:r>
            <a:r>
              <a:rPr lang="en-GB" dirty="0" smtClean="0"/>
              <a:t> rules fixes security flaws; current method of fixing these flows uses a best-effort method which is not bulletproof</a:t>
            </a:r>
          </a:p>
          <a:p>
            <a:pPr>
              <a:buFont typeface="Arial" panose="020B0604020202020204" pitchFamily="34" charset="0"/>
              <a:buChar char="•"/>
            </a:pPr>
            <a:r>
              <a:rPr lang="en-GB" dirty="0" smtClean="0"/>
              <a:t>Legacy devices are not affected and new signalling is not needed.</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967411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802.11 spec has rules to describe: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How </a:t>
            </a:r>
            <a:r>
              <a:rPr lang="en-GB" dirty="0" err="1" smtClean="0"/>
              <a:t>WinStartR</a:t>
            </a:r>
            <a:r>
              <a:rPr lang="en-GB" dirty="0" smtClean="0"/>
              <a:t> and </a:t>
            </a:r>
            <a:r>
              <a:rPr lang="en-GB" dirty="0" err="1" smtClean="0"/>
              <a:t>WinStartB</a:t>
            </a:r>
            <a:r>
              <a:rPr lang="en-GB" dirty="0" smtClean="0"/>
              <a:t> are updated after receiving different frames, using their SN or SSN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Which SNs are valid, using the </a:t>
            </a:r>
            <a:r>
              <a:rPr lang="en-GB" dirty="0" err="1" smtClean="0"/>
              <a:t>WinStartR</a:t>
            </a:r>
            <a:r>
              <a:rPr lang="en-GB" dirty="0" smtClean="0"/>
              <a:t> to divide SN space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For RSNA, all these rules are redundant if the STA </a:t>
            </a:r>
            <a:r>
              <a:rPr lang="en-GB" dirty="0" smtClean="0"/>
              <a:t>implements </a:t>
            </a:r>
            <a:r>
              <a:rPr lang="en-GB" dirty="0" smtClean="0"/>
              <a:t>Replay Detection. This presentation explains the reasons and proposes removing the unneeded clauses to simplify specification and implementation, without compromising security.</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42999"/>
          </a:xfrm>
        </p:spPr>
        <p:txBody>
          <a:bodyPr/>
          <a:lstStyle/>
          <a:p>
            <a:r>
              <a:rPr lang="en-GB" dirty="0" smtClean="0"/>
              <a:t>Recent discussions about vulnerabilities</a:t>
            </a:r>
            <a:endParaRPr lang="en-GB" dirty="0"/>
          </a:p>
        </p:txBody>
      </p:sp>
      <p:sp>
        <p:nvSpPr>
          <p:cNvPr id="9218" name="Rectangle 2"/>
          <p:cNvSpPr>
            <a:spLocks noGrp="1" noChangeArrowheads="1"/>
          </p:cNvSpPr>
          <p:nvPr>
            <p:ph idx="1"/>
          </p:nvPr>
        </p:nvSpPr>
        <p:spPr>
          <a:xfrm>
            <a:off x="899754" y="1830390"/>
            <a:ext cx="10361084" cy="4494213"/>
          </a:xfrm>
          <a:ln/>
        </p:spPr>
        <p:txBody>
          <a:bodyPr/>
          <a:lstStyle/>
          <a:p>
            <a:pPr>
              <a:buFont typeface="Times New Roman" pitchFamily="16" charset="0"/>
              <a:buChar char="•"/>
            </a:pPr>
            <a:r>
              <a:rPr lang="en-GB" dirty="0" err="1" smtClean="0"/>
              <a:t>BlockAck</a:t>
            </a:r>
            <a:r>
              <a:rPr lang="en-GB" dirty="0" smtClean="0"/>
              <a:t> Request, Control frame so unprotected, can be used in attacks to move SSN</a:t>
            </a:r>
          </a:p>
          <a:p>
            <a:pPr lvl="1">
              <a:buFont typeface="Times New Roman" pitchFamily="16" charset="0"/>
              <a:buChar char="•"/>
            </a:pPr>
            <a:r>
              <a:rPr lang="en-GB" dirty="0" smtClean="0"/>
              <a:t>Protected </a:t>
            </a:r>
            <a:r>
              <a:rPr lang="en-GB" dirty="0" err="1" smtClean="0"/>
              <a:t>BlockAck</a:t>
            </a:r>
            <a:r>
              <a:rPr lang="en-GB" dirty="0" smtClean="0"/>
              <a:t> changes use robust ADDBA Request frame to move SSN</a:t>
            </a:r>
          </a:p>
          <a:p>
            <a:pPr>
              <a:buFont typeface="Times New Roman" pitchFamily="16" charset="0"/>
              <a:buChar char="•"/>
            </a:pPr>
            <a:r>
              <a:rPr lang="en-GB" dirty="0" smtClean="0"/>
              <a:t>Additional attacks identified in 22/0082:</a:t>
            </a:r>
          </a:p>
          <a:p>
            <a:pPr lvl="1">
              <a:buFont typeface="Times New Roman" pitchFamily="16" charset="0"/>
              <a:buChar char="•"/>
            </a:pPr>
            <a:r>
              <a:rPr lang="en-GB" dirty="0" smtClean="0"/>
              <a:t>Injection </a:t>
            </a:r>
            <a:r>
              <a:rPr lang="en-GB" dirty="0"/>
              <a:t>of a fake Data frame: Attacker injects a Data frame with </a:t>
            </a:r>
            <a:r>
              <a:rPr lang="en-GB" dirty="0" smtClean="0"/>
              <a:t>an arbitrary SN</a:t>
            </a:r>
          </a:p>
          <a:p>
            <a:pPr lvl="1">
              <a:buFont typeface="Times New Roman" pitchFamily="16" charset="0"/>
              <a:buChar char="•"/>
            </a:pPr>
            <a:r>
              <a:rPr lang="en-GB" dirty="0"/>
              <a:t>Replay a genuine Data frame with a modified </a:t>
            </a:r>
            <a:r>
              <a:rPr lang="en-GB" dirty="0" smtClean="0"/>
              <a:t>SN</a:t>
            </a:r>
          </a:p>
          <a:p>
            <a:pPr>
              <a:buFont typeface="Times New Roman" pitchFamily="16" charset="0"/>
              <a:buChar char="•"/>
            </a:pPr>
            <a:r>
              <a:rPr lang="en-GB" dirty="0" smtClean="0"/>
              <a:t>All attacks aim to prevent the recipient from </a:t>
            </a:r>
            <a:r>
              <a:rPr lang="en-GB" dirty="0" err="1" smtClean="0"/>
              <a:t>Acking</a:t>
            </a:r>
            <a:r>
              <a:rPr lang="en-GB" dirty="0" smtClean="0"/>
              <a:t> good MPDUs by taking advantage of the Rx </a:t>
            </a:r>
            <a:r>
              <a:rPr lang="en-GB" dirty="0" err="1" smtClean="0"/>
              <a:t>BlockAck</a:t>
            </a:r>
            <a:r>
              <a:rPr lang="en-GB" dirty="0" smtClean="0"/>
              <a:t> scoreboard handling (</a:t>
            </a:r>
            <a:r>
              <a:rPr lang="en-GB" dirty="0" err="1" smtClean="0"/>
              <a:t>WinStartR</a:t>
            </a:r>
            <a:r>
              <a:rPr lang="en-GB" dirty="0" smtClean="0"/>
              <a:t>):</a:t>
            </a:r>
          </a:p>
          <a:p>
            <a:pPr lvl="1">
              <a:buFont typeface="Times New Roman" pitchFamily="16" charset="0"/>
              <a:buChar char="•"/>
            </a:pPr>
            <a:r>
              <a:rPr lang="en-GB" dirty="0"/>
              <a:t>If </a:t>
            </a:r>
            <a:r>
              <a:rPr lang="en-GB" i="1" dirty="0" smtClean="0"/>
              <a:t>WinStartR</a:t>
            </a:r>
            <a:r>
              <a:rPr lang="en-GB" dirty="0" smtClean="0"/>
              <a:t>+2^11 &lt;=  </a:t>
            </a:r>
            <a:r>
              <a:rPr lang="en-GB" i="1" dirty="0"/>
              <a:t>SN </a:t>
            </a:r>
            <a:r>
              <a:rPr lang="en-GB" dirty="0"/>
              <a:t>&lt;</a:t>
            </a:r>
            <a:r>
              <a:rPr lang="en-GB" dirty="0" smtClean="0"/>
              <a:t> </a:t>
            </a:r>
            <a:r>
              <a:rPr lang="en-GB" i="1" dirty="0" err="1"/>
              <a:t>WinStartR</a:t>
            </a:r>
            <a:r>
              <a:rPr lang="en-GB" dirty="0" smtClean="0"/>
              <a:t>, </a:t>
            </a:r>
            <a:r>
              <a:rPr lang="en-GB" dirty="0"/>
              <a:t>make no changes to the </a:t>
            </a:r>
            <a:r>
              <a:rPr lang="en-GB" dirty="0" smtClean="0"/>
              <a:t>record</a:t>
            </a:r>
          </a:p>
          <a:p>
            <a:pPr lvl="1">
              <a:buFont typeface="Times New Roman" pitchFamily="16" charset="0"/>
              <a:buChar char="•"/>
            </a:pPr>
            <a:r>
              <a:rPr lang="en-GB" dirty="0"/>
              <a:t>the </a:t>
            </a:r>
            <a:r>
              <a:rPr lang="en-GB" dirty="0" smtClean="0"/>
              <a:t>sequence number </a:t>
            </a:r>
            <a:r>
              <a:rPr lang="en-GB" dirty="0"/>
              <a:t>space is considered divided into two parts, one of which is “old” and one of which is “new,” </a:t>
            </a:r>
            <a:r>
              <a:rPr lang="en-GB" dirty="0" smtClean="0"/>
              <a:t>by means </a:t>
            </a:r>
            <a:r>
              <a:rPr lang="en-GB" dirty="0"/>
              <a:t>of a boundary created by adding half the sequence number range to the current start of </a:t>
            </a:r>
            <a:r>
              <a:rPr lang="en-GB" dirty="0" smtClean="0"/>
              <a:t>receive window</a:t>
            </a:r>
            <a:endParaRPr lang="en-GB" dirty="0"/>
          </a:p>
          <a:p>
            <a:pPr>
              <a:buFont typeface="Times New Roman" pitchFamily="16" charset="0"/>
              <a:buChar char="•"/>
            </a:pPr>
            <a:endParaRPr lang="en-GB"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of an attack</a:t>
            </a:r>
            <a:endParaRPr lang="en-GB" dirty="0"/>
          </a:p>
        </p:txBody>
      </p:sp>
      <p:sp>
        <p:nvSpPr>
          <p:cNvPr id="3" name="Content Placeholder 2"/>
          <p:cNvSpPr>
            <a:spLocks noGrp="1"/>
          </p:cNvSpPr>
          <p:nvPr>
            <p:ph idx="1"/>
          </p:nvPr>
        </p:nvSpPr>
        <p:spPr/>
        <p:txBody>
          <a:bodyPr/>
          <a:lstStyle/>
          <a:p>
            <a:pPr>
              <a:buFontTx/>
              <a:buChar char="-"/>
            </a:pPr>
            <a:r>
              <a:rPr lang="en-GB" dirty="0" err="1" smtClean="0"/>
              <a:t>WinStartR</a:t>
            </a:r>
            <a:r>
              <a:rPr lang="en-GB" dirty="0" smtClean="0"/>
              <a:t> = 1000 (recipient has received and </a:t>
            </a:r>
            <a:r>
              <a:rPr lang="en-GB" dirty="0" err="1" smtClean="0"/>
              <a:t>Acked</a:t>
            </a:r>
            <a:r>
              <a:rPr lang="en-GB" dirty="0" smtClean="0"/>
              <a:t> SNs 0-999)</a:t>
            </a:r>
          </a:p>
          <a:p>
            <a:pPr>
              <a:buFontTx/>
              <a:buChar char="-"/>
            </a:pPr>
            <a:r>
              <a:rPr lang="en-GB" dirty="0" smtClean="0"/>
              <a:t>Rogue device replays SN=999 MPDU, changing its SN to 2200 (&gt;</a:t>
            </a:r>
            <a:r>
              <a:rPr lang="en-GB" dirty="0" err="1" smtClean="0"/>
              <a:t>WinSizeR</a:t>
            </a:r>
            <a:r>
              <a:rPr lang="en-GB" dirty="0" smtClean="0"/>
              <a:t>)</a:t>
            </a:r>
          </a:p>
          <a:p>
            <a:pPr>
              <a:buFontTx/>
              <a:buChar char="-"/>
            </a:pPr>
            <a:r>
              <a:rPr lang="en-GB" dirty="0" smtClean="0"/>
              <a:t>STA receives MPDU SN=2200 and it is a valid frame, so sets </a:t>
            </a:r>
            <a:r>
              <a:rPr lang="en-GB" dirty="0" err="1" smtClean="0"/>
              <a:t>WinStartR</a:t>
            </a:r>
            <a:r>
              <a:rPr lang="en-GB" dirty="0" smtClean="0"/>
              <a:t>=2200</a:t>
            </a:r>
          </a:p>
          <a:p>
            <a:pPr>
              <a:buFontTx/>
              <a:buChar char="-"/>
            </a:pPr>
            <a:r>
              <a:rPr lang="en-GB" dirty="0" smtClean="0"/>
              <a:t>Peer transmits MPDU with SN=1000, but STA does not </a:t>
            </a:r>
            <a:r>
              <a:rPr lang="en-GB" dirty="0" err="1" smtClean="0"/>
              <a:t>Ack</a:t>
            </a:r>
            <a:r>
              <a:rPr lang="en-GB" dirty="0" smtClean="0"/>
              <a:t> SN=1000 in the </a:t>
            </a:r>
            <a:r>
              <a:rPr lang="en-GB" dirty="0" err="1" smtClean="0"/>
              <a:t>BlockAck</a:t>
            </a:r>
            <a:r>
              <a:rPr lang="en-GB" dirty="0" smtClean="0"/>
              <a:t> response due to:</a:t>
            </a:r>
          </a:p>
          <a:p>
            <a:pPr lvl="1">
              <a:buFontTx/>
              <a:buChar char="-"/>
            </a:pPr>
            <a:r>
              <a:rPr lang="en-GB" i="1" dirty="0" smtClean="0"/>
              <a:t>2200</a:t>
            </a:r>
            <a:r>
              <a:rPr lang="en-GB" dirty="0" smtClean="0"/>
              <a:t>+2^11 = 152  </a:t>
            </a:r>
            <a:r>
              <a:rPr lang="en-GB" dirty="0"/>
              <a:t>&lt;=  </a:t>
            </a:r>
            <a:r>
              <a:rPr lang="en-GB" b="1" i="1" dirty="0" smtClean="0"/>
              <a:t>1000</a:t>
            </a:r>
            <a:r>
              <a:rPr lang="en-GB" i="1" dirty="0" smtClean="0"/>
              <a:t> </a:t>
            </a:r>
            <a:r>
              <a:rPr lang="en-GB" dirty="0"/>
              <a:t>&lt; </a:t>
            </a:r>
            <a:r>
              <a:rPr lang="en-GB" i="1" dirty="0" smtClean="0"/>
              <a:t>2200</a:t>
            </a:r>
          </a:p>
          <a:p>
            <a:pPr>
              <a:buFontTx/>
              <a:buChar char="-"/>
            </a:pPr>
            <a:r>
              <a:rPr lang="en-GB" dirty="0" smtClean="0"/>
              <a:t>22/0082 solves this by resetting </a:t>
            </a:r>
            <a:r>
              <a:rPr lang="en-GB" dirty="0" err="1" smtClean="0"/>
              <a:t>WinStartR</a:t>
            </a:r>
            <a:r>
              <a:rPr lang="en-GB" dirty="0" smtClean="0"/>
              <a:t> as soon as SN=2200 is identified as a Replay. However, MPDU SN=1000 may be received before resetting has happened – MLO makes this even more realistic (and complicated)</a:t>
            </a:r>
            <a:endParaRPr lang="en-GB" i="1" dirty="0" smtClean="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70991"/>
          </a:xfrm>
        </p:spPr>
        <p:txBody>
          <a:bodyPr/>
          <a:lstStyle/>
          <a:p>
            <a:r>
              <a:rPr lang="en-GB" dirty="0" smtClean="0"/>
              <a:t>Discussion</a:t>
            </a:r>
            <a:endParaRPr lang="en-GB" dirty="0"/>
          </a:p>
        </p:txBody>
      </p:sp>
      <p:sp>
        <p:nvSpPr>
          <p:cNvPr id="3" name="Content Placeholder 2"/>
          <p:cNvSpPr>
            <a:spLocks noGrp="1"/>
          </p:cNvSpPr>
          <p:nvPr>
            <p:ph idx="1"/>
          </p:nvPr>
        </p:nvSpPr>
        <p:spPr>
          <a:xfrm>
            <a:off x="914401" y="1751015"/>
            <a:ext cx="10361084" cy="4630314"/>
          </a:xfrm>
        </p:spPr>
        <p:txBody>
          <a:bodyPr/>
          <a:lstStyle/>
          <a:p>
            <a:r>
              <a:rPr lang="en-GB" dirty="0" smtClean="0"/>
              <a:t>What is the purpose of the “Scoreboard </a:t>
            </a:r>
            <a:r>
              <a:rPr lang="en-GB" dirty="0"/>
              <a:t>context </a:t>
            </a:r>
            <a:r>
              <a:rPr lang="en-GB" dirty="0" smtClean="0"/>
              <a:t>control” sections?</a:t>
            </a:r>
          </a:p>
          <a:p>
            <a:pPr>
              <a:buFont typeface="Arial" panose="020B0604020202020204" pitchFamily="34" charset="0"/>
              <a:buChar char="•"/>
            </a:pPr>
            <a:r>
              <a:rPr lang="en-GB" dirty="0" smtClean="0"/>
              <a:t>Specification not clear on the goals of Scoreboard rules for </a:t>
            </a:r>
            <a:r>
              <a:rPr lang="en-GB" dirty="0" err="1" smtClean="0"/>
              <a:t>WinStartR</a:t>
            </a:r>
            <a:endParaRPr lang="en-GB" dirty="0" smtClean="0"/>
          </a:p>
          <a:p>
            <a:pPr>
              <a:buFont typeface="Arial" panose="020B0604020202020204" pitchFamily="34" charset="0"/>
              <a:buChar char="•"/>
            </a:pPr>
            <a:r>
              <a:rPr lang="en-GB" dirty="0" smtClean="0"/>
              <a:t>Guess: Allows MPDU re-ordering  buffer algorithm to have a “direction of travelling” so that buffered MPDUs are only released when </a:t>
            </a:r>
            <a:r>
              <a:rPr lang="en-GB" dirty="0" err="1" smtClean="0"/>
              <a:t>WinStartB</a:t>
            </a:r>
            <a:r>
              <a:rPr lang="en-GB" dirty="0" smtClean="0"/>
              <a:t> moves “forward” into the “new” SN space. E.g. to demonstrate “old” and “new” SN space usage:</a:t>
            </a:r>
          </a:p>
          <a:p>
            <a:pPr marL="914400" lvl="1" indent="-457200">
              <a:buFont typeface="+mj-lt"/>
              <a:buAutoNum type="arabicPeriod"/>
            </a:pPr>
            <a:r>
              <a:rPr lang="en-GB" dirty="0" err="1" smtClean="0"/>
              <a:t>WinStartB</a:t>
            </a:r>
            <a:r>
              <a:rPr lang="en-GB" dirty="0" smtClean="0"/>
              <a:t> = 1000, </a:t>
            </a:r>
            <a:r>
              <a:rPr lang="en-GB" dirty="0" err="1" smtClean="0"/>
              <a:t>WinEndB</a:t>
            </a:r>
            <a:r>
              <a:rPr lang="en-GB" dirty="0" smtClean="0"/>
              <a:t> = 1063 (</a:t>
            </a:r>
            <a:r>
              <a:rPr lang="en-GB" dirty="0" err="1" smtClean="0"/>
              <a:t>WinSizeB</a:t>
            </a:r>
            <a:r>
              <a:rPr lang="en-GB" dirty="0" smtClean="0"/>
              <a:t> = 64). SN=1001 buffered, SN=1000 gap</a:t>
            </a:r>
          </a:p>
          <a:p>
            <a:pPr marL="914400" lvl="1" indent="-457200">
              <a:buFont typeface="+mj-lt"/>
              <a:buAutoNum type="arabicPeriod"/>
            </a:pPr>
            <a:r>
              <a:rPr lang="en-GB" dirty="0"/>
              <a:t>Receive SN=500. Dropped due to “</a:t>
            </a:r>
            <a:r>
              <a:rPr lang="en-GB" i="1" dirty="0"/>
              <a:t>If </a:t>
            </a:r>
            <a:r>
              <a:rPr lang="en-GB" i="1" dirty="0" smtClean="0"/>
              <a:t>WinStartB+2^11 &lt;= </a:t>
            </a:r>
            <a:r>
              <a:rPr lang="en-GB" i="1" dirty="0"/>
              <a:t>SN &lt;</a:t>
            </a:r>
            <a:r>
              <a:rPr lang="en-GB" i="1" dirty="0" smtClean="0"/>
              <a:t> </a:t>
            </a:r>
            <a:r>
              <a:rPr lang="en-GB" i="1" dirty="0" err="1"/>
              <a:t>WinStartB</a:t>
            </a:r>
            <a:r>
              <a:rPr lang="en-GB" i="1" dirty="0" smtClean="0"/>
              <a:t>, </a:t>
            </a:r>
            <a:r>
              <a:rPr lang="en-GB" i="1" dirty="0"/>
              <a:t>discard the MPDU (do not store the MPDU in the buffer, </a:t>
            </a:r>
            <a:r>
              <a:rPr lang="en-GB" i="1" dirty="0" smtClean="0"/>
              <a:t>and do </a:t>
            </a:r>
            <a:r>
              <a:rPr lang="en-GB" i="1" dirty="0"/>
              <a:t>not pass the MSDU or A-MSDU up to the next MAC process</a:t>
            </a:r>
            <a:r>
              <a:rPr lang="en-GB" i="1" dirty="0" smtClean="0"/>
              <a:t>).</a:t>
            </a:r>
            <a:r>
              <a:rPr lang="en-GB" dirty="0" smtClean="0"/>
              <a:t>” SN=1001 stays in buffer as SN=500 is in “old” SN space</a:t>
            </a:r>
          </a:p>
          <a:p>
            <a:pPr marL="914400" lvl="1" indent="-457200">
              <a:buFont typeface="+mj-lt"/>
              <a:buAutoNum type="arabicPeriod"/>
            </a:pPr>
            <a:r>
              <a:rPr lang="en-GB" dirty="0" smtClean="0"/>
              <a:t>If this clause did not exist, then set </a:t>
            </a:r>
            <a:r>
              <a:rPr lang="en-GB" dirty="0" err="1" smtClean="0"/>
              <a:t>WinStartB</a:t>
            </a:r>
            <a:r>
              <a:rPr lang="en-GB" dirty="0" smtClean="0"/>
              <a:t> = 500, SN=1001 released due to moving </a:t>
            </a:r>
            <a:r>
              <a:rPr lang="en-GB" dirty="0" err="1" smtClean="0"/>
              <a:t>BlockAck</a:t>
            </a:r>
            <a:r>
              <a:rPr lang="en-GB" dirty="0" smtClean="0"/>
              <a:t> re-ordering window</a:t>
            </a:r>
            <a:endParaRPr lang="en-GB" dirty="0"/>
          </a:p>
          <a:p>
            <a:pPr marL="914400" lvl="1" indent="-457200">
              <a:buFont typeface="+mj-lt"/>
              <a:buAutoNum type="arabicPeriod"/>
            </a:pP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4089156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GB" dirty="0" smtClean="0"/>
              <a:t>Solution</a:t>
            </a:r>
            <a:endParaRPr lang="en-GB" dirty="0"/>
          </a:p>
        </p:txBody>
      </p:sp>
      <p:sp>
        <p:nvSpPr>
          <p:cNvPr id="3" name="Content Placeholder 2"/>
          <p:cNvSpPr>
            <a:spLocks noGrp="1"/>
          </p:cNvSpPr>
          <p:nvPr>
            <p:ph idx="1"/>
          </p:nvPr>
        </p:nvSpPr>
        <p:spPr>
          <a:xfrm>
            <a:off x="902182" y="1556792"/>
            <a:ext cx="10361084" cy="4608512"/>
          </a:xfrm>
        </p:spPr>
        <p:txBody>
          <a:bodyPr/>
          <a:lstStyle/>
          <a:p>
            <a:pPr marL="0" indent="0"/>
            <a:r>
              <a:rPr lang="en-GB" dirty="0" smtClean="0"/>
              <a:t>Duplicate Detection and Replay Check if run in cooperation (i.e. Duplicates are not identified and discarded prior to gaps in reordering buffer are closed) can be used to determine if an MPDU is legal, i.e. not SN Duplicate, not PN Replay</a:t>
            </a:r>
          </a:p>
          <a:p>
            <a:pPr marL="0" indent="0"/>
            <a:r>
              <a:rPr lang="en-GB" dirty="0" smtClean="0"/>
              <a:t>As a consequence:</a:t>
            </a:r>
          </a:p>
          <a:p>
            <a:pPr marL="857250" lvl="1" indent="-457200">
              <a:buFont typeface="+mj-lt"/>
              <a:buAutoNum type="alphaLcParenR"/>
            </a:pPr>
            <a:r>
              <a:rPr lang="en-GB" dirty="0" smtClean="0"/>
              <a:t>A </a:t>
            </a:r>
            <a:r>
              <a:rPr lang="en-GB" dirty="0"/>
              <a:t>replay within a re-ordering buffer cannot cause </a:t>
            </a:r>
            <a:r>
              <a:rPr lang="en-GB" dirty="0" smtClean="0"/>
              <a:t>valid </a:t>
            </a:r>
            <a:r>
              <a:rPr lang="en-GB" dirty="0"/>
              <a:t>MPDUs to be discarded as Duplicate </a:t>
            </a:r>
            <a:r>
              <a:rPr lang="en-GB" dirty="0" smtClean="0"/>
              <a:t>(</a:t>
            </a:r>
            <a:r>
              <a:rPr lang="en-GB" b="1" dirty="0" smtClean="0"/>
              <a:t>Improvement 1</a:t>
            </a:r>
            <a:r>
              <a:rPr lang="en-GB" dirty="0" smtClean="0"/>
              <a:t>)</a:t>
            </a:r>
            <a:endParaRPr lang="en-GB" dirty="0"/>
          </a:p>
          <a:p>
            <a:pPr marL="857250" lvl="1" indent="-457200">
              <a:buFont typeface="+mj-lt"/>
              <a:buAutoNum type="alphaLcParenR"/>
            </a:pPr>
            <a:r>
              <a:rPr lang="en-GB" dirty="0" smtClean="0"/>
              <a:t>Attacks which move the </a:t>
            </a:r>
            <a:r>
              <a:rPr lang="en-GB" dirty="0" err="1" smtClean="0"/>
              <a:t>WinStartR</a:t>
            </a:r>
            <a:r>
              <a:rPr lang="en-GB" dirty="0" smtClean="0"/>
              <a:t> to cause valid MPDUs to go Unacknowledged are eliminated (</a:t>
            </a:r>
            <a:r>
              <a:rPr lang="en-GB" b="1" dirty="0" smtClean="0"/>
              <a:t>Improvement 2</a:t>
            </a:r>
            <a:r>
              <a:rPr lang="en-GB" dirty="0" smtClean="0"/>
              <a:t>)</a:t>
            </a:r>
          </a:p>
          <a:p>
            <a:pPr marL="857250" lvl="1" indent="-457200">
              <a:buFont typeface="+mj-lt"/>
              <a:buAutoNum type="alphaLcParenR"/>
            </a:pPr>
            <a:r>
              <a:rPr lang="en-GB" dirty="0" err="1"/>
              <a:t>BlockAck</a:t>
            </a:r>
            <a:r>
              <a:rPr lang="en-GB" dirty="0"/>
              <a:t> </a:t>
            </a:r>
            <a:r>
              <a:rPr lang="en-GB" dirty="0" err="1"/>
              <a:t>scoreboarding</a:t>
            </a:r>
            <a:r>
              <a:rPr lang="en-GB" dirty="0"/>
              <a:t> rules can be simplified; any MPDU received with valid FCS within the </a:t>
            </a:r>
            <a:r>
              <a:rPr lang="en-GB" dirty="0" err="1"/>
              <a:t>BlockAck</a:t>
            </a:r>
            <a:r>
              <a:rPr lang="en-GB" dirty="0"/>
              <a:t> window size can be </a:t>
            </a:r>
            <a:r>
              <a:rPr lang="en-GB" dirty="0" smtClean="0"/>
              <a:t>Acknowledged (</a:t>
            </a:r>
            <a:r>
              <a:rPr lang="en-GB" b="1" dirty="0" smtClean="0"/>
              <a:t>Improvement 3</a:t>
            </a:r>
            <a:r>
              <a:rPr lang="en-GB" dirty="0" smtClean="0"/>
              <a:t>)</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567609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 impact on</a:t>
            </a:r>
            <a:endParaRPr lang="en-GB" dirty="0"/>
          </a:p>
        </p:txBody>
      </p:sp>
      <p:sp>
        <p:nvSpPr>
          <p:cNvPr id="3" name="Content Placeholder 2"/>
          <p:cNvSpPr>
            <a:spLocks noGrp="1"/>
          </p:cNvSpPr>
          <p:nvPr>
            <p:ph idx="1"/>
          </p:nvPr>
        </p:nvSpPr>
        <p:spPr/>
        <p:txBody>
          <a:bodyPr/>
          <a:lstStyle/>
          <a:p>
            <a:pPr marL="457200" indent="-457200">
              <a:buFont typeface="+mj-lt"/>
              <a:buAutoNum type="arabicPeriod"/>
            </a:pPr>
            <a:r>
              <a:rPr lang="en-GB" dirty="0" smtClean="0"/>
              <a:t>Re-ordering buffer rules</a:t>
            </a:r>
          </a:p>
          <a:p>
            <a:pPr marL="457200" indent="-457200">
              <a:buFont typeface="+mj-lt"/>
              <a:buAutoNum type="arabicPeriod"/>
            </a:pPr>
            <a:endParaRPr lang="en-GB" dirty="0" smtClean="0"/>
          </a:p>
          <a:p>
            <a:pPr marL="457200" indent="-457200">
              <a:buFont typeface="+mj-lt"/>
              <a:buAutoNum type="arabicPeriod"/>
            </a:pPr>
            <a:r>
              <a:rPr lang="en-GB" dirty="0" smtClean="0"/>
              <a:t>Legacy</a:t>
            </a:r>
            <a:r>
              <a:rPr lang="en-GB" dirty="0"/>
              <a:t>, pre-RSNA security, as </a:t>
            </a:r>
            <a:r>
              <a:rPr lang="en-GB" dirty="0" err="1"/>
              <a:t>BlockAck</a:t>
            </a:r>
            <a:r>
              <a:rPr lang="en-GB" dirty="0"/>
              <a:t> is not allowed with </a:t>
            </a:r>
            <a:r>
              <a:rPr lang="en-GB" dirty="0" smtClean="0"/>
              <a:t>TKIP/WEP</a:t>
            </a:r>
          </a:p>
          <a:p>
            <a:pPr marL="857250" lvl="1" indent="-457200">
              <a:buFont typeface="Arial" panose="020B0604020202020204" pitchFamily="34" charset="0"/>
              <a:buChar char="•"/>
            </a:pPr>
            <a:endParaRPr lang="en-GB" dirty="0" smtClean="0"/>
          </a:p>
          <a:p>
            <a:pPr marL="457200" indent="-457200">
              <a:buFont typeface="+mj-lt"/>
              <a:buAutoNum type="arabicPeriod"/>
            </a:pPr>
            <a:r>
              <a:rPr lang="en-GB" dirty="0" smtClean="0"/>
              <a:t>Over-the-air signalling; capability to use method does not need to be advertised (it is all local to the STA)</a:t>
            </a:r>
            <a:endParaRPr lang="en-GB" dirty="0"/>
          </a:p>
          <a:p>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2954222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62026"/>
          </a:xfrm>
        </p:spPr>
        <p:txBody>
          <a:bodyPr/>
          <a:lstStyle/>
          <a:p>
            <a:r>
              <a:rPr lang="en-GB" dirty="0" smtClean="0"/>
              <a:t>Improvement 1</a:t>
            </a:r>
            <a:endParaRPr lang="en-GB" dirty="0"/>
          </a:p>
        </p:txBody>
      </p:sp>
      <p:sp>
        <p:nvSpPr>
          <p:cNvPr id="3" name="Content Placeholder 2"/>
          <p:cNvSpPr>
            <a:spLocks noGrp="1"/>
          </p:cNvSpPr>
          <p:nvPr>
            <p:ph idx="1"/>
          </p:nvPr>
        </p:nvSpPr>
        <p:spPr>
          <a:xfrm>
            <a:off x="914401" y="1628801"/>
            <a:ext cx="6693767" cy="4846614"/>
          </a:xfrm>
        </p:spPr>
        <p:txBody>
          <a:bodyPr/>
          <a:lstStyle/>
          <a:p>
            <a:r>
              <a:rPr lang="en-GB" sz="2000" dirty="0" smtClean="0"/>
              <a:t>Issue: Current spec rules run Replay Check after Duplicate Detection. A Replay may occupy a position in the re-ordering buffer and cause a valid MPDU (with the same SN as the rogue MPDU) to be discarded as Duplicate: “</a:t>
            </a:r>
            <a:r>
              <a:rPr lang="en-GB" sz="2000" b="0" i="1" dirty="0"/>
              <a:t>It is also responsible for identifying and discarding duplicate frames (i.e., frames that have the same sequence number as a currently buffered frame) that are part of this block </a:t>
            </a:r>
            <a:r>
              <a:rPr lang="en-GB" sz="2000" b="0" i="1" dirty="0" err="1"/>
              <a:t>ack</a:t>
            </a:r>
            <a:r>
              <a:rPr lang="en-GB" sz="2000" b="0" i="1" dirty="0"/>
              <a:t> agreement</a:t>
            </a:r>
            <a:r>
              <a:rPr lang="en-GB" sz="2000" b="0" i="1" dirty="0" smtClean="0"/>
              <a:t>.</a:t>
            </a:r>
            <a:r>
              <a:rPr lang="en-GB" sz="2000" dirty="0" smtClean="0"/>
              <a:t>”</a:t>
            </a:r>
          </a:p>
          <a:p>
            <a:endParaRPr lang="en-GB" sz="2000" dirty="0" smtClean="0"/>
          </a:p>
          <a:p>
            <a:r>
              <a:rPr lang="en-GB" sz="2000" dirty="0" smtClean="0"/>
              <a:t>Fix: When Duplicate Detection and Replay Check run in the same step, Replay can be detected, rogue MPDU dropped and valid MPDU accepted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0176" y="1527204"/>
            <a:ext cx="4048704" cy="3990027"/>
          </a:xfrm>
          <a:prstGeom prst="rect">
            <a:avLst/>
          </a:prstGeom>
        </p:spPr>
      </p:pic>
    </p:spTree>
    <p:extLst>
      <p:ext uri="{BB962C8B-B14F-4D97-AF65-F5344CB8AC3E}">
        <p14:creationId xmlns:p14="http://schemas.microsoft.com/office/powerpoint/2010/main" val="1566450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Improvement 2</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
        <p:nvSpPr>
          <p:cNvPr id="8" name="Content Placeholder 2"/>
          <p:cNvSpPr txBox="1">
            <a:spLocks/>
          </p:cNvSpPr>
          <p:nvPr/>
        </p:nvSpPr>
        <p:spPr bwMode="auto">
          <a:xfrm>
            <a:off x="914401" y="1628801"/>
            <a:ext cx="5613647" cy="468051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2000" kern="0" dirty="0" smtClean="0"/>
              <a:t>Claim: Current spec rules allow a window of opportunity which can cause valid MPDUs to go unacknowledged</a:t>
            </a:r>
          </a:p>
          <a:p>
            <a:endParaRPr lang="en-GB" sz="2000" kern="0" dirty="0" smtClean="0"/>
          </a:p>
          <a:p>
            <a:r>
              <a:rPr lang="en-GB" sz="2000" kern="0" dirty="0" smtClean="0"/>
              <a:t>Fix: </a:t>
            </a:r>
            <a:r>
              <a:rPr lang="en-GB" sz="2000" kern="0" dirty="0" err="1" smtClean="0"/>
              <a:t>Ack</a:t>
            </a:r>
            <a:r>
              <a:rPr lang="en-GB" sz="2000" kern="0" dirty="0" smtClean="0"/>
              <a:t> all valid MPDUs (which is simple) and let Duplicate Detection and Replay Check to cooperatively decide which MPDUs are accepted or dropped</a:t>
            </a:r>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44072" y="1916832"/>
            <a:ext cx="5062375" cy="3816424"/>
          </a:xfrm>
        </p:spPr>
      </p:pic>
    </p:spTree>
    <p:extLst>
      <p:ext uri="{BB962C8B-B14F-4D97-AF65-F5344CB8AC3E}">
        <p14:creationId xmlns:p14="http://schemas.microsoft.com/office/powerpoint/2010/main" val="3180010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8351</TotalTime>
  <Words>1347</Words>
  <Application>Microsoft Office PowerPoint</Application>
  <PresentationFormat>Widescreen</PresentationFormat>
  <Paragraphs>139</Paragraphs>
  <Slides>15</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MS Gothic</vt:lpstr>
      <vt:lpstr>Arial</vt:lpstr>
      <vt:lpstr>Arial Unicode MS</vt:lpstr>
      <vt:lpstr>Times New Roman</vt:lpstr>
      <vt:lpstr>Office Theme</vt:lpstr>
      <vt:lpstr>Microsoft Word 97 - 2003 Document</vt:lpstr>
      <vt:lpstr>Rogue MPDU detection in RSNA</vt:lpstr>
      <vt:lpstr>Abstract</vt:lpstr>
      <vt:lpstr>Recent discussions about vulnerabilities</vt:lpstr>
      <vt:lpstr>Example of an attack</vt:lpstr>
      <vt:lpstr>Discussion</vt:lpstr>
      <vt:lpstr>Solution</vt:lpstr>
      <vt:lpstr>No impact on</vt:lpstr>
      <vt:lpstr>Improvement 1</vt:lpstr>
      <vt:lpstr>Improvement 2</vt:lpstr>
      <vt:lpstr>Improvement 3</vt:lpstr>
      <vt:lpstr>Case 1: WinStartB+2^11 &lt;= SN &lt; WinStartB </vt:lpstr>
      <vt:lpstr>Case 2: WinStartB &lt;= SN &lt;= WinEndB</vt:lpstr>
      <vt:lpstr>Case 3: WinEndB &lt; SN &lt; WinStartB+2^11</vt:lpstr>
      <vt:lpstr>Conclusion</vt:lpstr>
      <vt:lpstr>References</vt:lpstr>
    </vt:vector>
  </TitlesOfParts>
  <Company>SCSC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[Replay Detection in RSNA]</dc:title>
  <dc:creator>Michail Koundourakis</dc:creator>
  <cp:lastModifiedBy>Michail Koundourakis</cp:lastModifiedBy>
  <cp:revision>60</cp:revision>
  <cp:lastPrinted>1601-01-01T00:00:00Z</cp:lastPrinted>
  <dcterms:created xsi:type="dcterms:W3CDTF">2022-04-07T10:05:38Z</dcterms:created>
  <dcterms:modified xsi:type="dcterms:W3CDTF">2022-05-03T08:01:11Z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