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6"/>
  </p:notesMasterIdLst>
  <p:handoutMasterIdLst>
    <p:handoutMasterId r:id="rId267"/>
  </p:handoutMasterIdLst>
  <p:sldIdLst>
    <p:sldId id="256" r:id="rId2"/>
    <p:sldId id="257" r:id="rId3"/>
    <p:sldId id="537" r:id="rId4"/>
    <p:sldId id="568" r:id="rId5"/>
    <p:sldId id="570" r:id="rId6"/>
    <p:sldId id="569" r:id="rId7"/>
    <p:sldId id="572" r:id="rId8"/>
    <p:sldId id="571" r:id="rId9"/>
    <p:sldId id="555" r:id="rId10"/>
    <p:sldId id="556" r:id="rId11"/>
    <p:sldId id="557" r:id="rId12"/>
    <p:sldId id="558" r:id="rId13"/>
    <p:sldId id="559" r:id="rId14"/>
    <p:sldId id="560" r:id="rId15"/>
    <p:sldId id="561" r:id="rId16"/>
    <p:sldId id="562" r:id="rId17"/>
    <p:sldId id="563" r:id="rId18"/>
    <p:sldId id="565" r:id="rId19"/>
    <p:sldId id="566" r:id="rId20"/>
    <p:sldId id="541" r:id="rId21"/>
    <p:sldId id="542" r:id="rId22"/>
    <p:sldId id="543" r:id="rId23"/>
    <p:sldId id="544" r:id="rId24"/>
    <p:sldId id="546" r:id="rId25"/>
    <p:sldId id="547" r:id="rId26"/>
    <p:sldId id="548" r:id="rId27"/>
    <p:sldId id="549" r:id="rId28"/>
    <p:sldId id="550" r:id="rId29"/>
    <p:sldId id="551" r:id="rId30"/>
    <p:sldId id="552" r:id="rId31"/>
    <p:sldId id="553" r:id="rId32"/>
    <p:sldId id="554" r:id="rId33"/>
    <p:sldId id="545" r:id="rId34"/>
    <p:sldId id="567" r:id="rId35"/>
    <p:sldId id="538" r:id="rId36"/>
    <p:sldId id="539" r:id="rId37"/>
    <p:sldId id="540" r:id="rId38"/>
    <p:sldId id="529" r:id="rId39"/>
    <p:sldId id="530" r:id="rId40"/>
    <p:sldId id="531" r:id="rId41"/>
    <p:sldId id="533" r:id="rId42"/>
    <p:sldId id="535" r:id="rId43"/>
    <p:sldId id="536" r:id="rId44"/>
    <p:sldId id="534" r:id="rId45"/>
    <p:sldId id="526" r:id="rId46"/>
    <p:sldId id="527" r:id="rId47"/>
    <p:sldId id="528" r:id="rId48"/>
    <p:sldId id="518" r:id="rId49"/>
    <p:sldId id="519" r:id="rId50"/>
    <p:sldId id="520" r:id="rId51"/>
    <p:sldId id="522" r:id="rId52"/>
    <p:sldId id="523" r:id="rId53"/>
    <p:sldId id="525" r:id="rId54"/>
    <p:sldId id="524" r:id="rId55"/>
    <p:sldId id="509" r:id="rId56"/>
    <p:sldId id="510" r:id="rId57"/>
    <p:sldId id="511" r:id="rId58"/>
    <p:sldId id="512" r:id="rId59"/>
    <p:sldId id="514" r:id="rId60"/>
    <p:sldId id="516" r:id="rId61"/>
    <p:sldId id="515" r:id="rId62"/>
    <p:sldId id="517" r:id="rId63"/>
    <p:sldId id="513" r:id="rId64"/>
    <p:sldId id="506" r:id="rId65"/>
    <p:sldId id="507" r:id="rId66"/>
    <p:sldId id="508" r:id="rId67"/>
    <p:sldId id="491" r:id="rId68"/>
    <p:sldId id="492" r:id="rId69"/>
    <p:sldId id="493" r:id="rId70"/>
    <p:sldId id="496" r:id="rId71"/>
    <p:sldId id="498" r:id="rId72"/>
    <p:sldId id="495" r:id="rId73"/>
    <p:sldId id="497" r:id="rId74"/>
    <p:sldId id="499" r:id="rId75"/>
    <p:sldId id="500" r:id="rId76"/>
    <p:sldId id="501" r:id="rId77"/>
    <p:sldId id="503" r:id="rId78"/>
    <p:sldId id="502" r:id="rId79"/>
    <p:sldId id="505" r:id="rId80"/>
    <p:sldId id="504" r:id="rId81"/>
    <p:sldId id="494" r:id="rId82"/>
    <p:sldId id="488" r:id="rId83"/>
    <p:sldId id="489" r:id="rId84"/>
    <p:sldId id="490" r:id="rId85"/>
    <p:sldId id="479" r:id="rId86"/>
    <p:sldId id="480" r:id="rId87"/>
    <p:sldId id="481" r:id="rId88"/>
    <p:sldId id="482" r:id="rId89"/>
    <p:sldId id="483" r:id="rId90"/>
    <p:sldId id="484" r:id="rId91"/>
    <p:sldId id="486" r:id="rId92"/>
    <p:sldId id="485" r:id="rId93"/>
    <p:sldId id="487" r:id="rId94"/>
    <p:sldId id="476" r:id="rId95"/>
    <p:sldId id="477" r:id="rId96"/>
    <p:sldId id="478" r:id="rId97"/>
    <p:sldId id="463" r:id="rId98"/>
    <p:sldId id="464" r:id="rId99"/>
    <p:sldId id="465" r:id="rId100"/>
    <p:sldId id="466" r:id="rId101"/>
    <p:sldId id="467" r:id="rId102"/>
    <p:sldId id="468" r:id="rId103"/>
    <p:sldId id="470" r:id="rId104"/>
    <p:sldId id="471" r:id="rId105"/>
    <p:sldId id="472" r:id="rId106"/>
    <p:sldId id="473" r:id="rId107"/>
    <p:sldId id="474" r:id="rId108"/>
    <p:sldId id="475" r:id="rId109"/>
    <p:sldId id="447" r:id="rId110"/>
    <p:sldId id="454" r:id="rId111"/>
    <p:sldId id="455" r:id="rId112"/>
    <p:sldId id="458" r:id="rId113"/>
    <p:sldId id="456" r:id="rId114"/>
    <p:sldId id="457" r:id="rId115"/>
    <p:sldId id="459" r:id="rId116"/>
    <p:sldId id="462" r:id="rId117"/>
    <p:sldId id="453" r:id="rId118"/>
    <p:sldId id="448" r:id="rId119"/>
    <p:sldId id="449" r:id="rId120"/>
    <p:sldId id="450" r:id="rId121"/>
    <p:sldId id="452" r:id="rId122"/>
    <p:sldId id="451" r:id="rId123"/>
    <p:sldId id="437" r:id="rId124"/>
    <p:sldId id="438" r:id="rId125"/>
    <p:sldId id="439" r:id="rId126"/>
    <p:sldId id="440" r:id="rId127"/>
    <p:sldId id="441" r:id="rId128"/>
    <p:sldId id="442" r:id="rId129"/>
    <p:sldId id="443" r:id="rId130"/>
    <p:sldId id="444" r:id="rId131"/>
    <p:sldId id="446" r:id="rId132"/>
    <p:sldId id="445" r:id="rId133"/>
    <p:sldId id="432" r:id="rId134"/>
    <p:sldId id="436" r:id="rId135"/>
    <p:sldId id="433" r:id="rId136"/>
    <p:sldId id="435" r:id="rId137"/>
    <p:sldId id="434" r:id="rId138"/>
    <p:sldId id="421" r:id="rId139"/>
    <p:sldId id="422" r:id="rId140"/>
    <p:sldId id="423" r:id="rId141"/>
    <p:sldId id="427" r:id="rId142"/>
    <p:sldId id="428" r:id="rId143"/>
    <p:sldId id="429" r:id="rId144"/>
    <p:sldId id="425" r:id="rId145"/>
    <p:sldId id="426" r:id="rId146"/>
    <p:sldId id="430" r:id="rId147"/>
    <p:sldId id="431" r:id="rId148"/>
    <p:sldId id="418" r:id="rId149"/>
    <p:sldId id="420" r:id="rId150"/>
    <p:sldId id="419" r:id="rId151"/>
    <p:sldId id="413" r:id="rId152"/>
    <p:sldId id="414" r:id="rId153"/>
    <p:sldId id="415" r:id="rId154"/>
    <p:sldId id="416" r:id="rId155"/>
    <p:sldId id="417" r:id="rId156"/>
    <p:sldId id="399" r:id="rId157"/>
    <p:sldId id="410" r:id="rId158"/>
    <p:sldId id="412" r:id="rId159"/>
    <p:sldId id="411" r:id="rId160"/>
    <p:sldId id="409" r:id="rId161"/>
    <p:sldId id="408" r:id="rId162"/>
    <p:sldId id="407" r:id="rId163"/>
    <p:sldId id="406" r:id="rId164"/>
    <p:sldId id="405" r:id="rId165"/>
    <p:sldId id="404" r:id="rId166"/>
    <p:sldId id="403" r:id="rId167"/>
    <p:sldId id="401" r:id="rId168"/>
    <p:sldId id="389" r:id="rId169"/>
    <p:sldId id="390" r:id="rId170"/>
    <p:sldId id="391" r:id="rId171"/>
    <p:sldId id="392" r:id="rId172"/>
    <p:sldId id="393" r:id="rId173"/>
    <p:sldId id="394" r:id="rId174"/>
    <p:sldId id="395" r:id="rId175"/>
    <p:sldId id="396" r:id="rId176"/>
    <p:sldId id="398" r:id="rId177"/>
    <p:sldId id="397" r:id="rId178"/>
    <p:sldId id="370" r:id="rId179"/>
    <p:sldId id="371" r:id="rId180"/>
    <p:sldId id="372" r:id="rId181"/>
    <p:sldId id="373" r:id="rId182"/>
    <p:sldId id="377" r:id="rId183"/>
    <p:sldId id="376" r:id="rId184"/>
    <p:sldId id="378" r:id="rId185"/>
    <p:sldId id="379" r:id="rId186"/>
    <p:sldId id="380" r:id="rId187"/>
    <p:sldId id="381" r:id="rId188"/>
    <p:sldId id="383" r:id="rId189"/>
    <p:sldId id="385" r:id="rId190"/>
    <p:sldId id="386" r:id="rId191"/>
    <p:sldId id="384" r:id="rId192"/>
    <p:sldId id="382" r:id="rId193"/>
    <p:sldId id="387" r:id="rId194"/>
    <p:sldId id="388" r:id="rId195"/>
    <p:sldId id="374" r:id="rId196"/>
    <p:sldId id="375" r:id="rId197"/>
    <p:sldId id="355" r:id="rId198"/>
    <p:sldId id="356" r:id="rId199"/>
    <p:sldId id="357" r:id="rId200"/>
    <p:sldId id="358" r:id="rId201"/>
    <p:sldId id="360" r:id="rId202"/>
    <p:sldId id="361" r:id="rId203"/>
    <p:sldId id="362" r:id="rId204"/>
    <p:sldId id="363" r:id="rId205"/>
    <p:sldId id="364" r:id="rId206"/>
    <p:sldId id="365" r:id="rId207"/>
    <p:sldId id="366" r:id="rId208"/>
    <p:sldId id="359" r:id="rId209"/>
    <p:sldId id="369" r:id="rId210"/>
    <p:sldId id="367" r:id="rId211"/>
    <p:sldId id="345" r:id="rId212"/>
    <p:sldId id="346" r:id="rId213"/>
    <p:sldId id="347" r:id="rId214"/>
    <p:sldId id="348" r:id="rId215"/>
    <p:sldId id="352" r:id="rId216"/>
    <p:sldId id="353" r:id="rId217"/>
    <p:sldId id="354" r:id="rId218"/>
    <p:sldId id="350" r:id="rId219"/>
    <p:sldId id="331" r:id="rId220"/>
    <p:sldId id="332" r:id="rId221"/>
    <p:sldId id="333" r:id="rId222"/>
    <p:sldId id="341" r:id="rId223"/>
    <p:sldId id="338" r:id="rId224"/>
    <p:sldId id="339" r:id="rId225"/>
    <p:sldId id="342" r:id="rId226"/>
    <p:sldId id="343" r:id="rId227"/>
    <p:sldId id="344" r:id="rId228"/>
    <p:sldId id="340" r:id="rId229"/>
    <p:sldId id="336" r:id="rId230"/>
    <p:sldId id="322" r:id="rId231"/>
    <p:sldId id="323" r:id="rId232"/>
    <p:sldId id="324" r:id="rId233"/>
    <p:sldId id="325" r:id="rId234"/>
    <p:sldId id="329" r:id="rId235"/>
    <p:sldId id="330" r:id="rId236"/>
    <p:sldId id="327" r:id="rId237"/>
    <p:sldId id="303" r:id="rId238"/>
    <p:sldId id="305" r:id="rId239"/>
    <p:sldId id="306" r:id="rId240"/>
    <p:sldId id="307" r:id="rId241"/>
    <p:sldId id="311" r:id="rId242"/>
    <p:sldId id="308" r:id="rId243"/>
    <p:sldId id="309" r:id="rId244"/>
    <p:sldId id="310" r:id="rId245"/>
    <p:sldId id="312" r:id="rId246"/>
    <p:sldId id="314" r:id="rId247"/>
    <p:sldId id="317" r:id="rId248"/>
    <p:sldId id="318" r:id="rId249"/>
    <p:sldId id="320" r:id="rId250"/>
    <p:sldId id="319" r:id="rId251"/>
    <p:sldId id="315" r:id="rId252"/>
    <p:sldId id="316" r:id="rId253"/>
    <p:sldId id="321" r:id="rId254"/>
    <p:sldId id="271" r:id="rId255"/>
    <p:sldId id="272" r:id="rId256"/>
    <p:sldId id="274" r:id="rId257"/>
    <p:sldId id="298" r:id="rId258"/>
    <p:sldId id="299" r:id="rId259"/>
    <p:sldId id="293" r:id="rId260"/>
    <p:sldId id="297" r:id="rId261"/>
    <p:sldId id="300" r:id="rId262"/>
    <p:sldId id="301" r:id="rId263"/>
    <p:sldId id="302" r:id="rId264"/>
    <p:sldId id="264" r:id="rId26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5 - 2022-07 telcos" id="{76039D9E-B718-544B-8748-6793491D28A1}">
          <p14:sldIdLst>
            <p14:sldId id="537"/>
            <p14:sldId id="568"/>
            <p14:sldId id="570"/>
            <p14:sldId id="569"/>
            <p14:sldId id="572"/>
            <p14:sldId id="571"/>
          </p14:sldIdLst>
        </p14:section>
        <p14:section name="2022-05-May Interim" id="{782DE7F3-CCCA-4043-AD9E-C88CD1724552}">
          <p14:sldIdLst>
            <p14:sldId id="555"/>
            <p14:sldId id="556"/>
            <p14:sldId id="557"/>
            <p14:sldId id="558"/>
            <p14:sldId id="559"/>
            <p14:sldId id="560"/>
            <p14:sldId id="561"/>
            <p14:sldId id="562"/>
            <p14:sldId id="563"/>
            <p14:sldId id="565"/>
            <p14:sldId id="566"/>
          </p14:sldIdLst>
        </p14:section>
        <p14:section name="2022-03 - March Plenary" id="{89646E8B-B660-2742-B57E-9E32A22F50EF}">
          <p14:sldIdLst>
            <p14:sldId id="541"/>
            <p14:sldId id="542"/>
            <p14:sldId id="543"/>
            <p14:sldId id="544"/>
            <p14:sldId id="546"/>
            <p14:sldId id="547"/>
            <p14:sldId id="548"/>
            <p14:sldId id="549"/>
            <p14:sldId id="550"/>
            <p14:sldId id="551"/>
            <p14:sldId id="552"/>
            <p14:sldId id="553"/>
            <p14:sldId id="554"/>
            <p14:sldId id="545"/>
          </p14:sldIdLst>
        </p14:section>
        <p14:section name="2022-02 - 2022-03 telcos" id="{6471409B-8387-0D43-9CA8-2F9AD25D8985}">
          <p14:sldIdLst>
            <p14:sldId id="567"/>
            <p14:sldId id="538"/>
            <p14:sldId id="539"/>
            <p14:sldId id="540"/>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theme" Target="theme/theme1.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notesMaster" Target="notesMasters/notesMaster1.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handoutMaster" Target="handoutMasters/handoutMaster1.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June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June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June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4.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2022-07-05</a:t>
            </a:r>
          </a:p>
        </p:txBody>
      </p:sp>
      <p:graphicFrame>
        <p:nvGraphicFramePr>
          <p:cNvPr id="3075" name="Object 3"/>
          <p:cNvGraphicFramePr>
            <a:graphicFrameLocks noChangeAspect="1"/>
          </p:cNvGraphicFramePr>
          <p:nvPr>
            <p:extLst>
              <p:ext uri="{D42A27DB-BD31-4B8C-83A1-F6EECF244321}">
                <p14:modId xmlns:p14="http://schemas.microsoft.com/office/powerpoint/2010/main" val="1875167779"/>
              </p:ext>
            </p:extLst>
          </p:nvPr>
        </p:nvGraphicFramePr>
        <p:xfrm>
          <a:off x="504825" y="2286000"/>
          <a:ext cx="8001000" cy="2438400"/>
        </p:xfrm>
        <a:graphic>
          <a:graphicData uri="http://schemas.openxmlformats.org/presentationml/2006/ole">
            <mc:AlternateContent xmlns:mc="http://schemas.openxmlformats.org/markup-compatibility/2006">
              <mc:Choice xmlns:v="urn:schemas-microsoft-com:vml" Requires="v">
                <p:oleObj name="Document" r:id="rId3" imgW="8261444" imgH="2516318" progId="Word.Document.8">
                  <p:embed/>
                </p:oleObj>
              </mc:Choice>
              <mc:Fallback>
                <p:oleObj name="Document" r:id="rId3" imgW="8261444" imgH="2516318" progId="Word.Document.8">
                  <p:embed/>
                  <p:pic>
                    <p:nvPicPr>
                      <p:cNvPr id="0" name="Picture 4"/>
                      <p:cNvPicPr>
                        <a:picLocks noChangeAspect="1" noChangeArrowheads="1"/>
                      </p:cNvPicPr>
                      <p:nvPr/>
                    </p:nvPicPr>
                    <p:blipFill>
                      <a:blip r:embed="rId4"/>
                      <a:srcRect/>
                      <a:stretch>
                        <a:fillRect/>
                      </a:stretch>
                    </p:blipFill>
                    <p:spPr bwMode="auto">
                      <a:xfrm>
                        <a:off x="504825" y="2286000"/>
                        <a:ext cx="8001000"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11/22-0585</a:t>
            </a:r>
            <a:r>
              <a:rPr lang="en-US" dirty="0">
                <a:highlight>
                  <a:srgbClr val="FFFF00"/>
                </a:highlight>
              </a:rPr>
              <a:t>r1</a:t>
            </a:r>
            <a:r>
              <a:rPr lang="en-US" dirty="0"/>
              <a:t>.</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9912828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109</a:t>
            </a:fld>
            <a:endParaRPr lang="en-GB"/>
          </a:p>
        </p:txBody>
      </p:sp>
    </p:spTree>
    <p:extLst>
      <p:ext uri="{BB962C8B-B14F-4D97-AF65-F5344CB8AC3E}">
        <p14:creationId xmlns:p14="http://schemas.microsoft.com/office/powerpoint/2010/main" val="3614604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#163</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11-22/0426r0 (Mar online plenary),</a:t>
            </a:r>
          </a:p>
          <a:p>
            <a:pPr lvl="1">
              <a:buFont typeface="Times New Roman" pitchFamily="16" charset="0"/>
              <a:buChar char="•"/>
            </a:pPr>
            <a:r>
              <a:rPr lang="en-GB" sz="1400" dirty="0"/>
              <a:t>11-22/0667r0 (Apr 26 telco),</a:t>
            </a:r>
          </a:p>
          <a:p>
            <a:pPr lvl="1">
              <a:buFont typeface="Times New Roman" pitchFamily="16" charset="0"/>
              <a:buChar char="•"/>
            </a:pPr>
            <a:r>
              <a:rPr lang="en-GB" sz="1400" dirty="0"/>
              <a:t>11-22/0668r0 (May 03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6672072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117</a:t>
            </a:fld>
            <a:endParaRPr lang="en-GB"/>
          </a:p>
        </p:txBody>
      </p:sp>
    </p:spTree>
    <p:extLst>
      <p:ext uri="{BB962C8B-B14F-4D97-AF65-F5344CB8AC3E}">
        <p14:creationId xmlns:p14="http://schemas.microsoft.com/office/powerpoint/2010/main" val="171804483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#164</a:t>
            </a:r>
            <a:br>
              <a:rPr lang="en-US" dirty="0"/>
            </a:br>
            <a:r>
              <a:rPr lang="en-US" dirty="0"/>
              <a:t>Election of TG Vice Chair(s)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elect</a:t>
            </a:r>
          </a:p>
          <a:p>
            <a:pPr lvl="1">
              <a:buFont typeface="Times New Roman" pitchFamily="16" charset="0"/>
              <a:buChar char="•"/>
            </a:pPr>
            <a:r>
              <a:rPr lang="en-GB" sz="1400" dirty="0"/>
              <a:t>Hitoshi Morioka</a:t>
            </a:r>
          </a:p>
          <a:p>
            <a:pPr lvl="1">
              <a:buFont typeface="Times New Roman" pitchFamily="16" charset="0"/>
              <a:buChar char="•"/>
            </a:pPr>
            <a:r>
              <a:rPr lang="en-GB" sz="1400" dirty="0"/>
              <a:t>Stephen McCann</a:t>
            </a:r>
          </a:p>
          <a:p>
            <a:pPr marL="0" indent="0"/>
            <a:r>
              <a:rPr lang="en-GB" sz="1800" dirty="0"/>
              <a:t>As </a:t>
            </a:r>
            <a:r>
              <a:rPr lang="en-GB" sz="1800" dirty="0" err="1"/>
              <a:t>TGbc</a:t>
            </a:r>
            <a:r>
              <a:rPr lang="en-GB" sz="1800" dirty="0"/>
              <a:t> Vice chairs.</a:t>
            </a:r>
          </a:p>
          <a:p>
            <a:pPr marL="0" indent="0"/>
            <a:endParaRPr lang="en-GB" sz="1800" dirty="0"/>
          </a:p>
          <a:p>
            <a:r>
              <a:rPr lang="en-GB" sz="1600" dirty="0"/>
              <a:t>Mover/Second:	 Stuart Kerry / Abhishek Patil</a:t>
            </a:r>
          </a:p>
          <a:p>
            <a:endParaRPr lang="en-GB" sz="1600" strike="sngStrike" dirty="0"/>
          </a:p>
          <a:p>
            <a:r>
              <a:rPr lang="en-GB" sz="1600" dirty="0"/>
              <a:t>Y/N/A:  31 – 0 – 2  -- motion passed</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8274230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123</a:t>
            </a:fld>
            <a:endParaRPr lang="en-GB"/>
          </a:p>
        </p:txBody>
      </p:sp>
    </p:spTree>
    <p:extLst>
      <p:ext uri="{BB962C8B-B14F-4D97-AF65-F5344CB8AC3E}">
        <p14:creationId xmlns:p14="http://schemas.microsoft.com/office/powerpoint/2010/main" val="4166795629"/>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#165</a:t>
            </a:r>
            <a:br>
              <a:rPr lang="en-US" dirty="0"/>
            </a:br>
            <a:r>
              <a:rPr lang="en-US" dirty="0"/>
              <a:t>Confirmation of </a:t>
            </a:r>
            <a:r>
              <a:rPr lang="en-US" dirty="0" err="1"/>
              <a:t>TGbc</a:t>
            </a:r>
            <a:r>
              <a:rPr lang="en-US" dirty="0"/>
              <a:t> Secretary</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err="1"/>
              <a:t>Xiaofei</a:t>
            </a:r>
            <a:r>
              <a:rPr lang="en-GB" sz="1400" dirty="0"/>
              <a:t> Wang</a:t>
            </a:r>
          </a:p>
          <a:p>
            <a:pPr marL="0" indent="0"/>
            <a:r>
              <a:rPr lang="en-GB" sz="1600" dirty="0"/>
              <a:t>As the </a:t>
            </a:r>
            <a:r>
              <a:rPr lang="en-GB" sz="1600" dirty="0" err="1"/>
              <a:t>TGbc</a:t>
            </a:r>
            <a:r>
              <a:rPr lang="en-GB" sz="1600" dirty="0"/>
              <a:t> Secretary</a:t>
            </a:r>
          </a:p>
          <a:p>
            <a:pPr marL="0" indent="0"/>
            <a:endParaRPr lang="en-GB" sz="1800" dirty="0"/>
          </a:p>
          <a:p>
            <a:pPr marL="0" indent="0"/>
            <a:endParaRPr lang="en-GB" sz="1800" dirty="0"/>
          </a:p>
          <a:p>
            <a:r>
              <a:rPr lang="en-GB" sz="1600" dirty="0"/>
              <a:t>Mover/Second:	Mike </a:t>
            </a:r>
            <a:r>
              <a:rPr lang="en-GB" sz="1600" dirty="0" err="1"/>
              <a:t>Montemurro</a:t>
            </a:r>
            <a:r>
              <a:rPr lang="en-GB" sz="1600" dirty="0"/>
              <a:t> / Antonio de la Oliva</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8697192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5549987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133</a:t>
            </a:fld>
            <a:endParaRPr lang="en-GB"/>
          </a:p>
        </p:txBody>
      </p:sp>
    </p:spTree>
    <p:extLst>
      <p:ext uri="{BB962C8B-B14F-4D97-AF65-F5344CB8AC3E}">
        <p14:creationId xmlns:p14="http://schemas.microsoft.com/office/powerpoint/2010/main" val="36444605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138</a:t>
            </a:fld>
            <a:endParaRPr lang="en-GB"/>
          </a:p>
        </p:txBody>
      </p:sp>
    </p:spTree>
    <p:extLst>
      <p:ext uri="{BB962C8B-B14F-4D97-AF65-F5344CB8AC3E}">
        <p14:creationId xmlns:p14="http://schemas.microsoft.com/office/powerpoint/2010/main" val="407076319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#166</a:t>
            </a:r>
            <a:br>
              <a:rPr lang="en-US" dirty="0"/>
            </a:br>
            <a:r>
              <a:rPr lang="en-US" dirty="0"/>
              <a:t>Confirmation of </a:t>
            </a:r>
            <a:r>
              <a:rPr lang="en-US" dirty="0" err="1"/>
              <a:t>TGbc</a:t>
            </a:r>
            <a:r>
              <a:rPr lang="en-US" dirty="0"/>
              <a:t> Technical Editor</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confirm the appointment of</a:t>
            </a:r>
          </a:p>
          <a:p>
            <a:pPr lvl="1">
              <a:buFont typeface="Times New Roman" pitchFamily="16" charset="0"/>
              <a:buChar char="•"/>
            </a:pPr>
            <a:r>
              <a:rPr lang="en-GB" sz="1400" dirty="0"/>
              <a:t>Carol Ansley</a:t>
            </a:r>
          </a:p>
          <a:p>
            <a:pPr marL="0" indent="0"/>
            <a:r>
              <a:rPr lang="en-GB" sz="1600" dirty="0"/>
              <a:t>As the </a:t>
            </a:r>
            <a:r>
              <a:rPr lang="en-GB" sz="1600" dirty="0" err="1"/>
              <a:t>TGbc</a:t>
            </a:r>
            <a:r>
              <a:rPr lang="en-GB" sz="1600" dirty="0"/>
              <a:t> Technical Editor</a:t>
            </a:r>
          </a:p>
          <a:p>
            <a:pPr marL="0" indent="0"/>
            <a:endParaRPr lang="en-GB" sz="1800" dirty="0"/>
          </a:p>
          <a:p>
            <a:pPr marL="0" indent="0"/>
            <a:endParaRPr lang="en-GB" sz="1800" dirty="0"/>
          </a:p>
          <a:p>
            <a:r>
              <a:rPr lang="en-GB" sz="1600" dirty="0"/>
              <a:t>Mover/Second:	 Stuart Kerry / Stephen McCann</a:t>
            </a:r>
          </a:p>
          <a:p>
            <a:r>
              <a:rPr lang="en-US" sz="1600" dirty="0"/>
              <a:t>Approved by unanimous consent</a:t>
            </a:r>
            <a:endParaRPr lang="en-GB" sz="1600"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7446354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148</a:t>
            </a:fld>
            <a:endParaRPr lang="en-GB"/>
          </a:p>
        </p:txBody>
      </p:sp>
    </p:spTree>
    <p:extLst>
      <p:ext uri="{BB962C8B-B14F-4D97-AF65-F5344CB8AC3E}">
        <p14:creationId xmlns:p14="http://schemas.microsoft.com/office/powerpoint/2010/main" val="115209596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#167</a:t>
            </a:r>
            <a:br>
              <a:rPr lang="en-US" dirty="0"/>
            </a:br>
            <a:r>
              <a:rPr lang="en-US" dirty="0"/>
              <a:t>Approval of </a:t>
            </a:r>
            <a:r>
              <a:rPr lang="en-US" dirty="0" err="1"/>
              <a:t>TGbc</a:t>
            </a:r>
            <a:r>
              <a:rPr lang="en-US" dirty="0"/>
              <a:t>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 approve the </a:t>
            </a:r>
            <a:r>
              <a:rPr lang="en-GB" sz="1600" dirty="0" err="1"/>
              <a:t>TGbc</a:t>
            </a:r>
            <a:r>
              <a:rPr lang="en-GB" sz="1600" dirty="0"/>
              <a:t> timeline as contained in slide 32 of  11-22/0586r0.</a:t>
            </a:r>
          </a:p>
          <a:p>
            <a:pPr marL="0" indent="0"/>
            <a:endParaRPr lang="en-GB" sz="1800" dirty="0"/>
          </a:p>
          <a:p>
            <a:pPr marL="0" indent="0"/>
            <a:endParaRPr lang="en-GB" sz="1800" dirty="0"/>
          </a:p>
          <a:p>
            <a:r>
              <a:rPr lang="en-GB" sz="1600" dirty="0"/>
              <a:t>Mover/Second:	</a:t>
            </a:r>
          </a:p>
          <a:p>
            <a:r>
              <a:rPr lang="en-GB" sz="1600" dirty="0">
                <a:highlight>
                  <a:srgbClr val="FFFF00"/>
                </a:highlight>
              </a:rPr>
              <a:t>Motion on consent agenda </a:t>
            </a:r>
            <a:r>
              <a:rPr lang="en-GB" sz="1600" dirty="0">
                <a:highlight>
                  <a:srgbClr val="FFFF00"/>
                </a:highlight>
                <a:sym typeface="Wingdings" pitchFamily="2" charset="2"/>
              </a:rPr>
              <a:t> </a:t>
            </a:r>
            <a:r>
              <a:rPr lang="en-GB" sz="1600" dirty="0">
                <a:highlight>
                  <a:srgbClr val="FFFF00"/>
                </a:highlight>
              </a:rPr>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0073411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151</a:t>
            </a:fld>
            <a:endParaRPr lang="en-GB"/>
          </a:p>
        </p:txBody>
      </p:sp>
    </p:spTree>
    <p:extLst>
      <p:ext uri="{BB962C8B-B14F-4D97-AF65-F5344CB8AC3E}">
        <p14:creationId xmlns:p14="http://schemas.microsoft.com/office/powerpoint/2010/main" val="417826232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156</a:t>
            </a:fld>
            <a:endParaRPr lang="en-GB"/>
          </a:p>
        </p:txBody>
      </p:sp>
    </p:spTree>
    <p:extLst>
      <p:ext uri="{BB962C8B-B14F-4D97-AF65-F5344CB8AC3E}">
        <p14:creationId xmlns:p14="http://schemas.microsoft.com/office/powerpoint/2010/main" val="409467927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#168</a:t>
            </a:r>
            <a:br>
              <a:rPr lang="en-US" dirty="0"/>
            </a:br>
            <a:r>
              <a:rPr lang="en-US" dirty="0"/>
              <a:t>Approval of </a:t>
            </a:r>
            <a:r>
              <a:rPr lang="en-US" dirty="0" err="1"/>
              <a:t>TGbc</a:t>
            </a:r>
            <a:r>
              <a:rPr lang="en-US" dirty="0"/>
              <a:t> PAR Extension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GB" dirty="0"/>
              <a:t>Believing that the PAR contained in the document referenced below meets IEEE-SA guidelines,</a:t>
            </a:r>
            <a:endParaRPr lang="en-GB" b="0" dirty="0"/>
          </a:p>
          <a:p>
            <a:r>
              <a:rPr lang="en-GB" dirty="0"/>
              <a:t>Request that the PAR contained in </a:t>
            </a:r>
            <a:r>
              <a:rPr lang="en-GB" dirty="0">
                <a:highlight>
                  <a:srgbClr val="FFFF00"/>
                </a:highlight>
              </a:rPr>
              <a:t>11-22/0692r0</a:t>
            </a:r>
            <a:r>
              <a:rPr lang="en-GB" dirty="0"/>
              <a:t> be posted to the IEEE 802 Executive Committee (EC) agenda for WG 802 preview and EC approval to submit to </a:t>
            </a:r>
            <a:r>
              <a:rPr lang="en-GB" dirty="0" err="1"/>
              <a:t>NesCom</a:t>
            </a:r>
            <a:r>
              <a:rPr lang="en-GB" dirty="0"/>
              <a:t>.</a:t>
            </a:r>
            <a:endParaRPr lang="en-GB" b="0" dirty="0"/>
          </a:p>
          <a:p>
            <a:r>
              <a:rPr lang="en-GB" dirty="0"/>
              <a:t> </a:t>
            </a:r>
            <a:endParaRPr lang="en-GB" b="0" dirty="0"/>
          </a:p>
          <a:p>
            <a:r>
              <a:rPr lang="en-GB" dirty="0"/>
              <a:t>Moved: </a:t>
            </a:r>
            <a:r>
              <a:rPr lang="en-GB"/>
              <a:t>Stephen McCann</a:t>
            </a:r>
          </a:p>
          <a:p>
            <a:r>
              <a:rPr lang="en-GB"/>
              <a:t>Seconded</a:t>
            </a:r>
            <a:r>
              <a:rPr lang="en-GB" dirty="0"/>
              <a:t>: Antonio de la Oliva</a:t>
            </a:r>
          </a:p>
          <a:p>
            <a:r>
              <a:rPr lang="en-GB" dirty="0"/>
              <a:t>Result: y-n-a – 29/0/2 – motion passes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7948413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168</a:t>
            </a:fld>
            <a:endParaRPr lang="en-GB"/>
          </a:p>
        </p:txBody>
      </p:sp>
    </p:spTree>
    <p:extLst>
      <p:ext uri="{BB962C8B-B14F-4D97-AF65-F5344CB8AC3E}">
        <p14:creationId xmlns:p14="http://schemas.microsoft.com/office/powerpoint/2010/main" val="21410252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649F6-B5DF-6CC9-3999-0E39A18CFEB8}"/>
              </a:ext>
            </a:extLst>
          </p:cNvPr>
          <p:cNvSpPr>
            <a:spLocks noGrp="1"/>
          </p:cNvSpPr>
          <p:nvPr>
            <p:ph type="title"/>
          </p:nvPr>
        </p:nvSpPr>
        <p:spPr/>
        <p:txBody>
          <a:bodyPr/>
          <a:lstStyle/>
          <a:p>
            <a:r>
              <a:rPr lang="en-US" dirty="0"/>
              <a:t>Straw Poll #38</a:t>
            </a:r>
          </a:p>
        </p:txBody>
      </p:sp>
      <p:sp>
        <p:nvSpPr>
          <p:cNvPr id="3" name="Content Placeholder 2">
            <a:extLst>
              <a:ext uri="{FF2B5EF4-FFF2-40B4-BE49-F238E27FC236}">
                <a16:creationId xmlns:a16="http://schemas.microsoft.com/office/drawing/2014/main" id="{3B8950DE-89AE-81BD-BC9F-3A38FD0E5F08}"/>
              </a:ext>
            </a:extLst>
          </p:cNvPr>
          <p:cNvSpPr>
            <a:spLocks noGrp="1"/>
          </p:cNvSpPr>
          <p:nvPr>
            <p:ph idx="1"/>
          </p:nvPr>
        </p:nvSpPr>
        <p:spPr/>
        <p:txBody>
          <a:bodyPr/>
          <a:lstStyle/>
          <a:p>
            <a:r>
              <a:rPr lang="en-US" sz="1200" dirty="0"/>
              <a:t>In lieu of having discussed DCN 11-22/746r1;</a:t>
            </a:r>
          </a:p>
          <a:p>
            <a:r>
              <a:rPr lang="en-US" sz="1200" dirty="0"/>
              <a:t>Which of the text version do you prefer:</a:t>
            </a:r>
          </a:p>
          <a:p>
            <a:pPr marL="457200" indent="-457200">
              <a:buAutoNum type="alphaLcParenBoth"/>
            </a:pPr>
            <a:r>
              <a:rPr lang="en-US" sz="1200" dirty="0"/>
              <a:t>Current version</a:t>
            </a:r>
          </a:p>
          <a:p>
            <a:pPr marL="0" indent="0"/>
            <a:r>
              <a:rPr lang="en-GB" sz="1200" dirty="0"/>
              <a:t>Beacon, Probe Request/Response, ANQP Request/Response, Authentication, Association Request/Response and EBCS Content Request/Response frames, and 4-way handshake are optional to receive EBCS traffic streams.</a:t>
            </a:r>
          </a:p>
          <a:p>
            <a:pPr marL="0" indent="0"/>
            <a:r>
              <a:rPr lang="en-US" sz="1200" dirty="0"/>
              <a:t>(b) CID 3192 version</a:t>
            </a:r>
          </a:p>
          <a:p>
            <a:pPr marL="0" indent="0"/>
            <a:r>
              <a:rPr lang="en-GB" sz="1200" dirty="0"/>
              <a:t>Beacon, Probe Request/Response, ANQP Request/Response, Authentication, Association Request/Response and EBCS Content Request/Response frames, and 4-way handshake might be optional to receive EBCS traffic streams depending on the requirements and status of the desired EBCS traffic streams.</a:t>
            </a:r>
          </a:p>
          <a:p>
            <a:pPr marL="0" indent="0"/>
            <a:r>
              <a:rPr lang="en-US" sz="1200" dirty="0"/>
              <a:t>(c) CID 3111 version</a:t>
            </a:r>
          </a:p>
          <a:p>
            <a:pPr marL="0" indent="0"/>
            <a:r>
              <a:rPr lang="en-GB" sz="1200" dirty="0"/>
              <a:t>Beacon, Probe Request/Response, and ANQP Request/Response, are optional in that STAs can choose among them, or use EBCS Info frames, for learning about EBCS offerings. EBCS Content Request/Response frames and ANQP Request/Response are optional in that STAs can choose among them for managing EBCS subscriptions. Authentication, Association Request/Response, and 4-way handshake are optional in that requirements can vary for different EBCS streams</a:t>
            </a:r>
          </a:p>
          <a:p>
            <a:pPr marL="0" indent="0"/>
            <a:r>
              <a:rPr lang="en-GB" sz="1200" dirty="0"/>
              <a:t>(d) Remove the sentence</a:t>
            </a:r>
          </a:p>
          <a:p>
            <a:pPr marL="0" indent="0"/>
            <a:r>
              <a:rPr lang="en-US" sz="1200" dirty="0"/>
              <a:t>(e) Abstain</a:t>
            </a:r>
          </a:p>
          <a:p>
            <a:pPr marL="0" indent="0"/>
            <a:r>
              <a:rPr lang="en-US" sz="1200" dirty="0"/>
              <a:t>Result: a - 1 / b - 2 / c -1 / d -1 / e -1 </a:t>
            </a:r>
          </a:p>
        </p:txBody>
      </p:sp>
      <p:sp>
        <p:nvSpPr>
          <p:cNvPr id="4" name="Slide Number Placeholder 3">
            <a:extLst>
              <a:ext uri="{FF2B5EF4-FFF2-40B4-BE49-F238E27FC236}">
                <a16:creationId xmlns:a16="http://schemas.microsoft.com/office/drawing/2014/main" id="{5EF82E6F-5514-EB1F-6676-18AABA59379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2D92F91-A13B-8EA6-75E2-652F0B3609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EFC54DB-3C96-C181-9B3A-C3693F0DBCE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8459251"/>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178</a:t>
            </a:fld>
            <a:endParaRPr lang="en-GB"/>
          </a:p>
        </p:txBody>
      </p:sp>
    </p:spTree>
    <p:extLst>
      <p:ext uri="{BB962C8B-B14F-4D97-AF65-F5344CB8AC3E}">
        <p14:creationId xmlns:p14="http://schemas.microsoft.com/office/powerpoint/2010/main" val="1630142224"/>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#169</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“2022-05-13 - ready for motion” tab of </a:t>
            </a:r>
            <a:r>
              <a:rPr lang="en-GB" sz="1600" dirty="0">
                <a:highlight>
                  <a:srgbClr val="FFFF00"/>
                </a:highlight>
              </a:rPr>
              <a:t>11-22/0686r03</a:t>
            </a:r>
            <a:r>
              <a:rPr lang="en-GB" sz="1600" dirty="0"/>
              <a:t>.</a:t>
            </a:r>
          </a:p>
          <a:p>
            <a:pPr marL="457200" lvl="1" indent="0"/>
            <a:endParaRPr lang="en-GB" sz="1400" dirty="0"/>
          </a:p>
          <a:p>
            <a:r>
              <a:rPr lang="en-GB" sz="1600" dirty="0"/>
              <a:t>Mover/Second:		Hitoshi Morioka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50629882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371B-DAEF-7961-7703-F398607837A7}"/>
              </a:ext>
            </a:extLst>
          </p:cNvPr>
          <p:cNvSpPr>
            <a:spLocks noGrp="1"/>
          </p:cNvSpPr>
          <p:nvPr>
            <p:ph type="title"/>
          </p:nvPr>
        </p:nvSpPr>
        <p:spPr/>
        <p:txBody>
          <a:bodyPr/>
          <a:lstStyle/>
          <a:p>
            <a:r>
              <a:rPr lang="en-US" dirty="0"/>
              <a:t>Straw Poll #39</a:t>
            </a:r>
          </a:p>
        </p:txBody>
      </p:sp>
      <p:sp>
        <p:nvSpPr>
          <p:cNvPr id="3" name="Content Placeholder 2">
            <a:extLst>
              <a:ext uri="{FF2B5EF4-FFF2-40B4-BE49-F238E27FC236}">
                <a16:creationId xmlns:a16="http://schemas.microsoft.com/office/drawing/2014/main" id="{24012393-2C3D-AC9C-2B25-7BA83B803CDA}"/>
              </a:ext>
            </a:extLst>
          </p:cNvPr>
          <p:cNvSpPr>
            <a:spLocks noGrp="1"/>
          </p:cNvSpPr>
          <p:nvPr>
            <p:ph idx="1"/>
          </p:nvPr>
        </p:nvSpPr>
        <p:spPr/>
        <p:txBody>
          <a:bodyPr/>
          <a:lstStyle/>
          <a:p>
            <a:r>
              <a:rPr lang="en-US" dirty="0"/>
              <a:t>Are you in favor of removing support of “Ed25519” from the </a:t>
            </a:r>
            <a:r>
              <a:rPr lang="en-US" dirty="0" err="1"/>
              <a:t>TGbc</a:t>
            </a:r>
            <a:r>
              <a:rPr lang="en-US" dirty="0"/>
              <a:t> draft?</a:t>
            </a:r>
          </a:p>
          <a:p>
            <a:endParaRPr lang="en-US" dirty="0"/>
          </a:p>
          <a:p>
            <a:r>
              <a:rPr lang="en-US" dirty="0"/>
              <a:t>Yes - 3</a:t>
            </a:r>
          </a:p>
          <a:p>
            <a:r>
              <a:rPr lang="en-US" dirty="0"/>
              <a:t>No  - 0</a:t>
            </a:r>
          </a:p>
          <a:p>
            <a:r>
              <a:rPr lang="en-US" dirty="0"/>
              <a:t>Abstain - 8</a:t>
            </a:r>
          </a:p>
        </p:txBody>
      </p:sp>
      <p:sp>
        <p:nvSpPr>
          <p:cNvPr id="4" name="Slide Number Placeholder 3">
            <a:extLst>
              <a:ext uri="{FF2B5EF4-FFF2-40B4-BE49-F238E27FC236}">
                <a16:creationId xmlns:a16="http://schemas.microsoft.com/office/drawing/2014/main" id="{4E0B14C2-282E-9C83-A558-89A5EF681BC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36CA2-C40C-606A-883E-7909349801D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2717846-BC73-0B7F-3F6E-7CC69A842A8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72443381"/>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197</a:t>
            </a:fld>
            <a:endParaRPr lang="en-GB"/>
          </a:p>
        </p:txBody>
      </p:sp>
    </p:spTree>
    <p:extLst>
      <p:ext uri="{BB962C8B-B14F-4D97-AF65-F5344CB8AC3E}">
        <p14:creationId xmlns:p14="http://schemas.microsoft.com/office/powerpoint/2010/main" val="3717611390"/>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#150 -- #161</a:t>
            </a:r>
          </a:p>
          <a:p>
            <a:r>
              <a:rPr lang="en-US" dirty="0"/>
              <a:t>Straw Polls  -- #37 </a:t>
            </a:r>
            <a:r>
              <a:rPr lang="en-US"/>
              <a:t>-- #37</a:t>
            </a:r>
            <a:endParaRPr lang="en-US" dirty="0"/>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a:t>
            </a:fld>
            <a:endParaRPr lang="en-GB"/>
          </a:p>
        </p:txBody>
      </p:sp>
    </p:spTree>
    <p:extLst>
      <p:ext uri="{BB962C8B-B14F-4D97-AF65-F5344CB8AC3E}">
        <p14:creationId xmlns:p14="http://schemas.microsoft.com/office/powerpoint/2010/main" val="1339589488"/>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11/22-0204</a:t>
            </a:r>
            <a:r>
              <a:rPr lang="en-US" dirty="0">
                <a:highlight>
                  <a:srgbClr val="FFFF00"/>
                </a:highlight>
              </a:rPr>
              <a:t>r2</a:t>
            </a:r>
            <a:r>
              <a:rPr lang="en-US" dirty="0"/>
              <a:t>.</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42331106"/>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211</a:t>
            </a:fld>
            <a:endParaRPr lang="en-GB"/>
          </a:p>
        </p:txBody>
      </p:sp>
    </p:spTree>
    <p:extLst>
      <p:ext uri="{BB962C8B-B14F-4D97-AF65-F5344CB8AC3E}">
        <p14:creationId xmlns:p14="http://schemas.microsoft.com/office/powerpoint/2010/main" val="253276031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219</a:t>
            </a:fld>
            <a:endParaRPr lang="en-GB"/>
          </a:p>
        </p:txBody>
      </p:sp>
    </p:spTree>
    <p:extLst>
      <p:ext uri="{BB962C8B-B14F-4D97-AF65-F5344CB8AC3E}">
        <p14:creationId xmlns:p14="http://schemas.microsoft.com/office/powerpoint/2010/main" val="9678776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#151</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11-22/0050r0 (Jan online interim),</a:t>
            </a:r>
          </a:p>
          <a:p>
            <a:pPr lvl="1">
              <a:buFont typeface="Times New Roman" pitchFamily="16" charset="0"/>
              <a:buChar char="•"/>
            </a:pPr>
            <a:r>
              <a:rPr lang="en-GB" sz="1400" dirty="0"/>
              <a:t>11-22/0252r0 (Feb 01 telco),</a:t>
            </a:r>
          </a:p>
          <a:p>
            <a:pPr lvl="1">
              <a:buFont typeface="Times New Roman" pitchFamily="16" charset="0"/>
              <a:buChar char="•"/>
            </a:pPr>
            <a:r>
              <a:rPr lang="en-GB" sz="1400" dirty="0"/>
              <a:t>11-22/0297r0 (Feb 08 telco),</a:t>
            </a:r>
          </a:p>
          <a:p>
            <a:pPr lvl="1">
              <a:buFont typeface="Times New Roman" pitchFamily="16" charset="0"/>
              <a:buChar char="•"/>
            </a:pPr>
            <a:r>
              <a:rPr lang="en-GB" sz="1400" dirty="0"/>
              <a:t>11-22/0342r0 (Feb 15 telco)</a:t>
            </a:r>
          </a:p>
          <a:p>
            <a:pPr lvl="1">
              <a:buFont typeface="Times New Roman" pitchFamily="16" charset="0"/>
              <a:buChar char="•"/>
            </a:pPr>
            <a:r>
              <a:rPr lang="en-GB" sz="1400" dirty="0"/>
              <a:t>11-22/0362r0 (Feb 22 telco)</a:t>
            </a:r>
          </a:p>
          <a:p>
            <a:pPr lvl="1">
              <a:buFont typeface="Times New Roman" pitchFamily="16" charset="0"/>
              <a:buChar char="•"/>
            </a:pPr>
            <a:r>
              <a:rPr lang="en-GB" sz="1400" dirty="0"/>
              <a:t>11-22/0372r0 (Mar 01 telco)</a:t>
            </a:r>
          </a:p>
          <a:p>
            <a:pPr marL="457200" lvl="1" indent="0"/>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571823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“2022-03-07 - ready for motion” tab of 11-21/1758r21.</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804516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230</a:t>
            </a:fld>
            <a:endParaRPr lang="en-GB"/>
          </a:p>
        </p:txBody>
      </p:sp>
    </p:spTree>
    <p:extLst>
      <p:ext uri="{BB962C8B-B14F-4D97-AF65-F5344CB8AC3E}">
        <p14:creationId xmlns:p14="http://schemas.microsoft.com/office/powerpoint/2010/main" val="359352800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235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237</a:t>
            </a:fld>
            <a:endParaRPr lang="en-GB"/>
          </a:p>
        </p:txBody>
      </p:sp>
    </p:spTree>
    <p:extLst>
      <p:ext uri="{BB962C8B-B14F-4D97-AF65-F5344CB8AC3E}">
        <p14:creationId xmlns:p14="http://schemas.microsoft.com/office/powerpoint/2010/main" val="675796221"/>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 for CID 2217 as contained in 11-22/0298r2.</a:t>
            </a:r>
          </a:p>
          <a:p>
            <a:pPr marL="457200" lvl="1" indent="0"/>
            <a:endParaRPr lang="en-GB" sz="1400" dirty="0"/>
          </a:p>
          <a:p>
            <a:r>
              <a:rPr lang="en-GB" sz="1600" dirty="0"/>
              <a:t>Mover/Second:		Mike </a:t>
            </a:r>
            <a:r>
              <a:rPr lang="en-GB" sz="1600" dirty="0" err="1"/>
              <a:t>Montemurro</a:t>
            </a:r>
            <a:r>
              <a:rPr lang="en-GB" sz="1600" dirty="0"/>
              <a:t> / </a:t>
            </a:r>
            <a:r>
              <a:rPr lang="en-GB" sz="1600" dirty="0" err="1"/>
              <a:t>Abhi</a:t>
            </a:r>
            <a:r>
              <a:rPr lang="en-GB" sz="1600" dirty="0"/>
              <a:t> Patil</a:t>
            </a:r>
          </a:p>
          <a:p>
            <a:r>
              <a:rPr lang="en-GB" sz="1600" dirty="0"/>
              <a:t>Approved by unanimous consent (with one abstain)</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33813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242</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243</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244</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245</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248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249</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#154</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changes to the </a:t>
            </a:r>
            <a:r>
              <a:rPr lang="en-GB" sz="1600" dirty="0" err="1"/>
              <a:t>TGbc</a:t>
            </a:r>
            <a:r>
              <a:rPr lang="en-GB" sz="1600" dirty="0"/>
              <a:t> draft as contained in 11-22/425r2.</a:t>
            </a:r>
          </a:p>
          <a:p>
            <a:pPr marL="457200" lvl="1" indent="0"/>
            <a:endParaRPr lang="en-GB" sz="1400" dirty="0"/>
          </a:p>
          <a:p>
            <a:r>
              <a:rPr lang="en-GB" sz="1600" dirty="0"/>
              <a:t>Mover/Second:		Hitoshi Morioka/ Stephen McCann</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97314997"/>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250</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253</a:t>
            </a:fld>
            <a:endParaRPr lang="en-GB"/>
          </a:p>
        </p:txBody>
      </p:sp>
    </p:spTree>
    <p:extLst>
      <p:ext uri="{BB962C8B-B14F-4D97-AF65-F5344CB8AC3E}">
        <p14:creationId xmlns:p14="http://schemas.microsoft.com/office/powerpoint/2010/main" val="1243231661"/>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#155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“2022-03-09 - ready for motion” tab of 11-21/1758</a:t>
            </a:r>
            <a:r>
              <a:rPr lang="en-GB" sz="1600" dirty="0">
                <a:highlight>
                  <a:srgbClr val="FFFF00"/>
                </a:highlight>
              </a:rPr>
              <a:t>r24</a:t>
            </a:r>
            <a:r>
              <a:rPr lang="en-GB" sz="1600" dirty="0"/>
              <a:t>.</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r>
              <a:rPr lang="en-GB" sz="1600" dirty="0"/>
              <a:t>Note to the Editor: This motion changes the previously adopted resolution for CID </a:t>
            </a:r>
            <a:r>
              <a:rPr lang="en-GB" sz="1600" dirty="0">
                <a:highlight>
                  <a:srgbClr val="FFFF00"/>
                </a:highlight>
              </a:rPr>
              <a:t>2165</a:t>
            </a:r>
            <a:r>
              <a:rPr lang="en-GB" sz="1600" dirty="0"/>
              <a:t>.</a:t>
            </a:r>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89433735"/>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July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260</a:t>
            </a:fld>
            <a:endParaRPr lang="en-GB" dirty="0"/>
          </a:p>
        </p:txBody>
      </p:sp>
    </p:spTree>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262</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263</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8507-1A8D-4749-B688-A16FC0A1A70D}"/>
              </a:ext>
            </a:extLst>
          </p:cNvPr>
          <p:cNvSpPr>
            <a:spLocks noGrp="1"/>
          </p:cNvSpPr>
          <p:nvPr>
            <p:ph type="title"/>
          </p:nvPr>
        </p:nvSpPr>
        <p:spPr/>
        <p:txBody>
          <a:bodyPr/>
          <a:lstStyle/>
          <a:p>
            <a:r>
              <a:rPr lang="en-US" dirty="0"/>
              <a:t>Straw Poll #37</a:t>
            </a:r>
          </a:p>
        </p:txBody>
      </p:sp>
      <p:sp>
        <p:nvSpPr>
          <p:cNvPr id="3" name="Content Placeholder 2">
            <a:extLst>
              <a:ext uri="{FF2B5EF4-FFF2-40B4-BE49-F238E27FC236}">
                <a16:creationId xmlns:a16="http://schemas.microsoft.com/office/drawing/2014/main" id="{BE56282C-6A2F-2144-A0E9-D9AD08AAB570}"/>
              </a:ext>
            </a:extLst>
          </p:cNvPr>
          <p:cNvSpPr>
            <a:spLocks noGrp="1"/>
          </p:cNvSpPr>
          <p:nvPr>
            <p:ph idx="1"/>
          </p:nvPr>
        </p:nvSpPr>
        <p:spPr/>
        <p:txBody>
          <a:bodyPr/>
          <a:lstStyle/>
          <a:p>
            <a:r>
              <a:rPr lang="en-US" dirty="0"/>
              <a:t>Are you supporting to further explore the direction of contribution 22-11/341r1?</a:t>
            </a:r>
          </a:p>
          <a:p>
            <a:endParaRPr lang="en-US" dirty="0"/>
          </a:p>
          <a:p>
            <a:r>
              <a:rPr lang="en-US" dirty="0"/>
              <a:t>Yes: 2</a:t>
            </a:r>
          </a:p>
          <a:p>
            <a:r>
              <a:rPr lang="en-US" dirty="0"/>
              <a:t>No: 6</a:t>
            </a:r>
          </a:p>
          <a:p>
            <a:r>
              <a:rPr lang="en-US" dirty="0"/>
              <a:t>Abstain: 3</a:t>
            </a:r>
          </a:p>
        </p:txBody>
      </p:sp>
      <p:sp>
        <p:nvSpPr>
          <p:cNvPr id="4" name="Slide Number Placeholder 3">
            <a:extLst>
              <a:ext uri="{FF2B5EF4-FFF2-40B4-BE49-F238E27FC236}">
                <a16:creationId xmlns:a16="http://schemas.microsoft.com/office/drawing/2014/main" id="{4ACB8F2D-A508-E744-8133-391B281A4FA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A996E2E-0151-7A4C-91F4-6BE7538D5B3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91D4556-9E3D-8549-9F0A-6F6EC0CFC15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2704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#156</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“2022-03-10 - ready for motion” tab of 11-21/1758r26.</a:t>
            </a:r>
          </a:p>
          <a:p>
            <a:pPr marL="457200" lvl="1" indent="0"/>
            <a:endParaRPr lang="en-GB" sz="1400" dirty="0"/>
          </a:p>
          <a:p>
            <a:r>
              <a:rPr lang="en-GB" sz="1600" dirty="0"/>
              <a:t>Mover/Second:		</a:t>
            </a:r>
            <a:r>
              <a:rPr lang="en-GB" sz="1600" dirty="0" err="1"/>
              <a:t>Xiaofei</a:t>
            </a:r>
            <a:r>
              <a:rPr lang="en-GB" sz="1600" dirty="0"/>
              <a:t> Wang / </a:t>
            </a:r>
            <a:r>
              <a:rPr lang="en-GB" sz="1600" dirty="0" err="1"/>
              <a:t>Abhi</a:t>
            </a:r>
            <a:r>
              <a:rPr lang="en-GB" sz="1600" dirty="0"/>
              <a:t>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29779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#157</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“2022-03-10</a:t>
            </a:r>
            <a:r>
              <a:rPr lang="en-GB" sz="1600" dirty="0">
                <a:highlight>
                  <a:srgbClr val="FFFF00"/>
                </a:highlight>
              </a:rPr>
              <a:t>a</a:t>
            </a:r>
            <a:r>
              <a:rPr lang="en-GB" sz="1600" dirty="0"/>
              <a:t> - ready for motion” tab of 11-21/1758r27.</a:t>
            </a:r>
          </a:p>
          <a:p>
            <a:pPr marL="457200" lvl="1" indent="0"/>
            <a:endParaRPr lang="en-GB" sz="1400" dirty="0"/>
          </a:p>
          <a:p>
            <a:r>
              <a:rPr lang="en-GB" sz="1600" dirty="0"/>
              <a:t>Mover/Second:		Hitoshi Morioka //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60068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‘22–  July ‘22 Telcos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#170 -- #170</a:t>
            </a:r>
          </a:p>
          <a:p>
            <a:r>
              <a:rPr lang="en-US" dirty="0"/>
              <a:t>Straw Polls  -- #40 -- #???</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#158</a:t>
            </a:r>
            <a:br>
              <a:rPr lang="en-US" dirty="0"/>
            </a:br>
            <a:r>
              <a:rPr lang="en-US" dirty="0"/>
              <a:t> Change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following change to the </a:t>
            </a:r>
            <a:r>
              <a:rPr lang="en-GB" sz="1600" dirty="0" err="1"/>
              <a:t>TGbc</a:t>
            </a:r>
            <a:r>
              <a:rPr lang="en-GB" sz="1600" dirty="0"/>
              <a:t> Draft:</a:t>
            </a:r>
          </a:p>
          <a:p>
            <a:pPr>
              <a:buFont typeface="Times New Roman" pitchFamily="16" charset="0"/>
              <a:buChar char="•"/>
            </a:pPr>
            <a:endParaRPr lang="en-GB" sz="1600" dirty="0"/>
          </a:p>
          <a:p>
            <a:pPr lvl="1">
              <a:buFont typeface="Times New Roman" pitchFamily="16" charset="0"/>
              <a:buChar char="•"/>
            </a:pPr>
            <a:r>
              <a:rPr lang="en-GB" sz="1200" dirty="0"/>
              <a:t>Editor: change globally “content ID”  to  “EBCS traffic stream ID” </a:t>
            </a:r>
          </a:p>
          <a:p>
            <a:pPr lvl="1">
              <a:buFont typeface="Times New Roman" pitchFamily="16" charset="0"/>
              <a:buChar char="•"/>
            </a:pPr>
            <a:r>
              <a:rPr lang="en-GB" sz="1200" dirty="0"/>
              <a:t>And</a:t>
            </a:r>
          </a:p>
          <a:p>
            <a:pPr lvl="1">
              <a:buFont typeface="Times New Roman" pitchFamily="16" charset="0"/>
              <a:buChar char="•"/>
            </a:pPr>
            <a:r>
              <a:rPr lang="en-GB" sz="1200" dirty="0"/>
              <a:t>“Content ID”  to  “EBCS Traffic Stream ID”</a:t>
            </a:r>
          </a:p>
          <a:p>
            <a:pPr marL="457200" lvl="1" indent="0"/>
            <a:endParaRPr lang="en-GB" sz="1400" dirty="0"/>
          </a:p>
          <a:p>
            <a:r>
              <a:rPr lang="en-GB" sz="1600" dirty="0"/>
              <a:t>Mover/Second:		Hitoshi Morioka //  </a:t>
            </a:r>
            <a:r>
              <a:rPr lang="en-GB" sz="1600" dirty="0" err="1"/>
              <a:t>Abhi</a:t>
            </a:r>
            <a:r>
              <a:rPr lang="en-GB" sz="1600" dirty="0"/>
              <a:t> Patil</a:t>
            </a:r>
          </a:p>
          <a:p>
            <a:endParaRPr lang="en-GB" sz="1600" strike="sngStrike" dirty="0"/>
          </a:p>
          <a:p>
            <a:endParaRPr lang="en-GB" sz="1600" strike="sngStrike" dirty="0"/>
          </a:p>
          <a:p>
            <a:r>
              <a:rPr lang="en-GB" sz="1600" dirty="0"/>
              <a:t>Y/N</a:t>
            </a:r>
            <a:r>
              <a:rPr lang="en-GB" sz="1600"/>
              <a:t>/A    3 – 2 – 4    Motion Fails.</a:t>
            </a:r>
            <a:endParaRPr lang="en-GB" sz="1600"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16827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#159</a:t>
            </a:r>
            <a:br>
              <a:rPr lang="en-US" dirty="0"/>
            </a:br>
            <a:r>
              <a:rPr lang="en-US" dirty="0"/>
              <a:t> 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for CID </a:t>
            </a:r>
            <a:r>
              <a:rPr lang="en-GB" sz="1600" dirty="0">
                <a:highlight>
                  <a:srgbClr val="FFFF00"/>
                </a:highlight>
              </a:rPr>
              <a:t>2198</a:t>
            </a:r>
            <a:r>
              <a:rPr lang="en-GB" sz="1600" dirty="0"/>
              <a:t> as contained in the “unassigned” tab of 11-21/1758r28.</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9978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#160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200" dirty="0"/>
              <a:t>Move to approve the following resolution for CID 2205:</a:t>
            </a:r>
          </a:p>
          <a:p>
            <a:pPr marL="0" indent="0"/>
            <a:endParaRPr lang="en-GB" sz="1200" dirty="0"/>
          </a:p>
          <a:p>
            <a:pPr marL="0" indent="0"/>
            <a:r>
              <a:rPr lang="en-GB" sz="1200" dirty="0"/>
              <a:t>Reject. </a:t>
            </a:r>
          </a:p>
          <a:p>
            <a:pPr marL="0" indent="0"/>
            <a:endParaRPr lang="en-GB" sz="1200" dirty="0"/>
          </a:p>
          <a:p>
            <a:pPr marL="0" indent="0"/>
            <a:r>
              <a:rPr lang="en-GB" sz="1200" dirty="0"/>
              <a:t>The TG discussed one proposed resolution as contained in the “unassigned” tab of 11-21/1758r28 and could not reach consensus on accepting the proposed resolution.  The existing draft text is technically correct.</a:t>
            </a:r>
          </a:p>
          <a:p>
            <a:pPr marL="0" indent="0"/>
            <a:endParaRPr lang="en-GB" sz="1100" dirty="0"/>
          </a:p>
          <a:p>
            <a:pPr marL="0" indent="0"/>
            <a:r>
              <a:rPr lang="en-GB" sz="1200" dirty="0"/>
              <a:t>TG members have determined that all cited references clearly point to the EBCS DL case (for example all of the reference at 31.23, 32.37, 63.1, 65.20, 65.39, 85.3/12/15/36, 91.58 in D2.2 point to EBCS Info frame and only an EBCS AP is permitted to transmit this frame).</a:t>
            </a:r>
          </a:p>
          <a:p>
            <a:endParaRPr lang="en-GB" sz="1200" strike="sngStrike" dirty="0"/>
          </a:p>
          <a:p>
            <a:r>
              <a:rPr lang="en-GB" sz="1200" dirty="0"/>
              <a:t>Mover / Second: Stephen McCann / Carol Ansley</a:t>
            </a:r>
          </a:p>
          <a:p>
            <a:r>
              <a:rPr lang="en-GB" sz="1200" dirty="0"/>
              <a:t>Approved by unanimous consent</a:t>
            </a:r>
          </a:p>
          <a:p>
            <a:endParaRPr lang="en-GB" sz="1200" dirty="0"/>
          </a:p>
          <a:p>
            <a:endParaRPr lang="en-GB" sz="12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89916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#161</a:t>
            </a:r>
            <a:br>
              <a:rPr lang="en-US" dirty="0"/>
            </a:br>
            <a:r>
              <a:rPr lang="en-US" dirty="0"/>
              <a:t>Recirculation of </a:t>
            </a:r>
            <a:r>
              <a:rPr lang="en-US" dirty="0" err="1"/>
              <a:t>TGbc</a:t>
            </a:r>
            <a:r>
              <a:rPr lang="en-US" dirty="0"/>
              <a:t> D3.0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257 on </a:t>
            </a:r>
            <a:r>
              <a:rPr lang="en-US" sz="2000" dirty="0" err="1"/>
              <a:t>TGbc</a:t>
            </a:r>
            <a:r>
              <a:rPr lang="en-US" sz="2000" dirty="0"/>
              <a:t> D2.0 as contained in document 11-21/1758r29,</a:t>
            </a:r>
            <a:endParaRPr lang="en-GB" sz="2000" dirty="0"/>
          </a:p>
          <a:p>
            <a:pPr lvl="0">
              <a:buFont typeface="Arial" panose="020B0604020202020204" pitchFamily="34" charset="0"/>
              <a:buChar char="•"/>
            </a:pPr>
            <a:r>
              <a:rPr lang="en-US" sz="2000" dirty="0"/>
              <a:t>Instruct the editor to prepare Draft D3.0 incorporating these resolutions and,</a:t>
            </a:r>
            <a:endParaRPr lang="en-GB" sz="2000" dirty="0"/>
          </a:p>
          <a:p>
            <a:pPr lvl="0">
              <a:buFont typeface="Arial" panose="020B0604020202020204" pitchFamily="34" charset="0"/>
              <a:buChar char="•"/>
            </a:pPr>
            <a:r>
              <a:rPr lang="en-US" sz="2000" dirty="0"/>
              <a:t>Approve a 20 day Working Group Recirculation Ballot asking the question “Should </a:t>
            </a:r>
            <a:r>
              <a:rPr lang="en-US" sz="2000" dirty="0" err="1"/>
              <a:t>TGbc</a:t>
            </a:r>
            <a:r>
              <a:rPr lang="en-US" sz="2000" dirty="0"/>
              <a:t> D3.0 be forwarded to SA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7 – 0 - 0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54238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#149</a:t>
            </a:r>
          </a:p>
          <a:p>
            <a:r>
              <a:rPr lang="en-US" dirty="0"/>
              <a:t>Straw Polls  -- n/a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34</a:t>
            </a:fld>
            <a:endParaRPr lang="en-GB"/>
          </a:p>
        </p:txBody>
      </p:sp>
    </p:spTree>
    <p:extLst>
      <p:ext uri="{BB962C8B-B14F-4D97-AF65-F5344CB8AC3E}">
        <p14:creationId xmlns:p14="http://schemas.microsoft.com/office/powerpoint/2010/main" val="336682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“2022-03-01 - ready for motion” tab of 11-21/1758r18.</a:t>
            </a:r>
          </a:p>
          <a:p>
            <a:pPr marL="457200" lvl="1" indent="0"/>
            <a:endParaRPr lang="en-GB" sz="1400" dirty="0"/>
          </a:p>
          <a:p>
            <a:r>
              <a:rPr lang="en-GB" sz="1600" dirty="0"/>
              <a:t>Mover/Second:		</a:t>
            </a:r>
            <a:r>
              <a:rPr lang="en-GB" sz="1600" dirty="0" err="1"/>
              <a:t>Xiaofei</a:t>
            </a:r>
            <a:r>
              <a:rPr lang="en-GB" sz="1600" dirty="0"/>
              <a:t> Wang / Antonio de la Oliva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286525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Tree>
    <p:extLst>
      <p:ext uri="{BB962C8B-B14F-4D97-AF65-F5344CB8AC3E}">
        <p14:creationId xmlns:p14="http://schemas.microsoft.com/office/powerpoint/2010/main" val="18655138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“2022-05-24 - ready for motion” tab of 11-22/0686r04.</a:t>
            </a:r>
          </a:p>
          <a:p>
            <a:pPr marL="457200" lvl="1" indent="0"/>
            <a:endParaRPr lang="en-GB" sz="1400" dirty="0"/>
          </a:p>
          <a:p>
            <a:r>
              <a:rPr lang="en-GB" sz="1600" dirty="0"/>
              <a:t>Mover: </a:t>
            </a:r>
            <a:r>
              <a:rPr lang="en-GB" sz="1600" dirty="0" err="1"/>
              <a:t>Xiaofei</a:t>
            </a:r>
            <a:r>
              <a:rPr lang="en-GB" sz="1600" dirty="0"/>
              <a:t> Wang, Second: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6217060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Tree>
    <p:extLst>
      <p:ext uri="{BB962C8B-B14F-4D97-AF65-F5344CB8AC3E}">
        <p14:creationId xmlns:p14="http://schemas.microsoft.com/office/powerpoint/2010/main" val="6424824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48</a:t>
            </a:fld>
            <a:endParaRPr lang="en-GB"/>
          </a:p>
        </p:txBody>
      </p:sp>
    </p:spTree>
    <p:extLst>
      <p:ext uri="{BB962C8B-B14F-4D97-AF65-F5344CB8AC3E}">
        <p14:creationId xmlns:p14="http://schemas.microsoft.com/office/powerpoint/2010/main" val="20677226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104C6-4B87-5071-F4D6-3A37FA788E1A}"/>
              </a:ext>
            </a:extLst>
          </p:cNvPr>
          <p:cNvSpPr>
            <a:spLocks noGrp="1"/>
          </p:cNvSpPr>
          <p:nvPr>
            <p:ph type="title"/>
          </p:nvPr>
        </p:nvSpPr>
        <p:spPr/>
        <p:txBody>
          <a:bodyPr/>
          <a:lstStyle/>
          <a:p>
            <a:r>
              <a:rPr lang="en-US" dirty="0"/>
              <a:t>Motion #171</a:t>
            </a:r>
            <a:br>
              <a:rPr lang="en-US" dirty="0"/>
            </a:br>
            <a:r>
              <a:rPr lang="en-US" dirty="0"/>
              <a:t>Change of comment resolution</a:t>
            </a:r>
          </a:p>
        </p:txBody>
      </p:sp>
      <p:sp>
        <p:nvSpPr>
          <p:cNvPr id="3" name="Date Placeholder 2">
            <a:extLst>
              <a:ext uri="{FF2B5EF4-FFF2-40B4-BE49-F238E27FC236}">
                <a16:creationId xmlns:a16="http://schemas.microsoft.com/office/drawing/2014/main" id="{CC08312C-2C08-D65D-2CD7-A87BB89DAF59}"/>
              </a:ext>
            </a:extLst>
          </p:cNvPr>
          <p:cNvSpPr>
            <a:spLocks noGrp="1"/>
          </p:cNvSpPr>
          <p:nvPr>
            <p:ph type="dt" idx="10"/>
          </p:nvPr>
        </p:nvSpPr>
        <p:spPr/>
        <p:txBody>
          <a:bodyPr/>
          <a:lstStyle/>
          <a:p>
            <a:r>
              <a:rPr lang="en-GB"/>
              <a:t>July 2022</a:t>
            </a:r>
          </a:p>
        </p:txBody>
      </p:sp>
      <p:sp>
        <p:nvSpPr>
          <p:cNvPr id="4" name="Footer Placeholder 3">
            <a:extLst>
              <a:ext uri="{FF2B5EF4-FFF2-40B4-BE49-F238E27FC236}">
                <a16:creationId xmlns:a16="http://schemas.microsoft.com/office/drawing/2014/main" id="{5BDE53E6-C88C-3F77-C2AA-CC38DA96FF1D}"/>
              </a:ext>
            </a:extLst>
          </p:cNvPr>
          <p:cNvSpPr>
            <a:spLocks noGrp="1"/>
          </p:cNvSpPr>
          <p:nvPr>
            <p:ph type="ftr" idx="11"/>
          </p:nvPr>
        </p:nvSpPr>
        <p:spPr/>
        <p:txBody>
          <a:bodyPr/>
          <a:lstStyle/>
          <a:p>
            <a:r>
              <a:rPr lang="de-DE"/>
              <a:t>Marc Emmelmann (Koden-TI)</a:t>
            </a:r>
            <a:endParaRPr lang="en-GB"/>
          </a:p>
        </p:txBody>
      </p:sp>
      <p:sp>
        <p:nvSpPr>
          <p:cNvPr id="5" name="Slide Number Placeholder 4">
            <a:extLst>
              <a:ext uri="{FF2B5EF4-FFF2-40B4-BE49-F238E27FC236}">
                <a16:creationId xmlns:a16="http://schemas.microsoft.com/office/drawing/2014/main" id="{368D8F26-B358-D263-9B5E-C3173EFF7A6F}"/>
              </a:ext>
            </a:extLst>
          </p:cNvPr>
          <p:cNvSpPr>
            <a:spLocks noGrp="1"/>
          </p:cNvSpPr>
          <p:nvPr>
            <p:ph type="sldNum" idx="12"/>
          </p:nvPr>
        </p:nvSpPr>
        <p:spPr/>
        <p:txBody>
          <a:bodyPr/>
          <a:lstStyle/>
          <a:p>
            <a:r>
              <a:rPr lang="en-GB"/>
              <a:t>Slide </a:t>
            </a:r>
            <a:fld id="{06B781AF-4CCF-49B0-A572-DE54FBE5D942}" type="slidenum">
              <a:rPr lang="en-GB" smtClean="0"/>
              <a:pPr/>
              <a:t>5</a:t>
            </a:fld>
            <a:endParaRPr lang="en-GB"/>
          </a:p>
        </p:txBody>
      </p:sp>
      <p:sp>
        <p:nvSpPr>
          <p:cNvPr id="7" name="Content Placeholder 2">
            <a:extLst>
              <a:ext uri="{FF2B5EF4-FFF2-40B4-BE49-F238E27FC236}">
                <a16:creationId xmlns:a16="http://schemas.microsoft.com/office/drawing/2014/main" id="{8FAF13D1-59E2-2C02-C1CA-AD18E29C8D4A}"/>
              </a:ext>
            </a:extLst>
          </p:cNvPr>
          <p:cNvSpPr txBox="1">
            <a:spLocks/>
          </p:cNvSpPr>
          <p:nvPr/>
        </p:nvSpPr>
        <p:spPr>
          <a:xfrm>
            <a:off x="685800" y="1981200"/>
            <a:ext cx="7770813" cy="41132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GB" sz="1600" kern="0" dirty="0"/>
              <a:t>Move to</a:t>
            </a:r>
          </a:p>
          <a:p>
            <a:pPr>
              <a:buFont typeface="Times New Roman" pitchFamily="16" charset="0"/>
              <a:buChar char="•"/>
            </a:pPr>
            <a:r>
              <a:rPr lang="en-GB" sz="1600" kern="0" dirty="0"/>
              <a:t>Set the comment resolution for the following CIDs to “empty” (i.e. no approved resolution): CID 3013 and 3161 and CID 3195.</a:t>
            </a:r>
          </a:p>
          <a:p>
            <a:pPr marL="457200" lvl="1" indent="0"/>
            <a:endParaRPr lang="en-GB" sz="1400" kern="0" dirty="0"/>
          </a:p>
          <a:p>
            <a:r>
              <a:rPr lang="en-GB" sz="1600" kern="0" dirty="0"/>
              <a:t>Mover: Hitoshi Morioka,  Stephen McCann</a:t>
            </a:r>
          </a:p>
          <a:p>
            <a:r>
              <a:rPr lang="en-GB" sz="1600" kern="0" dirty="0"/>
              <a:t>Approved by unanimous consent</a:t>
            </a:r>
          </a:p>
          <a:p>
            <a:endParaRPr lang="en-GB" sz="1600" strike="sngStrike" kern="0" dirty="0"/>
          </a:p>
          <a:p>
            <a:r>
              <a:rPr lang="en-GB" sz="1600" kern="0" dirty="0"/>
              <a:t>Note: the three CIDs have incorrectly been included in the 2022-05-24 tab (Motion 170). The CIDs were deferred. The above motion reverts this mistake and sets the CIDs as “open”, i.e. a resolution needs to be approved.</a:t>
            </a:r>
            <a:endParaRPr lang="en-GB" sz="1600" strike="sngStrike" kern="0" dirty="0"/>
          </a:p>
          <a:p>
            <a:endParaRPr lang="en-GB" sz="1600" strike="sngStrike" kern="0" dirty="0"/>
          </a:p>
          <a:p>
            <a:endParaRPr lang="en-GB" sz="1600" strike="sngStrike" kern="0" dirty="0"/>
          </a:p>
        </p:txBody>
      </p:sp>
    </p:spTree>
    <p:extLst>
      <p:ext uri="{BB962C8B-B14F-4D97-AF65-F5344CB8AC3E}">
        <p14:creationId xmlns:p14="http://schemas.microsoft.com/office/powerpoint/2010/main" val="164813516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Tree>
    <p:extLst>
      <p:ext uri="{BB962C8B-B14F-4D97-AF65-F5344CB8AC3E}">
        <p14:creationId xmlns:p14="http://schemas.microsoft.com/office/powerpoint/2010/main" val="14718029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#172</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“2022-06-21 - ready for motion” tab of 11-22/0686r07.</a:t>
            </a:r>
          </a:p>
          <a:p>
            <a:pPr marL="457200" lvl="1" indent="0"/>
            <a:endParaRPr lang="en-GB" sz="1400" dirty="0"/>
          </a:p>
          <a:p>
            <a:r>
              <a:rPr lang="en-GB" sz="1600" dirty="0"/>
              <a:t>Mover: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265248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64</a:t>
            </a:fld>
            <a:endParaRPr lang="en-GB"/>
          </a:p>
        </p:txBody>
      </p:sp>
    </p:spTree>
    <p:extLst>
      <p:ext uri="{BB962C8B-B14F-4D97-AF65-F5344CB8AC3E}">
        <p14:creationId xmlns:p14="http://schemas.microsoft.com/office/powerpoint/2010/main" val="177233104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67</a:t>
            </a:fld>
            <a:endParaRPr lang="en-GB"/>
          </a:p>
        </p:txBody>
      </p:sp>
    </p:spTree>
    <p:extLst>
      <p:ext uri="{BB962C8B-B14F-4D97-AF65-F5344CB8AC3E}">
        <p14:creationId xmlns:p14="http://schemas.microsoft.com/office/powerpoint/2010/main" val="180487649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Straw Poll #40</a:t>
            </a:r>
            <a:br>
              <a:rPr lang="en-US" dirty="0"/>
            </a:br>
            <a:r>
              <a:rPr lang="en-US" dirty="0"/>
              <a:t>CID 3071 Discussion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With respect to DCN 11-22/937r0,</a:t>
            </a:r>
          </a:p>
          <a:p>
            <a:pPr>
              <a:buFont typeface="Times New Roman" pitchFamily="16" charset="0"/>
              <a:buChar char="•"/>
            </a:pPr>
            <a:r>
              <a:rPr lang="en-GB" sz="1600" dirty="0"/>
              <a:t>Do you prefer to advertise the certificate group and the AP group in Beacon frames and Probe Response frames?</a:t>
            </a:r>
          </a:p>
          <a:p>
            <a:pPr marL="457200" lvl="1" indent="0"/>
            <a:endParaRPr lang="en-GB" sz="1400" dirty="0"/>
          </a:p>
          <a:p>
            <a:r>
              <a:rPr lang="en-GB" sz="1600" dirty="0"/>
              <a:t>Yes: 4</a:t>
            </a:r>
          </a:p>
          <a:p>
            <a:r>
              <a:rPr lang="en-GB" sz="1600" dirty="0"/>
              <a:t>No: 0</a:t>
            </a:r>
          </a:p>
          <a:p>
            <a:r>
              <a:rPr lang="en-GB" sz="1600" dirty="0"/>
              <a:t>Abstain: 2</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4130370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#173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“2022-07-05 - ready for motion” tab of 11-22/0686r</a:t>
            </a:r>
            <a:r>
              <a:rPr lang="en-GB" sz="1600" dirty="0">
                <a:highlight>
                  <a:srgbClr val="FFFF00"/>
                </a:highlight>
              </a:rPr>
              <a:t>09</a:t>
            </a:r>
            <a:r>
              <a:rPr lang="en-GB" sz="1600" dirty="0"/>
              <a:t>.</a:t>
            </a:r>
          </a:p>
          <a:p>
            <a:pPr marL="457200" lvl="1" indent="0"/>
            <a:endParaRPr lang="en-GB" sz="1400" dirty="0"/>
          </a:p>
          <a:p>
            <a:r>
              <a:rPr lang="en-GB" sz="1600" dirty="0"/>
              <a:t>Mover: </a:t>
            </a:r>
          </a:p>
          <a:p>
            <a:r>
              <a:rPr lang="en-GB" sz="1600" strike="sngStrike" dirty="0"/>
              <a:t>Approved by unanimous consent</a:t>
            </a:r>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
        <p:nvSpPr>
          <p:cNvPr id="7" name="TextBox 6">
            <a:extLst>
              <a:ext uri="{FF2B5EF4-FFF2-40B4-BE49-F238E27FC236}">
                <a16:creationId xmlns:a16="http://schemas.microsoft.com/office/drawing/2014/main" id="{6B9CC6B4-AF1F-6A9D-D2F0-CB4CB3236632}"/>
              </a:ext>
            </a:extLst>
          </p:cNvPr>
          <p:cNvSpPr txBox="1"/>
          <p:nvPr/>
        </p:nvSpPr>
        <p:spPr>
          <a:xfrm rot="20368198">
            <a:off x="2092161" y="4149173"/>
            <a:ext cx="5034290" cy="584775"/>
          </a:xfrm>
          <a:prstGeom prst="rect">
            <a:avLst/>
          </a:prstGeom>
          <a:noFill/>
        </p:spPr>
        <p:txBody>
          <a:bodyPr wrap="square" rtlCol="0">
            <a:spAutoFit/>
          </a:bodyPr>
          <a:lstStyle/>
          <a:p>
            <a:r>
              <a:rPr lang="en-US" sz="3200" b="1" dirty="0">
                <a:solidFill>
                  <a:srgbClr val="FF0000"/>
                </a:solidFill>
              </a:rPr>
              <a:t>To be run on July 7</a:t>
            </a:r>
          </a:p>
        </p:txBody>
      </p:sp>
    </p:spTree>
    <p:extLst>
      <p:ext uri="{BB962C8B-B14F-4D97-AF65-F5344CB8AC3E}">
        <p14:creationId xmlns:p14="http://schemas.microsoft.com/office/powerpoint/2010/main" val="72785398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82</a:t>
            </a:fld>
            <a:endParaRPr lang="en-GB"/>
          </a:p>
        </p:txBody>
      </p:sp>
    </p:spTree>
    <p:extLst>
      <p:ext uri="{BB962C8B-B14F-4D97-AF65-F5344CB8AC3E}">
        <p14:creationId xmlns:p14="http://schemas.microsoft.com/office/powerpoint/2010/main" val="4034420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121461231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#162 </a:t>
            </a:r>
            <a:r>
              <a:rPr lang="en-US"/>
              <a:t>-- #169</a:t>
            </a:r>
            <a:endParaRPr lang="en-US" dirty="0"/>
          </a:p>
          <a:p>
            <a:r>
              <a:rPr lang="en-US" dirty="0"/>
              <a:t>Straw Polls  -- #38 -- #39</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a:t>
            </a:fld>
            <a:endParaRPr lang="en-GB"/>
          </a:p>
        </p:txBody>
      </p:sp>
    </p:spTree>
    <p:extLst>
      <p:ext uri="{BB962C8B-B14F-4D97-AF65-F5344CB8AC3E}">
        <p14:creationId xmlns:p14="http://schemas.microsoft.com/office/powerpoint/2010/main" val="8785583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94</a:t>
            </a:fld>
            <a:endParaRPr lang="en-GB"/>
          </a:p>
        </p:txBody>
      </p:sp>
    </p:spTree>
    <p:extLst>
      <p:ext uri="{BB962C8B-B14F-4D97-AF65-F5344CB8AC3E}">
        <p14:creationId xmlns:p14="http://schemas.microsoft.com/office/powerpoint/2010/main" val="3301453097"/>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July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97</a:t>
            </a:fld>
            <a:endParaRPr lang="en-GB"/>
          </a:p>
        </p:txBody>
      </p:sp>
    </p:spTree>
    <p:extLst>
      <p:ext uri="{BB962C8B-B14F-4D97-AF65-F5344CB8AC3E}">
        <p14:creationId xmlns:p14="http://schemas.microsoft.com/office/powerpoint/2010/main" val="280570283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July 2022</a:t>
            </a:r>
            <a:endParaRPr lang="en-GB" dirty="0"/>
          </a:p>
        </p:txBody>
      </p:sp>
    </p:spTree>
    <p:extLst>
      <p:ext uri="{BB962C8B-B14F-4D97-AF65-F5344CB8AC3E}">
        <p14:creationId xmlns:p14="http://schemas.microsoft.com/office/powerpoint/2010/main" val="171479311"/>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1226</TotalTime>
  <Words>15962</Words>
  <Application>Microsoft Macintosh PowerPoint</Application>
  <PresentationFormat>On-screen Show (4:3)</PresentationFormat>
  <Paragraphs>2749</Paragraphs>
  <Slides>264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264</vt:i4>
      </vt:variant>
    </vt:vector>
  </HeadingPairs>
  <TitlesOfParts>
    <vt:vector size="269" baseType="lpstr">
      <vt:lpstr>Arial</vt:lpstr>
      <vt:lpstr>Times New Roman</vt:lpstr>
      <vt:lpstr>Wingdings</vt:lpstr>
      <vt:lpstr>802-11-BCS-Chair-Slides-Template</vt:lpstr>
      <vt:lpstr>Document</vt:lpstr>
      <vt:lpstr>Motion Booklet for IEEE 802.11 TGbc</vt:lpstr>
      <vt:lpstr>Abstract</vt:lpstr>
      <vt:lpstr>May ‘22–  July ‘22 Telcos -- Motions &amp; Straw Polls</vt:lpstr>
      <vt:lpstr>Motion #170 Approval of Comment Resolution</vt:lpstr>
      <vt:lpstr>Motion #171 Change of comment resolution</vt:lpstr>
      <vt:lpstr>Motion #172 Approval of Comment Resolution</vt:lpstr>
      <vt:lpstr>Straw Poll #40 CID 3071 Discussion</vt:lpstr>
      <vt:lpstr>Motion #173 Approval of Comment Resolution</vt:lpstr>
      <vt:lpstr>May 2022 Motions &amp; Straw Polls</vt:lpstr>
      <vt:lpstr>Motion #162 Approve Agenda</vt:lpstr>
      <vt:lpstr>Motion #163 Approval of Minutes</vt:lpstr>
      <vt:lpstr>Motion #164 Election of TG Vice Chair(s)</vt:lpstr>
      <vt:lpstr>Motion #165 Confirmation of TGbc Secretary</vt:lpstr>
      <vt:lpstr>Motion #166 Confirmation of TGbc Technical Editor</vt:lpstr>
      <vt:lpstr>Motion #167 Approval of TGbc timeline</vt:lpstr>
      <vt:lpstr>Motion #168 Approval of TGbc PAR Extension</vt:lpstr>
      <vt:lpstr>Straw Poll #38</vt:lpstr>
      <vt:lpstr>Motion #169 Approval of Comment Resolution</vt:lpstr>
      <vt:lpstr>Straw Poll #39</vt:lpstr>
      <vt:lpstr>March 2022 Motions &amp; Straw Polls</vt:lpstr>
      <vt:lpstr>Motion #150 Approve Agenda</vt:lpstr>
      <vt:lpstr>Motion #151 Approval of Minutes</vt:lpstr>
      <vt:lpstr>Motion #152 Approval of Comment Resolution</vt:lpstr>
      <vt:lpstr>Motion #153 Approval of Comment Resolution</vt:lpstr>
      <vt:lpstr>Motion #154 Approval of Changes to the draft</vt:lpstr>
      <vt:lpstr>Motion #155 Approval of Comment Resolution</vt:lpstr>
      <vt:lpstr>Straw Poll #37</vt:lpstr>
      <vt:lpstr>Motion #156  Approval of Comment Resolution</vt:lpstr>
      <vt:lpstr>Motion #157  Approval of Comment Resolution</vt:lpstr>
      <vt:lpstr>Motion #158  Change to the TGbc Draft</vt:lpstr>
      <vt:lpstr>Motion #159  Approval of Comment Resolution</vt:lpstr>
      <vt:lpstr>Motion #160</vt:lpstr>
      <vt:lpstr>Motion #161 Recirculation of TGbc D3.0</vt:lpstr>
      <vt:lpstr>February ‘22–  March ‘22 Telcos -- Motions &amp; Straw Polls</vt:lpstr>
      <vt:lpstr>Motion #146 Approval of Comment Resolution</vt:lpstr>
      <vt:lpstr>Motion #147 Change of comment resolution for CIDs: </vt:lpstr>
      <vt:lpstr>Motion #148 Approval of Comment Resolution</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610</cp:revision>
  <cp:lastPrinted>1601-01-01T00:00:00Z</cp:lastPrinted>
  <dcterms:created xsi:type="dcterms:W3CDTF">2019-01-14T15:07:49Z</dcterms:created>
  <dcterms:modified xsi:type="dcterms:W3CDTF">2022-07-05T09:48:45Z</dcterms:modified>
  <cp:category/>
</cp:coreProperties>
</file>