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hangesInfos/changesInfo1.xml" ContentType="application/vnd.ms-powerpoint.changesinfo+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
  </p:notesMasterIdLst>
  <p:handoutMasterIdLst>
    <p:handoutMasterId r:id="rId12"/>
  </p:handoutMasterIdLst>
  <p:sldIdLst>
    <p:sldId id="256" r:id="rId5"/>
    <p:sldId id="283" r:id="rId6"/>
    <p:sldId id="281" r:id="rId7"/>
    <p:sldId id="260" r:id="rId8"/>
    <p:sldId id="285" r:id="rId9"/>
    <p:sldId id="284" r:id="rId10"/>
  </p:sldIdLst>
  <p:sldSz cx="12192000" cy="6858000"/>
  <p:notesSz cx="7315200" cy="96012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guide id="3" orient="horz" pos="2980">
          <p15:clr>
            <a:srgbClr val="A4A3A4"/>
          </p15:clr>
        </p15:guide>
        <p15:guide id="4" pos="227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3" autoAdjust="0"/>
    <p:restoredTop sz="94660" autoAdjust="0"/>
  </p:normalViewPr>
  <p:slideViewPr>
    <p:cSldViewPr>
      <p:cViewPr varScale="1">
        <p:scale>
          <a:sx n="122" d="100"/>
          <a:sy n="122" d="100"/>
        </p:scale>
        <p:origin x="-149" y="-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680" y="-67"/>
      </p:cViewPr>
      <p:guideLst>
        <p:guide orient="horz" pos="2880"/>
        <p:guide orient="horz" pos="2980"/>
        <p:guide pos="2160"/>
        <p:guide pos="227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26"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56BF7369-CF7C-4DFD-AC9A-074E0517AAA5}"/>
    <pc:docChg chg="modMainMaster">
      <pc:chgData name="Jim Lansford" userId="a4fe446c-a46d-4105-b32e-f064615612ff" providerId="ADAL" clId="{56BF7369-CF7C-4DFD-AC9A-074E0517AAA5}" dt="2019-09-16T02:14:38.548" v="7" actId="20577"/>
      <pc:docMkLst>
        <pc:docMk/>
      </pc:docMkLst>
      <pc:sldMasterChg chg="modSp">
        <pc:chgData name="Jim Lansford" userId="a4fe446c-a46d-4105-b32e-f064615612ff" providerId="ADAL" clId="{56BF7369-CF7C-4DFD-AC9A-074E0517AAA5}" dt="2019-09-16T02:14:38.548" v="7" actId="20577"/>
        <pc:sldMasterMkLst>
          <pc:docMk/>
          <pc:sldMasterMk cId="0" sldId="2147483648"/>
        </pc:sldMasterMkLst>
        <pc:spChg chg="mod">
          <ac:chgData name="Jim Lansford" userId="a4fe446c-a46d-4105-b32e-f064615612ff" providerId="ADAL" clId="{56BF7369-CF7C-4DFD-AC9A-074E0517AAA5}" dt="2019-09-16T02:14:38.548" v="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r>
              <a:rPr lang="en-US"/>
              <a:t>Sept 2019</a:t>
            </a:r>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a:t>Oscar Au</a:t>
            </a:r>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468313" y="725488"/>
            <a:ext cx="637698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a:t>Oscar Au</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Oscar Au</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Apr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Oscar Au, Origin Wireless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Apr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Apr 2022</a:t>
            </a:r>
            <a:endParaRPr lang="en-GB" dirty="0"/>
          </a:p>
        </p:txBody>
      </p:sp>
      <p:sp>
        <p:nvSpPr>
          <p:cNvPr id="6" name="Footer Placeholder 5"/>
          <p:cNvSpPr>
            <a:spLocks noGrp="1"/>
          </p:cNvSpPr>
          <p:nvPr>
            <p:ph type="ftr" idx="11"/>
          </p:nvPr>
        </p:nvSpPr>
        <p:spPr/>
        <p:txBody>
          <a:bodyPr/>
          <a:lstStyle>
            <a:lvl1pPr>
              <a:defRPr/>
            </a:lvl1pPr>
          </a:lstStyle>
          <a:p>
            <a:r>
              <a:rPr lang="en-GB"/>
              <a:t>Oscar Au, Origin Wireless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Apr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Oscar Au, Origin Wireless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Apr 2022</a:t>
            </a:r>
            <a:endParaRPr lang="en-GB" dirty="0"/>
          </a:p>
        </p:txBody>
      </p:sp>
      <p:sp>
        <p:nvSpPr>
          <p:cNvPr id="4" name="Footer Placeholder 3"/>
          <p:cNvSpPr>
            <a:spLocks noGrp="1"/>
          </p:cNvSpPr>
          <p:nvPr>
            <p:ph type="ftr" idx="11"/>
          </p:nvPr>
        </p:nvSpPr>
        <p:spPr/>
        <p:txBody>
          <a:bodyPr/>
          <a:lstStyle>
            <a:lvl1pPr>
              <a:defRPr/>
            </a:lvl1pPr>
          </a:lstStyle>
          <a:p>
            <a:r>
              <a:rPr lang="en-GB"/>
              <a:t>Oscar Au, Origin Wireless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Apr 2022</a:t>
            </a:r>
            <a:endParaRPr lang="en-GB" dirty="0"/>
          </a:p>
        </p:txBody>
      </p:sp>
      <p:sp>
        <p:nvSpPr>
          <p:cNvPr id="3" name="Footer Placeholder 2"/>
          <p:cNvSpPr>
            <a:spLocks noGrp="1"/>
          </p:cNvSpPr>
          <p:nvPr>
            <p:ph type="ftr" idx="11"/>
          </p:nvPr>
        </p:nvSpPr>
        <p:spPr/>
        <p:txBody>
          <a:bodyPr/>
          <a:lstStyle>
            <a:lvl1pPr>
              <a:defRPr/>
            </a:lvl1pPr>
          </a:lstStyle>
          <a:p>
            <a:r>
              <a:rPr lang="en-GB"/>
              <a:t>Oscar Au, Origin Wireless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Oscar Au, Origin Wireless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802.11-22/0677r0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Stopping a </a:t>
            </a:r>
            <a:r>
              <a:rPr lang="en-US" dirty="0" smtClean="0"/>
              <a:t>Particular Responder </a:t>
            </a:r>
            <a:r>
              <a:rPr lang="en-US" dirty="0" smtClean="0"/>
              <a:t>in SBP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2022-04-27</a:t>
            </a:r>
            <a:endParaRPr lang="en-GB" sz="2000" b="0" dirty="0"/>
          </a:p>
        </p:txBody>
      </p:sp>
      <p:sp>
        <p:nvSpPr>
          <p:cNvPr id="6" name="Date Placeholder 3"/>
          <p:cNvSpPr>
            <a:spLocks noGrp="1"/>
          </p:cNvSpPr>
          <p:nvPr>
            <p:ph type="dt" idx="10"/>
          </p:nvPr>
        </p:nvSpPr>
        <p:spPr/>
        <p:txBody>
          <a:bodyPr/>
          <a:lstStyle/>
          <a:p>
            <a:r>
              <a:rPr lang="en-US" dirty="0" smtClean="0"/>
              <a:t>Apr 2022</a:t>
            </a:r>
            <a:endParaRPr lang="en-GB" dirty="0"/>
          </a:p>
        </p:txBody>
      </p:sp>
      <p:sp>
        <p:nvSpPr>
          <p:cNvPr id="7" name="Footer Placeholder 4"/>
          <p:cNvSpPr>
            <a:spLocks noGrp="1"/>
          </p:cNvSpPr>
          <p:nvPr>
            <p:ph type="ftr" idx="11"/>
          </p:nvPr>
        </p:nvSpPr>
        <p:spPr/>
        <p:txBody>
          <a:bodyPr/>
          <a:lstStyle/>
          <a:p>
            <a:r>
              <a:rPr lang="en-GB"/>
              <a:t>Oscar Au, Origin Wireless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1" name="Rectangle 10"/>
          <p:cNvSpPr/>
          <p:nvPr/>
        </p:nvSpPr>
        <p:spPr>
          <a:xfrm>
            <a:off x="5926723" y="3198168"/>
            <a:ext cx="338554" cy="461665"/>
          </a:xfrm>
          <a:prstGeom prst="rect">
            <a:avLst/>
          </a:prstGeom>
        </p:spPr>
        <p:txBody>
          <a:bodyPr wrap="none">
            <a:spAutoFit/>
          </a:bodyPr>
          <a:lstStyle/>
          <a:p>
            <a:r>
              <a:rPr lang="en-GB" dirty="0"/>
              <a:t>–</a:t>
            </a:r>
            <a:endParaRPr lang="en-US" dirty="0"/>
          </a:p>
        </p:txBody>
      </p:sp>
      <p:graphicFrame>
        <p:nvGraphicFramePr>
          <p:cNvPr id="10" name="Table 9"/>
          <p:cNvGraphicFramePr>
            <a:graphicFrameLocks noGrp="1"/>
          </p:cNvGraphicFramePr>
          <p:nvPr/>
        </p:nvGraphicFramePr>
        <p:xfrm>
          <a:off x="1143000" y="2438400"/>
          <a:ext cx="9829800" cy="1854200"/>
        </p:xfrm>
        <a:graphic>
          <a:graphicData uri="http://schemas.openxmlformats.org/drawingml/2006/table">
            <a:tbl>
              <a:tblPr firstRow="1" bandRow="1">
                <a:tableStyleId>{073A0DAA-6AF3-43AB-8588-CEC1D06C72B9}</a:tableStyleId>
              </a:tblPr>
              <a:tblGrid>
                <a:gridCol w="1905000"/>
                <a:gridCol w="1905000"/>
                <a:gridCol w="2895600"/>
                <a:gridCol w="3124200"/>
              </a:tblGrid>
              <a:tr h="370840">
                <a:tc>
                  <a:txBody>
                    <a:bodyPr/>
                    <a:lstStyle/>
                    <a:p>
                      <a:r>
                        <a:rPr lang="en-US" sz="1600" dirty="0" smtClean="0"/>
                        <a:t>Name</a:t>
                      </a:r>
                      <a:endParaRPr lang="en-US" sz="1600" dirty="0">
                        <a:solidFill>
                          <a:schemeClr val="tx2"/>
                        </a:solidFill>
                      </a:endParaRPr>
                    </a:p>
                  </a:txBody>
                  <a:tcPr/>
                </a:tc>
                <a:tc>
                  <a:txBody>
                    <a:bodyPr/>
                    <a:lstStyle/>
                    <a:p>
                      <a:r>
                        <a:rPr lang="en-US" sz="1600" dirty="0" smtClean="0"/>
                        <a:t>Affiliations</a:t>
                      </a:r>
                      <a:endParaRPr lang="en-US" sz="1600" dirty="0">
                        <a:solidFill>
                          <a:schemeClr val="tx2"/>
                        </a:solidFill>
                      </a:endParaRPr>
                    </a:p>
                  </a:txBody>
                  <a:tcPr/>
                </a:tc>
                <a:tc>
                  <a:txBody>
                    <a:bodyPr/>
                    <a:lstStyle/>
                    <a:p>
                      <a:r>
                        <a:rPr lang="en-US" sz="1600" dirty="0" smtClean="0"/>
                        <a:t>Address</a:t>
                      </a:r>
                      <a:endParaRPr lang="en-US" sz="1600" dirty="0">
                        <a:solidFill>
                          <a:schemeClr val="tx2"/>
                        </a:solidFill>
                      </a:endParaRPr>
                    </a:p>
                  </a:txBody>
                  <a:tcPr/>
                </a:tc>
                <a:tc>
                  <a:txBody>
                    <a:bodyPr/>
                    <a:lstStyle/>
                    <a:p>
                      <a:r>
                        <a:rPr lang="en-US" sz="1600" dirty="0" smtClean="0"/>
                        <a:t>Email</a:t>
                      </a:r>
                      <a:endParaRPr lang="en-US" sz="1600" dirty="0">
                        <a:solidFill>
                          <a:schemeClr val="tx2"/>
                        </a:solidFill>
                      </a:endParaRPr>
                    </a:p>
                  </a:txBody>
                  <a:tcPr/>
                </a:tc>
              </a:tr>
              <a:tr h="370840">
                <a:tc>
                  <a:txBody>
                    <a:bodyPr/>
                    <a:lstStyle/>
                    <a:p>
                      <a:r>
                        <a:rPr lang="en-US" sz="1600" dirty="0" smtClean="0"/>
                        <a:t>Oscar Au</a:t>
                      </a:r>
                      <a:endParaRPr lang="en-US" sz="1600" dirty="0">
                        <a:solidFill>
                          <a:schemeClr val="tx2"/>
                        </a:solidFill>
                      </a:endParaRPr>
                    </a:p>
                  </a:txBody>
                  <a:tcPr/>
                </a:tc>
                <a:tc rowSpan="4">
                  <a:txBody>
                    <a:bodyPr/>
                    <a:lstStyle/>
                    <a:p>
                      <a:r>
                        <a:rPr lang="en-US" sz="1600" dirty="0" smtClean="0"/>
                        <a:t>Origin Wireless</a:t>
                      </a:r>
                      <a:r>
                        <a:rPr lang="en-US" sz="1600" baseline="0" dirty="0" smtClean="0"/>
                        <a:t> Inc.</a:t>
                      </a:r>
                      <a:endParaRPr lang="en-US" sz="1600" dirty="0">
                        <a:solidFill>
                          <a:schemeClr val="tx2"/>
                        </a:solidFill>
                      </a:endParaRPr>
                    </a:p>
                  </a:txBody>
                  <a:tcPr/>
                </a:tc>
                <a:tc rowSpan="4">
                  <a:txBody>
                    <a:bodyPr/>
                    <a:lstStyle/>
                    <a:p>
                      <a:r>
                        <a:rPr lang="en-US" sz="1600" dirty="0" smtClean="0"/>
                        <a:t>7500 Greenway</a:t>
                      </a:r>
                      <a:r>
                        <a:rPr lang="en-US" sz="1600" baseline="0" dirty="0" smtClean="0"/>
                        <a:t> Center Drive, Suite 1070, Greenbelt, MD 20770 USA</a:t>
                      </a:r>
                      <a:endParaRPr lang="en-US" sz="1600" dirty="0">
                        <a:solidFill>
                          <a:schemeClr val="tx2"/>
                        </a:solidFill>
                      </a:endParaRPr>
                    </a:p>
                  </a:txBody>
                  <a:tcPr/>
                </a:tc>
                <a:tc>
                  <a:txBody>
                    <a:bodyPr/>
                    <a:lstStyle/>
                    <a:p>
                      <a:r>
                        <a:rPr lang="en-US" sz="1600" dirty="0" smtClean="0"/>
                        <a:t>oscar.au@originwirelessai.com</a:t>
                      </a:r>
                      <a:endParaRPr lang="en-US" sz="1600" dirty="0">
                        <a:solidFill>
                          <a:schemeClr val="tx2"/>
                        </a:solidFill>
                      </a:endParaRPr>
                    </a:p>
                  </a:txBody>
                  <a:tcPr/>
                </a:tc>
              </a:tr>
              <a:tr h="370840">
                <a:tc>
                  <a:txBody>
                    <a:bodyPr/>
                    <a:lstStyle/>
                    <a:p>
                      <a:r>
                        <a:rPr lang="en-US" sz="1600" dirty="0" err="1" smtClean="0"/>
                        <a:t>Beibei</a:t>
                      </a:r>
                      <a:r>
                        <a:rPr lang="en-US" sz="1600" dirty="0" smtClean="0"/>
                        <a:t> Wang</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r>
                        <a:rPr lang="en-US" sz="1600" dirty="0" smtClean="0"/>
                        <a:t>beibei.wang@originwirelessai.com</a:t>
                      </a:r>
                      <a:endParaRPr lang="en-US" sz="1600" dirty="0">
                        <a:solidFill>
                          <a:schemeClr val="tx2"/>
                        </a:solidFill>
                      </a:endParaRPr>
                    </a:p>
                  </a:txBody>
                  <a:tcPr/>
                </a:tc>
              </a:tr>
              <a:tr h="370840">
                <a:tc>
                  <a:txBody>
                    <a:bodyPr/>
                    <a:lstStyle/>
                    <a:p>
                      <a:r>
                        <a:rPr lang="en-US" sz="1600" dirty="0" smtClean="0"/>
                        <a:t>K.J. Ray Liu</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endParaRPr lang="en-US" sz="1600" dirty="0">
                        <a:solidFill>
                          <a:schemeClr val="tx2"/>
                        </a:solidFill>
                      </a:endParaRPr>
                    </a:p>
                  </a:txBody>
                  <a:tcPr/>
                </a:tc>
              </a:tr>
              <a:tr h="370840">
                <a:tc>
                  <a:txBody>
                    <a:bodyPr/>
                    <a:lstStyle/>
                    <a:p>
                      <a:r>
                        <a:rPr lang="en-US" sz="1600" dirty="0" smtClean="0"/>
                        <a:t>Hung-</a:t>
                      </a:r>
                      <a:r>
                        <a:rPr lang="en-US" sz="1600" dirty="0" err="1" smtClean="0"/>
                        <a:t>Quoc</a:t>
                      </a:r>
                      <a:r>
                        <a:rPr lang="en-US" sz="1600" baseline="0" dirty="0" smtClean="0"/>
                        <a:t> Lai</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endParaRPr lang="en-US" sz="1600" dirty="0">
                        <a:solidFill>
                          <a:schemeClr val="tx2"/>
                        </a:solidFill>
                      </a:endParaRP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1: Stop/pause/resume/add a particular responder</a:t>
            </a:r>
            <a:endParaRPr lang="en-US" dirty="0"/>
          </a:p>
        </p:txBody>
      </p:sp>
      <p:sp>
        <p:nvSpPr>
          <p:cNvPr id="3" name="Content Placeholder 2"/>
          <p:cNvSpPr>
            <a:spLocks noGrp="1"/>
          </p:cNvSpPr>
          <p:nvPr>
            <p:ph idx="1"/>
          </p:nvPr>
        </p:nvSpPr>
        <p:spPr>
          <a:xfrm>
            <a:off x="914401" y="1600201"/>
            <a:ext cx="10361084" cy="4494214"/>
          </a:xfrm>
        </p:spPr>
        <p:txBody>
          <a:bodyPr/>
          <a:lstStyle/>
          <a:p>
            <a:pPr>
              <a:spcAft>
                <a:spcPts val="0"/>
              </a:spcAft>
              <a:buFont typeface="Arial" pitchFamily="34" charset="0"/>
              <a:buChar char="•"/>
            </a:pPr>
            <a:r>
              <a:rPr lang="en-US" sz="2000" b="0" dirty="0" smtClean="0"/>
              <a:t>At a certain point in an SBP, the SBP initiator may find sensing measurements associated with a particular sensing responder to be problematic (e.g. CSI being too noisy, unstable, unreliable, faulty). To avoid wasting resources (TXOP usage and data bandwidth to transmit sensing results), the particular sensing responder needs to be stopped.</a:t>
            </a:r>
          </a:p>
          <a:p>
            <a:pPr>
              <a:spcAft>
                <a:spcPts val="0"/>
              </a:spcAft>
              <a:buFont typeface="Arial" pitchFamily="34" charset="0"/>
              <a:buChar char="•"/>
            </a:pPr>
            <a:r>
              <a:rPr lang="en-US" sz="2000" b="0" dirty="0" smtClean="0"/>
              <a:t>Sometimes, the problematic situation may be temporary. Instead of being stopped, the particular sensing responder needs to be paused, and then resumed later.</a:t>
            </a:r>
          </a:p>
          <a:p>
            <a:pPr>
              <a:spcAft>
                <a:spcPts val="0"/>
              </a:spcAft>
              <a:buFont typeface="Arial" pitchFamily="34" charset="0"/>
              <a:buChar char="•"/>
            </a:pPr>
            <a:r>
              <a:rPr lang="en-US" sz="2000" b="0" dirty="0" smtClean="0"/>
              <a:t>Sometimes, a newly introduced device needed to be added.</a:t>
            </a:r>
          </a:p>
          <a:p>
            <a:pPr>
              <a:spcAft>
                <a:spcPts val="0"/>
              </a:spcAft>
              <a:buFont typeface="Arial" pitchFamily="34" charset="0"/>
              <a:buChar char="•"/>
            </a:pPr>
            <a:r>
              <a:rPr lang="en-US" sz="2000" b="0" dirty="0" smtClean="0"/>
              <a:t>SBP initiator needs to be able to request the SBP responder (AP) to, and the AP needs to be able to, </a:t>
            </a:r>
          </a:p>
          <a:p>
            <a:pPr marL="914400" lvl="1" indent="-457200">
              <a:spcAft>
                <a:spcPts val="0"/>
              </a:spcAft>
              <a:buFont typeface="+mj-lt"/>
              <a:buAutoNum type="alphaLcParenR"/>
            </a:pPr>
            <a:r>
              <a:rPr lang="en-US" b="0" u="sng" dirty="0" smtClean="0"/>
              <a:t>Stop</a:t>
            </a:r>
            <a:r>
              <a:rPr lang="en-US" b="0" dirty="0" smtClean="0"/>
              <a:t> sensing procedure with a particular sensing responder, </a:t>
            </a:r>
          </a:p>
          <a:p>
            <a:pPr marL="914400" lvl="1" indent="-457200">
              <a:spcAft>
                <a:spcPts val="0"/>
              </a:spcAft>
              <a:buFont typeface="+mj-lt"/>
              <a:buAutoNum type="alphaLcParenR"/>
            </a:pPr>
            <a:r>
              <a:rPr lang="en-US" b="0" u="sng" dirty="0" smtClean="0"/>
              <a:t>Pause</a:t>
            </a:r>
            <a:r>
              <a:rPr lang="en-US" b="0" dirty="0" smtClean="0"/>
              <a:t> </a:t>
            </a:r>
            <a:r>
              <a:rPr lang="en-US" dirty="0" smtClean="0"/>
              <a:t>sensing procedure </a:t>
            </a:r>
            <a:r>
              <a:rPr lang="en-US" b="0" dirty="0" smtClean="0"/>
              <a:t>with a particular sensing responder, </a:t>
            </a:r>
          </a:p>
          <a:p>
            <a:pPr marL="914400" lvl="1" indent="-457200">
              <a:spcAft>
                <a:spcPts val="0"/>
              </a:spcAft>
              <a:buFont typeface="+mj-lt"/>
              <a:buAutoNum type="alphaLcParenR"/>
            </a:pPr>
            <a:r>
              <a:rPr lang="en-US" b="0" u="sng" dirty="0" smtClean="0"/>
              <a:t>Resume</a:t>
            </a:r>
            <a:r>
              <a:rPr lang="en-US" b="0" dirty="0" smtClean="0"/>
              <a:t> </a:t>
            </a:r>
            <a:r>
              <a:rPr lang="en-US" dirty="0" smtClean="0"/>
              <a:t>sensing procedure </a:t>
            </a:r>
            <a:r>
              <a:rPr lang="en-US" b="0" dirty="0" smtClean="0"/>
              <a:t>with a </a:t>
            </a:r>
            <a:r>
              <a:rPr lang="en-US" b="0" u="sng" dirty="0" smtClean="0"/>
              <a:t>paused</a:t>
            </a:r>
            <a:r>
              <a:rPr lang="en-US" b="0" dirty="0" smtClean="0"/>
              <a:t> sensing responder,</a:t>
            </a:r>
          </a:p>
          <a:p>
            <a:pPr marL="914400" lvl="1" indent="-457200">
              <a:spcAft>
                <a:spcPts val="600"/>
              </a:spcAft>
              <a:buFont typeface="+mj-lt"/>
              <a:buAutoNum type="alphaLcParenR"/>
            </a:pPr>
            <a:r>
              <a:rPr lang="en-US" u="sng" dirty="0" smtClean="0"/>
              <a:t>Add</a:t>
            </a:r>
            <a:r>
              <a:rPr lang="en-US" dirty="0" smtClean="0"/>
              <a:t> sensing procedure with a particular sensing responder,</a:t>
            </a:r>
          </a:p>
          <a:p>
            <a:pPr marL="914400" lvl="1" indent="-457200">
              <a:spcAft>
                <a:spcPts val="600"/>
              </a:spcAft>
              <a:buFont typeface="+mj-lt"/>
              <a:buAutoNum type="alphaLcParenR"/>
            </a:pPr>
            <a:endParaRPr lang="en-US" b="0" dirty="0" smtClean="0"/>
          </a:p>
          <a:p>
            <a:pPr>
              <a:spcAft>
                <a:spcPts val="600"/>
              </a:spcAft>
            </a:pP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a:xfrm>
            <a:off x="7183973" y="6477000"/>
            <a:ext cx="4246027" cy="180975"/>
          </a:xfrm>
        </p:spPr>
        <p:txBody>
          <a:bodyPr/>
          <a:lstStyle/>
          <a:p>
            <a:r>
              <a:rPr lang="en-GB" dirty="0"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Picture 55">
            <a:extLst>
              <a:ext uri="{FF2B5EF4-FFF2-40B4-BE49-F238E27FC236}">
                <a16:creationId xmlns:a16="http://schemas.microsoft.com/office/drawing/2014/main" xmlns="" id="{FE671EC6-AB09-4C90-878E-21BA8F4BB759}"/>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9067800" y="5638800"/>
            <a:ext cx="856675" cy="451054"/>
          </a:xfrm>
          <a:prstGeom prst="rect">
            <a:avLst/>
          </a:prstGeom>
        </p:spPr>
      </p:pic>
      <p:sp>
        <p:nvSpPr>
          <p:cNvPr id="2" name="Title 1"/>
          <p:cNvSpPr>
            <a:spLocks noGrp="1"/>
          </p:cNvSpPr>
          <p:nvPr>
            <p:ph type="title"/>
          </p:nvPr>
        </p:nvSpPr>
        <p:spPr>
          <a:xfrm>
            <a:off x="914401" y="685801"/>
            <a:ext cx="10361084" cy="533399"/>
          </a:xfrm>
        </p:spPr>
        <p:txBody>
          <a:bodyPr/>
          <a:lstStyle/>
          <a:p>
            <a:r>
              <a:rPr lang="en-US" dirty="0" smtClean="0"/>
              <a:t>Example: stop/pause/resume/add a particular responder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Jan 2022</a:t>
            </a:r>
            <a:endParaRPr lang="en-GB" dirty="0"/>
          </a:p>
        </p:txBody>
      </p:sp>
      <p:pic>
        <p:nvPicPr>
          <p:cNvPr id="8" name="Picture 7">
            <a:extLst>
              <a:ext uri="{FF2B5EF4-FFF2-40B4-BE49-F238E27FC236}">
                <a16:creationId xmlns:a16="http://schemas.microsoft.com/office/drawing/2014/main" xmlns="" id="{D52C8E95-67E0-45B3-A327-C79650EFA9C6}"/>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286000" y="4105499"/>
            <a:ext cx="703627" cy="548847"/>
          </a:xfrm>
          <a:prstGeom prst="rect">
            <a:avLst/>
          </a:prstGeom>
        </p:spPr>
      </p:pic>
      <p:pic>
        <p:nvPicPr>
          <p:cNvPr id="10" name="Picture 9">
            <a:extLst>
              <a:ext uri="{FF2B5EF4-FFF2-40B4-BE49-F238E27FC236}">
                <a16:creationId xmlns:a16="http://schemas.microsoft.com/office/drawing/2014/main" xmlns="" id="{B4EEC27F-41C7-4437-BF17-E265CF6011CA}"/>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038600" y="5105400"/>
            <a:ext cx="644914" cy="513109"/>
          </a:xfrm>
          <a:prstGeom prst="rect">
            <a:avLst/>
          </a:prstGeom>
        </p:spPr>
      </p:pic>
      <p:pic>
        <p:nvPicPr>
          <p:cNvPr id="11" name="Picture 10">
            <a:extLst>
              <a:ext uri="{FF2B5EF4-FFF2-40B4-BE49-F238E27FC236}">
                <a16:creationId xmlns:a16="http://schemas.microsoft.com/office/drawing/2014/main" xmlns="" id="{9951F5AA-7109-47BE-8318-8BA07F20681C}"/>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447800" y="5638800"/>
            <a:ext cx="846852" cy="487375"/>
          </a:xfrm>
          <a:prstGeom prst="rect">
            <a:avLst/>
          </a:prstGeom>
        </p:spPr>
      </p:pic>
      <p:pic>
        <p:nvPicPr>
          <p:cNvPr id="12" name="Picture 11">
            <a:extLst>
              <a:ext uri="{FF2B5EF4-FFF2-40B4-BE49-F238E27FC236}">
                <a16:creationId xmlns:a16="http://schemas.microsoft.com/office/drawing/2014/main" xmlns="" id="{A67AA864-CC69-4EC0-B022-60DA5C78599E}"/>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609600" y="5105400"/>
            <a:ext cx="571758" cy="358116"/>
          </a:xfrm>
          <a:prstGeom prst="rect">
            <a:avLst/>
          </a:prstGeom>
        </p:spPr>
      </p:pic>
      <p:pic>
        <p:nvPicPr>
          <p:cNvPr id="13" name="Picture 12">
            <a:extLst>
              <a:ext uri="{FF2B5EF4-FFF2-40B4-BE49-F238E27FC236}">
                <a16:creationId xmlns:a16="http://schemas.microsoft.com/office/drawing/2014/main" xmlns="" id="{FE671EC6-AB09-4C90-878E-21BA8F4BB759}"/>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2724725" y="5644946"/>
            <a:ext cx="856675" cy="451054"/>
          </a:xfrm>
          <a:prstGeom prst="rect">
            <a:avLst/>
          </a:prstGeom>
        </p:spPr>
      </p:pic>
      <p:cxnSp>
        <p:nvCxnSpPr>
          <p:cNvPr id="14" name="Straight Arrow Connector 13">
            <a:extLst>
              <a:ext uri="{FF2B5EF4-FFF2-40B4-BE49-F238E27FC236}">
                <a16:creationId xmlns:a16="http://schemas.microsoft.com/office/drawing/2014/main" xmlns="" id="{BE1D0FCE-E5EA-470D-B81E-7CCE457C2195}"/>
              </a:ext>
            </a:extLst>
          </p:cNvPr>
          <p:cNvCxnSpPr>
            <a:cxnSpLocks/>
          </p:cNvCxnSpPr>
          <p:nvPr/>
        </p:nvCxnSpPr>
        <p:spPr>
          <a:xfrm>
            <a:off x="2971800" y="4698636"/>
            <a:ext cx="990600" cy="56531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xmlns="" id="{BE1D0FCE-E5EA-470D-B81E-7CCE457C2195}"/>
              </a:ext>
            </a:extLst>
          </p:cNvPr>
          <p:cNvCxnSpPr>
            <a:cxnSpLocks/>
          </p:cNvCxnSpPr>
          <p:nvPr/>
        </p:nvCxnSpPr>
        <p:spPr>
          <a:xfrm flipH="1">
            <a:off x="1143000" y="4578146"/>
            <a:ext cx="1066800" cy="45720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E1D0FCE-E5EA-470D-B81E-7CCE457C2195}"/>
              </a:ext>
            </a:extLst>
          </p:cNvPr>
          <p:cNvCxnSpPr>
            <a:cxnSpLocks/>
          </p:cNvCxnSpPr>
          <p:nvPr/>
        </p:nvCxnSpPr>
        <p:spPr>
          <a:xfrm flipH="1">
            <a:off x="1981200" y="4730546"/>
            <a:ext cx="381000" cy="91440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xmlns="" id="{BE1D0FCE-E5EA-470D-B81E-7CCE457C2195}"/>
              </a:ext>
            </a:extLst>
          </p:cNvPr>
          <p:cNvCxnSpPr>
            <a:cxnSpLocks/>
          </p:cNvCxnSpPr>
          <p:nvPr/>
        </p:nvCxnSpPr>
        <p:spPr>
          <a:xfrm>
            <a:off x="2743200" y="4730546"/>
            <a:ext cx="304800" cy="83820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xmlns="" id="{B9B835A3-5451-4F33-ADA6-89A161130A5F}"/>
              </a:ext>
            </a:extLst>
          </p:cNvPr>
          <p:cNvSpPr txBox="1"/>
          <p:nvPr/>
        </p:nvSpPr>
        <p:spPr>
          <a:xfrm flipH="1">
            <a:off x="457200" y="4038600"/>
            <a:ext cx="1905000" cy="369332"/>
          </a:xfrm>
          <a:prstGeom prst="rect">
            <a:avLst/>
          </a:prstGeom>
          <a:noFill/>
        </p:spPr>
        <p:txBody>
          <a:bodyPr vert="horz" wrap="square" lIns="0" tIns="0" rIns="0" bIns="0" rtlCol="0">
            <a:spAutoFit/>
          </a:bodyPr>
          <a:lstStyle/>
          <a:p>
            <a:pPr algn="ctr"/>
            <a:r>
              <a:rPr lang="en-US" sz="1200" dirty="0" smtClean="0">
                <a:solidFill>
                  <a:schemeClr val="tx1"/>
                </a:solidFill>
              </a:rPr>
              <a:t>AP=Sensing </a:t>
            </a:r>
            <a:r>
              <a:rPr lang="en-US" sz="1200" dirty="0">
                <a:solidFill>
                  <a:schemeClr val="tx1"/>
                </a:solidFill>
              </a:rPr>
              <a:t>Initiator</a:t>
            </a:r>
          </a:p>
          <a:p>
            <a:pPr algn="ctr"/>
            <a:r>
              <a:rPr lang="en-US" sz="1200" dirty="0">
                <a:solidFill>
                  <a:schemeClr val="tx1"/>
                </a:solidFill>
              </a:rPr>
              <a:t>Sensing </a:t>
            </a:r>
            <a:r>
              <a:rPr lang="en-US" sz="1200" dirty="0" smtClean="0">
                <a:solidFill>
                  <a:schemeClr val="tx1"/>
                </a:solidFill>
              </a:rPr>
              <a:t>Transmitter</a:t>
            </a:r>
            <a:endParaRPr lang="en-US" sz="1200" dirty="0">
              <a:solidFill>
                <a:schemeClr val="tx1"/>
              </a:solidFill>
            </a:endParaRPr>
          </a:p>
        </p:txBody>
      </p:sp>
      <p:cxnSp>
        <p:nvCxnSpPr>
          <p:cNvPr id="40" name="Straight Arrow Connector 39">
            <a:extLst>
              <a:ext uri="{FF2B5EF4-FFF2-40B4-BE49-F238E27FC236}">
                <a16:creationId xmlns:a16="http://schemas.microsoft.com/office/drawing/2014/main" xmlns="" id="{B1680D07-6698-4CFF-A0B8-57FE8767E217}"/>
              </a:ext>
            </a:extLst>
          </p:cNvPr>
          <p:cNvCxnSpPr>
            <a:cxnSpLocks/>
          </p:cNvCxnSpPr>
          <p:nvPr/>
        </p:nvCxnSpPr>
        <p:spPr>
          <a:xfrm flipV="1">
            <a:off x="1219200" y="4654346"/>
            <a:ext cx="1066800" cy="457200"/>
          </a:xfrm>
          <a:prstGeom prst="straightConnector1">
            <a:avLst/>
          </a:prstGeom>
          <a:ln>
            <a:solidFill>
              <a:srgbClr val="00B05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xmlns="" id="{BE1D0FCE-E5EA-470D-B81E-7CCE457C2195}"/>
              </a:ext>
            </a:extLst>
          </p:cNvPr>
          <p:cNvCxnSpPr>
            <a:cxnSpLocks/>
          </p:cNvCxnSpPr>
          <p:nvPr/>
        </p:nvCxnSpPr>
        <p:spPr>
          <a:xfrm flipH="1">
            <a:off x="2057400" y="4730546"/>
            <a:ext cx="381000" cy="914400"/>
          </a:xfrm>
          <a:prstGeom prst="straightConnector1">
            <a:avLst/>
          </a:prstGeom>
          <a:ln>
            <a:solidFill>
              <a:srgbClr val="00B050"/>
            </a:solidFill>
            <a:prstDash val="sysDash"/>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a:extLst>
              <a:ext uri="{FF2B5EF4-FFF2-40B4-BE49-F238E27FC236}">
                <a16:creationId xmlns:a16="http://schemas.microsoft.com/office/drawing/2014/main" xmlns="" id="{B1680D07-6698-4CFF-A0B8-57FE8767E217}"/>
              </a:ext>
            </a:extLst>
          </p:cNvPr>
          <p:cNvCxnSpPr>
            <a:cxnSpLocks/>
          </p:cNvCxnSpPr>
          <p:nvPr/>
        </p:nvCxnSpPr>
        <p:spPr>
          <a:xfrm flipH="1" flipV="1">
            <a:off x="2819400" y="4730546"/>
            <a:ext cx="304800" cy="762000"/>
          </a:xfrm>
          <a:prstGeom prst="straightConnector1">
            <a:avLst/>
          </a:prstGeom>
          <a:ln>
            <a:solidFill>
              <a:srgbClr val="00B05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xmlns="" id="{B1680D07-6698-4CFF-A0B8-57FE8767E217}"/>
              </a:ext>
            </a:extLst>
          </p:cNvPr>
          <p:cNvCxnSpPr>
            <a:cxnSpLocks/>
          </p:cNvCxnSpPr>
          <p:nvPr/>
        </p:nvCxnSpPr>
        <p:spPr>
          <a:xfrm flipH="1" flipV="1">
            <a:off x="3048000" y="4654346"/>
            <a:ext cx="990600" cy="533400"/>
          </a:xfrm>
          <a:prstGeom prst="straightConnector1">
            <a:avLst/>
          </a:prstGeom>
          <a:ln>
            <a:solidFill>
              <a:srgbClr val="00B05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a:extLst>
              <a:ext uri="{FF2B5EF4-FFF2-40B4-BE49-F238E27FC236}">
                <a16:creationId xmlns:a16="http://schemas.microsoft.com/office/drawing/2014/main" xmlns="" id="{CF33E0E6-7F29-4459-A4F1-8427386BE3EA}"/>
              </a:ext>
            </a:extLst>
          </p:cNvPr>
          <p:cNvCxnSpPr>
            <a:cxnSpLocks/>
          </p:cNvCxnSpPr>
          <p:nvPr/>
        </p:nvCxnSpPr>
        <p:spPr>
          <a:xfrm flipV="1">
            <a:off x="3962400" y="5943600"/>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a:extLst>
              <a:ext uri="{FF2B5EF4-FFF2-40B4-BE49-F238E27FC236}">
                <a16:creationId xmlns:a16="http://schemas.microsoft.com/office/drawing/2014/main" xmlns="" id="{333D6D40-E69E-46DF-B0EC-71DE9D0FFA22}"/>
              </a:ext>
            </a:extLst>
          </p:cNvPr>
          <p:cNvCxnSpPr>
            <a:cxnSpLocks/>
          </p:cNvCxnSpPr>
          <p:nvPr/>
        </p:nvCxnSpPr>
        <p:spPr>
          <a:xfrm flipV="1">
            <a:off x="3962400" y="6172199"/>
            <a:ext cx="607865" cy="1"/>
          </a:xfrm>
          <a:prstGeom prst="straightConnector1">
            <a:avLst/>
          </a:prstGeom>
          <a:ln>
            <a:solidFill>
              <a:srgbClr val="00B05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54" name="TextBox 53">
            <a:extLst>
              <a:ext uri="{FF2B5EF4-FFF2-40B4-BE49-F238E27FC236}">
                <a16:creationId xmlns:a16="http://schemas.microsoft.com/office/drawing/2014/main" xmlns="" id="{B9B835A3-5451-4F33-ADA6-89A161130A5F}"/>
              </a:ext>
            </a:extLst>
          </p:cNvPr>
          <p:cNvSpPr txBox="1"/>
          <p:nvPr/>
        </p:nvSpPr>
        <p:spPr>
          <a:xfrm flipH="1">
            <a:off x="4572000" y="5791200"/>
            <a:ext cx="2438400" cy="246221"/>
          </a:xfrm>
          <a:prstGeom prst="rect">
            <a:avLst/>
          </a:prstGeom>
          <a:noFill/>
        </p:spPr>
        <p:txBody>
          <a:bodyPr vert="horz" wrap="square" lIns="0" tIns="0" rIns="0" bIns="0" rtlCol="0">
            <a:spAutoFit/>
          </a:bodyPr>
          <a:lstStyle/>
          <a:p>
            <a:pPr algn="ctr"/>
            <a:r>
              <a:rPr lang="en-US" sz="1600" dirty="0">
                <a:solidFill>
                  <a:schemeClr val="tx1"/>
                </a:solidFill>
              </a:rPr>
              <a:t>Sensing </a:t>
            </a:r>
            <a:r>
              <a:rPr lang="en-US" sz="1600" dirty="0" smtClean="0">
                <a:solidFill>
                  <a:schemeClr val="tx1"/>
                </a:solidFill>
              </a:rPr>
              <a:t>PPDU transmission</a:t>
            </a:r>
            <a:endParaRPr lang="en-US" sz="1600" dirty="0">
              <a:solidFill>
                <a:schemeClr val="tx1"/>
              </a:solidFill>
            </a:endParaRPr>
          </a:p>
        </p:txBody>
      </p:sp>
      <p:sp>
        <p:nvSpPr>
          <p:cNvPr id="55" name="TextBox 54">
            <a:extLst>
              <a:ext uri="{FF2B5EF4-FFF2-40B4-BE49-F238E27FC236}">
                <a16:creationId xmlns:a16="http://schemas.microsoft.com/office/drawing/2014/main" xmlns="" id="{B9B835A3-5451-4F33-ADA6-89A161130A5F}"/>
              </a:ext>
            </a:extLst>
          </p:cNvPr>
          <p:cNvSpPr txBox="1"/>
          <p:nvPr/>
        </p:nvSpPr>
        <p:spPr>
          <a:xfrm flipH="1">
            <a:off x="4648200" y="6019800"/>
            <a:ext cx="2971800" cy="246221"/>
          </a:xfrm>
          <a:prstGeom prst="rect">
            <a:avLst/>
          </a:prstGeom>
          <a:noFill/>
        </p:spPr>
        <p:txBody>
          <a:bodyPr vert="horz" wrap="square" lIns="0" tIns="0" rIns="0" bIns="0" rtlCol="0">
            <a:spAutoFit/>
          </a:bodyPr>
          <a:lstStyle/>
          <a:p>
            <a:r>
              <a:rPr lang="en-US" sz="1600" dirty="0" smtClean="0">
                <a:solidFill>
                  <a:schemeClr val="tx1"/>
                </a:solidFill>
              </a:rPr>
              <a:t>Optional CSI transmission</a:t>
            </a:r>
            <a:endParaRPr lang="en-US" sz="1600" dirty="0">
              <a:solidFill>
                <a:schemeClr val="tx1"/>
              </a:solidFill>
            </a:endParaRPr>
          </a:p>
        </p:txBody>
      </p:sp>
      <p:sp>
        <p:nvSpPr>
          <p:cNvPr id="58" name="TextBox 57">
            <a:extLst>
              <a:ext uri="{FF2B5EF4-FFF2-40B4-BE49-F238E27FC236}">
                <a16:creationId xmlns:a16="http://schemas.microsoft.com/office/drawing/2014/main" xmlns="" id="{B9B835A3-5451-4F33-ADA6-89A161130A5F}"/>
              </a:ext>
            </a:extLst>
          </p:cNvPr>
          <p:cNvSpPr txBox="1"/>
          <p:nvPr/>
        </p:nvSpPr>
        <p:spPr>
          <a:xfrm flipH="1">
            <a:off x="152400" y="1371600"/>
            <a:ext cx="5029200" cy="2092881"/>
          </a:xfrm>
          <a:prstGeom prst="rect">
            <a:avLst/>
          </a:prstGeom>
          <a:noFill/>
        </p:spPr>
        <p:txBody>
          <a:bodyPr vert="horz" wrap="square" lIns="0" tIns="0" rIns="0" bIns="0" rtlCol="0">
            <a:spAutoFit/>
          </a:bodyPr>
          <a:lstStyle/>
          <a:p>
            <a:pPr>
              <a:spcAft>
                <a:spcPts val="300"/>
              </a:spcAft>
            </a:pPr>
            <a:r>
              <a:rPr lang="en-US" sz="1800" b="1" dirty="0" smtClean="0">
                <a:solidFill>
                  <a:schemeClr val="tx1"/>
                </a:solidFill>
              </a:rPr>
              <a:t>Use Case 1</a:t>
            </a:r>
            <a:r>
              <a:rPr lang="en-US" sz="1800" dirty="0" smtClean="0">
                <a:solidFill>
                  <a:schemeClr val="tx1"/>
                </a:solidFill>
              </a:rPr>
              <a:t>: Sensing by Proxy (SBP)</a:t>
            </a:r>
          </a:p>
          <a:p>
            <a:pPr marL="115888" indent="-115888">
              <a:spcAft>
                <a:spcPts val="300"/>
              </a:spcAft>
              <a:buFont typeface="Arial" pitchFamily="34" charset="0"/>
              <a:buChar char="•"/>
            </a:pPr>
            <a:r>
              <a:rPr lang="en-US" sz="1800" dirty="0" smtClean="0">
                <a:solidFill>
                  <a:schemeClr val="tx1"/>
                </a:solidFill>
              </a:rPr>
              <a:t>AP= sensing</a:t>
            </a:r>
            <a:r>
              <a:rPr lang="en-US" sz="1800" dirty="0" smtClean="0">
                <a:solidFill>
                  <a:srgbClr val="FF0000"/>
                </a:solidFill>
              </a:rPr>
              <a:t> initiator/transmitter (SBP responder)</a:t>
            </a:r>
          </a:p>
          <a:p>
            <a:pPr marL="115888" indent="-115888">
              <a:spcAft>
                <a:spcPts val="300"/>
              </a:spcAft>
              <a:buFont typeface="Arial" pitchFamily="34" charset="0"/>
              <a:buChar char="•"/>
            </a:pPr>
            <a:r>
              <a:rPr lang="en-US" sz="1800" dirty="0" smtClean="0">
                <a:solidFill>
                  <a:schemeClr val="tx1"/>
                </a:solidFill>
              </a:rPr>
              <a:t>Non-AP STAs=sensing responder/receiver</a:t>
            </a:r>
          </a:p>
          <a:p>
            <a:pPr marL="115888" indent="-115888">
              <a:spcAft>
                <a:spcPts val="300"/>
              </a:spcAft>
              <a:buFont typeface="Arial" pitchFamily="34" charset="0"/>
              <a:buChar char="•"/>
            </a:pPr>
            <a:r>
              <a:rPr lang="en-US" sz="1800" dirty="0" smtClean="0">
                <a:solidFill>
                  <a:schemeClr val="tx1"/>
                </a:solidFill>
              </a:rPr>
              <a:t>A particular responder (e.g. noisy, unstable, unreliable, faulty) to be </a:t>
            </a:r>
            <a:r>
              <a:rPr lang="en-US" sz="1800" u="sng" dirty="0" smtClean="0">
                <a:solidFill>
                  <a:schemeClr val="tx1"/>
                </a:solidFill>
              </a:rPr>
              <a:t>stopped/paused/resumed/ added</a:t>
            </a:r>
          </a:p>
          <a:p>
            <a:pPr marL="115888" indent="-115888">
              <a:spcAft>
                <a:spcPts val="300"/>
              </a:spcAft>
              <a:buFont typeface="Arial" pitchFamily="34" charset="0"/>
              <a:buChar char="•"/>
            </a:pPr>
            <a:endParaRPr lang="en-US" sz="1800" b="1" dirty="0" smtClean="0">
              <a:solidFill>
                <a:schemeClr val="tx1"/>
              </a:solidFill>
            </a:endParaRPr>
          </a:p>
        </p:txBody>
      </p:sp>
      <p:sp>
        <p:nvSpPr>
          <p:cNvPr id="77" name="TextBox 76">
            <a:extLst>
              <a:ext uri="{FF2B5EF4-FFF2-40B4-BE49-F238E27FC236}">
                <a16:creationId xmlns:a16="http://schemas.microsoft.com/office/drawing/2014/main" xmlns="" id="{B9B835A3-5451-4F33-ADA6-89A161130A5F}"/>
              </a:ext>
            </a:extLst>
          </p:cNvPr>
          <p:cNvSpPr txBox="1"/>
          <p:nvPr/>
        </p:nvSpPr>
        <p:spPr>
          <a:xfrm flipH="1">
            <a:off x="0" y="5562600"/>
            <a:ext cx="1676400" cy="553998"/>
          </a:xfrm>
          <a:prstGeom prst="rect">
            <a:avLst/>
          </a:prstGeom>
          <a:noFill/>
        </p:spPr>
        <p:txBody>
          <a:bodyPr vert="horz" wrap="square" lIns="0" tIns="0" rIns="0" bIns="0" rtlCol="0">
            <a:spAutoFit/>
          </a:bodyPr>
          <a:lstStyle/>
          <a:p>
            <a:pPr algn="ctr"/>
            <a:r>
              <a:rPr lang="en-US" sz="1200" dirty="0" smtClean="0">
                <a:solidFill>
                  <a:schemeClr val="tx1"/>
                </a:solidFill>
              </a:rPr>
              <a:t>Non-AP STAs=</a:t>
            </a:r>
          </a:p>
          <a:p>
            <a:pPr algn="ctr"/>
            <a:r>
              <a:rPr lang="en-US" sz="1200" dirty="0" smtClean="0">
                <a:solidFill>
                  <a:schemeClr val="tx1"/>
                </a:solidFill>
              </a:rPr>
              <a:t>Sensing Responder</a:t>
            </a:r>
            <a:endParaRPr lang="en-US" sz="1200" dirty="0">
              <a:solidFill>
                <a:schemeClr val="tx1"/>
              </a:solidFill>
            </a:endParaRPr>
          </a:p>
          <a:p>
            <a:pPr algn="ctr"/>
            <a:r>
              <a:rPr lang="en-US" sz="1200" dirty="0">
                <a:solidFill>
                  <a:schemeClr val="tx1"/>
                </a:solidFill>
              </a:rPr>
              <a:t>Sensing </a:t>
            </a:r>
            <a:r>
              <a:rPr lang="en-US" sz="1200" dirty="0" smtClean="0">
                <a:solidFill>
                  <a:schemeClr val="tx1"/>
                </a:solidFill>
              </a:rPr>
              <a:t>Receiver</a:t>
            </a:r>
            <a:endParaRPr lang="en-US" sz="1200" dirty="0">
              <a:solidFill>
                <a:schemeClr val="tx1"/>
              </a:solidFill>
            </a:endParaRPr>
          </a:p>
        </p:txBody>
      </p:sp>
      <p:pic>
        <p:nvPicPr>
          <p:cNvPr id="41" name="Picture 40">
            <a:extLst>
              <a:ext uri="{FF2B5EF4-FFF2-40B4-BE49-F238E27FC236}">
                <a16:creationId xmlns:a16="http://schemas.microsoft.com/office/drawing/2014/main" xmlns="" id="{B4EEC27F-41C7-4437-BF17-E265CF6011CA}"/>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038600" y="3733800"/>
            <a:ext cx="644914" cy="513109"/>
          </a:xfrm>
          <a:prstGeom prst="rect">
            <a:avLst/>
          </a:prstGeom>
        </p:spPr>
      </p:pic>
      <p:sp>
        <p:nvSpPr>
          <p:cNvPr id="42" name="TextBox 41">
            <a:extLst>
              <a:ext uri="{FF2B5EF4-FFF2-40B4-BE49-F238E27FC236}">
                <a16:creationId xmlns:a16="http://schemas.microsoft.com/office/drawing/2014/main" xmlns="" id="{B9B835A3-5451-4F33-ADA6-89A161130A5F}"/>
              </a:ext>
            </a:extLst>
          </p:cNvPr>
          <p:cNvSpPr txBox="1"/>
          <p:nvPr/>
        </p:nvSpPr>
        <p:spPr>
          <a:xfrm flipH="1">
            <a:off x="3429000" y="3429000"/>
            <a:ext cx="1676400" cy="184666"/>
          </a:xfrm>
          <a:prstGeom prst="rect">
            <a:avLst/>
          </a:prstGeom>
          <a:noFill/>
        </p:spPr>
        <p:txBody>
          <a:bodyPr vert="horz" wrap="square" lIns="0" tIns="0" rIns="0" bIns="0" rtlCol="0">
            <a:spAutoFit/>
          </a:bodyPr>
          <a:lstStyle/>
          <a:p>
            <a:pPr algn="ctr"/>
            <a:r>
              <a:rPr lang="en-US" sz="1200" dirty="0" smtClean="0">
                <a:solidFill>
                  <a:schemeClr val="tx1"/>
                </a:solidFill>
              </a:rPr>
              <a:t>SBP initiator</a:t>
            </a:r>
            <a:endParaRPr lang="en-US" sz="1200" dirty="0">
              <a:solidFill>
                <a:schemeClr val="tx1"/>
              </a:solidFill>
            </a:endParaRPr>
          </a:p>
        </p:txBody>
      </p:sp>
      <p:cxnSp>
        <p:nvCxnSpPr>
          <p:cNvPr id="43" name="Straight Arrow Connector 42">
            <a:extLst>
              <a:ext uri="{FF2B5EF4-FFF2-40B4-BE49-F238E27FC236}">
                <a16:creationId xmlns:a16="http://schemas.microsoft.com/office/drawing/2014/main" xmlns="" id="{BE1D0FCE-E5EA-470D-B81E-7CCE457C2195}"/>
              </a:ext>
            </a:extLst>
          </p:cNvPr>
          <p:cNvCxnSpPr>
            <a:cxnSpLocks/>
          </p:cNvCxnSpPr>
          <p:nvPr/>
        </p:nvCxnSpPr>
        <p:spPr>
          <a:xfrm flipH="1">
            <a:off x="2971800" y="3886200"/>
            <a:ext cx="1066800" cy="457200"/>
          </a:xfrm>
          <a:prstGeom prst="straightConnector1">
            <a:avLst/>
          </a:prstGeom>
          <a:ln>
            <a:solidFill>
              <a:srgbClr val="0000FF"/>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xmlns="" id="{B1680D07-6698-4CFF-A0B8-57FE8767E217}"/>
              </a:ext>
            </a:extLst>
          </p:cNvPr>
          <p:cNvCxnSpPr>
            <a:cxnSpLocks/>
          </p:cNvCxnSpPr>
          <p:nvPr/>
        </p:nvCxnSpPr>
        <p:spPr>
          <a:xfrm flipV="1">
            <a:off x="3048000" y="3962400"/>
            <a:ext cx="1066800" cy="457200"/>
          </a:xfrm>
          <a:prstGeom prst="straightConnector1">
            <a:avLst/>
          </a:prstGeom>
          <a:ln>
            <a:solidFill>
              <a:srgbClr val="00B050"/>
            </a:solidFill>
            <a:prstDash val="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xmlns="" id="{CF33E0E6-7F29-4459-A4F1-8427386BE3EA}"/>
              </a:ext>
            </a:extLst>
          </p:cNvPr>
          <p:cNvCxnSpPr>
            <a:cxnSpLocks/>
          </p:cNvCxnSpPr>
          <p:nvPr/>
        </p:nvCxnSpPr>
        <p:spPr>
          <a:xfrm flipV="1">
            <a:off x="3962400" y="6383179"/>
            <a:ext cx="607865" cy="1"/>
          </a:xfrm>
          <a:prstGeom prst="straightConnector1">
            <a:avLst/>
          </a:prstGeom>
          <a:ln>
            <a:solidFill>
              <a:srgbClr val="0000FF"/>
            </a:solidFill>
            <a:tailEnd type="triangle"/>
          </a:ln>
          <a:effectLst/>
        </p:spPr>
        <p:style>
          <a:lnRef idx="2">
            <a:schemeClr val="accent1"/>
          </a:lnRef>
          <a:fillRef idx="0">
            <a:schemeClr val="accent1"/>
          </a:fillRef>
          <a:effectRef idx="1">
            <a:schemeClr val="accent1"/>
          </a:effectRef>
          <a:fontRef idx="minor">
            <a:schemeClr val="tx1"/>
          </a:fontRef>
        </p:style>
      </p:cxnSp>
      <p:sp>
        <p:nvSpPr>
          <p:cNvPr id="51" name="TextBox 50">
            <a:extLst>
              <a:ext uri="{FF2B5EF4-FFF2-40B4-BE49-F238E27FC236}">
                <a16:creationId xmlns:a16="http://schemas.microsoft.com/office/drawing/2014/main" xmlns="" id="{B9B835A3-5451-4F33-ADA6-89A161130A5F}"/>
              </a:ext>
            </a:extLst>
          </p:cNvPr>
          <p:cNvSpPr txBox="1"/>
          <p:nvPr/>
        </p:nvSpPr>
        <p:spPr>
          <a:xfrm flipH="1">
            <a:off x="4648200" y="6230779"/>
            <a:ext cx="2438400" cy="246221"/>
          </a:xfrm>
          <a:prstGeom prst="rect">
            <a:avLst/>
          </a:prstGeom>
          <a:noFill/>
        </p:spPr>
        <p:txBody>
          <a:bodyPr vert="horz" wrap="square" lIns="0" tIns="0" rIns="0" bIns="0" rtlCol="0">
            <a:spAutoFit/>
          </a:bodyPr>
          <a:lstStyle/>
          <a:p>
            <a:r>
              <a:rPr lang="en-US" sz="1600" dirty="0" smtClean="0">
                <a:solidFill>
                  <a:schemeClr val="tx1"/>
                </a:solidFill>
              </a:rPr>
              <a:t>SBP request</a:t>
            </a:r>
            <a:endParaRPr lang="en-US" sz="1600" dirty="0">
              <a:solidFill>
                <a:schemeClr val="tx1"/>
              </a:solidFill>
            </a:endParaRPr>
          </a:p>
        </p:txBody>
      </p:sp>
      <p:pic>
        <p:nvPicPr>
          <p:cNvPr id="59" name="Picture 58">
            <a:extLst>
              <a:ext uri="{FF2B5EF4-FFF2-40B4-BE49-F238E27FC236}">
                <a16:creationId xmlns:a16="http://schemas.microsoft.com/office/drawing/2014/main" xmlns="" id="{D52C8E95-67E0-45B3-A327-C79650EFA9C6}"/>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34400" y="4115203"/>
            <a:ext cx="703627" cy="548847"/>
          </a:xfrm>
          <a:prstGeom prst="rect">
            <a:avLst/>
          </a:prstGeom>
        </p:spPr>
      </p:pic>
      <p:pic>
        <p:nvPicPr>
          <p:cNvPr id="61" name="Picture 60">
            <a:extLst>
              <a:ext uri="{FF2B5EF4-FFF2-40B4-BE49-F238E27FC236}">
                <a16:creationId xmlns:a16="http://schemas.microsoft.com/office/drawing/2014/main" xmlns="" id="{9951F5AA-7109-47BE-8318-8BA07F20681C}"/>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696200" y="5654650"/>
            <a:ext cx="846852" cy="487375"/>
          </a:xfrm>
          <a:prstGeom prst="rect">
            <a:avLst/>
          </a:prstGeom>
        </p:spPr>
      </p:pic>
      <p:cxnSp>
        <p:nvCxnSpPr>
          <p:cNvPr id="63" name="Straight Arrow Connector 62">
            <a:extLst>
              <a:ext uri="{FF2B5EF4-FFF2-40B4-BE49-F238E27FC236}">
                <a16:creationId xmlns:a16="http://schemas.microsoft.com/office/drawing/2014/main" xmlns="" id="{BE1D0FCE-E5EA-470D-B81E-7CCE457C2195}"/>
              </a:ext>
            </a:extLst>
          </p:cNvPr>
          <p:cNvCxnSpPr>
            <a:cxnSpLocks/>
          </p:cNvCxnSpPr>
          <p:nvPr/>
        </p:nvCxnSpPr>
        <p:spPr>
          <a:xfrm>
            <a:off x="9220200" y="4708340"/>
            <a:ext cx="990600" cy="56531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64" name="Straight Arrow Connector 63">
            <a:extLst>
              <a:ext uri="{FF2B5EF4-FFF2-40B4-BE49-F238E27FC236}">
                <a16:creationId xmlns:a16="http://schemas.microsoft.com/office/drawing/2014/main" xmlns="" id="{BE1D0FCE-E5EA-470D-B81E-7CCE457C2195}"/>
              </a:ext>
            </a:extLst>
          </p:cNvPr>
          <p:cNvCxnSpPr>
            <a:cxnSpLocks/>
          </p:cNvCxnSpPr>
          <p:nvPr/>
        </p:nvCxnSpPr>
        <p:spPr>
          <a:xfrm flipH="1">
            <a:off x="7391400" y="4587850"/>
            <a:ext cx="1066800" cy="45720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65" name="Straight Arrow Connector 64">
            <a:extLst>
              <a:ext uri="{FF2B5EF4-FFF2-40B4-BE49-F238E27FC236}">
                <a16:creationId xmlns:a16="http://schemas.microsoft.com/office/drawing/2014/main" xmlns="" id="{BE1D0FCE-E5EA-470D-B81E-7CCE457C2195}"/>
              </a:ext>
            </a:extLst>
          </p:cNvPr>
          <p:cNvCxnSpPr>
            <a:cxnSpLocks/>
          </p:cNvCxnSpPr>
          <p:nvPr/>
        </p:nvCxnSpPr>
        <p:spPr>
          <a:xfrm flipH="1">
            <a:off x="8229600" y="4740250"/>
            <a:ext cx="381000" cy="91440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a:extLst>
              <a:ext uri="{FF2B5EF4-FFF2-40B4-BE49-F238E27FC236}">
                <a16:creationId xmlns:a16="http://schemas.microsoft.com/office/drawing/2014/main" xmlns="" id="{BE1D0FCE-E5EA-470D-B81E-7CCE457C2195}"/>
              </a:ext>
            </a:extLst>
          </p:cNvPr>
          <p:cNvCxnSpPr>
            <a:cxnSpLocks/>
          </p:cNvCxnSpPr>
          <p:nvPr/>
        </p:nvCxnSpPr>
        <p:spPr>
          <a:xfrm>
            <a:off x="8991600" y="4740250"/>
            <a:ext cx="304800" cy="83820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xmlns="" id="{B1680D07-6698-4CFF-A0B8-57FE8767E217}"/>
              </a:ext>
            </a:extLst>
          </p:cNvPr>
          <p:cNvCxnSpPr>
            <a:cxnSpLocks/>
          </p:cNvCxnSpPr>
          <p:nvPr/>
        </p:nvCxnSpPr>
        <p:spPr>
          <a:xfrm flipH="1" flipV="1">
            <a:off x="7162800" y="4038600"/>
            <a:ext cx="1219200" cy="457200"/>
          </a:xfrm>
          <a:prstGeom prst="straightConnector1">
            <a:avLst/>
          </a:prstGeom>
          <a:ln>
            <a:solidFill>
              <a:srgbClr val="00B05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68" name="TextBox 67">
            <a:extLst>
              <a:ext uri="{FF2B5EF4-FFF2-40B4-BE49-F238E27FC236}">
                <a16:creationId xmlns:a16="http://schemas.microsoft.com/office/drawing/2014/main" xmlns="" id="{B9B835A3-5451-4F33-ADA6-89A161130A5F}"/>
              </a:ext>
            </a:extLst>
          </p:cNvPr>
          <p:cNvSpPr txBox="1"/>
          <p:nvPr/>
        </p:nvSpPr>
        <p:spPr>
          <a:xfrm flipH="1">
            <a:off x="8153400" y="3733800"/>
            <a:ext cx="1828800" cy="369332"/>
          </a:xfrm>
          <a:prstGeom prst="rect">
            <a:avLst/>
          </a:prstGeom>
          <a:noFill/>
        </p:spPr>
        <p:txBody>
          <a:bodyPr vert="horz" wrap="square" lIns="0" tIns="0" rIns="0" bIns="0" rtlCol="0">
            <a:spAutoFit/>
          </a:bodyPr>
          <a:lstStyle/>
          <a:p>
            <a:pPr algn="ctr"/>
            <a:r>
              <a:rPr lang="en-US" sz="1200" dirty="0" smtClean="0">
                <a:solidFill>
                  <a:schemeClr val="tx1"/>
                </a:solidFill>
              </a:rPr>
              <a:t>AP=Sensing </a:t>
            </a:r>
            <a:r>
              <a:rPr lang="en-US" sz="1200" dirty="0">
                <a:solidFill>
                  <a:schemeClr val="tx1"/>
                </a:solidFill>
              </a:rPr>
              <a:t>Initiator</a:t>
            </a:r>
          </a:p>
          <a:p>
            <a:pPr algn="ctr"/>
            <a:r>
              <a:rPr lang="en-US" sz="1200" dirty="0">
                <a:solidFill>
                  <a:schemeClr val="tx1"/>
                </a:solidFill>
              </a:rPr>
              <a:t>Sensing </a:t>
            </a:r>
            <a:r>
              <a:rPr lang="en-US" sz="1200" dirty="0" smtClean="0">
                <a:solidFill>
                  <a:schemeClr val="tx1"/>
                </a:solidFill>
              </a:rPr>
              <a:t>Receiver</a:t>
            </a:r>
            <a:endParaRPr lang="en-US" sz="1200" dirty="0">
              <a:solidFill>
                <a:schemeClr val="tx1"/>
              </a:solidFill>
            </a:endParaRPr>
          </a:p>
        </p:txBody>
      </p:sp>
      <p:sp>
        <p:nvSpPr>
          <p:cNvPr id="69" name="TextBox 68">
            <a:extLst>
              <a:ext uri="{FF2B5EF4-FFF2-40B4-BE49-F238E27FC236}">
                <a16:creationId xmlns:a16="http://schemas.microsoft.com/office/drawing/2014/main" xmlns="" id="{B9B835A3-5451-4F33-ADA6-89A161130A5F}"/>
              </a:ext>
            </a:extLst>
          </p:cNvPr>
          <p:cNvSpPr txBox="1"/>
          <p:nvPr/>
        </p:nvSpPr>
        <p:spPr>
          <a:xfrm flipH="1">
            <a:off x="6553200" y="1371600"/>
            <a:ext cx="5029200" cy="1777410"/>
          </a:xfrm>
          <a:prstGeom prst="rect">
            <a:avLst/>
          </a:prstGeom>
          <a:noFill/>
        </p:spPr>
        <p:txBody>
          <a:bodyPr vert="horz" wrap="square" lIns="0" tIns="0" rIns="0" bIns="0" rtlCol="0">
            <a:spAutoFit/>
          </a:bodyPr>
          <a:lstStyle/>
          <a:p>
            <a:pPr>
              <a:spcAft>
                <a:spcPts val="300"/>
              </a:spcAft>
            </a:pPr>
            <a:r>
              <a:rPr lang="en-US" sz="1800" b="1" dirty="0" smtClean="0">
                <a:solidFill>
                  <a:schemeClr val="tx1"/>
                </a:solidFill>
              </a:rPr>
              <a:t>Use Case 2</a:t>
            </a:r>
            <a:r>
              <a:rPr lang="en-US" sz="1800" dirty="0" smtClean="0">
                <a:solidFill>
                  <a:schemeClr val="tx1"/>
                </a:solidFill>
              </a:rPr>
              <a:t>: Sensing by Proxy (SBP)</a:t>
            </a:r>
          </a:p>
          <a:p>
            <a:pPr marL="115888" indent="-115888">
              <a:spcAft>
                <a:spcPts val="300"/>
              </a:spcAft>
              <a:buFont typeface="Arial" pitchFamily="34" charset="0"/>
              <a:buChar char="•"/>
            </a:pPr>
            <a:r>
              <a:rPr lang="en-US" sz="1800" dirty="0" smtClean="0">
                <a:solidFill>
                  <a:schemeClr val="tx1"/>
                </a:solidFill>
              </a:rPr>
              <a:t>AP= sensing</a:t>
            </a:r>
            <a:r>
              <a:rPr lang="en-US" sz="1800" dirty="0" smtClean="0">
                <a:solidFill>
                  <a:srgbClr val="FF0000"/>
                </a:solidFill>
              </a:rPr>
              <a:t> initiator/receiver (SBP responder)</a:t>
            </a:r>
          </a:p>
          <a:p>
            <a:pPr marL="115888" indent="-115888">
              <a:spcAft>
                <a:spcPts val="300"/>
              </a:spcAft>
              <a:buFont typeface="Arial" pitchFamily="34" charset="0"/>
              <a:buChar char="•"/>
            </a:pPr>
            <a:r>
              <a:rPr lang="en-US" sz="1800" dirty="0" smtClean="0">
                <a:solidFill>
                  <a:schemeClr val="tx1"/>
                </a:solidFill>
              </a:rPr>
              <a:t>Non-AP STAs=sensing responder/transmitter</a:t>
            </a:r>
          </a:p>
          <a:p>
            <a:pPr marL="115888" indent="-115888">
              <a:spcAft>
                <a:spcPts val="300"/>
              </a:spcAft>
              <a:buFont typeface="Arial" pitchFamily="34" charset="0"/>
              <a:buChar char="•"/>
            </a:pPr>
            <a:r>
              <a:rPr lang="en-US" sz="1800" dirty="0" smtClean="0">
                <a:solidFill>
                  <a:schemeClr val="tx1"/>
                </a:solidFill>
              </a:rPr>
              <a:t>A particular responder (e.g. noisy, unstable, unreliable, faulty) to be </a:t>
            </a:r>
            <a:r>
              <a:rPr lang="en-US" sz="1800" u="sng" dirty="0" smtClean="0">
                <a:solidFill>
                  <a:schemeClr val="tx1"/>
                </a:solidFill>
              </a:rPr>
              <a:t>stopped/paused/resumed/ added</a:t>
            </a:r>
          </a:p>
        </p:txBody>
      </p:sp>
      <p:sp>
        <p:nvSpPr>
          <p:cNvPr id="78" name="TextBox 77">
            <a:extLst>
              <a:ext uri="{FF2B5EF4-FFF2-40B4-BE49-F238E27FC236}">
                <a16:creationId xmlns:a16="http://schemas.microsoft.com/office/drawing/2014/main" xmlns="" id="{B9B835A3-5451-4F33-ADA6-89A161130A5F}"/>
              </a:ext>
            </a:extLst>
          </p:cNvPr>
          <p:cNvSpPr txBox="1"/>
          <p:nvPr/>
        </p:nvSpPr>
        <p:spPr>
          <a:xfrm flipH="1">
            <a:off x="8001000" y="5867400"/>
            <a:ext cx="1676400" cy="553998"/>
          </a:xfrm>
          <a:prstGeom prst="rect">
            <a:avLst/>
          </a:prstGeom>
          <a:noFill/>
        </p:spPr>
        <p:txBody>
          <a:bodyPr vert="horz" wrap="square" lIns="0" tIns="0" rIns="0" bIns="0" rtlCol="0">
            <a:spAutoFit/>
          </a:bodyPr>
          <a:lstStyle/>
          <a:p>
            <a:pPr algn="ctr"/>
            <a:r>
              <a:rPr lang="en-US" sz="1200" dirty="0" smtClean="0">
                <a:solidFill>
                  <a:schemeClr val="tx1"/>
                </a:solidFill>
              </a:rPr>
              <a:t>Non-AP STAs=</a:t>
            </a:r>
          </a:p>
          <a:p>
            <a:pPr algn="ctr"/>
            <a:r>
              <a:rPr lang="en-US" sz="1200" dirty="0" smtClean="0">
                <a:solidFill>
                  <a:schemeClr val="tx1"/>
                </a:solidFill>
              </a:rPr>
              <a:t>Sensing Responder</a:t>
            </a:r>
            <a:endParaRPr lang="en-US" sz="1200" dirty="0">
              <a:solidFill>
                <a:schemeClr val="tx1"/>
              </a:solidFill>
            </a:endParaRPr>
          </a:p>
          <a:p>
            <a:pPr algn="ctr"/>
            <a:r>
              <a:rPr lang="en-US" sz="1200" dirty="0">
                <a:solidFill>
                  <a:schemeClr val="tx1"/>
                </a:solidFill>
              </a:rPr>
              <a:t>Sensing </a:t>
            </a:r>
            <a:r>
              <a:rPr lang="en-US" sz="1200" dirty="0" smtClean="0">
                <a:solidFill>
                  <a:schemeClr val="tx1"/>
                </a:solidFill>
              </a:rPr>
              <a:t>Transmitter</a:t>
            </a:r>
            <a:endParaRPr lang="en-US" sz="1200" dirty="0">
              <a:solidFill>
                <a:schemeClr val="tx1"/>
              </a:solidFill>
            </a:endParaRPr>
          </a:p>
        </p:txBody>
      </p:sp>
      <p:pic>
        <p:nvPicPr>
          <p:cNvPr id="79" name="Picture 78">
            <a:extLst>
              <a:ext uri="{FF2B5EF4-FFF2-40B4-BE49-F238E27FC236}">
                <a16:creationId xmlns:a16="http://schemas.microsoft.com/office/drawing/2014/main" xmlns="" id="{B4EEC27F-41C7-4437-BF17-E265CF6011CA}"/>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477000" y="3733800"/>
            <a:ext cx="644914" cy="513109"/>
          </a:xfrm>
          <a:prstGeom prst="rect">
            <a:avLst/>
          </a:prstGeom>
        </p:spPr>
      </p:pic>
      <p:cxnSp>
        <p:nvCxnSpPr>
          <p:cNvPr id="80" name="Straight Arrow Connector 79">
            <a:extLst>
              <a:ext uri="{FF2B5EF4-FFF2-40B4-BE49-F238E27FC236}">
                <a16:creationId xmlns:a16="http://schemas.microsoft.com/office/drawing/2014/main" xmlns="" id="{BE1D0FCE-E5EA-470D-B81E-7CCE457C2195}"/>
              </a:ext>
            </a:extLst>
          </p:cNvPr>
          <p:cNvCxnSpPr>
            <a:cxnSpLocks/>
          </p:cNvCxnSpPr>
          <p:nvPr/>
        </p:nvCxnSpPr>
        <p:spPr>
          <a:xfrm>
            <a:off x="7239000" y="3962400"/>
            <a:ext cx="1219200" cy="457200"/>
          </a:xfrm>
          <a:prstGeom prst="straightConnector1">
            <a:avLst/>
          </a:prstGeom>
          <a:ln>
            <a:solidFill>
              <a:srgbClr val="0000FF"/>
            </a:solidFill>
            <a:tailEnd type="triangle"/>
          </a:ln>
          <a:effectLst/>
        </p:spPr>
        <p:style>
          <a:lnRef idx="2">
            <a:schemeClr val="accent1"/>
          </a:lnRef>
          <a:fillRef idx="0">
            <a:schemeClr val="accent1"/>
          </a:fillRef>
          <a:effectRef idx="1">
            <a:schemeClr val="accent1"/>
          </a:effectRef>
          <a:fontRef idx="minor">
            <a:schemeClr val="tx1"/>
          </a:fontRef>
        </p:style>
      </p:cxnSp>
      <p:sp>
        <p:nvSpPr>
          <p:cNvPr id="81" name="TextBox 80">
            <a:extLst>
              <a:ext uri="{FF2B5EF4-FFF2-40B4-BE49-F238E27FC236}">
                <a16:creationId xmlns:a16="http://schemas.microsoft.com/office/drawing/2014/main" xmlns="" id="{B9B835A3-5451-4F33-ADA6-89A161130A5F}"/>
              </a:ext>
            </a:extLst>
          </p:cNvPr>
          <p:cNvSpPr txBox="1"/>
          <p:nvPr/>
        </p:nvSpPr>
        <p:spPr>
          <a:xfrm flipH="1">
            <a:off x="6477000" y="3581400"/>
            <a:ext cx="1676400" cy="184666"/>
          </a:xfrm>
          <a:prstGeom prst="rect">
            <a:avLst/>
          </a:prstGeom>
          <a:noFill/>
        </p:spPr>
        <p:txBody>
          <a:bodyPr vert="horz" wrap="square" lIns="0" tIns="0" rIns="0" bIns="0" rtlCol="0">
            <a:spAutoFit/>
          </a:bodyPr>
          <a:lstStyle/>
          <a:p>
            <a:pPr algn="ctr"/>
            <a:r>
              <a:rPr lang="en-US" sz="1200" dirty="0" smtClean="0">
                <a:solidFill>
                  <a:schemeClr val="tx1"/>
                </a:solidFill>
              </a:rPr>
              <a:t>SBP initiator</a:t>
            </a:r>
            <a:endParaRPr lang="en-US" sz="1200" dirty="0">
              <a:solidFill>
                <a:schemeClr val="tx1"/>
              </a:solidFill>
            </a:endParaRPr>
          </a:p>
        </p:txBody>
      </p:sp>
      <p:pic>
        <p:nvPicPr>
          <p:cNvPr id="53" name="Picture 52">
            <a:extLst>
              <a:ext uri="{FF2B5EF4-FFF2-40B4-BE49-F238E27FC236}">
                <a16:creationId xmlns:a16="http://schemas.microsoft.com/office/drawing/2014/main" xmlns="" id="{A67AA864-CC69-4EC0-B022-60DA5C78599E}"/>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6819642" y="5029200"/>
            <a:ext cx="571758" cy="358116"/>
          </a:xfrm>
          <a:prstGeom prst="rect">
            <a:avLst/>
          </a:prstGeom>
        </p:spPr>
      </p:pic>
      <p:pic>
        <p:nvPicPr>
          <p:cNvPr id="57" name="Picture 56">
            <a:extLst>
              <a:ext uri="{FF2B5EF4-FFF2-40B4-BE49-F238E27FC236}">
                <a16:creationId xmlns:a16="http://schemas.microsoft.com/office/drawing/2014/main" xmlns="" id="{B4EEC27F-41C7-4437-BF17-E265CF6011CA}"/>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210800" y="5105400"/>
            <a:ext cx="644914" cy="513109"/>
          </a:xfrm>
          <a:prstGeom prst="rect">
            <a:avLst/>
          </a:prstGeom>
        </p:spPr>
      </p:pic>
      <p:sp>
        <p:nvSpPr>
          <p:cNvPr id="60" name="Oval 59"/>
          <p:cNvSpPr/>
          <p:nvPr/>
        </p:nvSpPr>
        <p:spPr bwMode="auto">
          <a:xfrm rot="1829207">
            <a:off x="2773947" y="4665791"/>
            <a:ext cx="2103800" cy="851782"/>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Oval 61"/>
          <p:cNvSpPr/>
          <p:nvPr/>
        </p:nvSpPr>
        <p:spPr bwMode="auto">
          <a:xfrm rot="1829207">
            <a:off x="9062243" y="4741990"/>
            <a:ext cx="2103800" cy="851782"/>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TextBox 69">
            <a:extLst>
              <a:ext uri="{FF2B5EF4-FFF2-40B4-BE49-F238E27FC236}">
                <a16:creationId xmlns:a16="http://schemas.microsoft.com/office/drawing/2014/main" xmlns="" id="{B9B835A3-5451-4F33-ADA6-89A161130A5F}"/>
              </a:ext>
            </a:extLst>
          </p:cNvPr>
          <p:cNvSpPr txBox="1"/>
          <p:nvPr/>
        </p:nvSpPr>
        <p:spPr>
          <a:xfrm flipH="1">
            <a:off x="4724400" y="4876800"/>
            <a:ext cx="1676400" cy="553998"/>
          </a:xfrm>
          <a:prstGeom prst="rect">
            <a:avLst/>
          </a:prstGeom>
          <a:noFill/>
        </p:spPr>
        <p:txBody>
          <a:bodyPr vert="horz" wrap="square" lIns="0" tIns="0" rIns="0" bIns="0" rtlCol="0">
            <a:spAutoFit/>
          </a:bodyPr>
          <a:lstStyle/>
          <a:p>
            <a:pPr algn="ctr"/>
            <a:r>
              <a:rPr lang="en-US" sz="1200" dirty="0" smtClean="0">
                <a:solidFill>
                  <a:srgbClr val="FF0000"/>
                </a:solidFill>
              </a:rPr>
              <a:t>A particular Sensing Responder to be stopped/ paused/resumed/added</a:t>
            </a:r>
            <a:endParaRPr lang="en-US" sz="1200" dirty="0">
              <a:solidFill>
                <a:srgbClr val="FF0000"/>
              </a:solidFill>
            </a:endParaRPr>
          </a:p>
        </p:txBody>
      </p:sp>
      <p:sp>
        <p:nvSpPr>
          <p:cNvPr id="71" name="TextBox 70">
            <a:extLst>
              <a:ext uri="{FF2B5EF4-FFF2-40B4-BE49-F238E27FC236}">
                <a16:creationId xmlns:a16="http://schemas.microsoft.com/office/drawing/2014/main" xmlns="" id="{B9B835A3-5451-4F33-ADA6-89A161130A5F}"/>
              </a:ext>
            </a:extLst>
          </p:cNvPr>
          <p:cNvSpPr txBox="1"/>
          <p:nvPr/>
        </p:nvSpPr>
        <p:spPr>
          <a:xfrm flipH="1">
            <a:off x="10439400" y="4495800"/>
            <a:ext cx="1676400" cy="553998"/>
          </a:xfrm>
          <a:prstGeom prst="rect">
            <a:avLst/>
          </a:prstGeom>
          <a:noFill/>
        </p:spPr>
        <p:txBody>
          <a:bodyPr vert="horz" wrap="square" lIns="0" tIns="0" rIns="0" bIns="0" rtlCol="0">
            <a:spAutoFit/>
          </a:bodyPr>
          <a:lstStyle/>
          <a:p>
            <a:pPr algn="ctr"/>
            <a:r>
              <a:rPr lang="en-US" sz="1200" dirty="0" smtClean="0">
                <a:solidFill>
                  <a:srgbClr val="FF0000"/>
                </a:solidFill>
              </a:rPr>
              <a:t>A particular Sensing Responder to be stopped/ paused/resumed/added</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 (SP1)</a:t>
            </a:r>
            <a:endParaRPr lang="en-US" dirty="0"/>
          </a:p>
        </p:txBody>
      </p:sp>
      <p:sp>
        <p:nvSpPr>
          <p:cNvPr id="3" name="Content Placeholder 2"/>
          <p:cNvSpPr>
            <a:spLocks noGrp="1"/>
          </p:cNvSpPr>
          <p:nvPr>
            <p:ph idx="1"/>
          </p:nvPr>
        </p:nvSpPr>
        <p:spPr/>
        <p:txBody>
          <a:bodyPr/>
          <a:lstStyle/>
          <a:p>
            <a:r>
              <a:rPr lang="en-US" sz="2000" dirty="0" smtClean="0"/>
              <a:t>Do you agree to add the following to SFD (and/or D0.1)?</a:t>
            </a:r>
          </a:p>
          <a:p>
            <a:r>
              <a:rPr lang="en-US" sz="2000" b="0" i="1" dirty="0" smtClean="0"/>
              <a:t>	“The SBP initiator should be able to request to, and the SBP responder (an AP) should be able to, </a:t>
            </a:r>
            <a:r>
              <a:rPr lang="en-US" sz="2000" b="0" i="1" u="sng" dirty="0" smtClean="0"/>
              <a:t>stop</a:t>
            </a:r>
            <a:r>
              <a:rPr lang="en-US" sz="2000" b="0" i="1" dirty="0" smtClean="0"/>
              <a:t> a sensing procedure with a particular sensing responder.”</a:t>
            </a:r>
          </a:p>
          <a:p>
            <a:endParaRPr lang="en-US" sz="2000" i="1" dirty="0" smtClean="0"/>
          </a:p>
          <a:p>
            <a:pPr marL="690563" indent="-457200">
              <a:buAutoNum type="arabicPeriod"/>
            </a:pPr>
            <a:r>
              <a:rPr lang="en-US" sz="2000" dirty="0" smtClean="0"/>
              <a:t>Yes</a:t>
            </a:r>
          </a:p>
          <a:p>
            <a:pPr marL="690563" indent="-457200">
              <a:buAutoNum type="arabicPeriod"/>
            </a:pPr>
            <a:r>
              <a:rPr lang="en-US" sz="2000" dirty="0" smtClean="0"/>
              <a:t>No</a:t>
            </a:r>
          </a:p>
          <a:p>
            <a:pPr marL="690563" indent="-457200">
              <a:buAutoNum type="arabicPeriod"/>
            </a:pPr>
            <a:r>
              <a:rPr lang="en-US" sz="2000" dirty="0" smtClean="0"/>
              <a:t>Abstain</a:t>
            </a:r>
          </a:p>
          <a:p>
            <a:pPr marL="457200" indent="-457200">
              <a:buAutoNum type="arabicPeriod"/>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(SP2)</a:t>
            </a:r>
            <a:endParaRPr lang="en-US" dirty="0"/>
          </a:p>
        </p:txBody>
      </p:sp>
      <p:sp>
        <p:nvSpPr>
          <p:cNvPr id="3" name="Content Placeholder 2"/>
          <p:cNvSpPr>
            <a:spLocks noGrp="1"/>
          </p:cNvSpPr>
          <p:nvPr>
            <p:ph idx="1"/>
          </p:nvPr>
        </p:nvSpPr>
        <p:spPr/>
        <p:txBody>
          <a:bodyPr/>
          <a:lstStyle/>
          <a:p>
            <a:r>
              <a:rPr lang="en-US" sz="2000" dirty="0" smtClean="0"/>
              <a:t>Do you agree to add the following to SFD (and/or D0.1)?</a:t>
            </a:r>
          </a:p>
          <a:p>
            <a:r>
              <a:rPr lang="en-US" sz="2000" b="0" i="1" dirty="0" smtClean="0"/>
              <a:t>	“The SBP initiator should be able to request to, and the SBP responder (an AP) should be able to, </a:t>
            </a:r>
            <a:r>
              <a:rPr lang="en-US" sz="2000" b="0" i="1" u="sng" dirty="0" smtClean="0"/>
              <a:t>pause </a:t>
            </a:r>
            <a:r>
              <a:rPr lang="en-US" sz="2000" b="0" i="1" dirty="0" smtClean="0"/>
              <a:t>a sensing procedure with a particular sensing responder, and </a:t>
            </a:r>
            <a:r>
              <a:rPr lang="en-US" sz="2000" b="0" i="1" u="sng" dirty="0" smtClean="0"/>
              <a:t>resume</a:t>
            </a:r>
            <a:r>
              <a:rPr lang="en-US" sz="2000" b="0" i="1" dirty="0" smtClean="0"/>
              <a:t> a sensing procedure with a </a:t>
            </a:r>
            <a:r>
              <a:rPr lang="en-US" sz="2000" b="0" i="1" u="sng" dirty="0" smtClean="0"/>
              <a:t>paused</a:t>
            </a:r>
            <a:r>
              <a:rPr lang="en-US" sz="2000" b="0" i="1" dirty="0" smtClean="0"/>
              <a:t> sensing responder.”</a:t>
            </a:r>
          </a:p>
          <a:p>
            <a:endParaRPr lang="en-US" sz="2000" i="1" dirty="0" smtClean="0"/>
          </a:p>
          <a:p>
            <a:pPr marL="690563" indent="-457200">
              <a:buAutoNum type="arabicPeriod"/>
            </a:pPr>
            <a:r>
              <a:rPr lang="en-US" sz="2000" dirty="0" smtClean="0"/>
              <a:t>Yes</a:t>
            </a:r>
          </a:p>
          <a:p>
            <a:pPr marL="690563" indent="-457200">
              <a:buAutoNum type="arabicPeriod"/>
            </a:pPr>
            <a:r>
              <a:rPr lang="en-US" sz="2000" dirty="0" smtClean="0"/>
              <a:t>No</a:t>
            </a:r>
          </a:p>
          <a:p>
            <a:pPr marL="690563" indent="-457200">
              <a:buAutoNum type="arabicPeriod"/>
            </a:pPr>
            <a:r>
              <a:rPr lang="en-US" sz="2000" dirty="0" smtClean="0"/>
              <a:t>Abstain</a:t>
            </a:r>
          </a:p>
          <a:p>
            <a:pPr marL="457200" indent="-457200">
              <a:buAutoNum type="arabicPeriod"/>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 (SP3)</a:t>
            </a:r>
            <a:endParaRPr lang="en-US" dirty="0"/>
          </a:p>
        </p:txBody>
      </p:sp>
      <p:sp>
        <p:nvSpPr>
          <p:cNvPr id="3" name="Content Placeholder 2"/>
          <p:cNvSpPr>
            <a:spLocks noGrp="1"/>
          </p:cNvSpPr>
          <p:nvPr>
            <p:ph idx="1"/>
          </p:nvPr>
        </p:nvSpPr>
        <p:spPr/>
        <p:txBody>
          <a:bodyPr/>
          <a:lstStyle/>
          <a:p>
            <a:r>
              <a:rPr lang="en-US" sz="2000" dirty="0" smtClean="0"/>
              <a:t>Do you agree to add the following to SFD (and/or D0.1)?</a:t>
            </a:r>
          </a:p>
          <a:p>
            <a:r>
              <a:rPr lang="en-US" sz="2000" b="0" i="1" dirty="0" smtClean="0"/>
              <a:t>	“The SBP initiator should be able to request to, and the SBP responder (an AP) should be able to, </a:t>
            </a:r>
            <a:r>
              <a:rPr lang="en-US" sz="2000" b="0" i="1" u="sng" dirty="0" smtClean="0"/>
              <a:t>add </a:t>
            </a:r>
            <a:r>
              <a:rPr lang="en-US" sz="2000" b="0" i="1" dirty="0" smtClean="0"/>
              <a:t>a sensing procedure with a particular sensing responder.”</a:t>
            </a:r>
          </a:p>
          <a:p>
            <a:endParaRPr lang="en-US" sz="2000" i="1" dirty="0" smtClean="0"/>
          </a:p>
          <a:p>
            <a:pPr marL="690563" indent="-457200">
              <a:buAutoNum type="arabicPeriod"/>
            </a:pPr>
            <a:r>
              <a:rPr lang="en-US" sz="2000" dirty="0" smtClean="0"/>
              <a:t>Yes</a:t>
            </a:r>
          </a:p>
          <a:p>
            <a:pPr marL="690563" indent="-457200">
              <a:buAutoNum type="arabicPeriod"/>
            </a:pPr>
            <a:r>
              <a:rPr lang="en-US" sz="2000" dirty="0" smtClean="0"/>
              <a:t>No</a:t>
            </a:r>
          </a:p>
          <a:p>
            <a:pPr marL="690563" indent="-457200">
              <a:buAutoNum type="arabicPeriod"/>
            </a:pPr>
            <a:r>
              <a:rPr lang="en-US" sz="2000" dirty="0" smtClean="0"/>
              <a:t>Abstain</a:t>
            </a:r>
          </a:p>
          <a:p>
            <a:pPr marL="457200" indent="-457200">
              <a:buAutoNum type="arabicPeriod"/>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theme/theme1.xml><?xml version="1.0" encoding="utf-8"?>
<a:theme xmlns:a="http://schemas.openxmlformats.org/drawingml/2006/main" name="template_802-11-Submission-16-9_ppt2007">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DD6B17-2002-48CE-BC90-1BC614AA335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www.w3.org/XML/1998/namespace"/>
    <ds:schemaRef ds:uri="http://purl.org/dc/dcmitype/"/>
  </ds:schemaRefs>
</ds:datastoreItem>
</file>

<file path=customXml/itemProps2.xml><?xml version="1.0" encoding="utf-8"?>
<ds:datastoreItem xmlns:ds="http://schemas.openxmlformats.org/officeDocument/2006/customXml" ds:itemID="{94372534-44A3-4990-8A66-EA9D7A21C860}">
  <ds:schemaRefs>
    <ds:schemaRef ds:uri="http://schemas.microsoft.com/sharepoint/v3/contenttype/forms"/>
  </ds:schemaRefs>
</ds:datastoreItem>
</file>

<file path=customXml/itemProps3.xml><?xml version="1.0" encoding="utf-8"?>
<ds:datastoreItem xmlns:ds="http://schemas.openxmlformats.org/officeDocument/2006/customXml" ds:itemID="{38C39185-4AEF-48CB-BDD5-F4EF06AC9B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template_802-11-Submission-16-9_ppt2007</Template>
  <TotalTime>39283</TotalTime>
  <Words>473</Words>
  <Application>Microsoft Office PowerPoint</Application>
  <PresentationFormat>Custom</PresentationFormat>
  <Paragraphs>94</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template_802-11-Submission-16-9_ppt2007</vt:lpstr>
      <vt:lpstr>Stopping a Particular Responder in SBP</vt:lpstr>
      <vt:lpstr>Need 1: Stop/pause/resume/add a particular responder</vt:lpstr>
      <vt:lpstr>Example: stop/pause/resume/add a particular responder</vt:lpstr>
      <vt:lpstr>Straw Poll 1 (SP1)</vt:lpstr>
      <vt:lpstr>Straw Poll 2 (SP2)</vt:lpstr>
      <vt:lpstr>Straw Poll 3 (SP3)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eeau90</dc:creator>
  <cp:lastModifiedBy>Oscar Au</cp:lastModifiedBy>
  <cp:revision>624</cp:revision>
  <cp:lastPrinted>1601-01-01T00:00:00Z</cp:lastPrinted>
  <dcterms:created xsi:type="dcterms:W3CDTF">2019-09-04T16:40:26Z</dcterms:created>
  <dcterms:modified xsi:type="dcterms:W3CDTF">2022-04-27T17:39:12Z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