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hangesInfos/changesInfo1.xml" ContentType="application/vnd.ms-powerpoint.changesinfo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81" r:id="rId6"/>
    <p:sldId id="283" r:id="rId7"/>
    <p:sldId id="284" r:id="rId8"/>
    <p:sldId id="282" r:id="rId9"/>
    <p:sldId id="260" r:id="rId10"/>
    <p:sldId id="285" r:id="rId11"/>
  </p:sldIdLst>
  <p:sldSz cx="12192000" cy="6858000"/>
  <p:notesSz cx="7315200" cy="96012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980">
          <p15:clr>
            <a:srgbClr val="A4A3A4"/>
          </p15:clr>
        </p15:guide>
        <p15:guide id="4" pos="227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03" autoAdjust="0"/>
    <p:restoredTop sz="94660" autoAdjust="0"/>
  </p:normalViewPr>
  <p:slideViewPr>
    <p:cSldViewPr>
      <p:cViewPr varScale="1">
        <p:scale>
          <a:sx n="92" d="100"/>
          <a:sy n="92" d="100"/>
        </p:scale>
        <p:origin x="-312" y="-9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-1680" y="-67"/>
      </p:cViewPr>
      <p:guideLst>
        <p:guide orient="horz" pos="2880"/>
        <p:guide orient="horz" pos="2980"/>
        <p:guide pos="2160"/>
        <p:guide pos="227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56BF7369-CF7C-4DFD-AC9A-074E0517AAA5}"/>
    <pc:docChg chg="modMainMaster">
      <pc:chgData name="Jim Lansford" userId="a4fe446c-a46d-4105-b32e-f064615612ff" providerId="ADAL" clId="{56BF7369-CF7C-4DFD-AC9A-074E0517AAA5}" dt="2019-09-16T02:14:38.548" v="7" actId="20577"/>
      <pc:docMkLst>
        <pc:docMk/>
      </pc:docMkLst>
      <pc:sldMasterChg chg="modSp">
        <pc:chgData name="Jim Lansford" userId="a4fe446c-a46d-4105-b32e-f064615612ff" providerId="ADAL" clId="{56BF7369-CF7C-4DFD-AC9A-074E0517AAA5}" dt="2019-09-16T02:14:38.548" v="7" actId="20577"/>
        <pc:sldMasterMkLst>
          <pc:docMk/>
          <pc:sldMasterMk cId="0" sldId="2147483648"/>
        </pc:sldMasterMkLst>
        <pc:spChg chg="mod">
          <ac:chgData name="Jim Lansford" userId="a4fe446c-a46d-4105-b32e-f064615612ff" providerId="ADAL" clId="{56BF7369-CF7C-4DFD-AC9A-074E0517AAA5}" dt="2019-09-16T02:14:38.548" v="7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271" y="0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/>
          <a:lstStyle>
            <a:lvl1pPr algn="r">
              <a:defRPr sz="1300"/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l">
              <a:defRPr sz="1300"/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271" y="9119991"/>
            <a:ext cx="3170255" cy="479567"/>
          </a:xfrm>
          <a:prstGeom prst="rect">
            <a:avLst/>
          </a:prstGeom>
        </p:spPr>
        <p:txBody>
          <a:bodyPr vert="horz" lIns="95390" tIns="47695" rIns="95390" bIns="47695" rtlCol="0" anchor="b"/>
          <a:lstStyle>
            <a:lvl1pPr algn="r">
              <a:defRPr sz="13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315200" cy="96012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950299" y="100184"/>
            <a:ext cx="674914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9987" y="100184"/>
            <a:ext cx="870857" cy="2184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5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 2019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468313" y="725488"/>
            <a:ext cx="6376987" cy="358775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74690" y="4560818"/>
            <a:ext cx="5364146" cy="43193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7644" tIns="48071" rIns="97644" bIns="4807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652199" y="9295723"/>
            <a:ext cx="973015" cy="1872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76951" algn="l"/>
                <a:tab pos="1430853" algn="l"/>
                <a:tab pos="2384755" algn="l"/>
                <a:tab pos="3338657" algn="l"/>
                <a:tab pos="4292559" algn="l"/>
                <a:tab pos="5246461" algn="l"/>
                <a:tab pos="6200364" algn="l"/>
                <a:tab pos="7154266" algn="l"/>
                <a:tab pos="8108168" algn="l"/>
                <a:tab pos="9062070" algn="l"/>
                <a:tab pos="10015972" algn="l"/>
                <a:tab pos="10969874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Oscar Au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99693" y="9295722"/>
            <a:ext cx="539262" cy="3761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  <a:defRPr sz="13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62001" y="9295723"/>
            <a:ext cx="777457" cy="20005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53902" algn="l"/>
                <a:tab pos="1907804" algn="l"/>
                <a:tab pos="2861706" algn="l"/>
                <a:tab pos="3815608" algn="l"/>
                <a:tab pos="4769510" algn="l"/>
                <a:tab pos="5723412" algn="l"/>
                <a:tab pos="6677315" algn="l"/>
                <a:tab pos="7631217" algn="l"/>
                <a:tab pos="8585119" algn="l"/>
                <a:tab pos="9539021" algn="l"/>
                <a:tab pos="10492923" algn="l"/>
              </a:tabLst>
            </a:pPr>
            <a:r>
              <a:rPr lang="en-US" sz="13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63675" y="9294081"/>
            <a:ext cx="5787851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83288" y="307121"/>
            <a:ext cx="5948624" cy="1642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5390" tIns="47695" rIns="95390" bIns="47695"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 2019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Oscar Au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217527" y="725921"/>
            <a:ext cx="4880149" cy="358854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5390" tIns="47695" rIns="95390" bIns="47695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690" y="4560817"/>
            <a:ext cx="5365820" cy="4417932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Oscar Au, Origin Wireless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802.11-22/0670r1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A Discussion of SBP 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2022-04-25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Oscar Au, Origin Wireless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926723" y="3198168"/>
            <a:ext cx="3385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–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143000" y="2438400"/>
          <a:ext cx="9829800" cy="1854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05000"/>
                <a:gridCol w="1905000"/>
                <a:gridCol w="28956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Name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Affiliations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Address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Email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 Au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Origin Wireless</a:t>
                      </a:r>
                      <a:r>
                        <a:rPr lang="en-US" sz="1600" baseline="0" dirty="0" smtClean="0"/>
                        <a:t> Inc.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600" dirty="0" smtClean="0"/>
                        <a:t>7500 Greenway</a:t>
                      </a:r>
                      <a:r>
                        <a:rPr lang="en-US" sz="1600" baseline="0" dirty="0" smtClean="0"/>
                        <a:t> Center Drive, Suite 1070, Greenbelt, MD 20770 USA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oscar.au@originwirelessai.com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Beibei</a:t>
                      </a:r>
                      <a:r>
                        <a:rPr lang="en-US" sz="1600" dirty="0" smtClean="0"/>
                        <a:t> Wang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beibei.wang@originwirelessai.com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K.J. Ray Liu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Hung-</a:t>
                      </a:r>
                      <a:r>
                        <a:rPr lang="en-US" sz="1600" dirty="0" err="1" smtClean="0"/>
                        <a:t>Quoc</a:t>
                      </a:r>
                      <a:r>
                        <a:rPr lang="en-US" sz="1600" baseline="0" dirty="0" smtClean="0"/>
                        <a:t> Lai</a:t>
                      </a:r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Review of SBP 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4" name="Straight Arrow Connector 1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971800" y="4698636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2743200" y="4730546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" y="4038600"/>
            <a:ext cx="19050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AP=Sensing </a:t>
            </a:r>
            <a:r>
              <a:rPr lang="en-US" sz="16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2819400" y="4730546"/>
            <a:ext cx="304800" cy="7620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3048000" y="4654346"/>
            <a:ext cx="990600" cy="533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Optional CSI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1</a:t>
            </a:r>
            <a:r>
              <a:rPr lang="en-US" sz="1800" dirty="0" smtClean="0">
                <a:solidFill>
                  <a:schemeClr val="tx1"/>
                </a:solidFill>
              </a:rPr>
              <a:t>: 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initiator/transmitter (SBP responder)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STAs=sensing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SBP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0" y="5562600"/>
            <a:ext cx="1676400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STAs=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96200" y="565465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7391400" y="4587850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8229600" y="4740250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924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AP=Sensing </a:t>
            </a:r>
            <a:r>
              <a:rPr lang="en-US" sz="16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Receiver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50041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2</a:t>
            </a:r>
            <a:r>
              <a:rPr lang="en-US" sz="1800" dirty="0" smtClean="0">
                <a:solidFill>
                  <a:schemeClr val="tx1"/>
                </a:solidFill>
              </a:rPr>
              <a:t>: Sensing by Proxy (SBP)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</a:t>
            </a:r>
            <a:r>
              <a:rPr lang="en-US" sz="1800" dirty="0" smtClean="0">
                <a:solidFill>
                  <a:srgbClr val="FF0000"/>
                </a:solidFill>
              </a:rPr>
              <a:t> initiator/receiver (SBP responder)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Non-AP STAs=sensing responder/transmitter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SBP initiator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753600" y="5638800"/>
            <a:ext cx="1676400" cy="73866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Non-AP STAs=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Sensing Responder</a:t>
            </a:r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Transmitter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3" name="Picture 52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9642" y="5029200"/>
            <a:ext cx="571758" cy="358116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067800" y="5638800"/>
            <a:ext cx="856675" cy="451054"/>
          </a:xfrm>
          <a:prstGeom prst="rect">
            <a:avLst/>
          </a:prstGeom>
        </p:spPr>
      </p:pic>
      <p:pic>
        <p:nvPicPr>
          <p:cNvPr id="57" name="Picture 56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05400"/>
            <a:ext cx="644914" cy="5131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1: information of Non-AP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For the SBP initiator (application program running inside SBP initiator) to plan/contemplate/ configure SBP, the SBP initiator needs to know which devices in the AP’s network are 11bf compatible (and thus can potentially join the WLAN sensing procedure).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To enable SBP usage, we need the following: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>
                <a:solidFill>
                  <a:srgbClr val="0000FF"/>
                </a:solidFill>
              </a:rPr>
              <a:t>SBP initiator should be able to request, and the AP should be able to provide, </a:t>
            </a:r>
            <a:r>
              <a:rPr lang="en-US" b="0" u="sng" dirty="0" smtClean="0">
                <a:solidFill>
                  <a:srgbClr val="0000FF"/>
                </a:solidFill>
              </a:rPr>
              <a:t>a list of 11bf compatible devices</a:t>
            </a:r>
            <a:r>
              <a:rPr lang="en-US" b="0" dirty="0" smtClean="0">
                <a:solidFill>
                  <a:srgbClr val="0000FF"/>
                </a:solidFill>
              </a:rPr>
              <a:t> in the AP’s network, together with </a:t>
            </a:r>
            <a:r>
              <a:rPr lang="en-US" b="0" u="sng" dirty="0" smtClean="0">
                <a:solidFill>
                  <a:srgbClr val="0000FF"/>
                </a:solidFill>
              </a:rPr>
              <a:t>associated device information </a:t>
            </a:r>
            <a:r>
              <a:rPr lang="en-US" b="0" dirty="0" smtClean="0">
                <a:solidFill>
                  <a:srgbClr val="0000FF"/>
                </a:solidFill>
              </a:rPr>
              <a:t>(</a:t>
            </a:r>
            <a:r>
              <a:rPr lang="en-US" dirty="0" smtClean="0">
                <a:solidFill>
                  <a:srgbClr val="0000FF"/>
                </a:solidFill>
              </a:rPr>
              <a:t>e.g. </a:t>
            </a:r>
            <a:r>
              <a:rPr lang="en-US" b="0" dirty="0" smtClean="0">
                <a:solidFill>
                  <a:srgbClr val="0000FF"/>
                </a:solidFill>
              </a:rPr>
              <a:t>device name, host name, vendor class ID, device product name, if available).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The list of 11bf compatible devices and the associated device info may be requested by/made available to SBP initiator </a:t>
            </a:r>
            <a:r>
              <a:rPr lang="en-US" sz="2000" b="0" i="1" dirty="0" smtClean="0">
                <a:solidFill>
                  <a:schemeClr val="tx1"/>
                </a:solidFill>
              </a:rPr>
              <a:t>before</a:t>
            </a:r>
            <a:r>
              <a:rPr lang="en-US" sz="2000" b="0" dirty="0" smtClean="0">
                <a:solidFill>
                  <a:schemeClr val="tx1"/>
                </a:solidFill>
              </a:rPr>
              <a:t> SBP initiator sends SBP request to AP.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2: Selected non-AP STAs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00201"/>
            <a:ext cx="10361084" cy="4494214"/>
          </a:xfrm>
        </p:spPr>
        <p:txBody>
          <a:bodyPr/>
          <a:lstStyle/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From the list of 11bf compatible devices (made available by AP as described in Need1), the SBP initiator may only want sensing measurements associated with some “selected” non-AP STAs (sensing responders).</a:t>
            </a:r>
          </a:p>
          <a:p>
            <a:pPr>
              <a:spcAft>
                <a:spcPts val="600"/>
              </a:spcAft>
              <a:buFont typeface="Arial" pitchFamily="34" charset="0"/>
              <a:buChar char="•"/>
            </a:pPr>
            <a:r>
              <a:rPr lang="en-US" sz="2000" b="0" dirty="0" smtClean="0"/>
              <a:t>To enable useful SBP usage, we need the following:</a:t>
            </a:r>
          </a:p>
          <a:p>
            <a:pPr lvl="1">
              <a:spcAft>
                <a:spcPts val="600"/>
              </a:spcAft>
              <a:buFont typeface="Arial" pitchFamily="34" charset="0"/>
              <a:buChar char="•"/>
            </a:pPr>
            <a:r>
              <a:rPr lang="en-US" b="0" dirty="0" smtClean="0">
                <a:solidFill>
                  <a:srgbClr val="0000FF"/>
                </a:solidFill>
              </a:rPr>
              <a:t>SBP initiator should be able to request the AP to, and the AP should be able to, </a:t>
            </a:r>
            <a:r>
              <a:rPr lang="en-US" b="0" u="sng" dirty="0" smtClean="0">
                <a:solidFill>
                  <a:srgbClr val="0000FF"/>
                </a:solidFill>
              </a:rPr>
              <a:t>restrict</a:t>
            </a:r>
            <a:r>
              <a:rPr lang="en-US" b="0" dirty="0" smtClean="0">
                <a:solidFill>
                  <a:srgbClr val="0000FF"/>
                </a:solidFill>
              </a:rPr>
              <a:t> or </a:t>
            </a:r>
            <a:r>
              <a:rPr lang="en-US" b="0" u="sng" dirty="0" smtClean="0">
                <a:solidFill>
                  <a:srgbClr val="0000FF"/>
                </a:solidFill>
              </a:rPr>
              <a:t>limit</a:t>
            </a:r>
            <a:r>
              <a:rPr lang="en-US" b="0" dirty="0" smtClean="0">
                <a:solidFill>
                  <a:srgbClr val="0000FF"/>
                </a:solidFill>
              </a:rPr>
              <a:t> the WLAN sensing procedure of an SBP to a list of </a:t>
            </a:r>
            <a:r>
              <a:rPr lang="en-US" b="0" u="sng" dirty="0" smtClean="0">
                <a:solidFill>
                  <a:srgbClr val="0000FF"/>
                </a:solidFill>
              </a:rPr>
              <a:t>selected</a:t>
            </a:r>
            <a:r>
              <a:rPr lang="en-US" b="0" dirty="0" smtClean="0">
                <a:solidFill>
                  <a:srgbClr val="0000FF"/>
                </a:solidFill>
              </a:rPr>
              <a:t> 11bf-compatible non-AP STAs.</a:t>
            </a:r>
          </a:p>
          <a:p>
            <a:pPr>
              <a:spcAft>
                <a:spcPts val="600"/>
              </a:spcAft>
            </a:pP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83973" y="6477000"/>
            <a:ext cx="4246027" cy="180975"/>
          </a:xfrm>
        </p:spPr>
        <p:txBody>
          <a:bodyPr/>
          <a:lstStyle/>
          <a:p>
            <a:r>
              <a:rPr lang="en-GB" dirty="0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 smtClean="0"/>
              <a:t>Some Needed SBP Use Cases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Jan 2022</a:t>
            </a:r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4105499"/>
            <a:ext cx="703627" cy="548847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5105400"/>
            <a:ext cx="644914" cy="51310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5638800"/>
            <a:ext cx="846852" cy="4873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5105400"/>
            <a:ext cx="571758" cy="358116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724725" y="5644946"/>
            <a:ext cx="856675" cy="451054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143000" y="4578146"/>
            <a:ext cx="1066800" cy="4572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1981200" y="4730546"/>
            <a:ext cx="381000" cy="914400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85800" y="4038600"/>
            <a:ext cx="167640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AP=Sensing </a:t>
            </a:r>
            <a:r>
              <a:rPr lang="en-US" sz="14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Transmitter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1219200" y="4654346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057400" y="4730546"/>
            <a:ext cx="381000" cy="9144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5943600"/>
            <a:ext cx="607865" cy="1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="" xmlns:a16="http://schemas.microsoft.com/office/drawing/2014/main" id="{333D6D40-E69E-46DF-B0EC-71DE9D0FFA22}"/>
              </a:ext>
            </a:extLst>
          </p:cNvPr>
          <p:cNvCxnSpPr>
            <a:cxnSpLocks/>
          </p:cNvCxnSpPr>
          <p:nvPr/>
        </p:nvCxnSpPr>
        <p:spPr>
          <a:xfrm flipV="1">
            <a:off x="3962400" y="6172199"/>
            <a:ext cx="607865" cy="1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572000" y="5791200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Sensing </a:t>
            </a:r>
            <a:r>
              <a:rPr lang="en-US" sz="1600" dirty="0" smtClean="0">
                <a:solidFill>
                  <a:schemeClr val="tx1"/>
                </a:solidFill>
              </a:rPr>
              <a:t>PPDU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019800"/>
            <a:ext cx="29718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Optional CSI transmission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152400" y="1371600"/>
            <a:ext cx="5029200" cy="213135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3</a:t>
            </a:r>
            <a:r>
              <a:rPr lang="en-US" sz="1800" dirty="0" smtClean="0">
                <a:solidFill>
                  <a:schemeClr val="tx1"/>
                </a:solidFill>
              </a:rPr>
              <a:t>: Selective SBP </a:t>
            </a:r>
            <a:r>
              <a:rPr lang="en-US" sz="1800" dirty="0" smtClean="0">
                <a:solidFill>
                  <a:srgbClr val="FF0000"/>
                </a:solidFill>
              </a:rPr>
              <a:t>(NEEDED)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 initiator/transmitter (SBP responder)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Selected non-AP STA=sensing responder/receiver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SBP </a:t>
            </a:r>
            <a:r>
              <a:rPr lang="en-US" sz="1800" u="sng" dirty="0" smtClean="0">
                <a:solidFill>
                  <a:srgbClr val="FF0000"/>
                </a:solidFill>
              </a:rPr>
              <a:t>restricted</a:t>
            </a:r>
            <a:r>
              <a:rPr lang="en-US" sz="1800" dirty="0" smtClean="0">
                <a:solidFill>
                  <a:srgbClr val="FF0000"/>
                </a:solidFill>
              </a:rPr>
              <a:t> to </a:t>
            </a:r>
            <a:r>
              <a:rPr lang="en-US" sz="1800" u="sng" dirty="0" smtClean="0">
                <a:solidFill>
                  <a:srgbClr val="FF0000"/>
                </a:solidFill>
              </a:rPr>
              <a:t>selected</a:t>
            </a:r>
            <a:r>
              <a:rPr lang="en-US" sz="1800" dirty="0" smtClean="0">
                <a:solidFill>
                  <a:srgbClr val="FF0000"/>
                </a:solidFill>
              </a:rPr>
              <a:t> non-AP STAs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SBP initiator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endParaRPr lang="en-US" sz="1800" b="1" dirty="0" smtClean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-76200" y="5486400"/>
            <a:ext cx="2057400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rgbClr val="FF0000"/>
                </a:solidFill>
              </a:rPr>
              <a:t>Selected</a:t>
            </a:r>
            <a:r>
              <a:rPr lang="en-US" sz="1400" dirty="0" smtClean="0">
                <a:solidFill>
                  <a:schemeClr val="tx1"/>
                </a:solidFill>
              </a:rPr>
              <a:t> non-AP STAs: Sensing Responder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Receiver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41" name="Picture 40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600" y="3733800"/>
            <a:ext cx="644914" cy="513109"/>
          </a:xfrm>
          <a:prstGeom prst="rect">
            <a:avLst/>
          </a:prstGeom>
        </p:spPr>
      </p:pic>
      <p:sp>
        <p:nvSpPr>
          <p:cNvPr id="42" name="TextBox 41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3429000" y="3429000"/>
            <a:ext cx="1676400" cy="215444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SBP initiator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 flipH="1">
            <a:off x="2971800" y="3886200"/>
            <a:ext cx="10668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V="1">
            <a:off x="3048000" y="3962400"/>
            <a:ext cx="10668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="" xmlns:a16="http://schemas.microsoft.com/office/drawing/2014/main" id="{CF33E0E6-7F29-4459-A4F1-8427386BE3EA}"/>
              </a:ext>
            </a:extLst>
          </p:cNvPr>
          <p:cNvCxnSpPr>
            <a:cxnSpLocks/>
          </p:cNvCxnSpPr>
          <p:nvPr/>
        </p:nvCxnSpPr>
        <p:spPr>
          <a:xfrm flipV="1">
            <a:off x="3962400" y="6383179"/>
            <a:ext cx="607865" cy="1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4648200" y="6230779"/>
            <a:ext cx="2438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SBP request</a:t>
            </a:r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59" name="Picture 58">
            <a:extLst>
              <a:ext uri="{FF2B5EF4-FFF2-40B4-BE49-F238E27FC236}">
                <a16:creationId xmlns="" xmlns:a16="http://schemas.microsoft.com/office/drawing/2014/main" id="{D52C8E95-67E0-45B3-A327-C79650EFA9C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4400" y="4115203"/>
            <a:ext cx="703627" cy="548847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="" xmlns:a16="http://schemas.microsoft.com/office/drawing/2014/main" id="{9951F5AA-7109-47BE-8318-8BA07F20681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600" y="5638800"/>
            <a:ext cx="846852" cy="487375"/>
          </a:xfrm>
          <a:prstGeom prst="rect">
            <a:avLst/>
          </a:prstGeom>
        </p:spPr>
      </p:pic>
      <p:cxnSp>
        <p:nvCxnSpPr>
          <p:cNvPr id="63" name="Straight Arrow Connector 62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9220200" y="4708340"/>
            <a:ext cx="990600" cy="56531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8991600" y="4740250"/>
            <a:ext cx="304800" cy="838200"/>
          </a:xfrm>
          <a:prstGeom prst="straightConnector1">
            <a:avLst/>
          </a:prstGeom>
          <a:ln>
            <a:solidFill>
              <a:schemeClr val="tx2"/>
            </a:solidFill>
            <a:headEnd type="triangle"/>
            <a:tailEnd type="non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="" xmlns:a16="http://schemas.microsoft.com/office/drawing/2014/main" id="{B1680D07-6698-4CFF-A0B8-57FE8767E217}"/>
              </a:ext>
            </a:extLst>
          </p:cNvPr>
          <p:cNvCxnSpPr>
            <a:cxnSpLocks/>
          </p:cNvCxnSpPr>
          <p:nvPr/>
        </p:nvCxnSpPr>
        <p:spPr>
          <a:xfrm flipH="1" flipV="1">
            <a:off x="7162800" y="4038600"/>
            <a:ext cx="1219200" cy="457200"/>
          </a:xfrm>
          <a:prstGeom prst="straightConnector1">
            <a:avLst/>
          </a:prstGeom>
          <a:ln>
            <a:solidFill>
              <a:srgbClr val="00B050"/>
            </a:solidFill>
            <a:prstDash val="sysDash"/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144000" y="4038600"/>
            <a:ext cx="1828800" cy="43088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AP=Sensing </a:t>
            </a:r>
            <a:r>
              <a:rPr lang="en-US" sz="1400" dirty="0">
                <a:solidFill>
                  <a:schemeClr val="tx1"/>
                </a:solidFill>
              </a:rPr>
              <a:t>Initiator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Receiver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69" name="TextBox 68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6553200" y="1371600"/>
            <a:ext cx="5029200" cy="1815882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>
              <a:spcAft>
                <a:spcPts val="300"/>
              </a:spcAft>
            </a:pPr>
            <a:r>
              <a:rPr lang="en-US" sz="1800" b="1" dirty="0" smtClean="0">
                <a:solidFill>
                  <a:schemeClr val="tx1"/>
                </a:solidFill>
              </a:rPr>
              <a:t>Use Case 4</a:t>
            </a:r>
            <a:r>
              <a:rPr lang="en-US" sz="1800" dirty="0" smtClean="0">
                <a:solidFill>
                  <a:schemeClr val="tx1"/>
                </a:solidFill>
              </a:rPr>
              <a:t>: Selective SBP </a:t>
            </a:r>
            <a:r>
              <a:rPr lang="en-US" sz="1800" dirty="0" smtClean="0">
                <a:solidFill>
                  <a:srgbClr val="FF0000"/>
                </a:solidFill>
              </a:rPr>
              <a:t>(NEEDED)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AP= sensing initiator/receiver (SBP responder)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Selected non-AP STA=sensing responder/transmitter </a:t>
            </a: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rgbClr val="FF0000"/>
                </a:solidFill>
              </a:rPr>
              <a:t>SBP </a:t>
            </a:r>
            <a:r>
              <a:rPr lang="en-US" sz="1800" u="sng" dirty="0" smtClean="0">
                <a:solidFill>
                  <a:srgbClr val="FF0000"/>
                </a:solidFill>
              </a:rPr>
              <a:t>restricted</a:t>
            </a:r>
            <a:r>
              <a:rPr lang="en-US" sz="1800" dirty="0" smtClean="0">
                <a:solidFill>
                  <a:srgbClr val="FF0000"/>
                </a:solidFill>
              </a:rPr>
              <a:t> to </a:t>
            </a:r>
            <a:r>
              <a:rPr lang="en-US" sz="1800" u="sng" dirty="0" smtClean="0">
                <a:solidFill>
                  <a:srgbClr val="FF0000"/>
                </a:solidFill>
              </a:rPr>
              <a:t>selected</a:t>
            </a:r>
            <a:r>
              <a:rPr lang="en-US" sz="1800" dirty="0" smtClean="0">
                <a:solidFill>
                  <a:srgbClr val="FF0000"/>
                </a:solidFill>
              </a:rPr>
              <a:t> non-AP STAs</a:t>
            </a:r>
            <a:endParaRPr lang="en-US" sz="1800" dirty="0" smtClean="0">
              <a:solidFill>
                <a:schemeClr val="tx1"/>
              </a:solidFill>
            </a:endParaRPr>
          </a:p>
          <a:p>
            <a:pPr marL="115888" indent="-115888">
              <a:spcAft>
                <a:spcPts val="300"/>
              </a:spcAft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Sensing measurements (e.g. CSI) optionally fed back to SBP initiator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9982200" y="5638800"/>
            <a:ext cx="2057400" cy="64633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Selected non-AP STAs: Sensing Responder</a:t>
            </a:r>
            <a:endParaRPr lang="en-US" sz="1400" dirty="0">
              <a:solidFill>
                <a:schemeClr val="tx1"/>
              </a:solidFill>
            </a:endParaRPr>
          </a:p>
          <a:p>
            <a:pPr algn="ctr"/>
            <a:r>
              <a:rPr lang="en-US" sz="1400" dirty="0">
                <a:solidFill>
                  <a:schemeClr val="tx1"/>
                </a:solidFill>
              </a:rPr>
              <a:t>Sensing </a:t>
            </a:r>
            <a:r>
              <a:rPr lang="en-US" sz="1400" dirty="0" smtClean="0">
                <a:solidFill>
                  <a:schemeClr val="tx1"/>
                </a:solidFill>
              </a:rPr>
              <a:t>Transmitter</a:t>
            </a:r>
            <a:endParaRPr lang="en-US" sz="1400" dirty="0">
              <a:solidFill>
                <a:schemeClr val="tx1"/>
              </a:solidFill>
            </a:endParaRPr>
          </a:p>
        </p:txBody>
      </p:sp>
      <p:pic>
        <p:nvPicPr>
          <p:cNvPr id="79" name="Picture 78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000" y="3733800"/>
            <a:ext cx="644914" cy="513109"/>
          </a:xfrm>
          <a:prstGeom prst="rect">
            <a:avLst/>
          </a:prstGeom>
        </p:spPr>
      </p:pic>
      <p:cxnSp>
        <p:nvCxnSpPr>
          <p:cNvPr id="80" name="Straight Arrow Connector 79">
            <a:extLst>
              <a:ext uri="{FF2B5EF4-FFF2-40B4-BE49-F238E27FC236}">
                <a16:creationId xmlns="" xmlns:a16="http://schemas.microsoft.com/office/drawing/2014/main" id="{BE1D0FCE-E5EA-470D-B81E-7CCE457C2195}"/>
              </a:ext>
            </a:extLst>
          </p:cNvPr>
          <p:cNvCxnSpPr>
            <a:cxnSpLocks/>
          </p:cNvCxnSpPr>
          <p:nvPr/>
        </p:nvCxnSpPr>
        <p:spPr>
          <a:xfrm>
            <a:off x="7239000" y="3962400"/>
            <a:ext cx="1219200" cy="457200"/>
          </a:xfrm>
          <a:prstGeom prst="straightConnector1">
            <a:avLst/>
          </a:prstGeom>
          <a:ln>
            <a:solidFill>
              <a:srgbClr val="0000FF"/>
            </a:solidFill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1" name="TextBox 80">
            <a:extLst>
              <a:ext uri="{FF2B5EF4-FFF2-40B4-BE49-F238E27FC236}">
                <a16:creationId xmlns="" xmlns:a16="http://schemas.microsoft.com/office/drawing/2014/main" id="{B9B835A3-5451-4F33-ADA6-89A161130A5F}"/>
              </a:ext>
            </a:extLst>
          </p:cNvPr>
          <p:cNvSpPr txBox="1"/>
          <p:nvPr/>
        </p:nvSpPr>
        <p:spPr>
          <a:xfrm flipH="1">
            <a:off x="7162800" y="3657600"/>
            <a:ext cx="1676400" cy="246221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SBP initiator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4800600" y="5105400"/>
            <a:ext cx="22635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Non-selected</a:t>
            </a:r>
            <a:r>
              <a:rPr lang="en-US" sz="1400" dirty="0" smtClean="0">
                <a:solidFill>
                  <a:schemeClr val="tx1"/>
                </a:solidFill>
              </a:rPr>
              <a:t> non-AP STAs: </a:t>
            </a:r>
            <a:endParaRPr lang="en-US" sz="1400" dirty="0"/>
          </a:p>
        </p:txBody>
      </p:sp>
      <p:sp>
        <p:nvSpPr>
          <p:cNvPr id="56" name="Oval 55"/>
          <p:cNvSpPr/>
          <p:nvPr/>
        </p:nvSpPr>
        <p:spPr bwMode="auto">
          <a:xfrm rot="1801140">
            <a:off x="241093" y="5187322"/>
            <a:ext cx="2263936" cy="784417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60" name="Picture 59">
            <a:extLst>
              <a:ext uri="{FF2B5EF4-FFF2-40B4-BE49-F238E27FC236}">
                <a16:creationId xmlns="" xmlns:a16="http://schemas.microsoft.com/office/drawing/2014/main" id="{A67AA864-CC69-4EC0-B022-60DA5C78599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10800" y="5181600"/>
            <a:ext cx="571758" cy="358116"/>
          </a:xfrm>
          <a:prstGeom prst="rect">
            <a:avLst/>
          </a:prstGeom>
        </p:spPr>
      </p:pic>
      <p:pic>
        <p:nvPicPr>
          <p:cNvPr id="62" name="Picture 61">
            <a:extLst>
              <a:ext uri="{FF2B5EF4-FFF2-40B4-BE49-F238E27FC236}">
                <a16:creationId xmlns="" xmlns:a16="http://schemas.microsoft.com/office/drawing/2014/main" id="{FE671EC6-AB09-4C90-878E-21BA8F4BB75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924800" y="5791200"/>
            <a:ext cx="856675" cy="451054"/>
          </a:xfrm>
          <a:prstGeom prst="rect">
            <a:avLst/>
          </a:prstGeom>
        </p:spPr>
      </p:pic>
      <p:pic>
        <p:nvPicPr>
          <p:cNvPr id="71" name="Picture 70">
            <a:extLst>
              <a:ext uri="{FF2B5EF4-FFF2-40B4-BE49-F238E27FC236}">
                <a16:creationId xmlns="" xmlns:a16="http://schemas.microsoft.com/office/drawing/2014/main" id="{B4EEC27F-41C7-4437-BF17-E265CF6011C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5105400"/>
            <a:ext cx="644914" cy="513109"/>
          </a:xfrm>
          <a:prstGeom prst="rect">
            <a:avLst/>
          </a:prstGeom>
        </p:spPr>
      </p:pic>
      <p:sp>
        <p:nvSpPr>
          <p:cNvPr id="57" name="Oval 56"/>
          <p:cNvSpPr/>
          <p:nvPr/>
        </p:nvSpPr>
        <p:spPr bwMode="auto">
          <a:xfrm rot="19964026">
            <a:off x="8816046" y="5199613"/>
            <a:ext cx="2263936" cy="780668"/>
          </a:xfrm>
          <a:prstGeom prst="ellipse">
            <a:avLst/>
          </a:prstGeom>
          <a:noFill/>
          <a:ln w="952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2" name="Oval 71"/>
          <p:cNvSpPr/>
          <p:nvPr/>
        </p:nvSpPr>
        <p:spPr bwMode="auto">
          <a:xfrm rot="19964026">
            <a:off x="2677531" y="5115242"/>
            <a:ext cx="2263936" cy="927724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Oval 72"/>
          <p:cNvSpPr/>
          <p:nvPr/>
        </p:nvSpPr>
        <p:spPr bwMode="auto">
          <a:xfrm rot="1854599">
            <a:off x="6706914" y="5163802"/>
            <a:ext cx="2263936" cy="927724"/>
          </a:xfrm>
          <a:prstGeom prst="ellipse">
            <a:avLst/>
          </a:prstGeom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 (SP1)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add the following to SFD (and/or D0.1)?</a:t>
            </a:r>
          </a:p>
          <a:p>
            <a:r>
              <a:rPr lang="en-US" sz="2000" b="0" i="1" dirty="0" smtClean="0"/>
              <a:t>	“The SBP initiator should be able to request, and the SBP responder (an AP) should be able to provide, a list of 11bf compatible non-AP STAs in the AP’s WLAN network, together with associated non-AP STA information (e.g. device name, host name, vendor class ID, device product name, if available).”</a:t>
            </a:r>
          </a:p>
          <a:p>
            <a:endParaRPr lang="en-US" sz="2000" i="1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 (SP2)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you agree to the following?</a:t>
            </a:r>
          </a:p>
          <a:p>
            <a:r>
              <a:rPr lang="en-US" sz="2000" b="0" i="1" dirty="0" smtClean="0"/>
              <a:t>	“The SBP initiator should be able to request the SBP responder (AP) to, and the SBP responder should be able to, </a:t>
            </a:r>
            <a:r>
              <a:rPr lang="en-US" sz="2000" b="0" i="1" u="sng" dirty="0" smtClean="0"/>
              <a:t>restrict</a:t>
            </a:r>
            <a:r>
              <a:rPr lang="en-US" sz="2000" b="0" i="1" dirty="0" smtClean="0"/>
              <a:t> the sensing procedure in an SBP to a list of </a:t>
            </a:r>
            <a:r>
              <a:rPr lang="en-US" sz="2000" b="0" i="1" u="sng" dirty="0" smtClean="0"/>
              <a:t>selected</a:t>
            </a:r>
            <a:r>
              <a:rPr lang="en-US" sz="2000" b="0" i="1" dirty="0" smtClean="0"/>
              <a:t> non-AP STAs.”</a:t>
            </a:r>
          </a:p>
          <a:p>
            <a:endParaRPr lang="en-US" sz="2000" b="0" i="1" dirty="0" smtClean="0"/>
          </a:p>
          <a:p>
            <a:r>
              <a:rPr lang="en-US" sz="2000" b="0" i="1" dirty="0" smtClean="0"/>
              <a:t>	Note: The list may be different for different SBP initiator.</a:t>
            </a:r>
            <a:br>
              <a:rPr lang="en-US" sz="2000" b="0" i="1" dirty="0" smtClean="0"/>
            </a:br>
            <a:r>
              <a:rPr lang="en-US" sz="2000" b="0" i="1" dirty="0" smtClean="0"/>
              <a:t>Note: How to specify the selected non-AP STA is TBD.</a:t>
            </a:r>
          </a:p>
          <a:p>
            <a:endParaRPr lang="en-US" sz="2000" i="1" dirty="0" smtClean="0"/>
          </a:p>
          <a:p>
            <a:pPr marL="690563" indent="-457200">
              <a:buAutoNum type="arabicPeriod"/>
            </a:pPr>
            <a:r>
              <a:rPr lang="en-US" sz="2000" dirty="0" smtClean="0"/>
              <a:t>Yes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No</a:t>
            </a:r>
          </a:p>
          <a:p>
            <a:pPr marL="690563" indent="-457200">
              <a:buAutoNum type="arabicPeriod"/>
            </a:pPr>
            <a:r>
              <a:rPr lang="en-US" sz="2000" dirty="0" smtClean="0"/>
              <a:t>Abstain</a:t>
            </a:r>
          </a:p>
          <a:p>
            <a:pPr marL="457200" indent="-457200">
              <a:buAutoNum type="arabicPeriod"/>
            </a:pPr>
            <a:endParaRPr lang="en-US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Oscar Au, Origin Wireless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Apr 2022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plate_802-11-Submission-16-9_ppt2007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8C39185-4AEF-48CB-BDD5-F4EF06AC9B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4372534-44A3-4990-8A66-EA9D7A21C8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7DD6B17-2002-48CE-BC90-1BC614AA3355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c9c437c-ae0c-4066-8d90-a0f7de78612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template_802-11-Submission-16-9_ppt2007</Template>
  <TotalTime>39227</TotalTime>
  <Words>616</Words>
  <Application>Microsoft Office PowerPoint</Application>
  <PresentationFormat>Custom</PresentationFormat>
  <Paragraphs>115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template_802-11-Submission-16-9_ppt2007</vt:lpstr>
      <vt:lpstr>A Discussion of SBP Use Cases</vt:lpstr>
      <vt:lpstr>Review of SBP Use Cases</vt:lpstr>
      <vt:lpstr>Need 1: information of Non-AP STAs</vt:lpstr>
      <vt:lpstr>Need 2: Selected non-AP STAs</vt:lpstr>
      <vt:lpstr>Some Needed SBP Use Cases</vt:lpstr>
      <vt:lpstr>Straw Poll 1 (SP1)</vt:lpstr>
      <vt:lpstr>Straw Poll 2 (SP2)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eeau90</dc:creator>
  <cp:lastModifiedBy>Oscar Au</cp:lastModifiedBy>
  <cp:revision>616</cp:revision>
  <cp:lastPrinted>1601-01-01T00:00:00Z</cp:lastPrinted>
  <dcterms:created xsi:type="dcterms:W3CDTF">2019-09-04T16:40:26Z</dcterms:created>
  <dcterms:modified xsi:type="dcterms:W3CDTF">2022-05-05T16:05:26Z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