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83" r:id="rId2"/>
    <p:sldId id="751" r:id="rId3"/>
    <p:sldId id="769" r:id="rId4"/>
    <p:sldId id="770" r:id="rId5"/>
    <p:sldId id="771" r:id="rId6"/>
    <p:sldId id="772" r:id="rId7"/>
    <p:sldId id="773" r:id="rId8"/>
    <p:sldId id="774" r:id="rId9"/>
    <p:sldId id="775" r:id="rId10"/>
    <p:sldId id="768" r:id="rId11"/>
    <p:sldId id="776" r:id="rId12"/>
    <p:sldId id="777" r:id="rId13"/>
    <p:sldId id="778" r:id="rId14"/>
  </p:sldIdLst>
  <p:sldSz cx="9144000" cy="6858000" type="screen4x3"/>
  <p:notesSz cx="9309100" cy="7023100"/>
  <p:defaultTextStyle>
    <a:defPPr>
      <a:defRPr lang="en-US"/>
    </a:defPPr>
    <a:lvl1pPr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1pPr>
    <a:lvl2pPr marL="4572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2pPr>
    <a:lvl3pPr marL="9144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3pPr>
    <a:lvl4pPr marL="13716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4pPr>
    <a:lvl5pPr marL="18288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  <p15:guide id="3" orient="horz" pos="2212">
          <p15:clr>
            <a:srgbClr val="A4A3A4"/>
          </p15:clr>
        </p15:guide>
        <p15:guide id="4" pos="293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CC00FF"/>
    <a:srgbClr val="9900FF"/>
    <a:srgbClr val="990099"/>
    <a:srgbClr val="A50021"/>
    <a:srgbClr val="006C31"/>
    <a:srgbClr val="00863D"/>
    <a:srgbClr val="168420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950" autoAdjust="0"/>
    <p:restoredTop sz="95034" autoAdjust="0"/>
  </p:normalViewPr>
  <p:slideViewPr>
    <p:cSldViewPr>
      <p:cViewPr varScale="1">
        <p:scale>
          <a:sx n="64" d="100"/>
          <a:sy n="64" d="100"/>
        </p:scale>
        <p:origin x="1410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2754" y="-108"/>
      </p:cViewPr>
      <p:guideLst>
        <p:guide orient="horz" pos="2144"/>
        <p:guide pos="3131"/>
        <p:guide orient="horz" pos="2212"/>
        <p:guide pos="293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179508" y="79369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33735" y="79369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6831325" y="6797077"/>
            <a:ext cx="16510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290844" y="6797077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r>
              <a:rPr lang="en-US" altLang="ko-KR"/>
              <a:t>Page </a:t>
            </a:r>
            <a:fld id="{9D68F29A-2A8F-4CE4-9C95-E32B956C45C1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22534" name="Line 6"/>
          <p:cNvSpPr>
            <a:spLocks noChangeShapeType="1"/>
          </p:cNvSpPr>
          <p:nvPr/>
        </p:nvSpPr>
        <p:spPr bwMode="auto">
          <a:xfrm>
            <a:off x="930762" y="293176"/>
            <a:ext cx="744757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30761" y="6797077"/>
            <a:ext cx="718145" cy="184666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22536" name="Line 8"/>
          <p:cNvSpPr>
            <a:spLocks noChangeShapeType="1"/>
          </p:cNvSpPr>
          <p:nvPr/>
        </p:nvSpPr>
        <p:spPr bwMode="auto">
          <a:xfrm>
            <a:off x="930762" y="6788888"/>
            <a:ext cx="7652761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9255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238980" y="20407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877235" y="20407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05125" y="530225"/>
            <a:ext cx="3498850" cy="26257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40024" y="3336301"/>
            <a:ext cx="6829052" cy="316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322081" y="6800352"/>
            <a:ext cx="21127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497339" y="6800352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r>
              <a:rPr lang="en-US" altLang="ko-KR"/>
              <a:t>Page </a:t>
            </a:r>
            <a:fld id="{56A4E747-0965-469B-B28B-55B02AB0B5B0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972393" y="6800352"/>
            <a:ext cx="718145" cy="184666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20489" name="Line 9"/>
          <p:cNvSpPr>
            <a:spLocks noChangeShapeType="1"/>
          </p:cNvSpPr>
          <p:nvPr/>
        </p:nvSpPr>
        <p:spPr bwMode="auto">
          <a:xfrm>
            <a:off x="972393" y="6798715"/>
            <a:ext cx="7364314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0" name="Line 10"/>
          <p:cNvSpPr>
            <a:spLocks noChangeShapeType="1"/>
          </p:cNvSpPr>
          <p:nvPr/>
        </p:nvSpPr>
        <p:spPr bwMode="auto">
          <a:xfrm>
            <a:off x="871288" y="224386"/>
            <a:ext cx="75665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35778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150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599931" y="6800352"/>
            <a:ext cx="41517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/>
              <a:t>Page </a:t>
            </a:r>
            <a:fld id="{BE3C6F66-609F-4E52-9182-10CA20887C34}" type="slidenum">
              <a:rPr lang="en-US" altLang="ko-KR"/>
              <a:pPr>
                <a:spcBef>
                  <a:spcPct val="0"/>
                </a:spcBef>
              </a:pPr>
              <a:t>1</a:t>
            </a:fld>
            <a:endParaRPr lang="en-US" altLang="ko-KR"/>
          </a:p>
        </p:txBody>
      </p:sp>
      <p:sp>
        <p:nvSpPr>
          <p:cNvPr id="215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/>
          </a:p>
        </p:txBody>
      </p:sp>
    </p:spTree>
    <p:extLst>
      <p:ext uri="{BB962C8B-B14F-4D97-AF65-F5344CB8AC3E}">
        <p14:creationId xmlns:p14="http://schemas.microsoft.com/office/powerpoint/2010/main" val="28547332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Mar 2022</a:t>
            </a: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Junghoon Suh, et. al, Huawei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Slide </a:t>
            </a:r>
            <a:fld id="{C28A0236-B5DF-490A-A892-6F233A4F337A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063132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12750" cy="276999"/>
          </a:xfrm>
        </p:spPr>
        <p:txBody>
          <a:bodyPr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zh-CN" smtClean="0"/>
              <a:t>Mar 2022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Junghoon Suh, et. al, Huawei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Slide </a:t>
            </a:r>
            <a:fld id="{E792CD62-9AAA-4B66-A216-7F1F565D5B47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1694113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zh-CN" smtClean="0"/>
              <a:t>Mar 2022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34134" y="6475413"/>
            <a:ext cx="180979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Junghoon Suh, et. al, Huawei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r>
              <a:rPr lang="en-US" altLang="ko-KR"/>
              <a:t>Slide </a:t>
            </a:r>
            <a:fld id="{CE1EFD5B-DAAE-4F28-8ABE-8E333BF19C97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249112" y="381000"/>
            <a:ext cx="2195858" cy="215444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802.11-22/0663r1</a:t>
            </a:r>
            <a:endParaRPr kumimoji="0" lang="en-GB" sz="1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73100" y="604205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Mar 2022</a:t>
            </a:r>
            <a:endParaRPr lang="en-US" altLang="ko-KR" dirty="0"/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/>
              <a:t>Slide </a:t>
            </a:r>
            <a:fld id="{B32CC73A-E011-458C-B5ED-8C393FEEF80B}" type="slidenum">
              <a:rPr lang="en-US" altLang="ko-KR" sz="1200" b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685800"/>
            <a:ext cx="8839200" cy="1143000"/>
          </a:xfrm>
        </p:spPr>
        <p:txBody>
          <a:bodyPr/>
          <a:lstStyle/>
          <a:p>
            <a:r>
              <a:rPr lang="en-US" dirty="0" smtClean="0"/>
              <a:t>Harmonization for </a:t>
            </a:r>
            <a:r>
              <a:rPr lang="en-US" dirty="0" err="1" smtClean="0"/>
              <a:t>TGbf</a:t>
            </a:r>
            <a:r>
              <a:rPr lang="en-US" dirty="0" smtClean="0"/>
              <a:t> NDPA</a:t>
            </a:r>
            <a:endParaRPr lang="en-US" altLang="ko-KR" dirty="0">
              <a:ea typeface="Gulim" panose="020B0600000101010101" pitchFamily="34" charset="-127"/>
            </a:endParaRP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135185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>
                <a:ea typeface="Gulim" panose="020B0600000101010101" pitchFamily="34" charset="-127"/>
              </a:rPr>
              <a:t>Date:</a:t>
            </a:r>
            <a:r>
              <a:rPr lang="en-US" altLang="ko-KR" sz="2000" b="0" dirty="0">
                <a:ea typeface="Gulim" panose="020B0600000101010101" pitchFamily="34" charset="-127"/>
              </a:rPr>
              <a:t> </a:t>
            </a:r>
            <a:r>
              <a:rPr lang="en-US" altLang="ko-KR" sz="2000" b="0" dirty="0" smtClean="0">
                <a:ea typeface="Gulim" panose="020B0600000101010101" pitchFamily="34" charset="-127"/>
              </a:rPr>
              <a:t>2022-03-31</a:t>
            </a:r>
            <a:endParaRPr lang="en-US" altLang="ko-KR" sz="2000" b="0" dirty="0">
              <a:ea typeface="Gulim" panose="020B0600000101010101" pitchFamily="34" charset="-127"/>
            </a:endParaRPr>
          </a:p>
        </p:txBody>
      </p:sp>
      <p:sp>
        <p:nvSpPr>
          <p:cNvPr id="4103" name="Rectangle 12"/>
          <p:cNvSpPr>
            <a:spLocks noChangeArrowheads="1"/>
          </p:cNvSpPr>
          <p:nvPr/>
        </p:nvSpPr>
        <p:spPr bwMode="auto">
          <a:xfrm>
            <a:off x="457120" y="24003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atinLnBrk="0">
              <a:buFontTx/>
              <a:buNone/>
            </a:pPr>
            <a:r>
              <a:rPr kumimoji="0" lang="en-US" altLang="ko-KR" sz="2000" dirty="0"/>
              <a:t>Authors:</a:t>
            </a:r>
            <a:endParaRPr kumimoji="0" lang="en-US" altLang="ko-KR" sz="2000" b="0" dirty="0"/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6001887"/>
              </p:ext>
            </p:extLst>
          </p:nvPr>
        </p:nvGraphicFramePr>
        <p:xfrm>
          <a:off x="657828" y="2920819"/>
          <a:ext cx="7620000" cy="3251380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15093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63866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5037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Junghoon Suh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8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Huawei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8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junghoon.suh@huawei.com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6280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Yan Xin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yan.xin@Huawei.com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2867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084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084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2867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endParaRPr lang="zh-CN" altLang="en-US"/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endParaRPr lang="zh-CN" altLang="en-US"/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389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29312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2400" cy="536574"/>
          </a:xfrm>
        </p:spPr>
        <p:txBody>
          <a:bodyPr/>
          <a:lstStyle/>
          <a:p>
            <a:r>
              <a:rPr lang="en-CA" altLang="zh-CN" dirty="0" smtClean="0"/>
              <a:t>SP 1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98576"/>
            <a:ext cx="8839200" cy="5026023"/>
          </a:xfrm>
        </p:spPr>
        <p:txBody>
          <a:bodyPr/>
          <a:lstStyle/>
          <a:p>
            <a:r>
              <a:rPr lang="en-CA" altLang="zh-CN" dirty="0" smtClean="0"/>
              <a:t>Do you agree to support two modes of NDPA depending on the type of NDP PPDU?</a:t>
            </a:r>
          </a:p>
          <a:p>
            <a:pPr lvl="1"/>
            <a:r>
              <a:rPr lang="en-CA" altLang="zh-CN" dirty="0" smtClean="0"/>
              <a:t>One mode of reusing the Ranging NDPA</a:t>
            </a:r>
          </a:p>
          <a:p>
            <a:pPr lvl="1"/>
            <a:r>
              <a:rPr lang="en-CA" altLang="zh-CN" dirty="0" smtClean="0"/>
              <a:t>The other mode of the new NDPA Frame using the Control Frame Extension subtype in the Frame Control Field</a:t>
            </a:r>
            <a:endParaRPr lang="zh-CN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Mar 2022</a:t>
            </a:r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60475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zh-CN" dirty="0" smtClean="0"/>
              <a:t>SP 2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altLang="zh-CN" dirty="0" smtClean="0"/>
              <a:t>Do you support the new NDPA frame using the Control Frame Extension subtype in the Frame Control field as shown in slide 8?</a:t>
            </a:r>
            <a:endParaRPr lang="zh-CN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Mar 2022</a:t>
            </a:r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938362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zh-CN" dirty="0" smtClean="0"/>
              <a:t>SP 3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altLang="zh-CN" dirty="0" smtClean="0"/>
              <a:t>Do you agree to support reusing the Ranging NDPA for Sensing as shown in slide 9?</a:t>
            </a:r>
            <a:endParaRPr lang="zh-CN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Mar 2022</a:t>
            </a:r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022171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13</a:t>
            </a:fld>
            <a:endParaRPr lang="en-US" altLang="ko-KR"/>
          </a:p>
        </p:txBody>
      </p:sp>
      <p:pic>
        <p:nvPicPr>
          <p:cNvPr id="1026" name="图片 1" descr="image0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655" y="1909763"/>
            <a:ext cx="8676745" cy="411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3237288" y="1371600"/>
            <a:ext cx="27456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800" b="1" dirty="0">
                <a:solidFill>
                  <a:srgbClr val="1F497D"/>
                </a:solidFill>
                <a:latin typeface="Calibri" panose="020F0502020204030204" pitchFamily="34" charset="0"/>
                <a:ea typeface="SimSun" panose="02010600030101010101" pitchFamily="2" charset="-122"/>
              </a:rPr>
              <a:t>from 11ax, P802.11ax D8.0</a:t>
            </a:r>
            <a:endParaRPr lang="zh-CN" altLang="en-US" sz="1800" b="1" dirty="0"/>
          </a:p>
        </p:txBody>
      </p:sp>
      <p:sp>
        <p:nvSpPr>
          <p:cNvPr id="2" name="TextBox 1"/>
          <p:cNvSpPr txBox="1"/>
          <p:nvPr/>
        </p:nvSpPr>
        <p:spPr>
          <a:xfrm>
            <a:off x="685800" y="1069249"/>
            <a:ext cx="16001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altLang="zh-CN" sz="2800" dirty="0" smtClean="0">
                <a:solidFill>
                  <a:srgbClr val="FF0000"/>
                </a:solidFill>
              </a:rPr>
              <a:t>Appendix</a:t>
            </a:r>
            <a:endParaRPr lang="zh-CN" alt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55798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398482"/>
          </a:xfrm>
        </p:spPr>
        <p:txBody>
          <a:bodyPr/>
          <a:lstStyle/>
          <a:p>
            <a:r>
              <a:rPr lang="en-US" altLang="ko-KR" dirty="0">
                <a:ea typeface="Gulim" panose="020B0600000101010101" pitchFamily="34" charset="-127"/>
              </a:rPr>
              <a:t>NDPA Issues</a:t>
            </a:r>
            <a:endParaRPr lang="ko-KR" altLang="en-US" dirty="0" smtClean="0">
              <a:ea typeface="Gulim" panose="020B0600000101010101" pitchFamily="34" charset="-127"/>
            </a:endParaRPr>
          </a:p>
        </p:txBody>
      </p:sp>
      <p:sp>
        <p:nvSpPr>
          <p:cNvPr id="4" name="날짜 개체 틀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Mar 2022</a:t>
            </a:r>
            <a:endParaRPr lang="en-US" altLang="ko-KR"/>
          </a:p>
        </p:txBody>
      </p:sp>
      <p:sp>
        <p:nvSpPr>
          <p:cNvPr id="5126" name="슬라이드 번호 개체 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/>
              <a:t>Slide </a:t>
            </a:r>
            <a:fld id="{5128BAC4-F7E3-4930-9F5B-4136CA8B6505}" type="slidenum">
              <a:rPr lang="en-US" altLang="ko-KR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ko-KR" sz="1200" b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8839200" cy="5105400"/>
          </a:xfrm>
        </p:spPr>
        <p:txBody>
          <a:bodyPr/>
          <a:lstStyle/>
          <a:p>
            <a:r>
              <a:rPr lang="en-US" altLang="zh-CN" dirty="0"/>
              <a:t>Format</a:t>
            </a:r>
          </a:p>
          <a:p>
            <a:pPr lvl="1"/>
            <a:r>
              <a:rPr lang="en-CA" altLang="zh-CN" dirty="0"/>
              <a:t>The same Frame Control field subtype as the 802.11 baseline NDPA</a:t>
            </a:r>
          </a:p>
          <a:p>
            <a:pPr lvl="2"/>
            <a:r>
              <a:rPr lang="en-CA" altLang="zh-CN" dirty="0"/>
              <a:t>The first two digits in Dialog Token field set to 00 (VHT)</a:t>
            </a:r>
          </a:p>
          <a:p>
            <a:pPr lvl="2"/>
            <a:r>
              <a:rPr lang="en-CA" altLang="zh-CN" dirty="0"/>
              <a:t>The first two digits in Dialog Token field set to 10 (Ranging)</a:t>
            </a:r>
          </a:p>
          <a:p>
            <a:pPr lvl="1"/>
            <a:r>
              <a:rPr lang="en-CA" altLang="zh-CN" dirty="0"/>
              <a:t>Different Frame Control field subtype from the 802.11 baseline NDPA</a:t>
            </a:r>
          </a:p>
          <a:p>
            <a:pPr lvl="2"/>
            <a:r>
              <a:rPr lang="en-CA" altLang="zh-CN" dirty="0"/>
              <a:t>Using the Control Frame Extension subtype</a:t>
            </a:r>
            <a:endParaRPr lang="en-US" altLang="zh-CN" dirty="0"/>
          </a:p>
          <a:p>
            <a:pPr lvl="2"/>
            <a:endParaRPr lang="en-US" altLang="zh-CN" dirty="0">
              <a:sym typeface="Wingdings" pitchFamily="2" charset="2"/>
            </a:endParaRPr>
          </a:p>
          <a:p>
            <a:r>
              <a:rPr lang="en-CA" altLang="zh-CN" dirty="0">
                <a:sym typeface="Wingdings" pitchFamily="2" charset="2"/>
              </a:rPr>
              <a:t>Parameters</a:t>
            </a:r>
          </a:p>
          <a:p>
            <a:pPr lvl="1"/>
            <a:r>
              <a:rPr lang="en-CA" altLang="zh-CN" dirty="0">
                <a:sym typeface="Wingdings" pitchFamily="2" charset="2"/>
              </a:rPr>
              <a:t>Is </a:t>
            </a:r>
            <a:r>
              <a:rPr lang="en-CA" altLang="zh-CN" dirty="0" smtClean="0">
                <a:sym typeface="Wingdings" pitchFamily="2" charset="2"/>
              </a:rPr>
              <a:t>the Common </a:t>
            </a:r>
            <a:r>
              <a:rPr lang="en-CA" altLang="zh-CN" dirty="0">
                <a:sym typeface="Wingdings" pitchFamily="2" charset="2"/>
              </a:rPr>
              <a:t>Info field (or Special STA Info field) necessary?</a:t>
            </a:r>
          </a:p>
          <a:p>
            <a:pPr lvl="2"/>
            <a:r>
              <a:rPr lang="en-CA" altLang="zh-CN" dirty="0">
                <a:sym typeface="Wingdings" pitchFamily="2" charset="2"/>
              </a:rPr>
              <a:t>Size of the Measurement Set-up ID and Instance ID</a:t>
            </a:r>
          </a:p>
          <a:p>
            <a:pPr lvl="2"/>
            <a:r>
              <a:rPr lang="en-CA" altLang="zh-CN" dirty="0">
                <a:sym typeface="Wingdings" pitchFamily="2" charset="2"/>
              </a:rPr>
              <a:t>How to utilize 6 bit Dialog Token Number in the Dialog Token field</a:t>
            </a:r>
          </a:p>
          <a:p>
            <a:pPr lvl="1"/>
            <a:r>
              <a:rPr lang="en-CA" altLang="zh-CN" dirty="0">
                <a:sym typeface="Wingdings" pitchFamily="2" charset="2"/>
              </a:rPr>
              <a:t>STA Info field </a:t>
            </a:r>
          </a:p>
          <a:p>
            <a:pPr lvl="2"/>
            <a:r>
              <a:rPr lang="en-CA" altLang="zh-CN" dirty="0">
                <a:sym typeface="Wingdings" pitchFamily="2" charset="2"/>
              </a:rPr>
              <a:t>Feedback Bandwidth, I2R N_STS, R2I N_STS</a:t>
            </a:r>
          </a:p>
          <a:p>
            <a:pPr lvl="2"/>
            <a:r>
              <a:rPr lang="en-US" altLang="zh-CN" dirty="0">
                <a:sym typeface="Wingdings" pitchFamily="2" charset="2"/>
              </a:rPr>
              <a:t>Ng, Scale Factor, CSI FB Bit Size</a:t>
            </a:r>
            <a:endParaRPr lang="en-CA" altLang="zh-CN" dirty="0">
              <a:sym typeface="Wingdings" pitchFamily="2" charset="2"/>
            </a:endParaRPr>
          </a:p>
          <a:p>
            <a:pPr lvl="2"/>
            <a:r>
              <a:rPr lang="en-CA" altLang="zh-CN" dirty="0">
                <a:sym typeface="Wingdings" pitchFamily="2" charset="2"/>
              </a:rPr>
              <a:t>I2R NDP TX Power, R2I NDP Target RSSI</a:t>
            </a:r>
            <a:endParaRPr lang="en-US" altLang="zh-CN" dirty="0">
              <a:sym typeface="Wingdings" pitchFamily="2" charset="2"/>
            </a:endParaRPr>
          </a:p>
          <a:p>
            <a:pPr marL="0" indent="0">
              <a:buNone/>
            </a:pPr>
            <a:endParaRPr lang="en-US" sz="2000" dirty="0" smtClean="0">
              <a:sym typeface="Wingdings" pitchFamily="2" charset="2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665906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609600"/>
            <a:ext cx="8991600" cy="346777"/>
          </a:xfrm>
        </p:spPr>
        <p:txBody>
          <a:bodyPr/>
          <a:lstStyle/>
          <a:p>
            <a:r>
              <a:rPr lang="en-CA" altLang="zh-CN" sz="2400" dirty="0"/>
              <a:t>Format: Using the same subtype in the Frame Control field</a:t>
            </a:r>
            <a:endParaRPr lang="zh-CN" alt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Mar 2022</a:t>
            </a:r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3</a:t>
            </a:fld>
            <a:endParaRPr lang="en-US" altLang="ko-KR"/>
          </a:p>
        </p:txBody>
      </p:sp>
      <p:grpSp>
        <p:nvGrpSpPr>
          <p:cNvPr id="91" name="Group 90"/>
          <p:cNvGrpSpPr/>
          <p:nvPr/>
        </p:nvGrpSpPr>
        <p:grpSpPr>
          <a:xfrm>
            <a:off x="152400" y="1066800"/>
            <a:ext cx="8931015" cy="5402454"/>
            <a:chOff x="152400" y="1066800"/>
            <a:chExt cx="8931015" cy="5402454"/>
          </a:xfrm>
        </p:grpSpPr>
        <p:sp>
          <p:nvSpPr>
            <p:cNvPr id="8" name="Rectangle 7"/>
            <p:cNvSpPr/>
            <p:nvPr/>
          </p:nvSpPr>
          <p:spPr>
            <a:xfrm>
              <a:off x="168015" y="1472914"/>
              <a:ext cx="8915400" cy="926432"/>
            </a:xfrm>
            <a:prstGeom prst="rect">
              <a:avLst/>
            </a:prstGeom>
            <a:noFill/>
            <a:ln w="539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" name="Straight Connector 8"/>
            <p:cNvCxnSpPr/>
            <p:nvPr/>
          </p:nvCxnSpPr>
          <p:spPr>
            <a:xfrm flipH="1">
              <a:off x="7283542" y="1511968"/>
              <a:ext cx="16042" cy="92643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6407671" y="1791103"/>
              <a:ext cx="127291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STA Info # 1</a:t>
              </a:r>
              <a:endParaRPr lang="en-US" dirty="0"/>
            </a:p>
          </p:txBody>
        </p:sp>
        <p:cxnSp>
          <p:nvCxnSpPr>
            <p:cNvPr id="11" name="Straight Connector 10"/>
            <p:cNvCxnSpPr/>
            <p:nvPr/>
          </p:nvCxnSpPr>
          <p:spPr>
            <a:xfrm flipH="1">
              <a:off x="7664542" y="1468517"/>
              <a:ext cx="16042" cy="92643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8502742" y="1460956"/>
              <a:ext cx="16042" cy="92643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7607072" y="1754914"/>
              <a:ext cx="12777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STA Info # n</a:t>
              </a:r>
              <a:endParaRPr lang="en-US" dirty="0"/>
            </a:p>
          </p:txBody>
        </p:sp>
        <p:cxnSp>
          <p:nvCxnSpPr>
            <p:cNvPr id="14" name="Straight Connector 13"/>
            <p:cNvCxnSpPr/>
            <p:nvPr/>
          </p:nvCxnSpPr>
          <p:spPr>
            <a:xfrm>
              <a:off x="7379794" y="1929763"/>
              <a:ext cx="224590" cy="0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/>
            <p:cNvSpPr txBox="1"/>
            <p:nvPr/>
          </p:nvSpPr>
          <p:spPr>
            <a:xfrm>
              <a:off x="8528771" y="1754914"/>
              <a:ext cx="45717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FCS</a:t>
              </a:r>
              <a:endParaRPr lang="en-US" dirty="0"/>
            </a:p>
          </p:txBody>
        </p:sp>
        <p:cxnSp>
          <p:nvCxnSpPr>
            <p:cNvPr id="16" name="Straight Connector 15"/>
            <p:cNvCxnSpPr/>
            <p:nvPr/>
          </p:nvCxnSpPr>
          <p:spPr>
            <a:xfrm flipH="1">
              <a:off x="6445342" y="1469434"/>
              <a:ext cx="16042" cy="92643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TextBox 16"/>
            <p:cNvSpPr txBox="1"/>
            <p:nvPr/>
          </p:nvSpPr>
          <p:spPr>
            <a:xfrm>
              <a:off x="2133600" y="1575872"/>
              <a:ext cx="767710" cy="7386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CA" sz="1400" b="1" dirty="0" smtClean="0"/>
                <a:t>NDPA</a:t>
              </a:r>
            </a:p>
            <a:p>
              <a:pPr algn="ctr"/>
              <a:r>
                <a:rPr lang="en-CA" sz="1400" b="1" dirty="0" smtClean="0"/>
                <a:t>Version</a:t>
              </a:r>
            </a:p>
            <a:p>
              <a:pPr algn="ctr"/>
              <a:r>
                <a:rPr lang="en-CA" sz="1400" b="1" dirty="0" smtClean="0"/>
                <a:t>ID</a:t>
              </a:r>
              <a:endParaRPr lang="en-US" sz="1400" b="1" dirty="0"/>
            </a:p>
          </p:txBody>
        </p:sp>
        <p:cxnSp>
          <p:nvCxnSpPr>
            <p:cNvPr id="18" name="Straight Connector 17"/>
            <p:cNvCxnSpPr/>
            <p:nvPr/>
          </p:nvCxnSpPr>
          <p:spPr>
            <a:xfrm flipH="1">
              <a:off x="2895600" y="1472563"/>
              <a:ext cx="16042" cy="92643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/>
            <p:cNvSpPr txBox="1"/>
            <p:nvPr/>
          </p:nvSpPr>
          <p:spPr>
            <a:xfrm>
              <a:off x="264629" y="1704149"/>
              <a:ext cx="704039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CA" sz="1400" dirty="0" smtClean="0"/>
                <a:t>MAC </a:t>
              </a:r>
            </a:p>
            <a:p>
              <a:pPr algn="ctr"/>
              <a:r>
                <a:rPr lang="en-CA" sz="1400" dirty="0" smtClean="0"/>
                <a:t>Header</a:t>
              </a:r>
              <a:endParaRPr lang="en-US" sz="1400" dirty="0" smtClean="0"/>
            </a:p>
          </p:txBody>
        </p:sp>
        <p:cxnSp>
          <p:nvCxnSpPr>
            <p:cNvPr id="20" name="Straight Connector 19"/>
            <p:cNvCxnSpPr/>
            <p:nvPr/>
          </p:nvCxnSpPr>
          <p:spPr>
            <a:xfrm flipH="1">
              <a:off x="2133600" y="1447800"/>
              <a:ext cx="16042" cy="92643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TextBox 20"/>
            <p:cNvSpPr txBox="1"/>
            <p:nvPr/>
          </p:nvSpPr>
          <p:spPr>
            <a:xfrm>
              <a:off x="1143000" y="1596427"/>
              <a:ext cx="917238" cy="7386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dirty="0" smtClean="0"/>
                <a:t>Sounding </a:t>
              </a:r>
            </a:p>
            <a:p>
              <a:pPr algn="ctr"/>
              <a:r>
                <a:rPr lang="en-US" sz="1400" dirty="0" smtClean="0"/>
                <a:t>Dialog </a:t>
              </a:r>
            </a:p>
            <a:p>
              <a:pPr algn="ctr"/>
              <a:r>
                <a:rPr lang="en-US" sz="1400" dirty="0" smtClean="0"/>
                <a:t>Token</a:t>
              </a:r>
              <a:endParaRPr lang="en-US" sz="1400" dirty="0"/>
            </a:p>
          </p:txBody>
        </p:sp>
        <p:cxnSp>
          <p:nvCxnSpPr>
            <p:cNvPr id="22" name="Straight Connector 21"/>
            <p:cNvCxnSpPr/>
            <p:nvPr/>
          </p:nvCxnSpPr>
          <p:spPr>
            <a:xfrm flipH="1">
              <a:off x="1066800" y="1494020"/>
              <a:ext cx="16042" cy="92643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Rectangle 27"/>
            <p:cNvSpPr>
              <a:spLocks noChangeArrowheads="1"/>
            </p:cNvSpPr>
            <p:nvPr/>
          </p:nvSpPr>
          <p:spPr bwMode="auto">
            <a:xfrm>
              <a:off x="414338" y="1066800"/>
              <a:ext cx="504825" cy="228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CN" altLang="zh-CN" sz="1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Octets</a:t>
              </a:r>
              <a:endParaRPr kumimoji="0" lang="zh-CN" altLang="zh-CN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" name="Rectangle 28"/>
            <p:cNvSpPr>
              <a:spLocks noChangeArrowheads="1"/>
            </p:cNvSpPr>
            <p:nvPr/>
          </p:nvSpPr>
          <p:spPr bwMode="auto">
            <a:xfrm>
              <a:off x="866654" y="1066800"/>
              <a:ext cx="504946" cy="2000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CN" altLang="zh-CN" sz="1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:         </a:t>
              </a:r>
              <a:r>
                <a:rPr kumimoji="0" lang="en-CA" altLang="zh-CN" sz="1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 </a:t>
              </a:r>
              <a:endParaRPr kumimoji="0" lang="zh-CN" altLang="zh-CN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5" name="Rectangle 29"/>
            <p:cNvSpPr>
              <a:spLocks noChangeArrowheads="1"/>
            </p:cNvSpPr>
            <p:nvPr/>
          </p:nvSpPr>
          <p:spPr bwMode="auto">
            <a:xfrm>
              <a:off x="1249180" y="1081790"/>
              <a:ext cx="6385184" cy="2000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CN" altLang="zh-CN" sz="1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        </a:t>
              </a:r>
              <a:r>
                <a:rPr kumimoji="0" lang="en-CA" altLang="zh-CN" sz="1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1       </a:t>
              </a:r>
              <a:r>
                <a:rPr kumimoji="0" lang="zh-CN" altLang="zh-CN" sz="1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        </a:t>
              </a:r>
              <a:r>
                <a:rPr kumimoji="0" lang="en-CA" altLang="zh-CN" sz="1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     </a:t>
              </a:r>
              <a:r>
                <a:rPr kumimoji="0" lang="en-CA" altLang="zh-CN" sz="1300" dirty="0" smtClean="0">
                  <a:solidFill>
                    <a:srgbClr val="000000"/>
                  </a:solidFill>
                  <a:latin typeface="Times New Roman" panose="02020603050405020304" pitchFamily="18" charset="0"/>
                </a:rPr>
                <a:t>             </a:t>
              </a:r>
              <a:r>
                <a:rPr kumimoji="0" lang="zh-CN" altLang="zh-CN" sz="1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 </a:t>
              </a:r>
              <a:r>
                <a:rPr kumimoji="0" lang="en-CA" altLang="zh-CN" sz="1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     Common</a:t>
              </a:r>
              <a:r>
                <a:rPr kumimoji="0" lang="en-CA" altLang="zh-CN" sz="1300" b="0" i="0" u="none" strike="noStrike" cap="none" normalizeH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Field  (2 ?)</a:t>
              </a:r>
              <a:r>
                <a:rPr kumimoji="0" lang="zh-CN" altLang="zh-CN" sz="1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             </a:t>
              </a:r>
              <a:r>
                <a:rPr kumimoji="0" lang="en-CA" altLang="zh-CN" sz="1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                  </a:t>
              </a:r>
              <a:r>
                <a:rPr kumimoji="0" lang="zh-CN" altLang="zh-CN" sz="1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</a:t>
              </a:r>
              <a:r>
                <a:rPr kumimoji="0" lang="en-CA" altLang="zh-CN" sz="1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              4?</a:t>
              </a:r>
              <a:r>
                <a:rPr kumimoji="0" lang="zh-CN" altLang="zh-CN" sz="1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</a:t>
              </a:r>
              <a:r>
                <a:rPr kumimoji="0" lang="en-CA" altLang="zh-CN" sz="1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  </a:t>
              </a:r>
              <a:endParaRPr kumimoji="0" lang="zh-CN" altLang="zh-CN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6" name="Rectangle 33"/>
            <p:cNvSpPr>
              <a:spLocks noChangeArrowheads="1"/>
            </p:cNvSpPr>
            <p:nvPr/>
          </p:nvSpPr>
          <p:spPr bwMode="auto">
            <a:xfrm>
              <a:off x="7919777" y="1066800"/>
              <a:ext cx="1163638" cy="200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CA" altLang="zh-CN" sz="1300" dirty="0" smtClean="0">
                  <a:solidFill>
                    <a:srgbClr val="000000"/>
                  </a:solidFill>
                  <a:latin typeface="Times New Roman" panose="02020603050405020304" pitchFamily="18" charset="0"/>
                </a:rPr>
                <a:t>  4?</a:t>
              </a:r>
              <a:r>
                <a:rPr kumimoji="0" lang="zh-CN" altLang="zh-CN" sz="1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             4</a:t>
              </a:r>
              <a:r>
                <a:rPr kumimoji="0" lang="en-CA" altLang="zh-CN" sz="1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?</a:t>
              </a:r>
              <a:r>
                <a:rPr kumimoji="0" lang="zh-CN" altLang="zh-CN" sz="1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   </a:t>
              </a:r>
              <a:endParaRPr kumimoji="0" lang="zh-CN" altLang="zh-CN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cxnSp>
          <p:nvCxnSpPr>
            <p:cNvPr id="27" name="Straight Connector 26"/>
            <p:cNvCxnSpPr/>
            <p:nvPr/>
          </p:nvCxnSpPr>
          <p:spPr>
            <a:xfrm flipH="1">
              <a:off x="4921968" y="1486532"/>
              <a:ext cx="16042" cy="92643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TextBox 27"/>
            <p:cNvSpPr txBox="1"/>
            <p:nvPr/>
          </p:nvSpPr>
          <p:spPr>
            <a:xfrm>
              <a:off x="5622279" y="1788355"/>
              <a:ext cx="85472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dirty="0" smtClean="0"/>
                <a:t>Reserved</a:t>
              </a:r>
              <a:endParaRPr lang="en-US" sz="1400" dirty="0"/>
            </a:p>
          </p:txBody>
        </p:sp>
        <p:cxnSp>
          <p:nvCxnSpPr>
            <p:cNvPr id="29" name="Straight Connector 28"/>
            <p:cNvCxnSpPr/>
            <p:nvPr/>
          </p:nvCxnSpPr>
          <p:spPr bwMode="auto">
            <a:xfrm flipV="1">
              <a:off x="2133600" y="1212369"/>
              <a:ext cx="1295400" cy="25614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0" name="Straight Connector 29"/>
            <p:cNvCxnSpPr/>
            <p:nvPr/>
          </p:nvCxnSpPr>
          <p:spPr bwMode="auto">
            <a:xfrm flipH="1" flipV="1">
              <a:off x="4875213" y="1212369"/>
              <a:ext cx="1586172" cy="24858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1" name="Straight Connector 30"/>
            <p:cNvCxnSpPr/>
            <p:nvPr/>
          </p:nvCxnSpPr>
          <p:spPr>
            <a:xfrm flipH="1">
              <a:off x="5622758" y="1431215"/>
              <a:ext cx="16042" cy="92643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TextBox 31"/>
            <p:cNvSpPr txBox="1"/>
            <p:nvPr/>
          </p:nvSpPr>
          <p:spPr>
            <a:xfrm>
              <a:off x="4861881" y="1638810"/>
              <a:ext cx="853119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altLang="zh-CN" sz="1400" dirty="0" smtClean="0"/>
                <a:t>Disambi-</a:t>
              </a:r>
            </a:p>
            <a:p>
              <a:r>
                <a:rPr lang="en-CA" altLang="zh-CN" sz="1400" dirty="0" smtClean="0"/>
                <a:t>guation</a:t>
              </a:r>
              <a:endParaRPr lang="zh-CN" altLang="en-US" sz="1400" dirty="0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2111115" y="2401310"/>
              <a:ext cx="36420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B0</a:t>
              </a:r>
              <a:endParaRPr lang="en-US" dirty="0"/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4974515" y="2401310"/>
              <a:ext cx="43544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B11</a:t>
              </a:r>
              <a:endParaRPr lang="en-US" dirty="0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6112798" y="2414321"/>
              <a:ext cx="44114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B15</a:t>
              </a:r>
              <a:endParaRPr lang="en-US" dirty="0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3927501" y="1785692"/>
              <a:ext cx="94929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altLang="zh-CN" sz="1600" dirty="0" smtClean="0"/>
                <a:t>Reserved</a:t>
              </a:r>
              <a:endParaRPr lang="zh-CN" altLang="en-US" sz="1600" dirty="0"/>
            </a:p>
          </p:txBody>
        </p:sp>
        <p:cxnSp>
          <p:nvCxnSpPr>
            <p:cNvPr id="37" name="Straight Connector 36"/>
            <p:cNvCxnSpPr/>
            <p:nvPr/>
          </p:nvCxnSpPr>
          <p:spPr>
            <a:xfrm flipH="1">
              <a:off x="3946358" y="1447800"/>
              <a:ext cx="16042" cy="92643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TextBox 37"/>
            <p:cNvSpPr txBox="1"/>
            <p:nvPr/>
          </p:nvSpPr>
          <p:spPr>
            <a:xfrm>
              <a:off x="2849380" y="1645198"/>
              <a:ext cx="1164100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dirty="0" smtClean="0"/>
                <a:t>Measurement</a:t>
              </a:r>
            </a:p>
            <a:p>
              <a:pPr algn="ctr"/>
              <a:r>
                <a:rPr lang="en-CA" sz="1400" dirty="0" smtClean="0"/>
                <a:t>Set-up ID</a:t>
              </a:r>
              <a:endParaRPr lang="en-US" sz="1400" dirty="0"/>
            </a:p>
          </p:txBody>
        </p:sp>
        <p:grpSp>
          <p:nvGrpSpPr>
            <p:cNvPr id="39" name="Group 38"/>
            <p:cNvGrpSpPr/>
            <p:nvPr/>
          </p:nvGrpSpPr>
          <p:grpSpPr>
            <a:xfrm>
              <a:off x="152400" y="3048000"/>
              <a:ext cx="2999036" cy="968355"/>
              <a:chOff x="3005900" y="3048000"/>
              <a:chExt cx="2999036" cy="968355"/>
            </a:xfrm>
          </p:grpSpPr>
          <p:grpSp>
            <p:nvGrpSpPr>
              <p:cNvPr id="79" name="Group 78"/>
              <p:cNvGrpSpPr/>
              <p:nvPr/>
            </p:nvGrpSpPr>
            <p:grpSpPr>
              <a:xfrm>
                <a:off x="3005900" y="3297217"/>
                <a:ext cx="2908300" cy="719138"/>
                <a:chOff x="4895460" y="3090115"/>
                <a:chExt cx="2908300" cy="719138"/>
              </a:xfrm>
            </p:grpSpPr>
            <p:sp>
              <p:nvSpPr>
                <p:cNvPr id="82" name="Rectangle 5"/>
                <p:cNvSpPr>
                  <a:spLocks noChangeArrowheads="1"/>
                </p:cNvSpPr>
                <p:nvPr/>
              </p:nvSpPr>
              <p:spPr bwMode="auto">
                <a:xfrm>
                  <a:off x="5235185" y="3090115"/>
                  <a:ext cx="673100" cy="493713"/>
                </a:xfrm>
                <a:prstGeom prst="rect">
                  <a:avLst/>
                </a:prstGeom>
                <a:noFill/>
                <a:ln w="11113" cap="sq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83" name="Rectangle 6"/>
                <p:cNvSpPr>
                  <a:spLocks noChangeArrowheads="1"/>
                </p:cNvSpPr>
                <p:nvPr/>
              </p:nvSpPr>
              <p:spPr bwMode="auto">
                <a:xfrm>
                  <a:off x="5276873" y="3190011"/>
                  <a:ext cx="570669" cy="33855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CA" altLang="zh-CN" sz="1100" b="0" i="0" u="none" strike="noStrike" cap="none" normalizeH="0" baseline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Times New Roman" panose="02020603050405020304" pitchFamily="18" charset="0"/>
                    </a:rPr>
                    <a:t>B0 </a:t>
                  </a:r>
                </a:p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CA" altLang="zh-CN" sz="1100" b="0" i="0" u="none" strike="noStrike" cap="none" normalizeH="0" baseline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Times New Roman" panose="02020603050405020304" pitchFamily="18" charset="0"/>
                    </a:rPr>
                    <a:t>(Ranging)</a:t>
                  </a:r>
                  <a:endParaRPr kumimoji="0" lang="zh-CN" altLang="zh-CN" sz="1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4" name="Rectangle 7"/>
                <p:cNvSpPr>
                  <a:spLocks noChangeArrowheads="1"/>
                </p:cNvSpPr>
                <p:nvPr/>
              </p:nvSpPr>
              <p:spPr bwMode="auto">
                <a:xfrm>
                  <a:off x="4895460" y="3617165"/>
                  <a:ext cx="282575" cy="1920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zh-CN" altLang="zh-CN" sz="1100" b="0" i="0" u="none" strike="noStrike" cap="none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Times New Roman" panose="02020603050405020304" pitchFamily="18" charset="0"/>
                    </a:rPr>
                    <a:t>Bits</a:t>
                  </a:r>
                  <a:endParaRPr kumimoji="0" lang="zh-CN" altLang="zh-CN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5" name="Rectangle 8"/>
                <p:cNvSpPr>
                  <a:spLocks noChangeArrowheads="1"/>
                </p:cNvSpPr>
                <p:nvPr/>
              </p:nvSpPr>
              <p:spPr bwMode="auto">
                <a:xfrm>
                  <a:off x="5109772" y="3617165"/>
                  <a:ext cx="585788" cy="1920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zh-CN" altLang="zh-CN" sz="1100" b="0" i="0" u="none" strike="noStrike" cap="none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Times New Roman" panose="02020603050405020304" pitchFamily="18" charset="0"/>
                    </a:rPr>
                    <a:t>:              </a:t>
                  </a:r>
                  <a:endParaRPr kumimoji="0" lang="zh-CN" altLang="zh-CN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6" name="Rectangle 9"/>
                <p:cNvSpPr>
                  <a:spLocks noChangeArrowheads="1"/>
                </p:cNvSpPr>
                <p:nvPr/>
              </p:nvSpPr>
              <p:spPr bwMode="auto">
                <a:xfrm>
                  <a:off x="5614597" y="3617165"/>
                  <a:ext cx="1657505" cy="16927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CA" altLang="zh-CN" sz="1100" dirty="0" smtClean="0">
                      <a:solidFill>
                        <a:srgbClr val="000000"/>
                      </a:solidFill>
                      <a:latin typeface="Times New Roman" panose="02020603050405020304" pitchFamily="18" charset="0"/>
                    </a:rPr>
                    <a:t>1</a:t>
                  </a:r>
                  <a:r>
                    <a:rPr kumimoji="0" lang="zh-CN" altLang="zh-CN" sz="1100" b="0" i="0" u="none" strike="noStrike" cap="none" normalizeH="0" baseline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Times New Roman" panose="02020603050405020304" pitchFamily="18" charset="0"/>
                    </a:rPr>
                    <a:t>                 </a:t>
                  </a:r>
                  <a:r>
                    <a:rPr kumimoji="0" lang="en-CA" altLang="zh-CN" sz="1100" dirty="0">
                      <a:solidFill>
                        <a:srgbClr val="000000"/>
                      </a:solidFill>
                      <a:latin typeface="Times New Roman" panose="02020603050405020304" pitchFamily="18" charset="0"/>
                    </a:rPr>
                    <a:t>1</a:t>
                  </a:r>
                  <a:r>
                    <a:rPr kumimoji="0" lang="zh-CN" altLang="zh-CN" sz="1100" b="0" i="0" u="none" strike="noStrike" cap="none" normalizeH="0" baseline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Times New Roman" panose="02020603050405020304" pitchFamily="18" charset="0"/>
                    </a:rPr>
                    <a:t>                        6</a:t>
                  </a:r>
                  <a:endParaRPr kumimoji="0" lang="zh-CN" altLang="zh-CN" sz="1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7" name="Rectangle 10"/>
                <p:cNvSpPr>
                  <a:spLocks noChangeArrowheads="1"/>
                </p:cNvSpPr>
                <p:nvPr/>
              </p:nvSpPr>
              <p:spPr bwMode="auto">
                <a:xfrm>
                  <a:off x="5908285" y="3090115"/>
                  <a:ext cx="673100" cy="493713"/>
                </a:xfrm>
                <a:prstGeom prst="rect">
                  <a:avLst/>
                </a:prstGeom>
                <a:noFill/>
                <a:ln w="11113" cap="sq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88" name="Rectangle 12"/>
                <p:cNvSpPr>
                  <a:spLocks noChangeArrowheads="1"/>
                </p:cNvSpPr>
                <p:nvPr/>
              </p:nvSpPr>
              <p:spPr bwMode="auto">
                <a:xfrm>
                  <a:off x="6581385" y="3090115"/>
                  <a:ext cx="1222375" cy="493713"/>
                </a:xfrm>
                <a:prstGeom prst="rect">
                  <a:avLst/>
                </a:prstGeom>
                <a:noFill/>
                <a:ln w="11113" cap="sq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89" name="Rectangle 13"/>
                <p:cNvSpPr>
                  <a:spLocks noChangeArrowheads="1"/>
                </p:cNvSpPr>
                <p:nvPr/>
              </p:nvSpPr>
              <p:spPr bwMode="auto">
                <a:xfrm>
                  <a:off x="6741722" y="3182190"/>
                  <a:ext cx="1052513" cy="1920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zh-CN" altLang="zh-CN" sz="1100" b="0" i="0" u="none" strike="noStrike" cap="none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Times New Roman" panose="02020603050405020304" pitchFamily="18" charset="0"/>
                    </a:rPr>
                    <a:t>Sounding Dialog </a:t>
                  </a:r>
                  <a:endParaRPr kumimoji="0" lang="zh-CN" altLang="zh-CN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90" name="Rectangle 14"/>
                <p:cNvSpPr>
                  <a:spLocks noChangeArrowheads="1"/>
                </p:cNvSpPr>
                <p:nvPr/>
              </p:nvSpPr>
              <p:spPr bwMode="auto">
                <a:xfrm>
                  <a:off x="6789347" y="3342527"/>
                  <a:ext cx="919163" cy="1920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zh-CN" altLang="zh-CN" sz="1100" b="0" i="0" u="none" strike="noStrike" cap="none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Times New Roman" panose="02020603050405020304" pitchFamily="18" charset="0"/>
                    </a:rPr>
                    <a:t>Token Number</a:t>
                  </a:r>
                  <a:endParaRPr kumimoji="0" lang="zh-CN" altLang="zh-CN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</a:endParaRPr>
                </a:p>
              </p:txBody>
            </p:sp>
          </p:grpSp>
          <p:sp>
            <p:nvSpPr>
              <p:cNvPr id="80" name="TextBox 79"/>
              <p:cNvSpPr txBox="1"/>
              <p:nvPr/>
            </p:nvSpPr>
            <p:spPr>
              <a:xfrm>
                <a:off x="4628271" y="3048000"/>
                <a:ext cx="36420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CA" altLang="zh-CN" dirty="0" smtClean="0"/>
                  <a:t>B2</a:t>
                </a:r>
                <a:endParaRPr lang="zh-CN" altLang="en-US" dirty="0"/>
              </a:p>
            </p:txBody>
          </p:sp>
          <p:sp>
            <p:nvSpPr>
              <p:cNvPr id="81" name="TextBox 80"/>
              <p:cNvSpPr txBox="1"/>
              <p:nvPr/>
            </p:nvSpPr>
            <p:spPr>
              <a:xfrm>
                <a:off x="5640734" y="3065082"/>
                <a:ext cx="36420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CA" altLang="zh-CN" dirty="0" smtClean="0"/>
                  <a:t>B7</a:t>
                </a:r>
                <a:endParaRPr lang="zh-CN" altLang="en-US" dirty="0"/>
              </a:p>
            </p:txBody>
          </p:sp>
        </p:grpSp>
        <p:sp>
          <p:nvSpPr>
            <p:cNvPr id="40" name="Rectangle 39"/>
            <p:cNvSpPr/>
            <p:nvPr/>
          </p:nvSpPr>
          <p:spPr>
            <a:xfrm>
              <a:off x="168015" y="4894833"/>
              <a:ext cx="8915400" cy="926432"/>
            </a:xfrm>
            <a:prstGeom prst="rect">
              <a:avLst/>
            </a:prstGeom>
            <a:noFill/>
            <a:ln w="539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1" name="Straight Connector 40"/>
            <p:cNvCxnSpPr/>
            <p:nvPr/>
          </p:nvCxnSpPr>
          <p:spPr>
            <a:xfrm flipH="1">
              <a:off x="7283542" y="4933887"/>
              <a:ext cx="16042" cy="92643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TextBox 41"/>
            <p:cNvSpPr txBox="1"/>
            <p:nvPr/>
          </p:nvSpPr>
          <p:spPr>
            <a:xfrm>
              <a:off x="6407671" y="5213022"/>
              <a:ext cx="127291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STA Info # 1</a:t>
              </a:r>
              <a:endParaRPr lang="en-US" dirty="0"/>
            </a:p>
          </p:txBody>
        </p:sp>
        <p:cxnSp>
          <p:nvCxnSpPr>
            <p:cNvPr id="43" name="Straight Connector 42"/>
            <p:cNvCxnSpPr/>
            <p:nvPr/>
          </p:nvCxnSpPr>
          <p:spPr>
            <a:xfrm flipH="1">
              <a:off x="7664542" y="4890436"/>
              <a:ext cx="16042" cy="92643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flipH="1">
              <a:off x="8502742" y="4882875"/>
              <a:ext cx="16042" cy="92643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TextBox 44"/>
            <p:cNvSpPr txBox="1"/>
            <p:nvPr/>
          </p:nvSpPr>
          <p:spPr>
            <a:xfrm>
              <a:off x="7607072" y="5176833"/>
              <a:ext cx="12777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STA Info # n</a:t>
              </a:r>
              <a:endParaRPr lang="en-US" dirty="0"/>
            </a:p>
          </p:txBody>
        </p:sp>
        <p:cxnSp>
          <p:nvCxnSpPr>
            <p:cNvPr id="46" name="Straight Connector 45"/>
            <p:cNvCxnSpPr/>
            <p:nvPr/>
          </p:nvCxnSpPr>
          <p:spPr>
            <a:xfrm>
              <a:off x="7379794" y="5351682"/>
              <a:ext cx="224590" cy="0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TextBox 46"/>
            <p:cNvSpPr txBox="1"/>
            <p:nvPr/>
          </p:nvSpPr>
          <p:spPr>
            <a:xfrm>
              <a:off x="8528771" y="5176833"/>
              <a:ext cx="45717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FCS</a:t>
              </a:r>
              <a:endParaRPr lang="en-US" dirty="0"/>
            </a:p>
          </p:txBody>
        </p:sp>
        <p:cxnSp>
          <p:nvCxnSpPr>
            <p:cNvPr id="48" name="Straight Connector 47"/>
            <p:cNvCxnSpPr/>
            <p:nvPr/>
          </p:nvCxnSpPr>
          <p:spPr>
            <a:xfrm flipH="1">
              <a:off x="6445342" y="4891353"/>
              <a:ext cx="16042" cy="92643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TextBox 48"/>
            <p:cNvSpPr txBox="1"/>
            <p:nvPr/>
          </p:nvSpPr>
          <p:spPr>
            <a:xfrm>
              <a:off x="2743200" y="5115580"/>
              <a:ext cx="80182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CA" sz="1400" b="1" dirty="0" smtClean="0"/>
                <a:t>Dummy</a:t>
              </a:r>
            </a:p>
            <a:p>
              <a:pPr algn="ctr"/>
              <a:r>
                <a:rPr lang="en-CA" sz="1400" b="1" dirty="0" smtClean="0"/>
                <a:t>AID (?)</a:t>
              </a:r>
              <a:endParaRPr lang="en-US" sz="1400" b="1" dirty="0"/>
            </a:p>
          </p:txBody>
        </p:sp>
        <p:cxnSp>
          <p:nvCxnSpPr>
            <p:cNvPr id="50" name="Straight Connector 49"/>
            <p:cNvCxnSpPr/>
            <p:nvPr/>
          </p:nvCxnSpPr>
          <p:spPr>
            <a:xfrm flipH="1">
              <a:off x="4038600" y="4864768"/>
              <a:ext cx="16042" cy="92643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1" name="TextBox 50"/>
            <p:cNvSpPr txBox="1"/>
            <p:nvPr/>
          </p:nvSpPr>
          <p:spPr>
            <a:xfrm>
              <a:off x="264629" y="5126068"/>
              <a:ext cx="704039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CA" sz="1400" dirty="0" smtClean="0"/>
                <a:t>MAC </a:t>
              </a:r>
            </a:p>
            <a:p>
              <a:pPr algn="ctr"/>
              <a:r>
                <a:rPr lang="en-CA" sz="1400" dirty="0" smtClean="0"/>
                <a:t>Header</a:t>
              </a:r>
              <a:endParaRPr lang="en-US" sz="1400" dirty="0" smtClean="0"/>
            </a:p>
          </p:txBody>
        </p:sp>
        <p:cxnSp>
          <p:nvCxnSpPr>
            <p:cNvPr id="52" name="Straight Connector 51"/>
            <p:cNvCxnSpPr/>
            <p:nvPr/>
          </p:nvCxnSpPr>
          <p:spPr>
            <a:xfrm flipH="1">
              <a:off x="2133600" y="4869719"/>
              <a:ext cx="16042" cy="92643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3" name="TextBox 52"/>
            <p:cNvSpPr txBox="1"/>
            <p:nvPr/>
          </p:nvSpPr>
          <p:spPr>
            <a:xfrm>
              <a:off x="1143000" y="5018346"/>
              <a:ext cx="917238" cy="7386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dirty="0" smtClean="0"/>
                <a:t>Sounding </a:t>
              </a:r>
            </a:p>
            <a:p>
              <a:pPr algn="ctr"/>
              <a:r>
                <a:rPr lang="en-US" sz="1400" dirty="0" smtClean="0"/>
                <a:t>Dialog </a:t>
              </a:r>
            </a:p>
            <a:p>
              <a:pPr algn="ctr"/>
              <a:r>
                <a:rPr lang="en-US" sz="1400" dirty="0" smtClean="0"/>
                <a:t>Token</a:t>
              </a:r>
              <a:endParaRPr lang="en-US" sz="1400" dirty="0"/>
            </a:p>
          </p:txBody>
        </p:sp>
        <p:cxnSp>
          <p:nvCxnSpPr>
            <p:cNvPr id="54" name="Straight Connector 53"/>
            <p:cNvCxnSpPr/>
            <p:nvPr/>
          </p:nvCxnSpPr>
          <p:spPr>
            <a:xfrm flipH="1">
              <a:off x="1066800" y="4915939"/>
              <a:ext cx="16042" cy="92643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Rectangle 27"/>
            <p:cNvSpPr>
              <a:spLocks noChangeArrowheads="1"/>
            </p:cNvSpPr>
            <p:nvPr/>
          </p:nvSpPr>
          <p:spPr bwMode="auto">
            <a:xfrm>
              <a:off x="414338" y="4488719"/>
              <a:ext cx="504825" cy="228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CN" altLang="zh-CN" sz="1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Octets</a:t>
              </a:r>
              <a:endParaRPr kumimoji="0" lang="zh-CN" altLang="zh-CN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6" name="Rectangle 28"/>
            <p:cNvSpPr>
              <a:spLocks noChangeArrowheads="1"/>
            </p:cNvSpPr>
            <p:nvPr/>
          </p:nvSpPr>
          <p:spPr bwMode="auto">
            <a:xfrm>
              <a:off x="866654" y="4488719"/>
              <a:ext cx="504946" cy="2000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CN" altLang="zh-CN" sz="1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:         </a:t>
              </a:r>
              <a:r>
                <a:rPr kumimoji="0" lang="en-CA" altLang="zh-CN" sz="1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 </a:t>
              </a:r>
              <a:endParaRPr kumimoji="0" lang="zh-CN" altLang="zh-CN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7" name="Rectangle 29"/>
            <p:cNvSpPr>
              <a:spLocks noChangeArrowheads="1"/>
            </p:cNvSpPr>
            <p:nvPr/>
          </p:nvSpPr>
          <p:spPr bwMode="auto">
            <a:xfrm>
              <a:off x="1249180" y="4503709"/>
              <a:ext cx="6385184" cy="2000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CN" altLang="zh-CN" sz="1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        </a:t>
              </a:r>
              <a:r>
                <a:rPr kumimoji="0" lang="en-CA" altLang="zh-CN" sz="1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1       </a:t>
              </a:r>
              <a:r>
                <a:rPr kumimoji="0" lang="zh-CN" altLang="zh-CN" sz="1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        </a:t>
              </a:r>
              <a:r>
                <a:rPr kumimoji="0" lang="en-CA" altLang="zh-CN" sz="1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     </a:t>
              </a:r>
              <a:r>
                <a:rPr kumimoji="0" lang="en-CA" altLang="zh-CN" sz="1300" dirty="0" smtClean="0">
                  <a:solidFill>
                    <a:srgbClr val="000000"/>
                  </a:solidFill>
                  <a:latin typeface="Times New Roman" panose="02020603050405020304" pitchFamily="18" charset="0"/>
                </a:rPr>
                <a:t>             </a:t>
              </a:r>
              <a:r>
                <a:rPr kumimoji="0" lang="zh-CN" altLang="zh-CN" sz="1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 </a:t>
              </a:r>
              <a:r>
                <a:rPr kumimoji="0" lang="en-CA" altLang="zh-CN" sz="1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     Common</a:t>
              </a:r>
              <a:r>
                <a:rPr kumimoji="0" lang="en-CA" altLang="zh-CN" sz="1300" b="0" i="0" u="none" strike="noStrike" cap="none" normalizeH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Field  (2) ?</a:t>
              </a:r>
              <a:r>
                <a:rPr kumimoji="0" lang="zh-CN" altLang="zh-CN" sz="1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             </a:t>
              </a:r>
              <a:r>
                <a:rPr kumimoji="0" lang="en-CA" altLang="zh-CN" sz="1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                  </a:t>
              </a:r>
              <a:r>
                <a:rPr kumimoji="0" lang="zh-CN" altLang="zh-CN" sz="1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</a:t>
              </a:r>
              <a:r>
                <a:rPr kumimoji="0" lang="en-CA" altLang="zh-CN" sz="1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              4</a:t>
              </a:r>
              <a:r>
                <a:rPr kumimoji="0" lang="zh-CN" altLang="zh-CN" sz="1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</a:t>
              </a:r>
              <a:r>
                <a:rPr kumimoji="0" lang="en-CA" altLang="zh-CN" sz="1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  </a:t>
              </a:r>
              <a:endParaRPr kumimoji="0" lang="zh-CN" altLang="zh-CN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8" name="Rectangle 33"/>
            <p:cNvSpPr>
              <a:spLocks noChangeArrowheads="1"/>
            </p:cNvSpPr>
            <p:nvPr/>
          </p:nvSpPr>
          <p:spPr bwMode="auto">
            <a:xfrm>
              <a:off x="7919777" y="4488719"/>
              <a:ext cx="1163638" cy="200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CA" altLang="zh-CN" sz="1300" dirty="0" smtClean="0">
                  <a:solidFill>
                    <a:srgbClr val="000000"/>
                  </a:solidFill>
                  <a:latin typeface="Times New Roman" panose="02020603050405020304" pitchFamily="18" charset="0"/>
                </a:rPr>
                <a:t>  4</a:t>
              </a:r>
              <a:r>
                <a:rPr kumimoji="0" lang="zh-CN" altLang="zh-CN" sz="1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             4    </a:t>
              </a:r>
              <a:endParaRPr kumimoji="0" lang="zh-CN" altLang="zh-CN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5105400" y="5105400"/>
              <a:ext cx="120898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dirty="0" smtClean="0"/>
                <a:t>Measurement </a:t>
              </a:r>
            </a:p>
            <a:p>
              <a:pPr algn="ctr"/>
              <a:r>
                <a:rPr lang="en-US" sz="1400" dirty="0" smtClean="0"/>
                <a:t>Set-up ID</a:t>
              </a:r>
            </a:p>
          </p:txBody>
        </p:sp>
        <p:cxnSp>
          <p:nvCxnSpPr>
            <p:cNvPr id="60" name="Straight Connector 59"/>
            <p:cNvCxnSpPr/>
            <p:nvPr/>
          </p:nvCxnSpPr>
          <p:spPr bwMode="auto">
            <a:xfrm flipV="1">
              <a:off x="2133600" y="4634288"/>
              <a:ext cx="1295400" cy="25614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61" name="Straight Connector 60"/>
            <p:cNvCxnSpPr/>
            <p:nvPr/>
          </p:nvCxnSpPr>
          <p:spPr bwMode="auto">
            <a:xfrm flipH="1" flipV="1">
              <a:off x="4875213" y="4634288"/>
              <a:ext cx="1586172" cy="24858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62" name="Straight Connector 61"/>
            <p:cNvCxnSpPr/>
            <p:nvPr/>
          </p:nvCxnSpPr>
          <p:spPr>
            <a:xfrm flipH="1">
              <a:off x="4953000" y="4853134"/>
              <a:ext cx="16042" cy="92643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3" name="TextBox 62"/>
            <p:cNvSpPr txBox="1"/>
            <p:nvPr/>
          </p:nvSpPr>
          <p:spPr>
            <a:xfrm>
              <a:off x="4114800" y="5060729"/>
              <a:ext cx="853119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altLang="zh-CN" sz="1400" dirty="0" smtClean="0"/>
                <a:t>Disambi-</a:t>
              </a:r>
            </a:p>
            <a:p>
              <a:r>
                <a:rPr lang="en-CA" altLang="zh-CN" sz="1400" dirty="0" smtClean="0"/>
                <a:t>guation</a:t>
              </a:r>
              <a:endParaRPr lang="zh-CN" altLang="en-US" sz="1400" dirty="0"/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2111115" y="5823229"/>
              <a:ext cx="36420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B0</a:t>
              </a:r>
              <a:endParaRPr lang="en-US" dirty="0"/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4343400" y="5823229"/>
              <a:ext cx="43544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B11</a:t>
              </a:r>
              <a:endParaRPr lang="en-US" dirty="0"/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6112798" y="5836240"/>
              <a:ext cx="44114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B15</a:t>
              </a:r>
              <a:endParaRPr lang="en-US" dirty="0"/>
            </a:p>
          </p:txBody>
        </p:sp>
        <p:cxnSp>
          <p:nvCxnSpPr>
            <p:cNvPr id="67" name="Straight Connector 66"/>
            <p:cNvCxnSpPr/>
            <p:nvPr/>
          </p:nvCxnSpPr>
          <p:spPr bwMode="auto">
            <a:xfrm flipH="1">
              <a:off x="537707" y="2387388"/>
              <a:ext cx="545136" cy="893377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68" name="Straight Connector 67"/>
            <p:cNvCxnSpPr/>
            <p:nvPr/>
          </p:nvCxnSpPr>
          <p:spPr bwMode="auto">
            <a:xfrm>
              <a:off x="2140454" y="2411303"/>
              <a:ext cx="898103" cy="84686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69" name="Straight Connector 68"/>
            <p:cNvCxnSpPr/>
            <p:nvPr/>
          </p:nvCxnSpPr>
          <p:spPr bwMode="auto">
            <a:xfrm flipH="1" flipV="1">
              <a:off x="492125" y="3790930"/>
              <a:ext cx="590717" cy="109950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70" name="Straight Connector 69"/>
            <p:cNvCxnSpPr/>
            <p:nvPr/>
          </p:nvCxnSpPr>
          <p:spPr bwMode="auto">
            <a:xfrm flipV="1">
              <a:off x="2159083" y="3790887"/>
              <a:ext cx="846009" cy="1099549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71" name="TextBox 70"/>
            <p:cNvSpPr txBox="1"/>
            <p:nvPr/>
          </p:nvSpPr>
          <p:spPr>
            <a:xfrm>
              <a:off x="1038714" y="2438400"/>
              <a:ext cx="40908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altLang="zh-CN" sz="1400" b="1" dirty="0" smtClean="0">
                  <a:solidFill>
                    <a:srgbClr val="FF0000"/>
                  </a:solidFill>
                </a:rPr>
                <a:t>0 0</a:t>
              </a:r>
              <a:endParaRPr lang="zh-CN" altLang="en-US" sz="1400" b="1" dirty="0">
                <a:solidFill>
                  <a:srgbClr val="FF0000"/>
                </a:solidFill>
              </a:endParaRPr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1038714" y="5836239"/>
              <a:ext cx="40908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altLang="zh-CN" sz="1400" b="1" dirty="0" smtClean="0">
                  <a:solidFill>
                    <a:srgbClr val="FF0000"/>
                  </a:solidFill>
                </a:rPr>
                <a:t>1 0</a:t>
              </a:r>
              <a:endParaRPr lang="zh-CN" altLang="en-US" sz="1400" b="1" dirty="0">
                <a:solidFill>
                  <a:srgbClr val="FF0000"/>
                </a:solidFill>
              </a:endParaRPr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5668299" y="2808242"/>
              <a:ext cx="264405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altLang="zh-CN" sz="1400" dirty="0" smtClean="0">
                  <a:solidFill>
                    <a:srgbClr val="FF0000"/>
                  </a:solidFill>
                </a:rPr>
                <a:t>VHT NDPA based Sensing NDPA</a:t>
              </a:r>
              <a:endParaRPr lang="zh-CN" altLang="en-US" sz="1400" dirty="0">
                <a:solidFill>
                  <a:srgbClr val="FF0000"/>
                </a:solidFill>
              </a:endParaRPr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5498270" y="6161477"/>
              <a:ext cx="288777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altLang="zh-CN" sz="1400" dirty="0" smtClean="0">
                  <a:solidFill>
                    <a:srgbClr val="FF0000"/>
                  </a:solidFill>
                </a:rPr>
                <a:t>Ranging NDPA based Sensing NDPA</a:t>
              </a:r>
              <a:endParaRPr lang="zh-CN" altLang="en-US" sz="1400" dirty="0">
                <a:solidFill>
                  <a:srgbClr val="FF0000"/>
                </a:solidFill>
              </a:endParaRPr>
            </a:p>
          </p:txBody>
        </p:sp>
        <p:sp>
          <p:nvSpPr>
            <p:cNvPr id="75" name="Rectangle 6"/>
            <p:cNvSpPr>
              <a:spLocks noChangeArrowheads="1"/>
            </p:cNvSpPr>
            <p:nvPr/>
          </p:nvSpPr>
          <p:spPr bwMode="auto">
            <a:xfrm>
              <a:off x="1402400" y="3400543"/>
              <a:ext cx="282130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CA" altLang="zh-CN" sz="1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B1 </a:t>
              </a: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CA" altLang="zh-CN" sz="1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(HE)</a:t>
              </a:r>
              <a:endParaRPr kumimoji="0" lang="zh-CN" altLang="zh-CN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6" name="Oval 75"/>
            <p:cNvSpPr/>
            <p:nvPr/>
          </p:nvSpPr>
          <p:spPr bwMode="auto">
            <a:xfrm>
              <a:off x="1838325" y="3324999"/>
              <a:ext cx="1222375" cy="499268"/>
            </a:xfrm>
            <a:prstGeom prst="ellipse">
              <a:avLst/>
            </a:prstGeom>
            <a:solidFill>
              <a:schemeClr val="accent1">
                <a:alpha val="1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77" name="Straight Arrow Connector 76"/>
            <p:cNvCxnSpPr>
              <a:stCxn id="76" idx="7"/>
            </p:cNvCxnSpPr>
            <p:nvPr/>
          </p:nvCxnSpPr>
          <p:spPr bwMode="auto">
            <a:xfrm flipV="1">
              <a:off x="2881687" y="3397113"/>
              <a:ext cx="1172955" cy="1002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78" name="TextBox 77"/>
            <p:cNvSpPr txBox="1"/>
            <p:nvPr/>
          </p:nvSpPr>
          <p:spPr>
            <a:xfrm>
              <a:off x="4009609" y="3247708"/>
              <a:ext cx="177805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altLang="zh-CN" dirty="0" smtClean="0"/>
                <a:t>Measurement Instance ID</a:t>
              </a:r>
              <a:endParaRPr lang="zh-CN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21683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700790"/>
            <a:ext cx="8839200" cy="303213"/>
          </a:xfrm>
        </p:spPr>
        <p:txBody>
          <a:bodyPr/>
          <a:lstStyle/>
          <a:p>
            <a:r>
              <a:rPr lang="en-CA" altLang="zh-CN" sz="2600" dirty="0">
                <a:solidFill>
                  <a:schemeClr val="tx1"/>
                </a:solidFill>
              </a:rPr>
              <a:t>Comparison:</a:t>
            </a:r>
            <a:r>
              <a:rPr lang="en-CA" altLang="zh-CN" sz="2600" dirty="0">
                <a:solidFill>
                  <a:srgbClr val="0000FF"/>
                </a:solidFill>
              </a:rPr>
              <a:t> </a:t>
            </a:r>
            <a:r>
              <a:rPr lang="en-CA" altLang="zh-CN" sz="2600" dirty="0"/>
              <a:t>VHT NDPA based vs. Ranging NDPA based</a:t>
            </a:r>
            <a:endParaRPr lang="zh-CN" altLang="en-US" sz="2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Mar 2022</a:t>
            </a:r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4</a:t>
            </a:fld>
            <a:endParaRPr lang="en-US" altLang="ko-KR"/>
          </a:p>
        </p:txBody>
      </p:sp>
      <p:graphicFrame>
        <p:nvGraphicFramePr>
          <p:cNvPr id="7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32623385"/>
              </p:ext>
            </p:extLst>
          </p:nvPr>
        </p:nvGraphicFramePr>
        <p:xfrm>
          <a:off x="106180" y="1143000"/>
          <a:ext cx="8915400" cy="5242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1620"/>
                <a:gridCol w="3124200"/>
                <a:gridCol w="4449580"/>
              </a:tblGrid>
              <a:tr h="466588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altLang="zh-CN" sz="2600" dirty="0" smtClean="0"/>
                        <a:t>Pros</a:t>
                      </a:r>
                      <a:endParaRPr lang="zh-CN" alt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altLang="zh-CN" sz="2600" dirty="0" smtClean="0"/>
                        <a:t>Cons</a:t>
                      </a:r>
                      <a:endParaRPr lang="zh-CN" altLang="en-US" sz="2600" dirty="0"/>
                    </a:p>
                  </a:txBody>
                  <a:tcPr/>
                </a:tc>
              </a:tr>
              <a:tr h="2015071">
                <a:tc>
                  <a:txBody>
                    <a:bodyPr/>
                    <a:lstStyle/>
                    <a:p>
                      <a:r>
                        <a:rPr lang="en-CA" altLang="zh-CN" sz="2400" dirty="0" smtClean="0"/>
                        <a:t>VHT NDPA based Sensing NDPA</a:t>
                      </a:r>
                      <a:endParaRPr lang="zh-CN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CA" altLang="zh-CN" sz="1500" dirty="0" smtClean="0"/>
                        <a:t>11bit dummy AID is not necessary in the Common Info field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CA" altLang="zh-CN" sz="1500" dirty="0" smtClean="0"/>
                        <a:t>Can be extended for future amendments through Version ID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CA" altLang="zh-CN" sz="1500" dirty="0" smtClean="0"/>
                        <a:t>Any size of Common Info field and (or) the STA Info field is supported</a:t>
                      </a:r>
                    </a:p>
                    <a:p>
                      <a:pPr marL="0" indent="0">
                        <a:buNone/>
                      </a:pPr>
                      <a:r>
                        <a:rPr lang="en-CA" altLang="zh-CN" sz="1500" dirty="0" smtClean="0">
                          <a:sym typeface="Wingdings" panose="05000000000000000000" pitchFamily="2" charset="2"/>
                        </a:rPr>
                        <a:t> Any size (multiple of</a:t>
                      </a:r>
                      <a:r>
                        <a:rPr lang="en-CA" altLang="zh-CN" sz="1500" baseline="0" dirty="0" smtClean="0">
                          <a:sym typeface="Wingdings" panose="05000000000000000000" pitchFamily="2" charset="2"/>
                        </a:rPr>
                        <a:t> 2</a:t>
                      </a:r>
                      <a:r>
                        <a:rPr lang="en-CA" altLang="zh-CN" sz="1500" dirty="0" smtClean="0">
                          <a:sym typeface="Wingdings" panose="05000000000000000000" pitchFamily="2" charset="2"/>
                        </a:rPr>
                        <a:t> bytes)</a:t>
                      </a:r>
                      <a:endParaRPr lang="zh-CN" alt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US" altLang="zh-CN" sz="15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</a:t>
                      </a:r>
                      <a:r>
                        <a:rPr lang="en-US" altLang="zh-CN" sz="15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legacy 11ac, 11ax and new 11be devices </a:t>
                      </a:r>
                      <a:r>
                        <a:rPr lang="en-US" altLang="zh-CN" sz="15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need to parse the Sensing NDPA until the end of the frame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CA" altLang="zh-CN" sz="15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Common field is required</a:t>
                      </a:r>
                      <a:endParaRPr lang="zh-CN" altLang="en-US" sz="1500" dirty="0"/>
                    </a:p>
                  </a:txBody>
                  <a:tcPr/>
                </a:tc>
              </a:tr>
              <a:tr h="2464536">
                <a:tc>
                  <a:txBody>
                    <a:bodyPr/>
                    <a:lstStyle/>
                    <a:p>
                      <a:r>
                        <a:rPr lang="en-CA" altLang="zh-CN" sz="2400" dirty="0" smtClean="0"/>
                        <a:t>Ranging NDPA based Sensing NDPA</a:t>
                      </a:r>
                      <a:endParaRPr lang="zh-CN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CA" altLang="zh-CN" sz="1500" dirty="0" smtClean="0"/>
                        <a:t>Keeping the Ranging NDPA format unchanged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CA" altLang="zh-CN" sz="1500" dirty="0" smtClean="0"/>
                        <a:t>11bits wasted for dummy AID in case of Common Info field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CA" altLang="zh-CN" sz="1500" dirty="0" smtClean="0"/>
                        <a:t>HE devices only checks B1, so </a:t>
                      </a:r>
                      <a:r>
                        <a:rPr lang="en-US" altLang="zh-CN" sz="15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</a:t>
                      </a:r>
                      <a:r>
                        <a:rPr lang="en-US" altLang="zh-CN" sz="15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legacy 11az, 11ax and 11ac devices</a:t>
                      </a:r>
                      <a:r>
                        <a:rPr lang="en-US" altLang="zh-CN" sz="15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need to parse the Sensing NDPA until the end of the frame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CA" altLang="zh-CN" sz="15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couple of bits are needed in every STA Info field for the Sensing NDPA indication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CA" altLang="zh-CN" sz="15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Size of the STA Info field should be fixed to 4 bytes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CA" altLang="zh-CN" sz="15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Size of the Common Info field should</a:t>
                      </a:r>
                      <a:r>
                        <a:rPr lang="en-CA" altLang="zh-CN" sz="15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be a multiple of 4 bytes</a:t>
                      </a:r>
                      <a:r>
                        <a:rPr lang="en-CA" altLang="zh-CN" sz="15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zh-CN" altLang="en-US" sz="15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6107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09600"/>
            <a:ext cx="9144000" cy="533400"/>
          </a:xfrm>
        </p:spPr>
        <p:txBody>
          <a:bodyPr/>
          <a:lstStyle/>
          <a:p>
            <a:r>
              <a:rPr lang="en-CA" altLang="zh-CN" sz="2600" dirty="0" smtClean="0"/>
              <a:t>Format: </a:t>
            </a:r>
            <a:r>
              <a:rPr lang="en-CA" altLang="zh-CN" sz="2600" dirty="0"/>
              <a:t>Using the different subtype in the Frame Control </a:t>
            </a:r>
            <a:r>
              <a:rPr lang="en-CA" altLang="zh-CN" sz="2600" dirty="0" smtClean="0"/>
              <a:t>field</a:t>
            </a:r>
            <a:endParaRPr lang="zh-CN" altLang="en-US" sz="2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918" y="3962400"/>
            <a:ext cx="8988476" cy="2288483"/>
          </a:xfrm>
        </p:spPr>
        <p:txBody>
          <a:bodyPr/>
          <a:lstStyle/>
          <a:p>
            <a:pPr marL="228600" lvl="0" indent="-228600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Font typeface="微软雅黑" panose="020B0503020204020204" pitchFamily="34" charset="-122"/>
              <a:buChar char="»"/>
            </a:pPr>
            <a:r>
              <a:rPr lang="en-US" altLang="zh-CN" sz="1400" b="0" kern="12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The Control Frame Extension subtype in the Frame Control field shall set a TBD value in the Control Frame Extension subfield which is located immediately following the Subtype subfield in the Frame Control field to introduce a new NDPA Frame.</a:t>
            </a:r>
          </a:p>
          <a:p>
            <a:pPr marL="228600" lvl="0" indent="-228600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Font typeface="微软雅黑" panose="020B0503020204020204" pitchFamily="34" charset="-122"/>
              <a:buChar char="»"/>
            </a:pPr>
            <a:r>
              <a:rPr lang="en-US" altLang="zh-CN" sz="1400" b="0" kern="12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Name of the new NDPA Frame is TBD</a:t>
            </a:r>
          </a:p>
          <a:p>
            <a:pPr marL="228600" lvl="0" indent="-228600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Font typeface="微软雅黑" panose="020B0503020204020204" pitchFamily="34" charset="-122"/>
              <a:buChar char="»"/>
            </a:pPr>
            <a:r>
              <a:rPr lang="en-US" altLang="zh-CN" sz="1400" b="0" kern="12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In the new NDPA Frame, the Common field (corresponding to the Sounding Dialog Token field in the figure above) may be larger than 1 byte and consist of NDPA Version subfield followed by Measurement Instance ID subfield</a:t>
            </a:r>
          </a:p>
          <a:p>
            <a:pPr marL="685800" lvl="1" indent="-228600" eaLnBrk="1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Font typeface="微软雅黑" panose="020B0503020204020204" pitchFamily="34" charset="-122"/>
              <a:buChar char="»"/>
            </a:pPr>
            <a:r>
              <a:rPr lang="en-US" altLang="zh-CN" sz="1100" kern="12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Name of Common field is TBD</a:t>
            </a:r>
          </a:p>
          <a:p>
            <a:pPr marL="685800" lvl="1" indent="-228600" eaLnBrk="1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Font typeface="微软雅黑" panose="020B0503020204020204" pitchFamily="34" charset="-122"/>
              <a:buChar char="»"/>
            </a:pPr>
            <a:r>
              <a:rPr lang="en-US" altLang="zh-CN" sz="1100" kern="12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Name and length of NDPA Version subfield is TBD</a:t>
            </a:r>
          </a:p>
          <a:p>
            <a:pPr marL="685800" lvl="1" indent="-228600" eaLnBrk="1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Font typeface="微软雅黑" panose="020B0503020204020204" pitchFamily="34" charset="-122"/>
              <a:buChar char="»"/>
            </a:pPr>
            <a:r>
              <a:rPr lang="en-US" altLang="zh-CN" sz="1100" kern="12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Name and length of Measurement Instance ID subfield is TBD</a:t>
            </a:r>
          </a:p>
          <a:p>
            <a:pPr marL="685800" lvl="1" indent="-228600" eaLnBrk="1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Font typeface="微软雅黑" panose="020B0503020204020204" pitchFamily="34" charset="-122"/>
              <a:buChar char="»"/>
            </a:pPr>
            <a:r>
              <a:rPr lang="en-US" altLang="zh-CN" sz="1100" kern="12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Size of the STA Info field is </a:t>
            </a:r>
            <a:r>
              <a:rPr lang="en-US" altLang="zh-CN" sz="1100" kern="1200" dirty="0" smtClean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TBD</a:t>
            </a:r>
            <a:endParaRPr lang="en-US" altLang="zh-CN" sz="1100" kern="1200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Mar 2022</a:t>
            </a:r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5</a:t>
            </a:fld>
            <a:endParaRPr lang="en-US" altLang="ko-KR"/>
          </a:p>
        </p:txBody>
      </p:sp>
      <p:grpSp>
        <p:nvGrpSpPr>
          <p:cNvPr id="65" name="Group 64"/>
          <p:cNvGrpSpPr/>
          <p:nvPr/>
        </p:nvGrpSpPr>
        <p:grpSpPr>
          <a:xfrm>
            <a:off x="79918" y="1143000"/>
            <a:ext cx="9064082" cy="2735252"/>
            <a:chOff x="79918" y="1227148"/>
            <a:chExt cx="9064082" cy="2735252"/>
          </a:xfrm>
        </p:grpSpPr>
        <p:sp>
          <p:nvSpPr>
            <p:cNvPr id="8" name="Rectangle 7"/>
            <p:cNvSpPr/>
            <p:nvPr/>
          </p:nvSpPr>
          <p:spPr>
            <a:xfrm>
              <a:off x="152995" y="1518330"/>
              <a:ext cx="8915400" cy="926432"/>
            </a:xfrm>
            <a:prstGeom prst="rect">
              <a:avLst/>
            </a:prstGeom>
            <a:noFill/>
            <a:ln w="5397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en-US" sz="12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endParaRPr>
            </a:p>
          </p:txBody>
        </p:sp>
        <p:cxnSp>
          <p:nvCxnSpPr>
            <p:cNvPr id="9" name="Straight Connector 8"/>
            <p:cNvCxnSpPr/>
            <p:nvPr/>
          </p:nvCxnSpPr>
          <p:spPr>
            <a:xfrm flipH="1">
              <a:off x="1569564" y="1542394"/>
              <a:ext cx="16042" cy="926432"/>
            </a:xfrm>
            <a:prstGeom prst="lin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</a:ln>
            <a:effectLst/>
          </p:spPr>
        </p:cxnSp>
        <p:sp>
          <p:nvSpPr>
            <p:cNvPr id="10" name="TextBox 9"/>
            <p:cNvSpPr txBox="1"/>
            <p:nvPr/>
          </p:nvSpPr>
          <p:spPr>
            <a:xfrm>
              <a:off x="545689" y="1739828"/>
              <a:ext cx="75373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sz="1400" b="1" i="1" u="none" strike="noStrike" kern="0" cap="none" spc="0" normalizeH="0" baseline="0" noProof="0" dirty="0" smtClean="0">
                  <a:ln>
                    <a:noFill/>
                  </a:ln>
                  <a:solidFill>
                    <a:srgbClr val="CC00FF"/>
                  </a:solidFill>
                  <a:effectLst/>
                  <a:uLnTx/>
                  <a:uFillTx/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Frame</a:t>
              </a:r>
            </a:p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CA" sz="1400" b="1" i="1" u="none" strike="noStrike" kern="0" cap="none" spc="0" normalizeH="0" baseline="0" noProof="0" dirty="0" smtClean="0">
                  <a:ln>
                    <a:noFill/>
                  </a:ln>
                  <a:solidFill>
                    <a:srgbClr val="CC00FF"/>
                  </a:solidFill>
                  <a:effectLst/>
                  <a:uLnTx/>
                  <a:uFillTx/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Control</a:t>
              </a:r>
              <a:endParaRPr kumimoji="1" lang="en-US" sz="1400" b="1" i="1" u="none" strike="noStrike" kern="0" cap="none" spc="0" normalizeH="0" baseline="0" noProof="0" dirty="0" smtClean="0">
                <a:ln>
                  <a:noFill/>
                </a:ln>
                <a:solidFill>
                  <a:srgbClr val="CC00FF"/>
                </a:solidFill>
                <a:effectLst/>
                <a:uLnTx/>
                <a:uFillTx/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endParaRPr>
            </a:p>
          </p:txBody>
        </p:sp>
        <p:cxnSp>
          <p:nvCxnSpPr>
            <p:cNvPr id="11" name="Straight Connector 10"/>
            <p:cNvCxnSpPr/>
            <p:nvPr/>
          </p:nvCxnSpPr>
          <p:spPr>
            <a:xfrm flipH="1">
              <a:off x="7268522" y="1557384"/>
              <a:ext cx="16042" cy="926432"/>
            </a:xfrm>
            <a:prstGeom prst="lin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</a:ln>
            <a:effectLst/>
          </p:spPr>
        </p:cxnSp>
        <p:sp>
          <p:nvSpPr>
            <p:cNvPr id="12" name="TextBox 11"/>
            <p:cNvSpPr txBox="1"/>
            <p:nvPr/>
          </p:nvSpPr>
          <p:spPr>
            <a:xfrm>
              <a:off x="6392651" y="1836519"/>
              <a:ext cx="127291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STA Info # 1</a:t>
              </a: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>
              <a:off x="7649522" y="1513933"/>
              <a:ext cx="16042" cy="926432"/>
            </a:xfrm>
            <a:prstGeom prst="lin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14" name="Straight Connector 13"/>
            <p:cNvCxnSpPr/>
            <p:nvPr/>
          </p:nvCxnSpPr>
          <p:spPr>
            <a:xfrm flipH="1">
              <a:off x="8487722" y="1506372"/>
              <a:ext cx="16042" cy="926432"/>
            </a:xfrm>
            <a:prstGeom prst="lin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</a:ln>
            <a:effectLst/>
          </p:spPr>
        </p:cxnSp>
        <p:sp>
          <p:nvSpPr>
            <p:cNvPr id="15" name="TextBox 14"/>
            <p:cNvSpPr txBox="1"/>
            <p:nvPr/>
          </p:nvSpPr>
          <p:spPr>
            <a:xfrm>
              <a:off x="7592052" y="1800330"/>
              <a:ext cx="12777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STA Info # n</a:t>
              </a:r>
            </a:p>
          </p:txBody>
        </p:sp>
        <p:cxnSp>
          <p:nvCxnSpPr>
            <p:cNvPr id="16" name="Straight Connector 15"/>
            <p:cNvCxnSpPr/>
            <p:nvPr/>
          </p:nvCxnSpPr>
          <p:spPr>
            <a:xfrm>
              <a:off x="7364774" y="1975179"/>
              <a:ext cx="224590" cy="0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dash"/>
            </a:ln>
            <a:effectLst/>
          </p:spPr>
        </p:cxnSp>
        <p:sp>
          <p:nvSpPr>
            <p:cNvPr id="17" name="TextBox 16"/>
            <p:cNvSpPr txBox="1"/>
            <p:nvPr/>
          </p:nvSpPr>
          <p:spPr>
            <a:xfrm>
              <a:off x="8513751" y="1800330"/>
              <a:ext cx="45717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FCS</a:t>
              </a:r>
            </a:p>
          </p:txBody>
        </p:sp>
        <p:cxnSp>
          <p:nvCxnSpPr>
            <p:cNvPr id="18" name="Straight Connector 17"/>
            <p:cNvCxnSpPr/>
            <p:nvPr/>
          </p:nvCxnSpPr>
          <p:spPr>
            <a:xfrm flipH="1">
              <a:off x="6430322" y="1514850"/>
              <a:ext cx="16042" cy="926432"/>
            </a:xfrm>
            <a:prstGeom prst="lin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</a:ln>
            <a:effectLst/>
          </p:spPr>
        </p:cxnSp>
        <p:sp>
          <p:nvSpPr>
            <p:cNvPr id="19" name="TextBox 18"/>
            <p:cNvSpPr txBox="1"/>
            <p:nvPr/>
          </p:nvSpPr>
          <p:spPr>
            <a:xfrm>
              <a:off x="1630798" y="1835475"/>
              <a:ext cx="82266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CA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Duration</a:t>
              </a:r>
              <a:endParaRPr kumimoji="1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endParaRPr>
            </a:p>
          </p:txBody>
        </p:sp>
        <p:cxnSp>
          <p:nvCxnSpPr>
            <p:cNvPr id="20" name="Straight Connector 19"/>
            <p:cNvCxnSpPr/>
            <p:nvPr/>
          </p:nvCxnSpPr>
          <p:spPr>
            <a:xfrm flipH="1">
              <a:off x="3245538" y="1532969"/>
              <a:ext cx="16042" cy="926432"/>
            </a:xfrm>
            <a:prstGeom prst="lin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</a:ln>
            <a:effectLst/>
          </p:spPr>
        </p:cxnSp>
        <p:sp>
          <p:nvSpPr>
            <p:cNvPr id="21" name="TextBox 20"/>
            <p:cNvSpPr txBox="1"/>
            <p:nvPr/>
          </p:nvSpPr>
          <p:spPr>
            <a:xfrm>
              <a:off x="3444643" y="1881845"/>
              <a:ext cx="40915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TA</a:t>
              </a:r>
            </a:p>
          </p:txBody>
        </p:sp>
        <p:cxnSp>
          <p:nvCxnSpPr>
            <p:cNvPr id="22" name="Straight Connector 21"/>
            <p:cNvCxnSpPr/>
            <p:nvPr/>
          </p:nvCxnSpPr>
          <p:spPr>
            <a:xfrm flipH="1">
              <a:off x="4007538" y="1493216"/>
              <a:ext cx="16042" cy="926432"/>
            </a:xfrm>
            <a:prstGeom prst="lin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</a:ln>
            <a:effectLst/>
          </p:spPr>
        </p:cxnSp>
        <p:sp>
          <p:nvSpPr>
            <p:cNvPr id="23" name="TextBox 22"/>
            <p:cNvSpPr txBox="1"/>
            <p:nvPr/>
          </p:nvSpPr>
          <p:spPr>
            <a:xfrm>
              <a:off x="4459371" y="1825823"/>
              <a:ext cx="156966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Common Info field</a:t>
              </a:r>
            </a:p>
          </p:txBody>
        </p:sp>
        <p:cxnSp>
          <p:nvCxnSpPr>
            <p:cNvPr id="24" name="Straight Connector 23"/>
            <p:cNvCxnSpPr/>
            <p:nvPr/>
          </p:nvCxnSpPr>
          <p:spPr>
            <a:xfrm flipH="1">
              <a:off x="2559738" y="1539436"/>
              <a:ext cx="16042" cy="926432"/>
            </a:xfrm>
            <a:prstGeom prst="lin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</a:ln>
            <a:effectLst/>
          </p:spPr>
        </p:cxnSp>
        <p:sp>
          <p:nvSpPr>
            <p:cNvPr id="25" name="TextBox 24"/>
            <p:cNvSpPr txBox="1"/>
            <p:nvPr/>
          </p:nvSpPr>
          <p:spPr>
            <a:xfrm>
              <a:off x="2727886" y="1864152"/>
              <a:ext cx="39786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CA" altLang="zh-CN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RA</a:t>
              </a:r>
              <a:endParaRPr kumimoji="1" lang="zh-CN" alt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26" name="Rectangle 27"/>
            <p:cNvSpPr>
              <a:spLocks noChangeArrowheads="1"/>
            </p:cNvSpPr>
            <p:nvPr/>
          </p:nvSpPr>
          <p:spPr bwMode="auto">
            <a:xfrm>
              <a:off x="137380" y="1242653"/>
              <a:ext cx="504825" cy="228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cs typeface="Arial" panose="020B0604020202020204" pitchFamily="34" charset="0"/>
                </a:rPr>
                <a:t>Octets</a:t>
              </a:r>
              <a:endParaRPr kumimoji="0" lang="zh-CN" altLang="zh-CN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7" name="Rectangle 28"/>
            <p:cNvSpPr>
              <a:spLocks noChangeArrowheads="1"/>
            </p:cNvSpPr>
            <p:nvPr/>
          </p:nvSpPr>
          <p:spPr bwMode="auto">
            <a:xfrm>
              <a:off x="594580" y="1242653"/>
              <a:ext cx="504825" cy="228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cs typeface="Arial" panose="020B0604020202020204" pitchFamily="34" charset="0"/>
                </a:rPr>
                <a:t>:         </a:t>
              </a:r>
              <a:endParaRPr kumimoji="0" lang="zh-CN" altLang="zh-CN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8" name="Rectangle 29"/>
            <p:cNvSpPr>
              <a:spLocks noChangeArrowheads="1"/>
            </p:cNvSpPr>
            <p:nvPr/>
          </p:nvSpPr>
          <p:spPr bwMode="auto">
            <a:xfrm>
              <a:off x="794606" y="1257785"/>
              <a:ext cx="6234502" cy="2000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cs typeface="Arial" panose="020B0604020202020204" pitchFamily="34" charset="0"/>
                </a:rPr>
                <a:t>2               </a:t>
              </a:r>
              <a:r>
                <a:rPr kumimoji="0" lang="en-CA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  </a:t>
              </a:r>
              <a:r>
                <a: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cs typeface="Arial" panose="020B0604020202020204" pitchFamily="34" charset="0"/>
                </a:rPr>
                <a:t> </a:t>
              </a:r>
              <a:r>
                <a:rPr kumimoji="0" lang="en-CA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           </a:t>
              </a:r>
              <a:r>
                <a: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cs typeface="Arial" panose="020B0604020202020204" pitchFamily="34" charset="0"/>
                </a:rPr>
                <a:t>2          </a:t>
              </a:r>
              <a:r>
                <a:rPr kumimoji="0" lang="en-CA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        </a:t>
              </a:r>
              <a:r>
                <a: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cs typeface="Arial" panose="020B0604020202020204" pitchFamily="34" charset="0"/>
                </a:rPr>
                <a:t>6         </a:t>
              </a:r>
              <a:r>
                <a:rPr kumimoji="0" lang="en-CA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      </a:t>
              </a:r>
              <a:r>
                <a: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cs typeface="Arial" panose="020B0604020202020204" pitchFamily="34" charset="0"/>
                </a:rPr>
                <a:t>6                       </a:t>
              </a:r>
              <a:r>
                <a:rPr kumimoji="0" lang="en-CA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              2                                    </a:t>
              </a:r>
              <a:r>
                <a: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cs typeface="Arial" panose="020B0604020202020204" pitchFamily="34" charset="0"/>
                </a:rPr>
                <a:t> </a:t>
              </a:r>
              <a:r>
                <a:rPr kumimoji="0" lang="en-CA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4</a:t>
              </a:r>
              <a:r>
                <a: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cs typeface="Arial" panose="020B0604020202020204" pitchFamily="34" charset="0"/>
                </a:rPr>
                <a:t> </a:t>
              </a:r>
              <a:r>
                <a:rPr kumimoji="0" lang="en-CA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   </a:t>
              </a:r>
              <a:endParaRPr kumimoji="0" lang="zh-CN" altLang="zh-CN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" name="Rectangle 33"/>
            <p:cNvSpPr>
              <a:spLocks noChangeArrowheads="1"/>
            </p:cNvSpPr>
            <p:nvPr/>
          </p:nvSpPr>
          <p:spPr bwMode="auto">
            <a:xfrm>
              <a:off x="7904757" y="1227148"/>
              <a:ext cx="1163638" cy="200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CA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  4</a:t>
              </a:r>
              <a:r>
                <a: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cs typeface="Arial" panose="020B0604020202020204" pitchFamily="34" charset="0"/>
                </a:rPr>
                <a:t>              4    </a:t>
              </a:r>
              <a:endParaRPr kumimoji="0" lang="zh-CN" altLang="zh-CN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30" name="Straight Connector 29"/>
            <p:cNvCxnSpPr/>
            <p:nvPr/>
          </p:nvCxnSpPr>
          <p:spPr bwMode="auto">
            <a:xfrm>
              <a:off x="4007538" y="2459401"/>
              <a:ext cx="1205424" cy="322728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1" name="Straight Connector 30"/>
            <p:cNvCxnSpPr/>
            <p:nvPr/>
          </p:nvCxnSpPr>
          <p:spPr bwMode="auto">
            <a:xfrm>
              <a:off x="6430322" y="2440365"/>
              <a:ext cx="2638072" cy="326969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32" name="Rectangle 31"/>
            <p:cNvSpPr/>
            <p:nvPr/>
          </p:nvSpPr>
          <p:spPr bwMode="auto">
            <a:xfrm>
              <a:off x="5212963" y="2767334"/>
              <a:ext cx="3855431" cy="762000"/>
            </a:xfrm>
            <a:prstGeom prst="rect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2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5181600" y="2782129"/>
              <a:ext cx="135165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CA" altLang="zh-CN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NDPA Variant /</a:t>
              </a:r>
              <a:endParaRPr kumimoji="1" lang="zh-CN" alt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5299768" y="3516885"/>
              <a:ext cx="47641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CA" altLang="zh-CN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Bits:</a:t>
              </a:r>
              <a:endParaRPr kumimoji="1" lang="zh-CN" alt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5971770" y="3540949"/>
              <a:ext cx="26161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CA" altLang="zh-CN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8</a:t>
              </a:r>
              <a:endParaRPr kumimoji="1" lang="zh-CN" alt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7757380" y="3540949"/>
              <a:ext cx="26161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CA" altLang="zh-CN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8</a:t>
              </a:r>
              <a:endParaRPr kumimoji="1" lang="zh-CN" alt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5181600" y="3006222"/>
              <a:ext cx="21820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CA" altLang="zh-CN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Measurement Instance ID / </a:t>
              </a:r>
            </a:p>
            <a:p>
              <a:pPr marL="0" marR="0" lvl="0" indent="0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CA" altLang="zh-CN" sz="1400" kern="0" dirty="0" smtClean="0">
                  <a:solidFill>
                    <a:srgbClr val="0000FF"/>
                  </a:solidFill>
                </a:rPr>
                <a:t>Measurement Set-up ID /</a:t>
              </a:r>
              <a:endParaRPr kumimoji="1" lang="en-CA" altLang="zh-CN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endParaRPr>
            </a:p>
          </p:txBody>
        </p:sp>
        <p:sp>
          <p:nvSpPr>
            <p:cNvPr id="39" name="Rectangle 38"/>
            <p:cNvSpPr/>
            <p:nvPr/>
          </p:nvSpPr>
          <p:spPr bwMode="auto">
            <a:xfrm>
              <a:off x="152996" y="2903548"/>
              <a:ext cx="4698202" cy="762000"/>
            </a:xfrm>
            <a:prstGeom prst="rect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2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Arial" panose="020B0604020202020204" pitchFamily="34" charset="0"/>
              </a:endParaRPr>
            </a:p>
          </p:txBody>
        </p:sp>
        <p:cxnSp>
          <p:nvCxnSpPr>
            <p:cNvPr id="40" name="Straight Connector 39"/>
            <p:cNvCxnSpPr/>
            <p:nvPr/>
          </p:nvCxnSpPr>
          <p:spPr bwMode="auto">
            <a:xfrm>
              <a:off x="152996" y="2440365"/>
              <a:ext cx="15392" cy="463183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1" name="Straight Connector 40"/>
            <p:cNvCxnSpPr/>
            <p:nvPr/>
          </p:nvCxnSpPr>
          <p:spPr bwMode="auto">
            <a:xfrm>
              <a:off x="1585606" y="2465868"/>
              <a:ext cx="3263216" cy="437680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2" name="Straight Connector 41"/>
            <p:cNvCxnSpPr/>
            <p:nvPr/>
          </p:nvCxnSpPr>
          <p:spPr bwMode="auto">
            <a:xfrm>
              <a:off x="823180" y="2903548"/>
              <a:ext cx="0" cy="762000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3" name="Straight Connector 42"/>
            <p:cNvCxnSpPr/>
            <p:nvPr/>
          </p:nvCxnSpPr>
          <p:spPr bwMode="auto">
            <a:xfrm>
              <a:off x="1508980" y="2903548"/>
              <a:ext cx="0" cy="762000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4" name="Straight Connector 43"/>
            <p:cNvCxnSpPr/>
            <p:nvPr/>
          </p:nvCxnSpPr>
          <p:spPr bwMode="auto">
            <a:xfrm>
              <a:off x="2270980" y="2903548"/>
              <a:ext cx="0" cy="762000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5" name="Straight Connector 44"/>
            <p:cNvCxnSpPr/>
            <p:nvPr/>
          </p:nvCxnSpPr>
          <p:spPr bwMode="auto">
            <a:xfrm>
              <a:off x="3109180" y="2903548"/>
              <a:ext cx="0" cy="762000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46" name="TextBox 45"/>
            <p:cNvSpPr txBox="1"/>
            <p:nvPr/>
          </p:nvSpPr>
          <p:spPr>
            <a:xfrm>
              <a:off x="79918" y="3679448"/>
              <a:ext cx="36420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CA" altLang="zh-CN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B0</a:t>
              </a:r>
              <a:endParaRPr kumimoji="1" lang="zh-CN" alt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504704" y="3681599"/>
              <a:ext cx="36420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CA" altLang="zh-CN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B1</a:t>
              </a:r>
              <a:endParaRPr kumimoji="1" lang="zh-CN" alt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797499" y="3683250"/>
              <a:ext cx="36420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CA" altLang="zh-CN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B2</a:t>
              </a:r>
              <a:endParaRPr kumimoji="1" lang="zh-CN" alt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1222285" y="3685401"/>
              <a:ext cx="36420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CA" altLang="zh-CN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B3</a:t>
              </a:r>
              <a:endParaRPr kumimoji="1" lang="zh-CN" alt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1506696" y="3665548"/>
              <a:ext cx="36420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CA" altLang="zh-CN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B4</a:t>
              </a:r>
              <a:endParaRPr kumimoji="1" lang="zh-CN" alt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1931482" y="3667699"/>
              <a:ext cx="36420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CA" altLang="zh-CN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B7</a:t>
              </a:r>
              <a:endParaRPr kumimoji="1" lang="zh-CN" alt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2211578" y="3649481"/>
              <a:ext cx="36420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CA" altLang="zh-CN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B8</a:t>
              </a:r>
              <a:endParaRPr kumimoji="1" lang="zh-CN" alt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2728180" y="3651632"/>
              <a:ext cx="43544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CA" altLang="zh-CN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B11</a:t>
              </a:r>
              <a:endParaRPr kumimoji="1" lang="zh-CN" alt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3109180" y="3649481"/>
              <a:ext cx="44114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CA" altLang="zh-CN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B12</a:t>
              </a:r>
              <a:endParaRPr kumimoji="1" lang="zh-CN" alt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4556980" y="3651632"/>
              <a:ext cx="44114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CA" altLang="zh-CN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B15</a:t>
              </a:r>
              <a:endParaRPr kumimoji="1" lang="zh-CN" alt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152995" y="3069107"/>
              <a:ext cx="70724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CA" altLang="zh-CN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Protocol</a:t>
              </a:r>
            </a:p>
            <a:p>
              <a:pPr marL="0" marR="0" lvl="0" indent="0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CA" altLang="zh-CN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Version</a:t>
              </a:r>
              <a:endParaRPr kumimoji="1" lang="zh-CN" alt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944257" y="3146048"/>
              <a:ext cx="49128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CA" altLang="zh-CN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Type</a:t>
              </a:r>
              <a:endParaRPr kumimoji="1" lang="zh-CN" alt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1566378" y="3147138"/>
              <a:ext cx="68961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CA" altLang="zh-CN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Subtype</a:t>
              </a:r>
            </a:p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CA" altLang="zh-CN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(0110)</a:t>
              </a:r>
              <a:endParaRPr kumimoji="1" lang="zh-CN" alt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2273948" y="2980440"/>
              <a:ext cx="82586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CA" altLang="zh-CN" sz="1200" b="1" i="1" u="none" strike="noStrike" kern="0" cap="none" spc="0" normalizeH="0" baseline="0" noProof="0" dirty="0" smtClean="0">
                  <a:ln>
                    <a:noFill/>
                  </a:ln>
                  <a:solidFill>
                    <a:srgbClr val="CC00FF"/>
                  </a:solidFill>
                  <a:effectLst/>
                  <a:uLnTx/>
                  <a:uFillTx/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Control</a:t>
              </a:r>
            </a:p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CA" altLang="zh-CN" sz="1200" b="1" i="1" u="none" strike="noStrike" kern="0" cap="none" spc="0" normalizeH="0" baseline="0" noProof="0" dirty="0" smtClean="0">
                  <a:ln>
                    <a:noFill/>
                  </a:ln>
                  <a:solidFill>
                    <a:srgbClr val="CC00FF"/>
                  </a:solidFill>
                  <a:effectLst/>
                  <a:uLnTx/>
                  <a:uFillTx/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Frame</a:t>
              </a:r>
            </a:p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CA" altLang="zh-CN" sz="1200" b="1" i="1" u="none" strike="noStrike" kern="0" cap="none" spc="0" normalizeH="0" baseline="0" noProof="0" dirty="0" smtClean="0">
                  <a:ln>
                    <a:noFill/>
                  </a:ln>
                  <a:solidFill>
                    <a:srgbClr val="CC00FF"/>
                  </a:solidFill>
                  <a:effectLst/>
                  <a:uLnTx/>
                  <a:uFillTx/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Extension</a:t>
              </a:r>
              <a:endParaRPr kumimoji="1" lang="zh-CN" altLang="en-US" sz="1200" b="1" i="1" u="none" strike="noStrike" kern="0" cap="none" spc="0" normalizeH="0" baseline="0" noProof="0" dirty="0" smtClean="0">
                <a:ln>
                  <a:noFill/>
                </a:ln>
                <a:solidFill>
                  <a:srgbClr val="CC00FF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3131387" y="2962183"/>
              <a:ext cx="171743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CA" altLang="zh-CN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Power Management /</a:t>
              </a:r>
            </a:p>
            <a:p>
              <a:pPr marL="0" marR="0" lvl="0" indent="0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CA" altLang="zh-CN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More Data / </a:t>
              </a:r>
            </a:p>
            <a:p>
              <a:pPr marL="0" marR="0" lvl="0" indent="0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CA" altLang="zh-CN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Protected Frame / +HTC</a:t>
              </a:r>
              <a:endParaRPr kumimoji="1" lang="zh-CN" alt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7349919" y="2829580"/>
              <a:ext cx="179408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CA" altLang="zh-CN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I2R NDP TX Power/ </a:t>
              </a:r>
            </a:p>
            <a:p>
              <a:pPr marL="0" marR="0" lvl="0" indent="0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CA" altLang="zh-CN" sz="1400" kern="0" dirty="0" smtClean="0">
                  <a:solidFill>
                    <a:srgbClr val="0000FF"/>
                  </a:solidFill>
                </a:rPr>
                <a:t>R2I NDP Target RSSI</a:t>
              </a:r>
              <a:endParaRPr kumimoji="1" lang="en-CA" altLang="zh-CN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55215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381000"/>
          </a:xfrm>
        </p:spPr>
        <p:txBody>
          <a:bodyPr/>
          <a:lstStyle/>
          <a:p>
            <a:r>
              <a:rPr lang="en-CA" altLang="zh-CN" dirty="0"/>
              <a:t>NDPA Parameters</a:t>
            </a:r>
            <a:endParaRPr lang="zh-CN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Mar 2022</a:t>
            </a:r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6</a:t>
            </a:fld>
            <a:endParaRPr lang="en-US" altLang="ko-KR"/>
          </a:p>
        </p:txBody>
      </p:sp>
      <p:graphicFrame>
        <p:nvGraphicFramePr>
          <p:cNvPr id="7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56029858"/>
              </p:ext>
            </p:extLst>
          </p:nvPr>
        </p:nvGraphicFramePr>
        <p:xfrm>
          <a:off x="106180" y="1219200"/>
          <a:ext cx="8915400" cy="4953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89420"/>
                <a:gridCol w="1143000"/>
                <a:gridCol w="4982980"/>
              </a:tblGrid>
              <a:tr h="381000">
                <a:tc>
                  <a:txBody>
                    <a:bodyPr/>
                    <a:lstStyle/>
                    <a:p>
                      <a:pPr algn="ctr"/>
                      <a:r>
                        <a:rPr lang="en-CA" altLang="zh-CN" dirty="0" smtClean="0"/>
                        <a:t>Parameters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altLang="zh-CN" dirty="0" smtClean="0"/>
                        <a:t>Size (bits)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altLang="zh-CN" dirty="0" smtClean="0"/>
                        <a:t>Description</a:t>
                      </a:r>
                      <a:endParaRPr lang="zh-CN" altLang="en-US" dirty="0"/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CA" altLang="zh-CN" dirty="0" smtClean="0"/>
                        <a:t>Measurement Set-up ID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altLang="zh-CN" dirty="0" smtClean="0"/>
                        <a:t>TBD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CA" altLang="zh-CN" dirty="0" smtClean="0">
                          <a:solidFill>
                            <a:srgbClr val="0000FF"/>
                          </a:solidFill>
                        </a:rPr>
                        <a:t>Common Info Field </a:t>
                      </a:r>
                      <a:r>
                        <a:rPr lang="en-CA" altLang="zh-CN" dirty="0" smtClean="0"/>
                        <a:t>(?)</a:t>
                      </a:r>
                      <a:endParaRPr lang="zh-CN" altLang="en-US" dirty="0"/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CA" altLang="zh-CN" dirty="0" smtClean="0"/>
                        <a:t>Measurement Instance ID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altLang="zh-CN" dirty="0" smtClean="0"/>
                        <a:t>6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CA" altLang="zh-CN" dirty="0" smtClean="0">
                          <a:solidFill>
                            <a:srgbClr val="0000FF"/>
                          </a:solidFill>
                        </a:rPr>
                        <a:t>Dialog Token Number </a:t>
                      </a:r>
                      <a:r>
                        <a:rPr lang="en-CA" altLang="zh-CN" dirty="0" smtClean="0"/>
                        <a:t>(</a:t>
                      </a:r>
                      <a:r>
                        <a:rPr lang="en-CA" altLang="zh-CN" dirty="0" smtClean="0">
                          <a:solidFill>
                            <a:srgbClr val="0000FF"/>
                          </a:solidFill>
                        </a:rPr>
                        <a:t>Common Info Field</a:t>
                      </a:r>
                      <a:r>
                        <a:rPr lang="en-CA" altLang="zh-CN" dirty="0" smtClean="0"/>
                        <a:t>)</a:t>
                      </a:r>
                      <a:endParaRPr lang="zh-CN" altLang="en-US" dirty="0"/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CA" altLang="zh-CN" dirty="0" smtClean="0"/>
                        <a:t>Feedback Bandwidth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altLang="zh-CN" dirty="0" smtClean="0"/>
                        <a:t>9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CA" altLang="zh-CN" dirty="0" smtClean="0">
                          <a:solidFill>
                            <a:srgbClr val="FF0000"/>
                          </a:solidFill>
                        </a:rPr>
                        <a:t>STA Info Field </a:t>
                      </a:r>
                      <a:r>
                        <a:rPr lang="en-CA" altLang="zh-CN" dirty="0" smtClean="0">
                          <a:solidFill>
                            <a:schemeClr val="tx1"/>
                          </a:solidFill>
                        </a:rPr>
                        <a:t>(?): </a:t>
                      </a:r>
                      <a:r>
                        <a:rPr lang="en-CA" altLang="zh-CN" dirty="0" smtClean="0"/>
                        <a:t>Sub-channel Indication for Feedback with 20 MHz resolution and 40 MHz Resolution for 320 MHz</a:t>
                      </a:r>
                      <a:endParaRPr lang="zh-CN" altLang="en-US" dirty="0"/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CA" altLang="zh-CN" dirty="0" smtClean="0"/>
                        <a:t>I2R N_STS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altLang="zh-CN" dirty="0" smtClean="0"/>
                        <a:t>3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CA" altLang="zh-CN" dirty="0" smtClean="0">
                          <a:solidFill>
                            <a:srgbClr val="FF0000"/>
                          </a:solidFill>
                        </a:rPr>
                        <a:t>STA Info Field</a:t>
                      </a:r>
                      <a:r>
                        <a:rPr lang="en-CA" altLang="zh-CN" dirty="0" smtClean="0"/>
                        <a:t>: Number of TX Streams</a:t>
                      </a:r>
                      <a:endParaRPr lang="zh-CN" altLang="en-US" dirty="0"/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CA" altLang="zh-CN" dirty="0" smtClean="0"/>
                        <a:t>R2I N_STS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altLang="zh-CN" dirty="0" smtClean="0"/>
                        <a:t>3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CA" altLang="zh-CN" dirty="0" smtClean="0">
                          <a:solidFill>
                            <a:srgbClr val="FF0000"/>
                          </a:solidFill>
                        </a:rPr>
                        <a:t>STA Info Field</a:t>
                      </a:r>
                      <a:r>
                        <a:rPr lang="en-CA" altLang="zh-CN" dirty="0" smtClean="0"/>
                        <a:t>: Number of RX Streams</a:t>
                      </a:r>
                      <a:endParaRPr lang="zh-CN" altLang="en-US" dirty="0"/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CA" altLang="zh-CN" dirty="0" smtClean="0">
                          <a:solidFill>
                            <a:srgbClr val="CC00FF"/>
                          </a:solidFill>
                        </a:rPr>
                        <a:t>Ng</a:t>
                      </a:r>
                      <a:endParaRPr lang="zh-CN" altLang="en-US" dirty="0">
                        <a:solidFill>
                          <a:srgbClr val="CC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altLang="zh-CN" dirty="0" smtClean="0">
                          <a:solidFill>
                            <a:srgbClr val="CC00FF"/>
                          </a:solidFill>
                        </a:rPr>
                        <a:t>2</a:t>
                      </a:r>
                      <a:endParaRPr lang="zh-CN" altLang="en-US" dirty="0">
                        <a:solidFill>
                          <a:srgbClr val="CC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CA" altLang="zh-CN" dirty="0" smtClean="0">
                          <a:solidFill>
                            <a:srgbClr val="CC00FF"/>
                          </a:solidFill>
                        </a:rPr>
                        <a:t>Measurement Set-up: Subcarrier size for feedback</a:t>
                      </a:r>
                      <a:endParaRPr lang="zh-CN" altLang="en-US" dirty="0">
                        <a:solidFill>
                          <a:srgbClr val="CC00FF"/>
                        </a:solidFill>
                      </a:endParaRPr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CA" altLang="zh-CN" dirty="0" smtClean="0">
                          <a:solidFill>
                            <a:srgbClr val="CC00FF"/>
                          </a:solidFill>
                        </a:rPr>
                        <a:t>Scale Factor</a:t>
                      </a:r>
                      <a:endParaRPr lang="zh-CN" altLang="en-US" dirty="0">
                        <a:solidFill>
                          <a:srgbClr val="CC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altLang="zh-CN" dirty="0" smtClean="0">
                          <a:solidFill>
                            <a:srgbClr val="CC00FF"/>
                          </a:solidFill>
                        </a:rPr>
                        <a:t>1</a:t>
                      </a:r>
                      <a:endParaRPr lang="zh-CN" altLang="en-US" dirty="0">
                        <a:solidFill>
                          <a:srgbClr val="CC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CA" altLang="zh-CN" dirty="0" smtClean="0">
                          <a:solidFill>
                            <a:srgbClr val="CC00FF"/>
                          </a:solidFill>
                        </a:rPr>
                        <a:t>Measurement Set-up: Scale size for the normalization of CSI FB </a:t>
                      </a:r>
                      <a:endParaRPr lang="zh-CN" altLang="en-US" dirty="0">
                        <a:solidFill>
                          <a:srgbClr val="CC00FF"/>
                        </a:solidFill>
                      </a:endParaRPr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CA" altLang="zh-CN" dirty="0" smtClean="0">
                          <a:solidFill>
                            <a:srgbClr val="CC00FF"/>
                          </a:solidFill>
                        </a:rPr>
                        <a:t>CSI FB Bit</a:t>
                      </a:r>
                      <a:r>
                        <a:rPr lang="en-CA" altLang="zh-CN" baseline="0" dirty="0" smtClean="0">
                          <a:solidFill>
                            <a:srgbClr val="CC00FF"/>
                          </a:solidFill>
                        </a:rPr>
                        <a:t> Resolution</a:t>
                      </a:r>
                      <a:endParaRPr lang="zh-CN" altLang="en-US" dirty="0">
                        <a:solidFill>
                          <a:srgbClr val="CC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altLang="zh-CN" dirty="0" smtClean="0">
                          <a:solidFill>
                            <a:srgbClr val="CC00FF"/>
                          </a:solidFill>
                        </a:rPr>
                        <a:t>2</a:t>
                      </a:r>
                      <a:endParaRPr lang="zh-CN" altLang="en-US" dirty="0">
                        <a:solidFill>
                          <a:srgbClr val="CC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CA" altLang="zh-CN" dirty="0" smtClean="0">
                          <a:solidFill>
                            <a:srgbClr val="CC00FF"/>
                          </a:solidFill>
                        </a:rPr>
                        <a:t>Measurement Set-up</a:t>
                      </a:r>
                      <a:endParaRPr lang="zh-CN" altLang="en-US" dirty="0">
                        <a:solidFill>
                          <a:srgbClr val="CC00FF"/>
                        </a:solidFill>
                      </a:endParaRPr>
                    </a:p>
                  </a:txBody>
                  <a:tcPr/>
                </a:tc>
              </a:tr>
              <a:tr h="137120">
                <a:tc>
                  <a:txBody>
                    <a:bodyPr/>
                    <a:lstStyle/>
                    <a:p>
                      <a:r>
                        <a:rPr lang="en-CA" altLang="zh-CN" dirty="0" smtClean="0"/>
                        <a:t>I2R NDP TX Power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altLang="zh-CN" dirty="0" smtClean="0"/>
                        <a:t>TBD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CA" altLang="zh-CN" dirty="0" smtClean="0">
                          <a:solidFill>
                            <a:srgbClr val="0000FF"/>
                          </a:solidFill>
                        </a:rPr>
                        <a:t>Common Info Field</a:t>
                      </a:r>
                      <a:endParaRPr lang="zh-CN" altLang="en-US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</a:tr>
              <a:tr h="228640">
                <a:tc>
                  <a:txBody>
                    <a:bodyPr/>
                    <a:lstStyle/>
                    <a:p>
                      <a:r>
                        <a:rPr lang="en-CA" altLang="zh-CN" dirty="0" smtClean="0"/>
                        <a:t>R2I NDP Target RSSI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altLang="zh-CN" dirty="0" smtClean="0"/>
                        <a:t>TBD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CA" altLang="zh-CN" dirty="0" smtClean="0">
                          <a:solidFill>
                            <a:srgbClr val="0000FF"/>
                          </a:solidFill>
                        </a:rPr>
                        <a:t>Common Info Field</a:t>
                      </a:r>
                      <a:endParaRPr lang="zh-CN" altLang="en-US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076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CA" altLang="zh-CN" dirty="0" smtClean="0"/>
              <a:t>Proposal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686800" cy="4953000"/>
          </a:xfrm>
        </p:spPr>
        <p:txBody>
          <a:bodyPr/>
          <a:lstStyle/>
          <a:p>
            <a:r>
              <a:rPr lang="en-CA" altLang="zh-CN" dirty="0" smtClean="0"/>
              <a:t>We need two modes of NDPA available to accommodate both the EHT PPDU based NDP and Ranging NDP</a:t>
            </a:r>
          </a:p>
          <a:p>
            <a:pPr lvl="1"/>
            <a:r>
              <a:rPr lang="en-CA" altLang="zh-CN" dirty="0" smtClean="0"/>
              <a:t>EHT NDP supports 320 MHz and Preamble Puncturing along with the extension of the Number of LTF Symbols</a:t>
            </a:r>
          </a:p>
          <a:p>
            <a:pPr lvl="1"/>
            <a:r>
              <a:rPr lang="en-CA" altLang="zh-CN" dirty="0" smtClean="0"/>
              <a:t>Ranging NDP provides the R2I NDP format</a:t>
            </a:r>
          </a:p>
          <a:p>
            <a:pPr lvl="1"/>
            <a:endParaRPr lang="en-CA" altLang="zh-CN" dirty="0" smtClean="0"/>
          </a:p>
          <a:p>
            <a:r>
              <a:rPr lang="en-CA" altLang="zh-CN" dirty="0">
                <a:solidFill>
                  <a:srgbClr val="0000FF"/>
                </a:solidFill>
              </a:rPr>
              <a:t>We propose to use a</a:t>
            </a:r>
            <a:r>
              <a:rPr lang="en-CA" altLang="zh-CN" dirty="0" smtClean="0">
                <a:solidFill>
                  <a:srgbClr val="0000FF"/>
                </a:solidFill>
              </a:rPr>
              <a:t> </a:t>
            </a:r>
            <a:r>
              <a:rPr lang="en-CA" altLang="zh-CN" dirty="0">
                <a:solidFill>
                  <a:srgbClr val="0000FF"/>
                </a:solidFill>
              </a:rPr>
              <a:t>New NDPA frame for the case the EHT NDP needs to be </a:t>
            </a:r>
            <a:r>
              <a:rPr lang="en-CA" altLang="zh-CN" dirty="0" smtClean="0">
                <a:solidFill>
                  <a:srgbClr val="0000FF"/>
                </a:solidFill>
              </a:rPr>
              <a:t>transmitted</a:t>
            </a:r>
          </a:p>
          <a:p>
            <a:pPr lvl="1"/>
            <a:r>
              <a:rPr lang="en-CA" altLang="zh-CN" dirty="0" smtClean="0">
                <a:solidFill>
                  <a:srgbClr val="0000FF"/>
                </a:solidFill>
              </a:rPr>
              <a:t>This New NDPA frame can be transmitted along with the Ranging NDP as well</a:t>
            </a:r>
          </a:p>
          <a:p>
            <a:pPr lvl="2"/>
            <a:r>
              <a:rPr lang="en-CA" altLang="zh-CN" dirty="0" smtClean="0">
                <a:solidFill>
                  <a:srgbClr val="0000FF"/>
                </a:solidFill>
              </a:rPr>
              <a:t>It may need more than 4 bytes in STA Info field</a:t>
            </a:r>
            <a:endParaRPr lang="en-CA" altLang="zh-CN" dirty="0">
              <a:solidFill>
                <a:srgbClr val="0000FF"/>
              </a:solidFill>
            </a:endParaRPr>
          </a:p>
          <a:p>
            <a:r>
              <a:rPr lang="en-CA" altLang="zh-CN" dirty="0" smtClean="0">
                <a:solidFill>
                  <a:srgbClr val="0000FF"/>
                </a:solidFill>
              </a:rPr>
              <a:t>We suggest to use the Ranging NDPA in case the Ranging NDP needs to be transmitted</a:t>
            </a:r>
          </a:p>
          <a:p>
            <a:endParaRPr lang="en-CA" altLang="zh-CN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Mar 2022</a:t>
            </a:r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648283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CA" altLang="zh-CN" dirty="0" smtClean="0"/>
              <a:t>New NDPA frame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4038599"/>
            <a:ext cx="4404580" cy="2209801"/>
          </a:xfrm>
        </p:spPr>
        <p:txBody>
          <a:bodyPr/>
          <a:lstStyle/>
          <a:p>
            <a:r>
              <a:rPr lang="en-CA" altLang="zh-CN" sz="2000" dirty="0" smtClean="0">
                <a:solidFill>
                  <a:srgbClr val="0000FF"/>
                </a:solidFill>
              </a:rPr>
              <a:t>For the STA Info field (4 byte)</a:t>
            </a:r>
          </a:p>
          <a:p>
            <a:pPr lvl="1" eaLnBrk="1" fontAlgn="t" hangingPunct="1"/>
            <a:r>
              <a:rPr lang="en-CA" altLang="zh-CN" dirty="0" smtClean="0">
                <a:solidFill>
                  <a:srgbClr val="0000FF"/>
                </a:solidFill>
              </a:rPr>
              <a:t>AID (11 bits)</a:t>
            </a:r>
          </a:p>
          <a:p>
            <a:pPr lvl="1" eaLnBrk="1" fontAlgn="t" hangingPunct="1"/>
            <a:r>
              <a:rPr lang="en-CA" altLang="zh-CN" dirty="0" smtClean="0">
                <a:solidFill>
                  <a:srgbClr val="0000FF"/>
                </a:solidFill>
              </a:rPr>
              <a:t>Feedback Bandwidth</a:t>
            </a:r>
            <a:r>
              <a:rPr lang="en-CA" altLang="zh-CN" dirty="0">
                <a:solidFill>
                  <a:srgbClr val="0000FF"/>
                </a:solidFill>
              </a:rPr>
              <a:t> </a:t>
            </a:r>
            <a:r>
              <a:rPr lang="en-CA" altLang="zh-CN" dirty="0" smtClean="0">
                <a:solidFill>
                  <a:srgbClr val="0000FF"/>
                </a:solidFill>
              </a:rPr>
              <a:t>(9 bits)</a:t>
            </a:r>
            <a:endParaRPr lang="zh-CN" altLang="zh-CN" b="0" dirty="0">
              <a:solidFill>
                <a:srgbClr val="0000FF"/>
              </a:solidFill>
            </a:endParaRPr>
          </a:p>
          <a:p>
            <a:pPr lvl="1" eaLnBrk="1" fontAlgn="t" hangingPunct="1"/>
            <a:r>
              <a:rPr lang="en-CA" altLang="zh-CN" b="0" dirty="0">
                <a:solidFill>
                  <a:srgbClr val="0000FF"/>
                </a:solidFill>
              </a:rPr>
              <a:t>I2R </a:t>
            </a:r>
            <a:r>
              <a:rPr lang="en-CA" altLang="zh-CN" b="0" dirty="0" smtClean="0">
                <a:solidFill>
                  <a:srgbClr val="0000FF"/>
                </a:solidFill>
              </a:rPr>
              <a:t>N_STS</a:t>
            </a:r>
            <a:r>
              <a:rPr lang="en-CA" altLang="zh-CN" dirty="0">
                <a:solidFill>
                  <a:srgbClr val="0000FF"/>
                </a:solidFill>
              </a:rPr>
              <a:t> </a:t>
            </a:r>
            <a:r>
              <a:rPr lang="en-CA" altLang="zh-CN" dirty="0" smtClean="0">
                <a:solidFill>
                  <a:srgbClr val="0000FF"/>
                </a:solidFill>
              </a:rPr>
              <a:t>(3 bits)</a:t>
            </a:r>
            <a:endParaRPr lang="zh-CN" altLang="zh-CN" b="0" dirty="0">
              <a:solidFill>
                <a:srgbClr val="0000FF"/>
              </a:solidFill>
            </a:endParaRPr>
          </a:p>
          <a:p>
            <a:pPr lvl="1" eaLnBrk="1" fontAlgn="t" hangingPunct="1"/>
            <a:r>
              <a:rPr lang="en-CA" altLang="zh-CN" b="0" dirty="0">
                <a:solidFill>
                  <a:srgbClr val="0000FF"/>
                </a:solidFill>
              </a:rPr>
              <a:t>R2I </a:t>
            </a:r>
            <a:r>
              <a:rPr lang="en-CA" altLang="zh-CN" b="0" dirty="0" smtClean="0">
                <a:solidFill>
                  <a:srgbClr val="0000FF"/>
                </a:solidFill>
              </a:rPr>
              <a:t>N_STS</a:t>
            </a:r>
            <a:r>
              <a:rPr lang="en-CA" altLang="zh-CN" dirty="0">
                <a:solidFill>
                  <a:srgbClr val="0000FF"/>
                </a:solidFill>
              </a:rPr>
              <a:t> </a:t>
            </a:r>
            <a:r>
              <a:rPr lang="en-CA" altLang="zh-CN" dirty="0" smtClean="0">
                <a:solidFill>
                  <a:srgbClr val="0000FF"/>
                </a:solidFill>
              </a:rPr>
              <a:t>(3 bits)</a:t>
            </a:r>
          </a:p>
          <a:p>
            <a:pPr lvl="1" eaLnBrk="1" fontAlgn="t" hangingPunct="1"/>
            <a:r>
              <a:rPr lang="en-CA" altLang="zh-CN" b="0" dirty="0" smtClean="0">
                <a:solidFill>
                  <a:srgbClr val="0000FF"/>
                </a:solidFill>
              </a:rPr>
              <a:t>Reserved (6 bits)</a:t>
            </a:r>
            <a:endParaRPr lang="zh-CN" altLang="zh-CN" b="0" dirty="0">
              <a:solidFill>
                <a:srgbClr val="0000FF"/>
              </a:solidFill>
            </a:endParaRPr>
          </a:p>
          <a:p>
            <a:pPr lvl="1"/>
            <a:endParaRPr lang="zh-CN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Mar 2022</a:t>
            </a:r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8</a:t>
            </a:fld>
            <a:endParaRPr lang="en-US" altLang="ko-KR"/>
          </a:p>
        </p:txBody>
      </p:sp>
      <p:grpSp>
        <p:nvGrpSpPr>
          <p:cNvPr id="7" name="Group 6"/>
          <p:cNvGrpSpPr/>
          <p:nvPr/>
        </p:nvGrpSpPr>
        <p:grpSpPr>
          <a:xfrm>
            <a:off x="79918" y="1143000"/>
            <a:ext cx="9047826" cy="2735252"/>
            <a:chOff x="79918" y="1227148"/>
            <a:chExt cx="9047826" cy="2735252"/>
          </a:xfrm>
        </p:grpSpPr>
        <p:sp>
          <p:nvSpPr>
            <p:cNvPr id="8" name="Rectangle 7"/>
            <p:cNvSpPr/>
            <p:nvPr/>
          </p:nvSpPr>
          <p:spPr>
            <a:xfrm>
              <a:off x="152995" y="1518330"/>
              <a:ext cx="8915400" cy="926432"/>
            </a:xfrm>
            <a:prstGeom prst="rect">
              <a:avLst/>
            </a:prstGeom>
            <a:noFill/>
            <a:ln w="5397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en-US" sz="12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endParaRPr>
            </a:p>
          </p:txBody>
        </p:sp>
        <p:cxnSp>
          <p:nvCxnSpPr>
            <p:cNvPr id="9" name="Straight Connector 8"/>
            <p:cNvCxnSpPr/>
            <p:nvPr/>
          </p:nvCxnSpPr>
          <p:spPr>
            <a:xfrm flipH="1">
              <a:off x="1569564" y="1542394"/>
              <a:ext cx="16042" cy="926432"/>
            </a:xfrm>
            <a:prstGeom prst="lin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</a:ln>
            <a:effectLst/>
          </p:spPr>
        </p:cxnSp>
        <p:sp>
          <p:nvSpPr>
            <p:cNvPr id="10" name="TextBox 9"/>
            <p:cNvSpPr txBox="1"/>
            <p:nvPr/>
          </p:nvSpPr>
          <p:spPr>
            <a:xfrm>
              <a:off x="545689" y="1739828"/>
              <a:ext cx="75373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sz="1400" b="1" i="1" u="none" strike="noStrike" kern="0" cap="none" spc="0" normalizeH="0" baseline="0" noProof="0" dirty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Frame</a:t>
              </a:r>
            </a:p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CA" sz="1400" b="1" i="1" u="none" strike="noStrike" kern="0" cap="none" spc="0" normalizeH="0" baseline="0" noProof="0" dirty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Control</a:t>
              </a:r>
              <a:endParaRPr kumimoji="1" lang="en-US" sz="1400" b="1" i="1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endParaRPr>
            </a:p>
          </p:txBody>
        </p:sp>
        <p:cxnSp>
          <p:nvCxnSpPr>
            <p:cNvPr id="11" name="Straight Connector 10"/>
            <p:cNvCxnSpPr/>
            <p:nvPr/>
          </p:nvCxnSpPr>
          <p:spPr>
            <a:xfrm flipH="1">
              <a:off x="7268522" y="1557384"/>
              <a:ext cx="16042" cy="926432"/>
            </a:xfrm>
            <a:prstGeom prst="lin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</a:ln>
            <a:effectLst/>
          </p:spPr>
        </p:cxnSp>
        <p:sp>
          <p:nvSpPr>
            <p:cNvPr id="12" name="TextBox 11"/>
            <p:cNvSpPr txBox="1"/>
            <p:nvPr/>
          </p:nvSpPr>
          <p:spPr>
            <a:xfrm>
              <a:off x="6377661" y="1836519"/>
              <a:ext cx="127291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STA Info # 1</a:t>
              </a: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>
              <a:off x="7649522" y="1513933"/>
              <a:ext cx="16042" cy="926432"/>
            </a:xfrm>
            <a:prstGeom prst="lin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14" name="Straight Connector 13"/>
            <p:cNvCxnSpPr/>
            <p:nvPr/>
          </p:nvCxnSpPr>
          <p:spPr>
            <a:xfrm flipH="1">
              <a:off x="8487722" y="1506372"/>
              <a:ext cx="16042" cy="926432"/>
            </a:xfrm>
            <a:prstGeom prst="lin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</a:ln>
            <a:effectLst/>
          </p:spPr>
        </p:cxnSp>
        <p:sp>
          <p:nvSpPr>
            <p:cNvPr id="15" name="TextBox 14"/>
            <p:cNvSpPr txBox="1"/>
            <p:nvPr/>
          </p:nvSpPr>
          <p:spPr>
            <a:xfrm>
              <a:off x="7577062" y="1800330"/>
              <a:ext cx="12777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STA Info # n</a:t>
              </a:r>
            </a:p>
          </p:txBody>
        </p:sp>
        <p:cxnSp>
          <p:nvCxnSpPr>
            <p:cNvPr id="16" name="Straight Connector 15"/>
            <p:cNvCxnSpPr/>
            <p:nvPr/>
          </p:nvCxnSpPr>
          <p:spPr>
            <a:xfrm>
              <a:off x="7364774" y="1975179"/>
              <a:ext cx="224590" cy="0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dash"/>
            </a:ln>
            <a:effectLst/>
          </p:spPr>
        </p:cxnSp>
        <p:sp>
          <p:nvSpPr>
            <p:cNvPr id="17" name="TextBox 16"/>
            <p:cNvSpPr txBox="1"/>
            <p:nvPr/>
          </p:nvSpPr>
          <p:spPr>
            <a:xfrm>
              <a:off x="8513751" y="1800330"/>
              <a:ext cx="45717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FCS</a:t>
              </a:r>
            </a:p>
          </p:txBody>
        </p:sp>
        <p:cxnSp>
          <p:nvCxnSpPr>
            <p:cNvPr id="18" name="Straight Connector 17"/>
            <p:cNvCxnSpPr/>
            <p:nvPr/>
          </p:nvCxnSpPr>
          <p:spPr>
            <a:xfrm flipH="1">
              <a:off x="6430322" y="1514850"/>
              <a:ext cx="16042" cy="926432"/>
            </a:xfrm>
            <a:prstGeom prst="lin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</a:ln>
            <a:effectLst/>
          </p:spPr>
        </p:cxnSp>
        <p:sp>
          <p:nvSpPr>
            <p:cNvPr id="19" name="TextBox 18"/>
            <p:cNvSpPr txBox="1"/>
            <p:nvPr/>
          </p:nvSpPr>
          <p:spPr>
            <a:xfrm>
              <a:off x="1630798" y="1835475"/>
              <a:ext cx="82266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CA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Duration</a:t>
              </a:r>
              <a:endParaRPr kumimoji="1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endParaRPr>
            </a:p>
          </p:txBody>
        </p:sp>
        <p:cxnSp>
          <p:nvCxnSpPr>
            <p:cNvPr id="20" name="Straight Connector 19"/>
            <p:cNvCxnSpPr/>
            <p:nvPr/>
          </p:nvCxnSpPr>
          <p:spPr>
            <a:xfrm flipH="1">
              <a:off x="3245538" y="1532969"/>
              <a:ext cx="16042" cy="926432"/>
            </a:xfrm>
            <a:prstGeom prst="lin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</a:ln>
            <a:effectLst/>
          </p:spPr>
        </p:cxnSp>
        <p:sp>
          <p:nvSpPr>
            <p:cNvPr id="21" name="TextBox 20"/>
            <p:cNvSpPr txBox="1"/>
            <p:nvPr/>
          </p:nvSpPr>
          <p:spPr>
            <a:xfrm>
              <a:off x="3444643" y="1881845"/>
              <a:ext cx="40915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TA</a:t>
              </a:r>
            </a:p>
          </p:txBody>
        </p:sp>
        <p:cxnSp>
          <p:nvCxnSpPr>
            <p:cNvPr id="22" name="Straight Connector 21"/>
            <p:cNvCxnSpPr/>
            <p:nvPr/>
          </p:nvCxnSpPr>
          <p:spPr>
            <a:xfrm flipH="1">
              <a:off x="4007538" y="1493216"/>
              <a:ext cx="16042" cy="926432"/>
            </a:xfrm>
            <a:prstGeom prst="lin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</a:ln>
            <a:effectLst/>
          </p:spPr>
        </p:cxnSp>
        <p:sp>
          <p:nvSpPr>
            <p:cNvPr id="23" name="TextBox 22"/>
            <p:cNvSpPr txBox="1"/>
            <p:nvPr/>
          </p:nvSpPr>
          <p:spPr>
            <a:xfrm>
              <a:off x="4459371" y="1825823"/>
              <a:ext cx="156966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Common Info field</a:t>
              </a:r>
            </a:p>
          </p:txBody>
        </p:sp>
        <p:cxnSp>
          <p:nvCxnSpPr>
            <p:cNvPr id="24" name="Straight Connector 23"/>
            <p:cNvCxnSpPr/>
            <p:nvPr/>
          </p:nvCxnSpPr>
          <p:spPr>
            <a:xfrm flipH="1">
              <a:off x="2559738" y="1539436"/>
              <a:ext cx="16042" cy="926432"/>
            </a:xfrm>
            <a:prstGeom prst="lin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</a:ln>
            <a:effectLst/>
          </p:spPr>
        </p:cxnSp>
        <p:sp>
          <p:nvSpPr>
            <p:cNvPr id="25" name="TextBox 24"/>
            <p:cNvSpPr txBox="1"/>
            <p:nvPr/>
          </p:nvSpPr>
          <p:spPr>
            <a:xfrm>
              <a:off x="2727886" y="1864152"/>
              <a:ext cx="39786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CA" altLang="zh-CN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RA</a:t>
              </a:r>
              <a:endParaRPr kumimoji="1" lang="zh-CN" alt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26" name="Rectangle 27"/>
            <p:cNvSpPr>
              <a:spLocks noChangeArrowheads="1"/>
            </p:cNvSpPr>
            <p:nvPr/>
          </p:nvSpPr>
          <p:spPr bwMode="auto">
            <a:xfrm>
              <a:off x="137380" y="1242653"/>
              <a:ext cx="504825" cy="228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cs typeface="Arial" panose="020B0604020202020204" pitchFamily="34" charset="0"/>
                </a:rPr>
                <a:t>Octets</a:t>
              </a:r>
              <a:endParaRPr kumimoji="0" lang="zh-CN" altLang="zh-CN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7" name="Rectangle 28"/>
            <p:cNvSpPr>
              <a:spLocks noChangeArrowheads="1"/>
            </p:cNvSpPr>
            <p:nvPr/>
          </p:nvSpPr>
          <p:spPr bwMode="auto">
            <a:xfrm>
              <a:off x="594580" y="1242653"/>
              <a:ext cx="504825" cy="228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cs typeface="Arial" panose="020B0604020202020204" pitchFamily="34" charset="0"/>
                </a:rPr>
                <a:t>:         </a:t>
              </a:r>
              <a:endParaRPr kumimoji="0" lang="zh-CN" altLang="zh-CN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8" name="Rectangle 29"/>
            <p:cNvSpPr>
              <a:spLocks noChangeArrowheads="1"/>
            </p:cNvSpPr>
            <p:nvPr/>
          </p:nvSpPr>
          <p:spPr bwMode="auto">
            <a:xfrm>
              <a:off x="794606" y="1257785"/>
              <a:ext cx="6234502" cy="2000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cs typeface="Arial" panose="020B0604020202020204" pitchFamily="34" charset="0"/>
                </a:rPr>
                <a:t>2               </a:t>
              </a:r>
              <a:r>
                <a:rPr kumimoji="0" lang="en-CA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  </a:t>
              </a:r>
              <a:r>
                <a: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cs typeface="Arial" panose="020B0604020202020204" pitchFamily="34" charset="0"/>
                </a:rPr>
                <a:t> </a:t>
              </a:r>
              <a:r>
                <a:rPr kumimoji="0" lang="en-CA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           </a:t>
              </a:r>
              <a:r>
                <a: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cs typeface="Arial" panose="020B0604020202020204" pitchFamily="34" charset="0"/>
                </a:rPr>
                <a:t>2          </a:t>
              </a:r>
              <a:r>
                <a:rPr kumimoji="0" lang="en-CA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        </a:t>
              </a:r>
              <a:r>
                <a: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cs typeface="Arial" panose="020B0604020202020204" pitchFamily="34" charset="0"/>
                </a:rPr>
                <a:t>6         </a:t>
              </a:r>
              <a:r>
                <a:rPr kumimoji="0" lang="en-CA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      </a:t>
              </a:r>
              <a:r>
                <a: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cs typeface="Arial" panose="020B0604020202020204" pitchFamily="34" charset="0"/>
                </a:rPr>
                <a:t>6                       </a:t>
              </a:r>
              <a:r>
                <a:rPr kumimoji="0" lang="en-CA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              4                                    </a:t>
              </a:r>
              <a:r>
                <a: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cs typeface="Arial" panose="020B0604020202020204" pitchFamily="34" charset="0"/>
                </a:rPr>
                <a:t> </a:t>
              </a:r>
              <a:r>
                <a:rPr kumimoji="0" lang="en-CA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4</a:t>
              </a:r>
              <a:r>
                <a: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cs typeface="Arial" panose="020B0604020202020204" pitchFamily="34" charset="0"/>
                </a:rPr>
                <a:t> </a:t>
              </a:r>
              <a:r>
                <a:rPr kumimoji="0" lang="en-CA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   </a:t>
              </a:r>
              <a:endParaRPr kumimoji="0" lang="zh-CN" altLang="zh-CN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" name="Rectangle 33"/>
            <p:cNvSpPr>
              <a:spLocks noChangeArrowheads="1"/>
            </p:cNvSpPr>
            <p:nvPr/>
          </p:nvSpPr>
          <p:spPr bwMode="auto">
            <a:xfrm>
              <a:off x="7904757" y="1227148"/>
              <a:ext cx="1163638" cy="200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CA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  4</a:t>
              </a:r>
              <a:r>
                <a: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cs typeface="Arial" panose="020B0604020202020204" pitchFamily="34" charset="0"/>
                </a:rPr>
                <a:t>              4    </a:t>
              </a:r>
              <a:endParaRPr kumimoji="0" lang="zh-CN" altLang="zh-CN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30" name="Straight Connector 29"/>
            <p:cNvCxnSpPr/>
            <p:nvPr/>
          </p:nvCxnSpPr>
          <p:spPr bwMode="auto">
            <a:xfrm>
              <a:off x="4007538" y="2459401"/>
              <a:ext cx="1205424" cy="322728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1" name="Straight Connector 30"/>
            <p:cNvCxnSpPr/>
            <p:nvPr/>
          </p:nvCxnSpPr>
          <p:spPr bwMode="auto">
            <a:xfrm>
              <a:off x="6446364" y="2459401"/>
              <a:ext cx="2622030" cy="307933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32" name="Rectangle 31"/>
            <p:cNvSpPr/>
            <p:nvPr/>
          </p:nvSpPr>
          <p:spPr bwMode="auto">
            <a:xfrm>
              <a:off x="5212963" y="2767334"/>
              <a:ext cx="3855431" cy="762000"/>
            </a:xfrm>
            <a:prstGeom prst="rect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2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5181600" y="2782129"/>
              <a:ext cx="135165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CA" altLang="zh-CN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NDPA Variant /</a:t>
              </a:r>
              <a:endParaRPr kumimoji="1" lang="zh-CN" alt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5181600" y="3006222"/>
              <a:ext cx="21820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CA" altLang="zh-CN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Measurement Instance ID / </a:t>
              </a:r>
            </a:p>
            <a:p>
              <a:pPr marL="0" marR="0" lvl="0" indent="0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CA" altLang="zh-CN" sz="1400" kern="0" dirty="0" smtClean="0">
                  <a:solidFill>
                    <a:srgbClr val="0000FF"/>
                  </a:solidFill>
                </a:rPr>
                <a:t>Measurement Set-up ID /</a:t>
              </a:r>
              <a:endParaRPr kumimoji="1" lang="en-CA" altLang="zh-CN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endParaRPr>
            </a:p>
          </p:txBody>
        </p:sp>
        <p:sp>
          <p:nvSpPr>
            <p:cNvPr id="38" name="Rectangle 37"/>
            <p:cNvSpPr/>
            <p:nvPr/>
          </p:nvSpPr>
          <p:spPr bwMode="auto">
            <a:xfrm>
              <a:off x="152996" y="2903548"/>
              <a:ext cx="4698202" cy="762000"/>
            </a:xfrm>
            <a:prstGeom prst="rect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2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Arial" panose="020B0604020202020204" pitchFamily="34" charset="0"/>
              </a:endParaRPr>
            </a:p>
          </p:txBody>
        </p:sp>
        <p:cxnSp>
          <p:nvCxnSpPr>
            <p:cNvPr id="39" name="Straight Connector 38"/>
            <p:cNvCxnSpPr/>
            <p:nvPr/>
          </p:nvCxnSpPr>
          <p:spPr bwMode="auto">
            <a:xfrm>
              <a:off x="152996" y="2440365"/>
              <a:ext cx="15392" cy="463183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0" name="Straight Connector 39"/>
            <p:cNvCxnSpPr/>
            <p:nvPr/>
          </p:nvCxnSpPr>
          <p:spPr bwMode="auto">
            <a:xfrm>
              <a:off x="1585606" y="2465868"/>
              <a:ext cx="3263216" cy="437680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1" name="Straight Connector 40"/>
            <p:cNvCxnSpPr/>
            <p:nvPr/>
          </p:nvCxnSpPr>
          <p:spPr bwMode="auto">
            <a:xfrm>
              <a:off x="823180" y="2903548"/>
              <a:ext cx="0" cy="762000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2" name="Straight Connector 41"/>
            <p:cNvCxnSpPr/>
            <p:nvPr/>
          </p:nvCxnSpPr>
          <p:spPr bwMode="auto">
            <a:xfrm>
              <a:off x="1508980" y="2903548"/>
              <a:ext cx="0" cy="762000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3" name="Straight Connector 42"/>
            <p:cNvCxnSpPr/>
            <p:nvPr/>
          </p:nvCxnSpPr>
          <p:spPr bwMode="auto">
            <a:xfrm>
              <a:off x="2270980" y="2903548"/>
              <a:ext cx="0" cy="762000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4" name="Straight Connector 43"/>
            <p:cNvCxnSpPr/>
            <p:nvPr/>
          </p:nvCxnSpPr>
          <p:spPr bwMode="auto">
            <a:xfrm>
              <a:off x="3109180" y="2903548"/>
              <a:ext cx="0" cy="762000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45" name="TextBox 44"/>
            <p:cNvSpPr txBox="1"/>
            <p:nvPr/>
          </p:nvSpPr>
          <p:spPr>
            <a:xfrm>
              <a:off x="79918" y="3679448"/>
              <a:ext cx="36420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CA" altLang="zh-CN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B0</a:t>
              </a:r>
              <a:endParaRPr kumimoji="1" lang="zh-CN" alt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504704" y="3681599"/>
              <a:ext cx="36420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CA" altLang="zh-CN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B1</a:t>
              </a:r>
              <a:endParaRPr kumimoji="1" lang="zh-CN" alt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797499" y="3683250"/>
              <a:ext cx="36420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CA" altLang="zh-CN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B2</a:t>
              </a:r>
              <a:endParaRPr kumimoji="1" lang="zh-CN" alt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1222285" y="3685401"/>
              <a:ext cx="36420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CA" altLang="zh-CN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B3</a:t>
              </a:r>
              <a:endParaRPr kumimoji="1" lang="zh-CN" alt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1506696" y="3665548"/>
              <a:ext cx="36420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CA" altLang="zh-CN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B4</a:t>
              </a:r>
              <a:endParaRPr kumimoji="1" lang="zh-CN" alt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1931482" y="3667699"/>
              <a:ext cx="36420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CA" altLang="zh-CN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B7</a:t>
              </a:r>
              <a:endParaRPr kumimoji="1" lang="zh-CN" alt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2211578" y="3649481"/>
              <a:ext cx="36420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CA" altLang="zh-CN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B8</a:t>
              </a:r>
              <a:endParaRPr kumimoji="1" lang="zh-CN" alt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2728180" y="3651632"/>
              <a:ext cx="43544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CA" altLang="zh-CN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B11</a:t>
              </a:r>
              <a:endParaRPr kumimoji="1" lang="zh-CN" alt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3109180" y="3649481"/>
              <a:ext cx="44114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CA" altLang="zh-CN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B12</a:t>
              </a:r>
              <a:endParaRPr kumimoji="1" lang="zh-CN" alt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4556980" y="3651632"/>
              <a:ext cx="44114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CA" altLang="zh-CN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B15</a:t>
              </a:r>
              <a:endParaRPr kumimoji="1" lang="zh-CN" alt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152995" y="3069107"/>
              <a:ext cx="70724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CA" altLang="zh-CN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Protocol</a:t>
              </a:r>
            </a:p>
            <a:p>
              <a:pPr marL="0" marR="0" lvl="0" indent="0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CA" altLang="zh-CN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Version</a:t>
              </a:r>
              <a:endParaRPr kumimoji="1" lang="zh-CN" alt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944257" y="3146048"/>
              <a:ext cx="49128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CA" altLang="zh-CN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Type</a:t>
              </a:r>
              <a:endParaRPr kumimoji="1" lang="zh-CN" alt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1566378" y="3147138"/>
              <a:ext cx="68961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CA" altLang="zh-CN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Subtype</a:t>
              </a:r>
            </a:p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CA" altLang="zh-CN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(0110)</a:t>
              </a:r>
              <a:endParaRPr kumimoji="1" lang="zh-CN" alt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2273948" y="2980440"/>
              <a:ext cx="82586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CA" altLang="zh-CN" sz="1200" b="1" i="1" u="none" strike="noStrike" kern="0" cap="none" spc="0" normalizeH="0" baseline="0" noProof="0" dirty="0" smtClean="0">
                  <a:ln>
                    <a:noFill/>
                  </a:ln>
                  <a:solidFill>
                    <a:srgbClr val="CC00FF"/>
                  </a:solidFill>
                  <a:effectLst/>
                  <a:uLnTx/>
                  <a:uFillTx/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Control</a:t>
              </a:r>
            </a:p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CA" altLang="zh-CN" sz="1200" b="1" i="1" u="none" strike="noStrike" kern="0" cap="none" spc="0" normalizeH="0" baseline="0" noProof="0" dirty="0" smtClean="0">
                  <a:ln>
                    <a:noFill/>
                  </a:ln>
                  <a:solidFill>
                    <a:srgbClr val="CC00FF"/>
                  </a:solidFill>
                  <a:effectLst/>
                  <a:uLnTx/>
                  <a:uFillTx/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Frame</a:t>
              </a:r>
            </a:p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CA" altLang="zh-CN" sz="1200" b="1" i="1" u="none" strike="noStrike" kern="0" cap="none" spc="0" normalizeH="0" baseline="0" noProof="0" dirty="0" smtClean="0">
                  <a:ln>
                    <a:noFill/>
                  </a:ln>
                  <a:solidFill>
                    <a:srgbClr val="CC00FF"/>
                  </a:solidFill>
                  <a:effectLst/>
                  <a:uLnTx/>
                  <a:uFillTx/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Extension</a:t>
              </a:r>
              <a:endParaRPr kumimoji="1" lang="zh-CN" altLang="en-US" sz="1200" b="1" i="1" u="none" strike="noStrike" kern="0" cap="none" spc="0" normalizeH="0" baseline="0" noProof="0" dirty="0" smtClean="0">
                <a:ln>
                  <a:noFill/>
                </a:ln>
                <a:solidFill>
                  <a:srgbClr val="CC00FF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3131387" y="2962183"/>
              <a:ext cx="171743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CA" altLang="zh-CN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Power Management /</a:t>
              </a:r>
            </a:p>
            <a:p>
              <a:pPr marL="0" marR="0" lvl="0" indent="0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CA" altLang="zh-CN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More Data / </a:t>
              </a:r>
            </a:p>
            <a:p>
              <a:pPr marL="0" marR="0" lvl="0" indent="0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CA" altLang="zh-CN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Protected Frame / +HTC</a:t>
              </a:r>
              <a:endParaRPr kumimoji="1" lang="zh-CN" alt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7283970" y="2829580"/>
              <a:ext cx="1843774" cy="7386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CA" altLang="zh-CN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I2R NDP TX Power/ </a:t>
              </a:r>
            </a:p>
            <a:p>
              <a:pPr marL="0" marR="0" lvl="0" indent="0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CA" altLang="zh-CN" sz="1400" kern="0" dirty="0" smtClean="0">
                  <a:solidFill>
                    <a:srgbClr val="0000FF"/>
                  </a:solidFill>
                </a:rPr>
                <a:t>R2I NDP Target RSSI/</a:t>
              </a:r>
            </a:p>
            <a:p>
              <a:pPr marL="0" marR="0" lvl="0" indent="0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CA" altLang="zh-CN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Reserved</a:t>
              </a:r>
            </a:p>
          </p:txBody>
        </p:sp>
      </p:grpSp>
      <p:sp>
        <p:nvSpPr>
          <p:cNvPr id="61" name="Content Placeholder 2"/>
          <p:cNvSpPr txBox="1">
            <a:spLocks/>
          </p:cNvSpPr>
          <p:nvPr/>
        </p:nvSpPr>
        <p:spPr bwMode="auto">
          <a:xfrm>
            <a:off x="4587020" y="4038599"/>
            <a:ext cx="4404580" cy="2209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atinLnBrk="0"/>
            <a:r>
              <a:rPr kumimoji="0" lang="en-CA" altLang="zh-CN" sz="2000" kern="0" dirty="0" smtClean="0">
                <a:solidFill>
                  <a:srgbClr val="CC00FF"/>
                </a:solidFill>
              </a:rPr>
              <a:t>Control Frame Extension</a:t>
            </a:r>
          </a:p>
          <a:p>
            <a:pPr lvl="1" eaLnBrk="1" fontAlgn="t" latinLnBrk="0" hangingPunct="1"/>
            <a:r>
              <a:rPr kumimoji="0" lang="en-CA" altLang="zh-CN" kern="0" dirty="0" smtClean="0">
                <a:solidFill>
                  <a:srgbClr val="CC00FF"/>
                </a:solidFill>
              </a:rPr>
              <a:t>0000: Next Generation NDPA</a:t>
            </a:r>
          </a:p>
          <a:p>
            <a:pPr lvl="1" eaLnBrk="1" fontAlgn="t" latinLnBrk="0" hangingPunct="1"/>
            <a:r>
              <a:rPr kumimoji="0" lang="en-CA" altLang="zh-CN" kern="0" dirty="0" smtClean="0">
                <a:solidFill>
                  <a:srgbClr val="CC00FF"/>
                </a:solidFill>
              </a:rPr>
              <a:t>Name is TBD</a:t>
            </a:r>
          </a:p>
          <a:p>
            <a:pPr lvl="1" eaLnBrk="1" fontAlgn="t" latinLnBrk="0" hangingPunct="1"/>
            <a:r>
              <a:rPr kumimoji="0" lang="en-CA" altLang="zh-CN" kern="0" dirty="0" smtClean="0">
                <a:solidFill>
                  <a:srgbClr val="CC00FF"/>
                </a:solidFill>
              </a:rPr>
              <a:t>0001 ~ 1111: Reserved</a:t>
            </a:r>
            <a:endParaRPr kumimoji="0" lang="zh-CN" altLang="zh-CN" kern="0" dirty="0" smtClean="0">
              <a:solidFill>
                <a:srgbClr val="CC00FF"/>
              </a:solidFill>
            </a:endParaRPr>
          </a:p>
          <a:p>
            <a:pPr lvl="1" latinLnBrk="0"/>
            <a:endParaRPr kumimoji="0" lang="zh-CN" altLang="en-US" kern="0" dirty="0"/>
          </a:p>
        </p:txBody>
      </p:sp>
    </p:spTree>
    <p:extLst>
      <p:ext uri="{BB962C8B-B14F-4D97-AF65-F5344CB8AC3E}">
        <p14:creationId xmlns:p14="http://schemas.microsoft.com/office/powerpoint/2010/main" val="3547082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533400"/>
          </a:xfrm>
        </p:spPr>
        <p:txBody>
          <a:bodyPr/>
          <a:lstStyle/>
          <a:p>
            <a:r>
              <a:rPr lang="en-CA" altLang="zh-CN" dirty="0" smtClean="0"/>
              <a:t>Reuse of Ranging NDPA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399" y="5867400"/>
            <a:ext cx="8833547" cy="539623"/>
          </a:xfrm>
        </p:spPr>
        <p:txBody>
          <a:bodyPr/>
          <a:lstStyle/>
          <a:p>
            <a:endParaRPr lang="en-CA" altLang="zh-CN" sz="1400" b="0" dirty="0" smtClean="0"/>
          </a:p>
          <a:p>
            <a:r>
              <a:rPr lang="en-CA" altLang="zh-CN" sz="1400" b="0" dirty="0" smtClean="0"/>
              <a:t>B26 and/or B31 indicates the Sensing NDPA</a:t>
            </a:r>
            <a:endParaRPr lang="zh-CN" altLang="en-US" sz="1400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Mar 2022</a:t>
            </a:r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9</a:t>
            </a:fld>
            <a:endParaRPr lang="en-US" altLang="ko-KR"/>
          </a:p>
        </p:txBody>
      </p:sp>
      <p:grpSp>
        <p:nvGrpSpPr>
          <p:cNvPr id="55" name="Group 54"/>
          <p:cNvGrpSpPr/>
          <p:nvPr/>
        </p:nvGrpSpPr>
        <p:grpSpPr>
          <a:xfrm>
            <a:off x="152400" y="1143000"/>
            <a:ext cx="8931015" cy="3096016"/>
            <a:chOff x="152400" y="1295400"/>
            <a:chExt cx="8931015" cy="3096016"/>
          </a:xfrm>
        </p:grpSpPr>
        <p:grpSp>
          <p:nvGrpSpPr>
            <p:cNvPr id="7" name="Group 6"/>
            <p:cNvGrpSpPr/>
            <p:nvPr/>
          </p:nvGrpSpPr>
          <p:grpSpPr>
            <a:xfrm>
              <a:off x="152400" y="1295400"/>
              <a:ext cx="2999036" cy="968355"/>
              <a:chOff x="3005900" y="3048000"/>
              <a:chExt cx="2999036" cy="968355"/>
            </a:xfrm>
          </p:grpSpPr>
          <p:grpSp>
            <p:nvGrpSpPr>
              <p:cNvPr id="8" name="Group 7"/>
              <p:cNvGrpSpPr/>
              <p:nvPr/>
            </p:nvGrpSpPr>
            <p:grpSpPr>
              <a:xfrm>
                <a:off x="3005900" y="3297217"/>
                <a:ext cx="2908300" cy="719138"/>
                <a:chOff x="4895460" y="3090115"/>
                <a:chExt cx="2908300" cy="719138"/>
              </a:xfrm>
            </p:grpSpPr>
            <p:sp>
              <p:nvSpPr>
                <p:cNvPr id="11" name="Rectangle 5"/>
                <p:cNvSpPr>
                  <a:spLocks noChangeArrowheads="1"/>
                </p:cNvSpPr>
                <p:nvPr/>
              </p:nvSpPr>
              <p:spPr bwMode="auto">
                <a:xfrm>
                  <a:off x="5235185" y="3090115"/>
                  <a:ext cx="673100" cy="493713"/>
                </a:xfrm>
                <a:prstGeom prst="rect">
                  <a:avLst/>
                </a:prstGeom>
                <a:noFill/>
                <a:ln w="11113" cap="sq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2" name="Rectangle 6"/>
                <p:cNvSpPr>
                  <a:spLocks noChangeArrowheads="1"/>
                </p:cNvSpPr>
                <p:nvPr/>
              </p:nvSpPr>
              <p:spPr bwMode="auto">
                <a:xfrm>
                  <a:off x="5276873" y="3190011"/>
                  <a:ext cx="570669" cy="33855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CA" altLang="zh-CN" sz="1100" b="0" i="0" u="none" strike="noStrike" cap="none" normalizeH="0" baseline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Times New Roman" panose="02020603050405020304" pitchFamily="18" charset="0"/>
                    </a:rPr>
                    <a:t>B0 </a:t>
                  </a:r>
                </a:p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CA" altLang="zh-CN" sz="1100" b="0" i="0" u="none" strike="noStrike" cap="none" normalizeH="0" baseline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Times New Roman" panose="02020603050405020304" pitchFamily="18" charset="0"/>
                    </a:rPr>
                    <a:t>(Ranging)</a:t>
                  </a:r>
                  <a:endParaRPr kumimoji="0" lang="zh-CN" altLang="zh-CN" sz="1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13" name="Rectangle 7"/>
                <p:cNvSpPr>
                  <a:spLocks noChangeArrowheads="1"/>
                </p:cNvSpPr>
                <p:nvPr/>
              </p:nvSpPr>
              <p:spPr bwMode="auto">
                <a:xfrm>
                  <a:off x="4895460" y="3617165"/>
                  <a:ext cx="282575" cy="1920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zh-CN" altLang="zh-CN" sz="1100" b="0" i="0" u="none" strike="noStrike" cap="none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Times New Roman" panose="02020603050405020304" pitchFamily="18" charset="0"/>
                    </a:rPr>
                    <a:t>Bits</a:t>
                  </a:r>
                  <a:endParaRPr kumimoji="0" lang="zh-CN" altLang="zh-CN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14" name="Rectangle 8"/>
                <p:cNvSpPr>
                  <a:spLocks noChangeArrowheads="1"/>
                </p:cNvSpPr>
                <p:nvPr/>
              </p:nvSpPr>
              <p:spPr bwMode="auto">
                <a:xfrm>
                  <a:off x="5109772" y="3617165"/>
                  <a:ext cx="585788" cy="1920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zh-CN" altLang="zh-CN" sz="1100" b="0" i="0" u="none" strike="noStrike" cap="none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Times New Roman" panose="02020603050405020304" pitchFamily="18" charset="0"/>
                    </a:rPr>
                    <a:t>:              </a:t>
                  </a:r>
                  <a:endParaRPr kumimoji="0" lang="zh-CN" altLang="zh-CN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15" name="Rectangle 9"/>
                <p:cNvSpPr>
                  <a:spLocks noChangeArrowheads="1"/>
                </p:cNvSpPr>
                <p:nvPr/>
              </p:nvSpPr>
              <p:spPr bwMode="auto">
                <a:xfrm>
                  <a:off x="5614597" y="3617165"/>
                  <a:ext cx="1657505" cy="16927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CA" altLang="zh-CN" sz="1100" dirty="0" smtClean="0">
                      <a:solidFill>
                        <a:srgbClr val="000000"/>
                      </a:solidFill>
                      <a:latin typeface="Times New Roman" panose="02020603050405020304" pitchFamily="18" charset="0"/>
                    </a:rPr>
                    <a:t>1</a:t>
                  </a:r>
                  <a:r>
                    <a:rPr kumimoji="0" lang="zh-CN" altLang="zh-CN" sz="1100" b="0" i="0" u="none" strike="noStrike" cap="none" normalizeH="0" baseline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Times New Roman" panose="02020603050405020304" pitchFamily="18" charset="0"/>
                    </a:rPr>
                    <a:t>                 </a:t>
                  </a:r>
                  <a:r>
                    <a:rPr kumimoji="0" lang="en-CA" altLang="zh-CN" sz="1100" dirty="0">
                      <a:solidFill>
                        <a:srgbClr val="000000"/>
                      </a:solidFill>
                      <a:latin typeface="Times New Roman" panose="02020603050405020304" pitchFamily="18" charset="0"/>
                    </a:rPr>
                    <a:t>1</a:t>
                  </a:r>
                  <a:r>
                    <a:rPr kumimoji="0" lang="zh-CN" altLang="zh-CN" sz="1100" b="0" i="0" u="none" strike="noStrike" cap="none" normalizeH="0" baseline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Times New Roman" panose="02020603050405020304" pitchFamily="18" charset="0"/>
                    </a:rPr>
                    <a:t>                        6</a:t>
                  </a:r>
                  <a:endParaRPr kumimoji="0" lang="zh-CN" altLang="zh-CN" sz="1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16" name="Rectangle 10"/>
                <p:cNvSpPr>
                  <a:spLocks noChangeArrowheads="1"/>
                </p:cNvSpPr>
                <p:nvPr/>
              </p:nvSpPr>
              <p:spPr bwMode="auto">
                <a:xfrm>
                  <a:off x="5908285" y="3090115"/>
                  <a:ext cx="673100" cy="493713"/>
                </a:xfrm>
                <a:prstGeom prst="rect">
                  <a:avLst/>
                </a:prstGeom>
                <a:noFill/>
                <a:ln w="11113" cap="sq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7" name="Rectangle 12"/>
                <p:cNvSpPr>
                  <a:spLocks noChangeArrowheads="1"/>
                </p:cNvSpPr>
                <p:nvPr/>
              </p:nvSpPr>
              <p:spPr bwMode="auto">
                <a:xfrm>
                  <a:off x="6581385" y="3090115"/>
                  <a:ext cx="1222375" cy="493713"/>
                </a:xfrm>
                <a:prstGeom prst="rect">
                  <a:avLst/>
                </a:prstGeom>
                <a:noFill/>
                <a:ln w="11113" cap="sq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8" name="Rectangle 13"/>
                <p:cNvSpPr>
                  <a:spLocks noChangeArrowheads="1"/>
                </p:cNvSpPr>
                <p:nvPr/>
              </p:nvSpPr>
              <p:spPr bwMode="auto">
                <a:xfrm>
                  <a:off x="6741722" y="3182190"/>
                  <a:ext cx="1052513" cy="1920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zh-CN" altLang="zh-CN" sz="1100" b="0" i="0" u="none" strike="noStrike" cap="none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Times New Roman" panose="02020603050405020304" pitchFamily="18" charset="0"/>
                    </a:rPr>
                    <a:t>Sounding Dialog </a:t>
                  </a:r>
                  <a:endParaRPr kumimoji="0" lang="zh-CN" altLang="zh-CN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19" name="Rectangle 14"/>
                <p:cNvSpPr>
                  <a:spLocks noChangeArrowheads="1"/>
                </p:cNvSpPr>
                <p:nvPr/>
              </p:nvSpPr>
              <p:spPr bwMode="auto">
                <a:xfrm>
                  <a:off x="6789347" y="3342527"/>
                  <a:ext cx="919163" cy="1920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zh-CN" altLang="zh-CN" sz="1100" b="0" i="0" u="none" strike="noStrike" cap="none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Times New Roman" panose="02020603050405020304" pitchFamily="18" charset="0"/>
                    </a:rPr>
                    <a:t>Token Number</a:t>
                  </a:r>
                  <a:endParaRPr kumimoji="0" lang="zh-CN" altLang="zh-CN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</a:endParaRPr>
                </a:p>
              </p:txBody>
            </p:sp>
          </p:grpSp>
          <p:sp>
            <p:nvSpPr>
              <p:cNvPr id="9" name="TextBox 8"/>
              <p:cNvSpPr txBox="1"/>
              <p:nvPr/>
            </p:nvSpPr>
            <p:spPr>
              <a:xfrm>
                <a:off x="4628271" y="3048000"/>
                <a:ext cx="36420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CA" altLang="zh-CN" dirty="0" smtClean="0"/>
                  <a:t>B2</a:t>
                </a:r>
                <a:endParaRPr lang="zh-CN" altLang="en-US" dirty="0"/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5640734" y="3065082"/>
                <a:ext cx="36420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CA" altLang="zh-CN" dirty="0" smtClean="0"/>
                  <a:t>B7</a:t>
                </a:r>
                <a:endParaRPr lang="zh-CN" altLang="en-US" dirty="0"/>
              </a:p>
            </p:txBody>
          </p:sp>
        </p:grpSp>
        <p:sp>
          <p:nvSpPr>
            <p:cNvPr id="20" name="Rectangle 19"/>
            <p:cNvSpPr/>
            <p:nvPr/>
          </p:nvSpPr>
          <p:spPr>
            <a:xfrm>
              <a:off x="168015" y="3142233"/>
              <a:ext cx="8915400" cy="926432"/>
            </a:xfrm>
            <a:prstGeom prst="rect">
              <a:avLst/>
            </a:prstGeom>
            <a:noFill/>
            <a:ln w="539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1" name="Straight Connector 20"/>
            <p:cNvCxnSpPr/>
            <p:nvPr/>
          </p:nvCxnSpPr>
          <p:spPr>
            <a:xfrm flipH="1">
              <a:off x="7283542" y="3181287"/>
              <a:ext cx="16042" cy="92643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Box 21"/>
            <p:cNvSpPr txBox="1"/>
            <p:nvPr/>
          </p:nvSpPr>
          <p:spPr>
            <a:xfrm>
              <a:off x="6407671" y="3460422"/>
              <a:ext cx="127291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STA Info # 1</a:t>
              </a:r>
              <a:endParaRPr lang="en-US" dirty="0"/>
            </a:p>
          </p:txBody>
        </p:sp>
        <p:cxnSp>
          <p:nvCxnSpPr>
            <p:cNvPr id="23" name="Straight Connector 22"/>
            <p:cNvCxnSpPr/>
            <p:nvPr/>
          </p:nvCxnSpPr>
          <p:spPr>
            <a:xfrm flipH="1">
              <a:off x="7664542" y="3137836"/>
              <a:ext cx="16042" cy="92643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flipH="1">
              <a:off x="8502742" y="3130275"/>
              <a:ext cx="16042" cy="92643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TextBox 24"/>
            <p:cNvSpPr txBox="1"/>
            <p:nvPr/>
          </p:nvSpPr>
          <p:spPr>
            <a:xfrm>
              <a:off x="7607072" y="3424233"/>
              <a:ext cx="12777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STA Info # n</a:t>
              </a:r>
              <a:endParaRPr lang="en-US" dirty="0"/>
            </a:p>
          </p:txBody>
        </p:sp>
        <p:cxnSp>
          <p:nvCxnSpPr>
            <p:cNvPr id="26" name="Straight Connector 25"/>
            <p:cNvCxnSpPr/>
            <p:nvPr/>
          </p:nvCxnSpPr>
          <p:spPr>
            <a:xfrm>
              <a:off x="7379794" y="3599082"/>
              <a:ext cx="224590" cy="0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TextBox 26"/>
            <p:cNvSpPr txBox="1"/>
            <p:nvPr/>
          </p:nvSpPr>
          <p:spPr>
            <a:xfrm>
              <a:off x="8528771" y="3424233"/>
              <a:ext cx="45717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FCS</a:t>
              </a:r>
              <a:endParaRPr lang="en-US" dirty="0"/>
            </a:p>
          </p:txBody>
        </p:sp>
        <p:cxnSp>
          <p:nvCxnSpPr>
            <p:cNvPr id="28" name="Straight Connector 27"/>
            <p:cNvCxnSpPr/>
            <p:nvPr/>
          </p:nvCxnSpPr>
          <p:spPr>
            <a:xfrm flipH="1">
              <a:off x="6445342" y="3138753"/>
              <a:ext cx="16042" cy="92643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TextBox 28"/>
            <p:cNvSpPr txBox="1"/>
            <p:nvPr/>
          </p:nvSpPr>
          <p:spPr>
            <a:xfrm>
              <a:off x="2209800" y="3362980"/>
              <a:ext cx="57419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CA" sz="1400" b="1" dirty="0" smtClean="0">
                  <a:solidFill>
                    <a:srgbClr val="0000FF"/>
                  </a:solidFill>
                </a:rPr>
                <a:t>AID:</a:t>
              </a:r>
            </a:p>
            <a:p>
              <a:pPr algn="ctr"/>
              <a:r>
                <a:rPr lang="en-CA" sz="1400" b="1" dirty="0" smtClean="0">
                  <a:solidFill>
                    <a:srgbClr val="0000FF"/>
                  </a:solidFill>
                </a:rPr>
                <a:t>2045</a:t>
              </a:r>
              <a:endParaRPr lang="en-US" sz="1400" b="1" dirty="0">
                <a:solidFill>
                  <a:srgbClr val="0000FF"/>
                </a:solidFill>
              </a:endParaRPr>
            </a:p>
          </p:txBody>
        </p:sp>
        <p:cxnSp>
          <p:nvCxnSpPr>
            <p:cNvPr id="30" name="Straight Connector 29"/>
            <p:cNvCxnSpPr/>
            <p:nvPr/>
          </p:nvCxnSpPr>
          <p:spPr>
            <a:xfrm flipH="1">
              <a:off x="2819400" y="3112168"/>
              <a:ext cx="16042" cy="92643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TextBox 30"/>
            <p:cNvSpPr txBox="1"/>
            <p:nvPr/>
          </p:nvSpPr>
          <p:spPr>
            <a:xfrm>
              <a:off x="264629" y="3373468"/>
              <a:ext cx="704039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CA" sz="1400" dirty="0" smtClean="0"/>
                <a:t>MAC </a:t>
              </a:r>
            </a:p>
            <a:p>
              <a:pPr algn="ctr"/>
              <a:r>
                <a:rPr lang="en-CA" sz="1400" dirty="0" smtClean="0"/>
                <a:t>Header</a:t>
              </a:r>
              <a:endParaRPr lang="en-US" sz="1400" dirty="0" smtClean="0"/>
            </a:p>
          </p:txBody>
        </p:sp>
        <p:cxnSp>
          <p:nvCxnSpPr>
            <p:cNvPr id="32" name="Straight Connector 31"/>
            <p:cNvCxnSpPr/>
            <p:nvPr/>
          </p:nvCxnSpPr>
          <p:spPr>
            <a:xfrm flipH="1">
              <a:off x="2133600" y="3117119"/>
              <a:ext cx="16042" cy="92643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TextBox 32"/>
            <p:cNvSpPr txBox="1"/>
            <p:nvPr/>
          </p:nvSpPr>
          <p:spPr>
            <a:xfrm>
              <a:off x="1143000" y="3265746"/>
              <a:ext cx="917238" cy="7386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dirty="0" smtClean="0"/>
                <a:t>Sounding </a:t>
              </a:r>
            </a:p>
            <a:p>
              <a:pPr algn="ctr"/>
              <a:r>
                <a:rPr lang="en-US" sz="1400" dirty="0" smtClean="0"/>
                <a:t>Dialog </a:t>
              </a:r>
            </a:p>
            <a:p>
              <a:pPr algn="ctr"/>
              <a:r>
                <a:rPr lang="en-US" sz="1400" dirty="0" smtClean="0"/>
                <a:t>Token</a:t>
              </a:r>
              <a:endParaRPr lang="en-US" sz="1400" dirty="0"/>
            </a:p>
          </p:txBody>
        </p:sp>
        <p:cxnSp>
          <p:nvCxnSpPr>
            <p:cNvPr id="34" name="Straight Connector 33"/>
            <p:cNvCxnSpPr/>
            <p:nvPr/>
          </p:nvCxnSpPr>
          <p:spPr>
            <a:xfrm flipH="1">
              <a:off x="1066800" y="3163339"/>
              <a:ext cx="16042" cy="92643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Rectangle 27"/>
            <p:cNvSpPr>
              <a:spLocks noChangeArrowheads="1"/>
            </p:cNvSpPr>
            <p:nvPr/>
          </p:nvSpPr>
          <p:spPr bwMode="auto">
            <a:xfrm>
              <a:off x="414338" y="2736119"/>
              <a:ext cx="504825" cy="228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CN" altLang="zh-CN" sz="1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Octets</a:t>
              </a:r>
              <a:endParaRPr kumimoji="0" lang="zh-CN" altLang="zh-CN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6" name="Rectangle 28"/>
            <p:cNvSpPr>
              <a:spLocks noChangeArrowheads="1"/>
            </p:cNvSpPr>
            <p:nvPr/>
          </p:nvSpPr>
          <p:spPr bwMode="auto">
            <a:xfrm>
              <a:off x="866654" y="2736119"/>
              <a:ext cx="504946" cy="2000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CN" altLang="zh-CN" sz="1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:         </a:t>
              </a:r>
              <a:r>
                <a:rPr kumimoji="0" lang="en-CA" altLang="zh-CN" sz="1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 </a:t>
              </a:r>
              <a:endParaRPr kumimoji="0" lang="zh-CN" altLang="zh-CN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7" name="Rectangle 29"/>
            <p:cNvSpPr>
              <a:spLocks noChangeArrowheads="1"/>
            </p:cNvSpPr>
            <p:nvPr/>
          </p:nvSpPr>
          <p:spPr bwMode="auto">
            <a:xfrm>
              <a:off x="1249180" y="2751109"/>
              <a:ext cx="6385184" cy="2000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CN" altLang="zh-CN" sz="1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        </a:t>
              </a:r>
              <a:r>
                <a:rPr kumimoji="0" lang="en-CA" altLang="zh-CN" sz="1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1       </a:t>
              </a:r>
              <a:r>
                <a:rPr kumimoji="0" lang="zh-CN" altLang="zh-CN" sz="1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        </a:t>
              </a:r>
              <a:r>
                <a:rPr kumimoji="0" lang="en-CA" altLang="zh-CN" sz="1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     </a:t>
              </a:r>
              <a:r>
                <a:rPr kumimoji="0" lang="en-CA" altLang="zh-CN" sz="1300" dirty="0" smtClean="0">
                  <a:solidFill>
                    <a:srgbClr val="000000"/>
                  </a:solidFill>
                  <a:latin typeface="Times New Roman" panose="02020603050405020304" pitchFamily="18" charset="0"/>
                </a:rPr>
                <a:t>             </a:t>
              </a:r>
              <a:r>
                <a:rPr kumimoji="0" lang="zh-CN" altLang="zh-CN" sz="1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 </a:t>
              </a:r>
              <a:r>
                <a:rPr kumimoji="0" lang="en-CA" altLang="zh-CN" sz="1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     Special STA Info</a:t>
              </a:r>
              <a:r>
                <a:rPr kumimoji="0" lang="en-CA" altLang="zh-CN" sz="1300" b="0" i="0" u="none" strike="noStrike" cap="none" normalizeH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Field  (4)  </a:t>
              </a:r>
              <a:r>
                <a:rPr kumimoji="0" lang="zh-CN" altLang="zh-CN" sz="1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             </a:t>
              </a:r>
              <a:r>
                <a:rPr kumimoji="0" lang="en-CA" altLang="zh-CN" sz="1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                  </a:t>
              </a:r>
              <a:r>
                <a:rPr kumimoji="0" lang="zh-CN" altLang="zh-CN" sz="1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</a:t>
              </a:r>
              <a:r>
                <a:rPr kumimoji="0" lang="en-CA" altLang="zh-CN" sz="1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  4</a:t>
              </a:r>
              <a:r>
                <a:rPr kumimoji="0" lang="zh-CN" altLang="zh-CN" sz="1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</a:t>
              </a:r>
              <a:r>
                <a:rPr kumimoji="0" lang="en-CA" altLang="zh-CN" sz="1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  </a:t>
              </a:r>
              <a:endParaRPr kumimoji="0" lang="zh-CN" altLang="zh-CN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8" name="Rectangle 33"/>
            <p:cNvSpPr>
              <a:spLocks noChangeArrowheads="1"/>
            </p:cNvSpPr>
            <p:nvPr/>
          </p:nvSpPr>
          <p:spPr bwMode="auto">
            <a:xfrm>
              <a:off x="7919777" y="2736119"/>
              <a:ext cx="1163638" cy="200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CA" altLang="zh-CN" sz="1300" dirty="0" smtClean="0">
                  <a:solidFill>
                    <a:srgbClr val="000000"/>
                  </a:solidFill>
                  <a:latin typeface="Times New Roman" panose="02020603050405020304" pitchFamily="18" charset="0"/>
                </a:rPr>
                <a:t>  4</a:t>
              </a:r>
              <a:r>
                <a:rPr kumimoji="0" lang="zh-CN" altLang="zh-CN" sz="1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               </a:t>
              </a:r>
              <a:r>
                <a:rPr kumimoji="0" lang="en-CA" altLang="zh-CN" sz="1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4</a:t>
              </a:r>
              <a:r>
                <a:rPr kumimoji="0" lang="zh-CN" altLang="zh-CN" sz="1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 </a:t>
              </a:r>
              <a:endParaRPr kumimoji="0" lang="zh-CN" altLang="zh-CN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5608820" y="3261610"/>
              <a:ext cx="914400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solidFill>
                    <a:srgbClr val="0000FF"/>
                  </a:solidFill>
                </a:rPr>
                <a:t>Measure-</a:t>
              </a:r>
              <a:r>
                <a:rPr lang="en-US" sz="1400" dirty="0" err="1" smtClean="0">
                  <a:solidFill>
                    <a:srgbClr val="0000FF"/>
                  </a:solidFill>
                </a:rPr>
                <a:t>ment</a:t>
              </a:r>
              <a:r>
                <a:rPr lang="en-US" sz="1400" dirty="0" smtClean="0">
                  <a:solidFill>
                    <a:srgbClr val="0000FF"/>
                  </a:solidFill>
                </a:rPr>
                <a:t> </a:t>
              </a:r>
            </a:p>
            <a:p>
              <a:pPr algn="ctr"/>
              <a:r>
                <a:rPr lang="en-US" sz="1400" dirty="0" smtClean="0">
                  <a:solidFill>
                    <a:srgbClr val="0000FF"/>
                  </a:solidFill>
                </a:rPr>
                <a:t>Set-up ID</a:t>
              </a:r>
            </a:p>
          </p:txBody>
        </p:sp>
        <p:cxnSp>
          <p:nvCxnSpPr>
            <p:cNvPr id="40" name="Straight Connector 39"/>
            <p:cNvCxnSpPr/>
            <p:nvPr/>
          </p:nvCxnSpPr>
          <p:spPr bwMode="auto">
            <a:xfrm flipV="1">
              <a:off x="2133600" y="2881688"/>
              <a:ext cx="1295400" cy="25614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1" name="Straight Connector 40"/>
            <p:cNvCxnSpPr/>
            <p:nvPr/>
          </p:nvCxnSpPr>
          <p:spPr bwMode="auto">
            <a:xfrm flipH="1" flipV="1">
              <a:off x="4875213" y="2881688"/>
              <a:ext cx="1586172" cy="24858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2" name="Straight Connector 41"/>
            <p:cNvCxnSpPr/>
            <p:nvPr/>
          </p:nvCxnSpPr>
          <p:spPr>
            <a:xfrm flipH="1">
              <a:off x="3641558" y="3100534"/>
              <a:ext cx="16042" cy="92643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TextBox 42"/>
            <p:cNvSpPr txBox="1"/>
            <p:nvPr/>
          </p:nvSpPr>
          <p:spPr>
            <a:xfrm>
              <a:off x="4677796" y="3307790"/>
              <a:ext cx="853119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altLang="zh-CN" sz="1400" dirty="0" smtClean="0">
                  <a:solidFill>
                    <a:srgbClr val="0000FF"/>
                  </a:solidFill>
                </a:rPr>
                <a:t>Disambi-</a:t>
              </a:r>
            </a:p>
            <a:p>
              <a:r>
                <a:rPr lang="en-CA" altLang="zh-CN" sz="1400" dirty="0" smtClean="0">
                  <a:solidFill>
                    <a:srgbClr val="0000FF"/>
                  </a:solidFill>
                </a:rPr>
                <a:t>guation</a:t>
              </a:r>
              <a:endParaRPr lang="zh-CN" altLang="en-US" sz="1400" dirty="0">
                <a:solidFill>
                  <a:srgbClr val="0000FF"/>
                </a:solidFill>
              </a:endParaRP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2096125" y="4055639"/>
              <a:ext cx="36420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B0</a:t>
              </a:r>
              <a:endParaRPr lang="en-US" dirty="0"/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2789420" y="4055639"/>
              <a:ext cx="43544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B11</a:t>
              </a:r>
              <a:endParaRPr lang="en-US" dirty="0"/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6112798" y="4053660"/>
              <a:ext cx="44114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B31</a:t>
              </a:r>
              <a:endParaRPr lang="en-US" dirty="0"/>
            </a:p>
          </p:txBody>
        </p:sp>
        <p:cxnSp>
          <p:nvCxnSpPr>
            <p:cNvPr id="47" name="Straight Connector 46"/>
            <p:cNvCxnSpPr/>
            <p:nvPr/>
          </p:nvCxnSpPr>
          <p:spPr bwMode="auto">
            <a:xfrm flipH="1" flipV="1">
              <a:off x="492125" y="2038330"/>
              <a:ext cx="590717" cy="109950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8" name="Straight Connector 47"/>
            <p:cNvCxnSpPr/>
            <p:nvPr/>
          </p:nvCxnSpPr>
          <p:spPr bwMode="auto">
            <a:xfrm flipV="1">
              <a:off x="2159083" y="2038287"/>
              <a:ext cx="846009" cy="1099549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49" name="TextBox 48"/>
            <p:cNvSpPr txBox="1"/>
            <p:nvPr/>
          </p:nvSpPr>
          <p:spPr>
            <a:xfrm>
              <a:off x="1038714" y="4083639"/>
              <a:ext cx="40908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altLang="zh-CN" sz="1400" b="1" dirty="0" smtClean="0">
                  <a:solidFill>
                    <a:srgbClr val="FF0000"/>
                  </a:solidFill>
                </a:rPr>
                <a:t>1 0</a:t>
              </a:r>
              <a:endParaRPr lang="zh-CN" altLang="en-US" sz="1400" b="1" dirty="0">
                <a:solidFill>
                  <a:srgbClr val="FF0000"/>
                </a:solidFill>
              </a:endParaRP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5471111" y="2026234"/>
              <a:ext cx="288777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altLang="zh-CN" sz="1400" dirty="0" smtClean="0">
                  <a:solidFill>
                    <a:srgbClr val="FF0000"/>
                  </a:solidFill>
                </a:rPr>
                <a:t>Ranging NDPA based Sensing NDPA</a:t>
              </a:r>
              <a:endParaRPr lang="zh-CN" altLang="en-US" sz="1400" dirty="0">
                <a:solidFill>
                  <a:srgbClr val="FF0000"/>
                </a:solidFill>
              </a:endParaRPr>
            </a:p>
          </p:txBody>
        </p:sp>
        <p:sp>
          <p:nvSpPr>
            <p:cNvPr id="51" name="Rectangle 6"/>
            <p:cNvSpPr>
              <a:spLocks noChangeArrowheads="1"/>
            </p:cNvSpPr>
            <p:nvPr/>
          </p:nvSpPr>
          <p:spPr bwMode="auto">
            <a:xfrm>
              <a:off x="1402400" y="1647943"/>
              <a:ext cx="282130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CA" altLang="zh-CN" sz="1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B1 </a:t>
              </a: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CA" altLang="zh-CN" sz="1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(HE)</a:t>
              </a:r>
              <a:endParaRPr kumimoji="0" lang="zh-CN" altLang="zh-CN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2" name="Oval 51"/>
            <p:cNvSpPr/>
            <p:nvPr/>
          </p:nvSpPr>
          <p:spPr bwMode="auto">
            <a:xfrm>
              <a:off x="1838325" y="1572399"/>
              <a:ext cx="1222375" cy="499268"/>
            </a:xfrm>
            <a:prstGeom prst="ellipse">
              <a:avLst/>
            </a:prstGeom>
            <a:solidFill>
              <a:schemeClr val="accent1">
                <a:alpha val="1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53" name="Straight Arrow Connector 52"/>
            <p:cNvCxnSpPr>
              <a:stCxn id="52" idx="7"/>
            </p:cNvCxnSpPr>
            <p:nvPr/>
          </p:nvCxnSpPr>
          <p:spPr bwMode="auto">
            <a:xfrm flipV="1">
              <a:off x="2881687" y="1644513"/>
              <a:ext cx="1172955" cy="1002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54" name="TextBox 53"/>
            <p:cNvSpPr txBox="1"/>
            <p:nvPr/>
          </p:nvSpPr>
          <p:spPr>
            <a:xfrm>
              <a:off x="4009609" y="1495108"/>
              <a:ext cx="177805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altLang="zh-CN" dirty="0" smtClean="0"/>
                <a:t>Measurement Instance ID</a:t>
              </a:r>
              <a:endParaRPr lang="zh-CN" altLang="en-US" dirty="0"/>
            </a:p>
          </p:txBody>
        </p:sp>
      </p:grpSp>
      <p:sp>
        <p:nvSpPr>
          <p:cNvPr id="56" name="TextBox 55"/>
          <p:cNvSpPr txBox="1"/>
          <p:nvPr/>
        </p:nvSpPr>
        <p:spPr>
          <a:xfrm>
            <a:off x="2773180" y="3156832"/>
            <a:ext cx="9268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altLang="zh-CN" sz="1400" dirty="0" smtClean="0">
                <a:solidFill>
                  <a:srgbClr val="0000FF"/>
                </a:solidFill>
              </a:rPr>
              <a:t>I2R NDP</a:t>
            </a:r>
          </a:p>
          <a:p>
            <a:r>
              <a:rPr lang="en-CA" altLang="zh-CN" sz="1400" dirty="0" smtClean="0">
                <a:solidFill>
                  <a:srgbClr val="0000FF"/>
                </a:solidFill>
              </a:rPr>
              <a:t>TX Power</a:t>
            </a:r>
            <a:endParaRPr lang="zh-CN" altLang="en-US" sz="1400" dirty="0">
              <a:solidFill>
                <a:srgbClr val="0000FF"/>
              </a:solidFill>
            </a:endParaRPr>
          </a:p>
        </p:txBody>
      </p:sp>
      <p:cxnSp>
        <p:nvCxnSpPr>
          <p:cNvPr id="57" name="Straight Connector 56"/>
          <p:cNvCxnSpPr/>
          <p:nvPr/>
        </p:nvCxnSpPr>
        <p:spPr>
          <a:xfrm flipH="1">
            <a:off x="4572000" y="2971800"/>
            <a:ext cx="16042" cy="92643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3601566" y="3163712"/>
            <a:ext cx="10600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altLang="zh-CN" sz="1400" dirty="0" smtClean="0">
                <a:solidFill>
                  <a:srgbClr val="0000FF"/>
                </a:solidFill>
              </a:rPr>
              <a:t>R2I NDP</a:t>
            </a:r>
          </a:p>
          <a:p>
            <a:r>
              <a:rPr lang="en-CA" altLang="zh-CN" sz="1400" dirty="0" smtClean="0">
                <a:solidFill>
                  <a:srgbClr val="0000FF"/>
                </a:solidFill>
              </a:rPr>
              <a:t>Target RSSI</a:t>
            </a:r>
            <a:endParaRPr lang="zh-CN" altLang="en-US" sz="1400" dirty="0">
              <a:solidFill>
                <a:srgbClr val="0000FF"/>
              </a:solidFill>
            </a:endParaRPr>
          </a:p>
        </p:txBody>
      </p:sp>
      <p:cxnSp>
        <p:nvCxnSpPr>
          <p:cNvPr id="59" name="Straight Connector 58"/>
          <p:cNvCxnSpPr/>
          <p:nvPr/>
        </p:nvCxnSpPr>
        <p:spPr>
          <a:xfrm flipH="1">
            <a:off x="5546558" y="2971800"/>
            <a:ext cx="16042" cy="92643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2468380" y="3901190"/>
            <a:ext cx="4411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B10</a:t>
            </a:r>
            <a:endParaRPr lang="en-US" dirty="0"/>
          </a:p>
        </p:txBody>
      </p:sp>
      <p:sp>
        <p:nvSpPr>
          <p:cNvPr id="61" name="TextBox 60"/>
          <p:cNvSpPr txBox="1"/>
          <p:nvPr/>
        </p:nvSpPr>
        <p:spPr>
          <a:xfrm>
            <a:off x="3298360" y="3902440"/>
            <a:ext cx="4411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B18</a:t>
            </a:r>
            <a:endParaRPr lang="en-US" dirty="0"/>
          </a:p>
        </p:txBody>
      </p:sp>
      <p:sp>
        <p:nvSpPr>
          <p:cNvPr id="62" name="TextBox 61"/>
          <p:cNvSpPr txBox="1"/>
          <p:nvPr/>
        </p:nvSpPr>
        <p:spPr>
          <a:xfrm>
            <a:off x="3600519" y="3903592"/>
            <a:ext cx="4411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B19</a:t>
            </a:r>
            <a:endParaRPr lang="en-US" dirty="0"/>
          </a:p>
        </p:txBody>
      </p:sp>
      <p:sp>
        <p:nvSpPr>
          <p:cNvPr id="63" name="TextBox 62"/>
          <p:cNvSpPr txBox="1"/>
          <p:nvPr/>
        </p:nvSpPr>
        <p:spPr>
          <a:xfrm>
            <a:off x="4222044" y="3901190"/>
            <a:ext cx="4411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B26</a:t>
            </a:r>
            <a:endParaRPr lang="en-US" dirty="0"/>
          </a:p>
        </p:txBody>
      </p:sp>
      <p:sp>
        <p:nvSpPr>
          <p:cNvPr id="64" name="TextBox 63"/>
          <p:cNvSpPr txBox="1"/>
          <p:nvPr/>
        </p:nvSpPr>
        <p:spPr>
          <a:xfrm>
            <a:off x="4818276" y="3889543"/>
            <a:ext cx="4411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B27</a:t>
            </a:r>
            <a:endParaRPr lang="en-US" dirty="0"/>
          </a:p>
        </p:txBody>
      </p:sp>
      <p:sp>
        <p:nvSpPr>
          <p:cNvPr id="65" name="TextBox 64"/>
          <p:cNvSpPr txBox="1"/>
          <p:nvPr/>
        </p:nvSpPr>
        <p:spPr>
          <a:xfrm>
            <a:off x="5460005" y="3889543"/>
            <a:ext cx="4411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B28</a:t>
            </a:r>
            <a:endParaRPr lang="en-US" dirty="0"/>
          </a:p>
        </p:txBody>
      </p:sp>
      <p:pic>
        <p:nvPicPr>
          <p:cNvPr id="67" name="Picture 6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4962" y="4267200"/>
            <a:ext cx="8122838" cy="1770367"/>
          </a:xfrm>
          <a:prstGeom prst="rect">
            <a:avLst/>
          </a:prstGeom>
        </p:spPr>
      </p:pic>
      <p:cxnSp>
        <p:nvCxnSpPr>
          <p:cNvPr id="69" name="Straight Connector 68"/>
          <p:cNvCxnSpPr/>
          <p:nvPr/>
        </p:nvCxnSpPr>
        <p:spPr bwMode="auto">
          <a:xfrm flipH="1">
            <a:off x="1543465" y="3898232"/>
            <a:ext cx="4917919" cy="84935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71" name="Straight Connector 70"/>
          <p:cNvCxnSpPr/>
          <p:nvPr/>
        </p:nvCxnSpPr>
        <p:spPr bwMode="auto">
          <a:xfrm>
            <a:off x="7298532" y="3914384"/>
            <a:ext cx="1572275" cy="833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73" name="TextBox 72"/>
          <p:cNvSpPr txBox="1"/>
          <p:nvPr/>
        </p:nvSpPr>
        <p:spPr>
          <a:xfrm>
            <a:off x="5730030" y="4958884"/>
            <a:ext cx="6719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altLang="zh-CN" dirty="0" smtClean="0"/>
              <a:t>Sensing</a:t>
            </a:r>
            <a:endParaRPr lang="zh-CN" altLang="en-US" dirty="0"/>
          </a:p>
        </p:txBody>
      </p:sp>
      <p:sp>
        <p:nvSpPr>
          <p:cNvPr id="74" name="TextBox 73"/>
          <p:cNvSpPr txBox="1"/>
          <p:nvPr/>
        </p:nvSpPr>
        <p:spPr>
          <a:xfrm>
            <a:off x="8075950" y="4845570"/>
            <a:ext cx="8611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altLang="zh-CN" dirty="0" smtClean="0"/>
              <a:t>Sensing</a:t>
            </a:r>
          </a:p>
          <a:p>
            <a:r>
              <a:rPr lang="en-CA" altLang="zh-CN" dirty="0" smtClean="0"/>
              <a:t>(Reserved)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3235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207207</TotalTime>
  <Words>1379</Words>
  <Application>Microsoft Office PowerPoint</Application>
  <PresentationFormat>On-screen Show (4:3)</PresentationFormat>
  <Paragraphs>358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5" baseType="lpstr">
      <vt:lpstr>Arial Unicode MS</vt:lpstr>
      <vt:lpstr>굴림</vt:lpstr>
      <vt:lpstr>굴림</vt:lpstr>
      <vt:lpstr>맑은 고딕</vt:lpstr>
      <vt:lpstr>微软雅黑</vt:lpstr>
      <vt:lpstr>MS Gothic</vt:lpstr>
      <vt:lpstr>SimSun</vt:lpstr>
      <vt:lpstr>Arial</vt:lpstr>
      <vt:lpstr>Calibri</vt:lpstr>
      <vt:lpstr>Times New Roman</vt:lpstr>
      <vt:lpstr>Wingdings</vt:lpstr>
      <vt:lpstr>802-11-Submission</vt:lpstr>
      <vt:lpstr>Harmonization for TGbf NDPA</vt:lpstr>
      <vt:lpstr>NDPA Issues</vt:lpstr>
      <vt:lpstr>Format: Using the same subtype in the Frame Control field</vt:lpstr>
      <vt:lpstr>Comparison: VHT NDPA based vs. Ranging NDPA based</vt:lpstr>
      <vt:lpstr>Format: Using the different subtype in the Frame Control field</vt:lpstr>
      <vt:lpstr>NDPA Parameters</vt:lpstr>
      <vt:lpstr>Proposal</vt:lpstr>
      <vt:lpstr>New NDPA frame</vt:lpstr>
      <vt:lpstr>Reuse of Ranging NDPA</vt:lpstr>
      <vt:lpstr>SP 1</vt:lpstr>
      <vt:lpstr>SP 2</vt:lpstr>
      <vt:lpstr>SP 3</vt:lpstr>
      <vt:lpstr>PowerPoint Presentation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Junghoon Suh</cp:lastModifiedBy>
  <cp:revision>3808</cp:revision>
  <cp:lastPrinted>2016-07-18T07:45:05Z</cp:lastPrinted>
  <dcterms:created xsi:type="dcterms:W3CDTF">2007-05-21T21:00:37Z</dcterms:created>
  <dcterms:modified xsi:type="dcterms:W3CDTF">2022-04-25T14:03:31Z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(2)A56q1VWb31HeONRT4KPsYNh/hp5DyC+ahE2YERZ3WFOcgCI2nj85EHasTXXRokWDp6kHsF/C
8xxCohD9ok8Tu1lVri3JyCdeDIF4qy45Zu49dRHHD08pJ10mrcRqp3EHsVO/5+t+8nhQbXUP
WFHTuirM+kgLYor0+xO0YDC18ciH74YvCfEDHLZR7c3PjPGndqabkeYXcXFaBuZOidGsR55J
lSR8e70t+AbOlg+832</vt:lpwstr>
  </property>
  <property fmtid="{D5CDD505-2E9C-101B-9397-08002B2CF9AE}" pid="3" name="_2015_ms_pID_7253431">
    <vt:lpwstr>cnUm6lU5sDl21P7OhygWk9SPgEtKEGf9QcGOiBlyXtUtds6cFKvhbe
FU9z4KkMJGIZEGeYxuEV+9SjN9SPqENYF/FpC8IVBGFL2MyXv4mWbDxI92SPSNMxs6Bv6aEY
eAEEz0ytyy05WLxPLOyNzjkiyKY+lSRalUn6DPioM/vAjZ/Rhe8+YXIOrbOdePWY5wQ=</vt:lpwstr>
  </property>
  <property fmtid="{D5CDD505-2E9C-101B-9397-08002B2CF9AE}" pid="4" name="_readonly">
    <vt:lpwstr/>
  </property>
  <property fmtid="{D5CDD505-2E9C-101B-9397-08002B2CF9AE}" pid="5" name="_change">
    <vt:lpwstr/>
  </property>
  <property fmtid="{D5CDD505-2E9C-101B-9397-08002B2CF9AE}" pid="6" name="_full-control">
    <vt:lpwstr/>
  </property>
  <property fmtid="{D5CDD505-2E9C-101B-9397-08002B2CF9AE}" pid="7" name="sflag">
    <vt:lpwstr>1648712685</vt:lpwstr>
  </property>
</Properties>
</file>