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7"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3775" autoAdjust="0"/>
  </p:normalViewPr>
  <p:slideViewPr>
    <p:cSldViewPr showGuides="1">
      <p:cViewPr varScale="1">
        <p:scale>
          <a:sx n="99" d="100"/>
          <a:sy n="99" d="100"/>
        </p:scale>
        <p:origin x="84" y="192"/>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952"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May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802.11-22/0662r0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0469-00-0wng-wng-meeting-minutes-2022-march-electronic-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hyperlink" Target="https://mentor.ieee.org/802.11/dcn/22/11-22-0619-01-0wng-minutes-teleconference-april-6-2022.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2022-05-10</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nvGraphicFramePr>
        <p:xfrm>
          <a:off x="1919288" y="2608263"/>
          <a:ext cx="8507412" cy="2419350"/>
        </p:xfrm>
        <a:graphic>
          <a:graphicData uri="http://schemas.openxmlformats.org/presentationml/2006/ole">
            <mc:AlternateContent xmlns:mc="http://schemas.openxmlformats.org/markup-compatibility/2006">
              <mc:Choice xmlns:v="urn:schemas-microsoft-com:vml" Requires="v">
                <p:oleObj spid="_x0000_s1027" name="Document" r:id="rId4" imgW="8121798" imgH="2316316" progId="Word.Document.8">
                  <p:embed/>
                </p:oleObj>
              </mc:Choice>
              <mc:Fallback>
                <p:oleObj name="Document" r:id="rId4" imgW="8121798" imgH="2316316"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9288" y="2608263"/>
                        <a:ext cx="8507412"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413212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sz="2100"/>
              <a:t>Anybody can vote, present, and make motions</a:t>
            </a:r>
          </a:p>
          <a:p>
            <a:r>
              <a:rPr lang="en-US" altLang="en-US" sz="2100"/>
              <a:t>Participation in SC during 802.11 WG Plenary or Interim counts towards 802.11 voting rights</a:t>
            </a:r>
          </a:p>
          <a:p>
            <a:r>
              <a:rPr lang="en-US" altLang="en-US" sz="210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10 May 2022, 1115 – 1315 EDT &amp; 1900-2100 EDT</a:t>
            </a:r>
          </a:p>
          <a:p>
            <a:pPr algn="ctr">
              <a:spcBef>
                <a:spcPct val="0"/>
              </a:spcBef>
              <a:buFontTx/>
              <a:buNone/>
            </a:pPr>
            <a:r>
              <a:rPr lang="en-US" altLang="en-US" sz="1800" dirty="0">
                <a:solidFill>
                  <a:schemeClr val="tx2"/>
                </a:solidFill>
              </a:rPr>
              <a:t>16 May 2022 1900-2100 EDT</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1847850" y="1485031"/>
            <a:ext cx="8640763" cy="5040313"/>
          </a:xfrm>
        </p:spPr>
        <p:txBody>
          <a:bodyPr>
            <a:normAutofit fontScale="92500" lnSpcReduction="20000"/>
          </a:bodyPr>
          <a:lstStyle/>
          <a:p>
            <a:pPr marL="457200" indent="-457200">
              <a:spcBef>
                <a:spcPts val="0"/>
              </a:spcBef>
              <a:defRPr/>
            </a:pPr>
            <a:r>
              <a:rPr lang="en-GB" altLang="en-US" sz="2000" dirty="0"/>
              <a:t>Announcements</a:t>
            </a:r>
          </a:p>
          <a:p>
            <a:pPr marL="457200" indent="-457200">
              <a:spcBef>
                <a:spcPts val="0"/>
              </a:spcBef>
              <a:defRPr/>
            </a:pPr>
            <a:r>
              <a:rPr lang="en-GB" altLang="en-US" sz="2000" dirty="0"/>
              <a:t>Approval of Previous meeting minutes </a:t>
            </a:r>
          </a:p>
          <a:p>
            <a:pPr marL="838200" lvl="1" indent="-381000">
              <a:spcBef>
                <a:spcPts val="0"/>
              </a:spcBef>
              <a:defRPr/>
            </a:pPr>
            <a:r>
              <a:rPr lang="en-GB" altLang="en-US" sz="1800" dirty="0"/>
              <a:t>Minutes from March:</a:t>
            </a:r>
          </a:p>
          <a:p>
            <a:pPr marL="1181100" lvl="2" indent="-381000">
              <a:spcBef>
                <a:spcPts val="0"/>
              </a:spcBef>
              <a:defRPr/>
            </a:pPr>
            <a:r>
              <a:rPr lang="en-GB" altLang="en-US" sz="1600" dirty="0">
                <a:hlinkClick r:id="rId3"/>
              </a:rPr>
              <a:t>https://mentor.ieee.org/802.11/dcn/22/11-22-0469-00-0wng-wng-meeting-minutes-2022-march-electronic-meeting.docx</a:t>
            </a:r>
            <a:r>
              <a:rPr lang="en-GB" altLang="en-US" sz="1600" dirty="0"/>
              <a:t> </a:t>
            </a:r>
          </a:p>
          <a:p>
            <a:pPr marL="838200" lvl="1" indent="-381000">
              <a:spcBef>
                <a:spcPts val="0"/>
              </a:spcBef>
              <a:defRPr/>
            </a:pPr>
            <a:r>
              <a:rPr lang="en-GB" altLang="en-US" sz="1800" dirty="0"/>
              <a:t>Minutes from April special meeting</a:t>
            </a:r>
          </a:p>
          <a:p>
            <a:pPr marL="1181100" lvl="2" indent="-381000">
              <a:spcBef>
                <a:spcPts val="0"/>
              </a:spcBef>
              <a:defRPr/>
            </a:pPr>
            <a:r>
              <a:rPr lang="en-GB" altLang="en-US" sz="1600" dirty="0">
                <a:hlinkClick r:id="rId4"/>
              </a:rPr>
              <a:t>https://mentor.ieee.org/802.11/dcn/22/11-22-0619-01-0wng-minutes-teleconference-april-6-2022.docx</a:t>
            </a:r>
            <a:r>
              <a:rPr lang="en-GB" altLang="en-US" sz="1600" dirty="0"/>
              <a:t> </a:t>
            </a:r>
          </a:p>
          <a:p>
            <a:pPr marL="457200" indent="-457200">
              <a:spcBef>
                <a:spcPts val="0"/>
              </a:spcBef>
              <a:defRPr/>
            </a:pPr>
            <a:r>
              <a:rPr lang="en-GB" altLang="en-US" sz="2000" dirty="0"/>
              <a:t>Vice chair &amp; secretary confirmation</a:t>
            </a:r>
          </a:p>
          <a:p>
            <a:pPr marL="457200" indent="-457200">
              <a:spcBef>
                <a:spcPts val="0"/>
              </a:spcBef>
              <a:defRPr/>
            </a:pPr>
            <a:r>
              <a:rPr lang="en-GB" altLang="en-US" sz="2000" dirty="0"/>
              <a:t>Presentations (days and times for each presentation are TBD)</a:t>
            </a:r>
            <a:endParaRPr lang="en-US" sz="2000" dirty="0"/>
          </a:p>
          <a:p>
            <a:pPr marL="857250" lvl="1" indent="-457200">
              <a:spcBef>
                <a:spcPct val="0"/>
              </a:spcBef>
              <a:defRPr/>
            </a:pPr>
            <a:r>
              <a:rPr lang="en-US" sz="1600" dirty="0">
                <a:highlight>
                  <a:srgbClr val="00FFFF"/>
                </a:highlight>
              </a:rPr>
              <a:t>“Next Generation after be – follow up”, Laurent </a:t>
            </a:r>
            <a:r>
              <a:rPr lang="en-US" sz="1600" dirty="0" err="1">
                <a:highlight>
                  <a:srgbClr val="00FFFF"/>
                </a:highlight>
              </a:rPr>
              <a:t>Cariou</a:t>
            </a:r>
            <a:r>
              <a:rPr lang="en-US" sz="1600" dirty="0">
                <a:highlight>
                  <a:srgbClr val="00FFFF"/>
                </a:highlight>
              </a:rPr>
              <a:t> (Intel)</a:t>
            </a:r>
          </a:p>
          <a:p>
            <a:pPr marL="857250" lvl="1" indent="-457200">
              <a:spcBef>
                <a:spcPct val="0"/>
              </a:spcBef>
              <a:defRPr/>
            </a:pPr>
            <a:r>
              <a:rPr lang="en-US" sz="1600" dirty="0">
                <a:highlight>
                  <a:srgbClr val="00FFFF"/>
                </a:highlight>
              </a:rPr>
              <a:t>“Next generation WLAN beyond 11be”, </a:t>
            </a:r>
            <a:r>
              <a:rPr lang="en-US" sz="1600" dirty="0" err="1">
                <a:highlight>
                  <a:srgbClr val="00FFFF"/>
                </a:highlight>
              </a:rPr>
              <a:t>Jinsoo</a:t>
            </a:r>
            <a:r>
              <a:rPr lang="en-US" sz="1600" dirty="0">
                <a:highlight>
                  <a:srgbClr val="00FFFF"/>
                </a:highlight>
              </a:rPr>
              <a:t> Choi (LG Electronics)</a:t>
            </a:r>
          </a:p>
          <a:p>
            <a:pPr marL="857250" lvl="1" indent="-457200">
              <a:spcBef>
                <a:spcPct val="0"/>
              </a:spcBef>
              <a:defRPr/>
            </a:pPr>
            <a:r>
              <a:rPr lang="en-US" sz="1600" dirty="0">
                <a:highlight>
                  <a:srgbClr val="00FFFF"/>
                </a:highlight>
              </a:rPr>
              <a:t>“Open, </a:t>
            </a:r>
            <a:r>
              <a:rPr lang="en-US" sz="1600" dirty="0" err="1">
                <a:highlight>
                  <a:srgbClr val="00FFFF"/>
                </a:highlight>
              </a:rPr>
              <a:t>Softwarized</a:t>
            </a:r>
            <a:r>
              <a:rPr lang="en-US" sz="1600" dirty="0">
                <a:highlight>
                  <a:srgbClr val="00FFFF"/>
                </a:highlight>
              </a:rPr>
              <a:t>, Data-Driven 802.11 Networks”, Francesco Restuccia (Northeastern University)</a:t>
            </a:r>
          </a:p>
          <a:p>
            <a:pPr marL="857250" lvl="1" indent="-457200">
              <a:spcBef>
                <a:spcPct val="0"/>
              </a:spcBef>
              <a:defRPr/>
            </a:pPr>
            <a:r>
              <a:rPr lang="en-US" sz="1600" dirty="0">
                <a:highlight>
                  <a:srgbClr val="FFFF00"/>
                </a:highlight>
              </a:rPr>
              <a:t>"Next Gen After 11be v2", </a:t>
            </a:r>
            <a:r>
              <a:rPr lang="en-US" sz="1600" dirty="0" err="1">
                <a:highlight>
                  <a:srgbClr val="FFFF00"/>
                </a:highlight>
              </a:rPr>
              <a:t>Vinko</a:t>
            </a:r>
            <a:r>
              <a:rPr lang="en-US" sz="1600" dirty="0">
                <a:highlight>
                  <a:srgbClr val="FFFF00"/>
                </a:highlight>
              </a:rPr>
              <a:t> Erceg (Broadcom)</a:t>
            </a:r>
          </a:p>
          <a:p>
            <a:pPr marL="857250" lvl="1" indent="-457200">
              <a:spcBef>
                <a:spcPct val="0"/>
              </a:spcBef>
              <a:defRPr/>
            </a:pPr>
            <a:r>
              <a:rPr lang="en-US" sz="1600" dirty="0">
                <a:highlight>
                  <a:srgbClr val="FFFF00"/>
                </a:highlight>
              </a:rPr>
              <a:t>“Beyond be”, Rolf de Vegt (Qualcomm Technologies, Inc.)</a:t>
            </a:r>
          </a:p>
          <a:p>
            <a:pPr marL="857250" lvl="1" indent="-457200">
              <a:spcBef>
                <a:spcPct val="0"/>
              </a:spcBef>
              <a:defRPr/>
            </a:pPr>
            <a:r>
              <a:rPr lang="en-US" sz="1600" dirty="0">
                <a:highlight>
                  <a:srgbClr val="FFFF00"/>
                </a:highlight>
              </a:rPr>
              <a:t>“Next gen WLAN”, E. Lei (Haier)</a:t>
            </a:r>
          </a:p>
          <a:p>
            <a:pPr marL="857250" lvl="1" indent="-457200">
              <a:spcBef>
                <a:spcPct val="0"/>
              </a:spcBef>
              <a:defRPr/>
            </a:pPr>
            <a:r>
              <a:rPr lang="en-US" sz="1600" dirty="0">
                <a:highlight>
                  <a:srgbClr val="FFFF00"/>
                </a:highlight>
              </a:rPr>
              <a:t>“Further discussion on next generation WLAN”, Ming Gan (Huawei)</a:t>
            </a:r>
          </a:p>
          <a:p>
            <a:pPr marL="857250" lvl="1" indent="-457200">
              <a:spcBef>
                <a:spcPct val="0"/>
              </a:spcBef>
              <a:defRPr/>
            </a:pPr>
            <a:r>
              <a:rPr lang="en-US" sz="1600" dirty="0">
                <a:highlight>
                  <a:srgbClr val="00FF00"/>
                </a:highlight>
              </a:rPr>
              <a:t>“Next Generation WLAN beyond 11be”, </a:t>
            </a:r>
            <a:r>
              <a:rPr lang="en-US" sz="1600" dirty="0" err="1">
                <a:highlight>
                  <a:srgbClr val="00FF00"/>
                </a:highlight>
              </a:rPr>
              <a:t>Chunyu</a:t>
            </a:r>
            <a:r>
              <a:rPr lang="en-US" sz="1600" dirty="0">
                <a:highlight>
                  <a:srgbClr val="00FF00"/>
                </a:highlight>
              </a:rPr>
              <a:t> Hu (Meta)</a:t>
            </a:r>
          </a:p>
          <a:p>
            <a:pPr marL="857250" lvl="1" indent="-457200">
              <a:spcBef>
                <a:spcPct val="0"/>
              </a:spcBef>
              <a:defRPr/>
            </a:pPr>
            <a:r>
              <a:rPr lang="en-US" sz="1600" dirty="0">
                <a:highlight>
                  <a:srgbClr val="00FF00"/>
                </a:highlight>
              </a:rPr>
              <a:t>“Thoughts on Next Gen WLAN”, </a:t>
            </a:r>
            <a:r>
              <a:rPr lang="en-US" sz="1600" dirty="0" err="1">
                <a:highlight>
                  <a:srgbClr val="00FF00"/>
                </a:highlight>
              </a:rPr>
              <a:t>Xiaofei</a:t>
            </a:r>
            <a:r>
              <a:rPr lang="en-US" sz="1600" dirty="0">
                <a:highlight>
                  <a:srgbClr val="00FF00"/>
                </a:highlight>
              </a:rPr>
              <a:t> Wang (Interdigital)</a:t>
            </a:r>
          </a:p>
          <a:p>
            <a:pPr marL="857250" lvl="1" indent="-457200">
              <a:spcBef>
                <a:spcPct val="0"/>
              </a:spcBef>
              <a:defRPr/>
            </a:pPr>
            <a:r>
              <a:rPr lang="en-US" sz="1600" dirty="0">
                <a:highlight>
                  <a:srgbClr val="00FF00"/>
                </a:highlight>
              </a:rPr>
              <a:t>“Ambient power enabled IOT for Wi-Fi”, Lei Huang (OPPO)</a:t>
            </a:r>
          </a:p>
          <a:p>
            <a:pPr marL="457200" indent="-457200">
              <a:lnSpc>
                <a:spcPct val="120000"/>
              </a:lnSpc>
              <a:spcBef>
                <a:spcPts val="0"/>
              </a:spcBef>
              <a:defRPr/>
            </a:pPr>
            <a:r>
              <a:rPr lang="en-US" altLang="en-US" sz="2000" dirty="0"/>
              <a:t>Plans for July 2022</a:t>
            </a:r>
          </a:p>
          <a:p>
            <a:pPr marL="857250" lvl="1" indent="-457200" eaLnBrk="1" hangingPunct="1">
              <a:lnSpc>
                <a:spcPct val="120000"/>
              </a:lnSpc>
              <a:spcBef>
                <a:spcPts val="0"/>
              </a:spcBef>
              <a:defRPr/>
            </a:pPr>
            <a:r>
              <a:rPr lang="en-US" altLang="en-US" sz="1800" dirty="0">
                <a:solidFill>
                  <a:srgbClr val="000000"/>
                </a:solidFill>
              </a:rPr>
              <a:t>Chair will make a call for presentations in advance</a:t>
            </a:r>
          </a:p>
          <a:p>
            <a:pPr marL="457200" indent="-457200">
              <a:lnSpc>
                <a:spcPct val="120000"/>
              </a:lnSpc>
              <a:spcBef>
                <a:spcPts val="0"/>
              </a:spcBef>
              <a:defRPr/>
            </a:pPr>
            <a:r>
              <a:rPr lang="en-US" altLang="en-US" sz="2000"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 name="TextBox 1">
            <a:extLst>
              <a:ext uri="{FF2B5EF4-FFF2-40B4-BE49-F238E27FC236}">
                <a16:creationId xmlns:a16="http://schemas.microsoft.com/office/drawing/2014/main" id="{C8E4275F-0DC4-4704-B81E-BF44406B2FA4}"/>
              </a:ext>
            </a:extLst>
          </p:cNvPr>
          <p:cNvSpPr txBox="1"/>
          <p:nvPr/>
        </p:nvSpPr>
        <p:spPr>
          <a:xfrm>
            <a:off x="354142" y="3573016"/>
            <a:ext cx="1939505" cy="584775"/>
          </a:xfrm>
          <a:prstGeom prst="rect">
            <a:avLst/>
          </a:prstGeom>
          <a:noFill/>
        </p:spPr>
        <p:txBody>
          <a:bodyPr wrap="none" rtlCol="0">
            <a:spAutoFit/>
          </a:bodyPr>
          <a:lstStyle/>
          <a:p>
            <a:pPr algn="ctr"/>
            <a:r>
              <a:rPr lang="en-US" sz="1600" b="1" dirty="0">
                <a:highlight>
                  <a:srgbClr val="00FFFF"/>
                </a:highlight>
                <a:latin typeface="Arial" panose="020B0604020202020204" pitchFamily="34" charset="0"/>
                <a:cs typeface="Arial" panose="020B0604020202020204" pitchFamily="34" charset="0"/>
              </a:rPr>
              <a:t>Tuesday 5/10 AM2</a:t>
            </a:r>
          </a:p>
          <a:p>
            <a:pPr algn="ctr"/>
            <a:r>
              <a:rPr lang="en-US" sz="1600" b="1" dirty="0">
                <a:highlight>
                  <a:srgbClr val="00FFFF"/>
                </a:highlight>
                <a:latin typeface="Arial" panose="020B0604020202020204" pitchFamily="34" charset="0"/>
                <a:cs typeface="Arial" panose="020B0604020202020204" pitchFamily="34" charset="0"/>
              </a:rPr>
              <a:t>(1115-1315 EDT)</a:t>
            </a:r>
          </a:p>
        </p:txBody>
      </p:sp>
      <p:sp>
        <p:nvSpPr>
          <p:cNvPr id="8" name="TextBox 7">
            <a:extLst>
              <a:ext uri="{FF2B5EF4-FFF2-40B4-BE49-F238E27FC236}">
                <a16:creationId xmlns:a16="http://schemas.microsoft.com/office/drawing/2014/main" id="{56AC7C2B-FDEA-4CCE-AB68-615664D07BBD}"/>
              </a:ext>
            </a:extLst>
          </p:cNvPr>
          <p:cNvSpPr txBox="1"/>
          <p:nvPr/>
        </p:nvSpPr>
        <p:spPr>
          <a:xfrm>
            <a:off x="334020" y="4365104"/>
            <a:ext cx="1935915" cy="584775"/>
          </a:xfrm>
          <a:prstGeom prst="rect">
            <a:avLst/>
          </a:prstGeom>
          <a:noFill/>
        </p:spPr>
        <p:txBody>
          <a:bodyPr wrap="none" rtlCol="0">
            <a:spAutoFit/>
          </a:bodyPr>
          <a:lstStyle/>
          <a:p>
            <a:pPr algn="ctr"/>
            <a:r>
              <a:rPr lang="en-US" sz="1600" b="1" dirty="0">
                <a:highlight>
                  <a:srgbClr val="FFFF00"/>
                </a:highlight>
                <a:latin typeface="Arial" panose="020B0604020202020204" pitchFamily="34" charset="0"/>
                <a:cs typeface="Arial" panose="020B0604020202020204" pitchFamily="34" charset="0"/>
              </a:rPr>
              <a:t>Tuesday 5/10 PM3</a:t>
            </a:r>
          </a:p>
          <a:p>
            <a:pPr algn="ctr"/>
            <a:r>
              <a:rPr lang="en-US" sz="1600" b="1" dirty="0">
                <a:highlight>
                  <a:srgbClr val="FFFF00"/>
                </a:highlight>
                <a:latin typeface="Arial" panose="020B0604020202020204" pitchFamily="34" charset="0"/>
                <a:cs typeface="Arial" panose="020B0604020202020204" pitchFamily="34" charset="0"/>
              </a:rPr>
              <a:t>(1900-2100 EDT)</a:t>
            </a:r>
          </a:p>
        </p:txBody>
      </p:sp>
      <p:sp>
        <p:nvSpPr>
          <p:cNvPr id="9" name="TextBox 8">
            <a:extLst>
              <a:ext uri="{FF2B5EF4-FFF2-40B4-BE49-F238E27FC236}">
                <a16:creationId xmlns:a16="http://schemas.microsoft.com/office/drawing/2014/main" id="{B64BD852-F59C-49F3-BD5E-EE83B00CDF86}"/>
              </a:ext>
            </a:extLst>
          </p:cNvPr>
          <p:cNvSpPr txBox="1"/>
          <p:nvPr/>
        </p:nvSpPr>
        <p:spPr>
          <a:xfrm>
            <a:off x="374864" y="5022134"/>
            <a:ext cx="1895071" cy="584775"/>
          </a:xfrm>
          <a:prstGeom prst="rect">
            <a:avLst/>
          </a:prstGeom>
          <a:noFill/>
        </p:spPr>
        <p:txBody>
          <a:bodyPr wrap="none" rtlCol="0">
            <a:spAutoFit/>
          </a:bodyPr>
          <a:lstStyle/>
          <a:p>
            <a:pPr algn="ctr"/>
            <a:r>
              <a:rPr lang="en-US" sz="1600" b="1" dirty="0">
                <a:highlight>
                  <a:srgbClr val="00FF00"/>
                </a:highlight>
                <a:latin typeface="Arial" panose="020B0604020202020204" pitchFamily="34" charset="0"/>
                <a:cs typeface="Arial" panose="020B0604020202020204" pitchFamily="34" charset="0"/>
              </a:rPr>
              <a:t>Monday 5/16 PM3</a:t>
            </a:r>
          </a:p>
          <a:p>
            <a:pPr algn="ctr"/>
            <a:r>
              <a:rPr lang="en-US" sz="1600" b="1" dirty="0">
                <a:highlight>
                  <a:srgbClr val="00FF00"/>
                </a:highlight>
                <a:latin typeface="Arial" panose="020B0604020202020204" pitchFamily="34" charset="0"/>
                <a:cs typeface="Arial" panose="020B0604020202020204" pitchFamily="34" charset="0"/>
              </a:rPr>
              <a:t>(1900-2100 EDT)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May 2022</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defRPr/>
            </a:pPr>
            <a:r>
              <a:rPr lang="en-GB" altLang="en-US" sz="2000" dirty="0"/>
              <a:t>Call Meeting to Order</a:t>
            </a:r>
          </a:p>
          <a:p>
            <a:pPr marL="457200" indent="-457200">
              <a:defRPr/>
            </a:pPr>
            <a:r>
              <a:rPr lang="en-US" altLang="en-US" sz="2000" dirty="0"/>
              <a:t>Agenda approval</a:t>
            </a:r>
          </a:p>
          <a:p>
            <a:pPr marL="457200" indent="-457200">
              <a:defRPr/>
            </a:pPr>
            <a:r>
              <a:rPr lang="en-US" altLang="en-US" sz="2000" dirty="0"/>
              <a:t>Attendance reminder</a:t>
            </a:r>
          </a:p>
          <a:p>
            <a:pPr marL="457200" indent="-457200">
              <a:defRPr/>
            </a:pPr>
            <a:r>
              <a:rPr lang="en-US" altLang="en-US" sz="2000" dirty="0"/>
              <a:t>Documentation reminder</a:t>
            </a:r>
          </a:p>
          <a:p>
            <a:pPr marL="457200" indent="-457200">
              <a:defRPr/>
            </a:pPr>
            <a:r>
              <a:rPr lang="en-GB" altLang="en-US" sz="2000" dirty="0"/>
              <a:t>Announcements</a:t>
            </a:r>
          </a:p>
          <a:p>
            <a:pPr marL="457200" indent="-457200">
              <a:defRPr/>
            </a:pPr>
            <a:r>
              <a:rPr lang="en-GB" altLang="en-US" sz="2000" dirty="0"/>
              <a:t>Vice chair &amp; Secretary confirmation</a:t>
            </a:r>
          </a:p>
          <a:p>
            <a:pPr marL="457200" indent="-457200">
              <a:defRPr/>
            </a:pPr>
            <a:r>
              <a:rPr lang="en-GB" altLang="en-US" sz="2000" dirty="0"/>
              <a:t>Approval of Previous meeting minutes</a:t>
            </a:r>
            <a:r>
              <a:rPr lang="en-GB" altLang="en-US" sz="1800" dirty="0"/>
              <a:t> </a:t>
            </a:r>
          </a:p>
          <a:p>
            <a:pPr marL="838200" lvl="1" indent="-381000">
              <a:defRPr/>
            </a:pPr>
            <a:r>
              <a:rPr lang="en-GB" altLang="en-US" sz="1800" dirty="0"/>
              <a:t>Minutes from March 2022 WNG Meeting</a:t>
            </a:r>
            <a:endParaRPr lang="en-GB" altLang="en-US" sz="1600" dirty="0"/>
          </a:p>
          <a:p>
            <a:pPr marL="838200" lvl="1" indent="-381000">
              <a:defRPr/>
            </a:pPr>
            <a:r>
              <a:rPr lang="en-GB" altLang="en-US" sz="1800" dirty="0"/>
              <a:t>Minutes from April 2022 WNG special meeting</a:t>
            </a:r>
            <a:endParaRPr lang="en-GB" altLang="en-US" sz="1600" dirty="0"/>
          </a:p>
          <a:p>
            <a:pPr marL="438150" indent="-381000">
              <a:defRPr/>
            </a:pPr>
            <a:r>
              <a:rPr lang="en-GB" altLang="en-US" sz="2600" dirty="0"/>
              <a:t>Presentations</a:t>
            </a:r>
          </a:p>
          <a:p>
            <a:pPr marL="857250" lvl="1" indent="-457200">
              <a:defRPr/>
            </a:pPr>
            <a:r>
              <a:rPr lang="en-US" altLang="en-US" sz="1600" dirty="0"/>
              <a:t>Tuesday 10 May 2022, 11:15 – 13:15 EDT and 1900-2100 EDT</a:t>
            </a:r>
          </a:p>
          <a:p>
            <a:pPr marL="857250" lvl="1" indent="-457200">
              <a:defRPr/>
            </a:pPr>
            <a:r>
              <a:rPr lang="en-US" altLang="en-US" sz="1600" dirty="0"/>
              <a:t>Monday 16 May 2022 1900-2100 EDT</a:t>
            </a:r>
          </a:p>
          <a:p>
            <a:pPr marL="457200" indent="-457200" eaLnBrk="1" hangingPunct="1">
              <a:lnSpc>
                <a:spcPct val="90000"/>
              </a:lnSpc>
              <a:defRPr/>
            </a:pPr>
            <a:r>
              <a:rPr lang="en-US" altLang="en-US" sz="2000" dirty="0"/>
              <a:t>Plans for July 2022</a:t>
            </a:r>
          </a:p>
          <a:p>
            <a:pPr marL="457200" indent="-457200">
              <a:lnSpc>
                <a:spcPct val="90000"/>
              </a:lnSpc>
              <a:defRPr/>
            </a:pPr>
            <a:r>
              <a:rPr lang="en-US" altLang="en-US" sz="20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2.xml><?xml version="1.0" encoding="utf-8"?>
<ds:datastoreItem xmlns:ds="http://schemas.openxmlformats.org/officeDocument/2006/customXml" ds:itemID="{E66070EE-6505-46E3-AD64-5C9A86CCD1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B4CF723-B635-438C-88CE-66D4278AA6EB}">
  <ds:schemaRefs>
    <ds:schemaRef ds:uri="http://schemas.microsoft.com/office/2006/documentManagement/types"/>
    <ds:schemaRef ds:uri="cc9c437c-ae0c-4066-8d90-a0f7de786127"/>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TotalTime>20786</TotalTime>
  <Words>1556</Words>
  <Application>Microsoft Office PowerPoint</Application>
  <PresentationFormat>Widescreen</PresentationFormat>
  <Paragraphs>199</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May 802.11 interim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1238</cp:revision>
  <cp:lastPrinted>1998-02-10T13:28:06Z</cp:lastPrinted>
  <dcterms:created xsi:type="dcterms:W3CDTF">2004-12-02T14:01:45Z</dcterms:created>
  <dcterms:modified xsi:type="dcterms:W3CDTF">2022-05-09T05:55:31Z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