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359" r:id="rId2"/>
    <p:sldId id="338" r:id="rId3"/>
    <p:sldId id="361" r:id="rId4"/>
    <p:sldId id="362" r:id="rId5"/>
    <p:sldId id="363" r:id="rId6"/>
    <p:sldId id="360" r:id="rId7"/>
    <p:sldId id="364" r:id="rId8"/>
    <p:sldId id="339" r:id="rId9"/>
    <p:sldId id="357" r:id="rId10"/>
    <p:sldId id="358" r:id="rId11"/>
    <p:sldId id="356" r:id="rId12"/>
    <p:sldId id="270"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s, Subir" initials="DS" lastIdx="8" clrIdx="0">
    <p:extLst>
      <p:ext uri="{19B8F6BF-5375-455C-9EA6-DF929625EA0E}">
        <p15:presenceInfo xmlns:p15="http://schemas.microsoft.com/office/powerpoint/2012/main" userId="S-1-5-21-2516362485-2315034880-3496289929-2358" providerId="AD"/>
      </p:ext>
    </p:extLst>
  </p:cmAuthor>
  <p:cmAuthor id="2" name="singh" initials="SRP" lastIdx="9" clrIdx="1">
    <p:extLst>
      <p:ext uri="{19B8F6BF-5375-455C-9EA6-DF929625EA0E}">
        <p15:presenceInfo xmlns:p15="http://schemas.microsoft.com/office/powerpoint/2012/main" userId="singh" providerId="None"/>
      </p:ext>
    </p:extLst>
  </p:cmAuthor>
  <p:cmAuthor id="3" name="Rege, Kiran" initials="RK" lastIdx="1" clrIdx="2">
    <p:extLst>
      <p:ext uri="{19B8F6BF-5375-455C-9EA6-DF929625EA0E}">
        <p15:presenceInfo xmlns:p15="http://schemas.microsoft.com/office/powerpoint/2012/main" userId="S-1-5-21-1657834146-1657363379-822624550-87148" providerId="AD"/>
      </p:ext>
    </p:extLst>
  </p:cmAuthor>
  <p:cmAuthor id="4" name="Shaikh, Viqar A" initials="SVA" lastIdx="1" clrIdx="3">
    <p:extLst>
      <p:ext uri="{19B8F6BF-5375-455C-9EA6-DF929625EA0E}">
        <p15:presenceInfo xmlns:p15="http://schemas.microsoft.com/office/powerpoint/2012/main" userId="S-1-5-21-2516362485-2315034880-3496289929-2441" providerId="AD"/>
      </p:ext>
    </p:extLst>
  </p:cmAuthor>
  <p:cmAuthor id="5" name="John Wullert" initials="JRWII" lastIdx="14" clrIdx="4">
    <p:extLst>
      <p:ext uri="{19B8F6BF-5375-455C-9EA6-DF929625EA0E}">
        <p15:presenceInfo xmlns:p15="http://schemas.microsoft.com/office/powerpoint/2012/main" userId="John Wuller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240" autoAdjust="0"/>
    <p:restoredTop sz="96238" autoAdjust="0"/>
  </p:normalViewPr>
  <p:slideViewPr>
    <p:cSldViewPr>
      <p:cViewPr varScale="1">
        <p:scale>
          <a:sx n="106" d="100"/>
          <a:sy n="106" d="100"/>
        </p:scale>
        <p:origin x="1062"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p:cViewPr varScale="1">
        <p:scale>
          <a:sx n="83" d="100"/>
          <a:sy n="83" d="100"/>
        </p:scale>
        <p:origin x="391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5/4/2022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106045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smtClean="0"/>
              <a:t>doc.: IEEE 802.11-yy/xxxxr0</a:t>
            </a:r>
            <a:endParaRPr lang="en-US" dirty="0"/>
          </a:p>
        </p:txBody>
      </p:sp>
      <p:sp>
        <p:nvSpPr>
          <p:cNvPr id="5" name="Date Placeholder 4"/>
          <p:cNvSpPr>
            <a:spLocks noGrp="1"/>
          </p:cNvSpPr>
          <p:nvPr>
            <p:ph type="dt" idx="11"/>
          </p:nvPr>
        </p:nvSpPr>
        <p:spPr/>
        <p:txBody>
          <a:bodyPr/>
          <a:lstStyle/>
          <a:p>
            <a:r>
              <a:rPr lang="en-US" dirty="0" smtClean="0"/>
              <a:t>Month Year</a:t>
            </a:r>
            <a:endParaRPr lang="en-US" dirty="0"/>
          </a:p>
        </p:txBody>
      </p:sp>
      <p:sp>
        <p:nvSpPr>
          <p:cNvPr id="6" name="Footer Placeholder 5"/>
          <p:cNvSpPr>
            <a:spLocks noGrp="1"/>
          </p:cNvSpPr>
          <p:nvPr>
            <p:ph type="ftr" idx="12"/>
          </p:nvPr>
        </p:nvSpPr>
        <p:spPr/>
        <p:txBody>
          <a:bodyPr/>
          <a:lstStyle/>
          <a:p>
            <a:r>
              <a:rPr lang="en-US" dirty="0" smtClean="0"/>
              <a:t>John Doe, Some Company</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1</a:t>
            </a:fld>
            <a:endParaRPr lang="en-US" dirty="0"/>
          </a:p>
        </p:txBody>
      </p:sp>
    </p:spTree>
    <p:extLst>
      <p:ext uri="{BB962C8B-B14F-4D97-AF65-F5344CB8AC3E}">
        <p14:creationId xmlns:p14="http://schemas.microsoft.com/office/powerpoint/2010/main" val="14814246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802.11-yy/xxxxr0</a:t>
            </a:r>
          </a:p>
        </p:txBody>
      </p:sp>
      <p:sp>
        <p:nvSpPr>
          <p:cNvPr id="5" name="Rectangle 3"/>
          <p:cNvSpPr>
            <a:spLocks noGrp="1" noChangeArrowheads="1"/>
          </p:cNvSpPr>
          <p:nvPr>
            <p:ph type="dt"/>
          </p:nvPr>
        </p:nvSpPr>
        <p:spPr>
          <a:ln/>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Month Year</a:t>
            </a:r>
          </a:p>
        </p:txBody>
      </p:sp>
      <p:sp>
        <p:nvSpPr>
          <p:cNvPr id="6" name="Rectangle 6"/>
          <p:cNvSpPr>
            <a:spLocks noGrp="1" noChangeArrowheads="1"/>
          </p:cNvSpPr>
          <p:nvPr>
            <p:ph type="ftr"/>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John Doe, Some Company</a:t>
            </a:r>
          </a:p>
        </p:txBody>
      </p:sp>
      <p:sp>
        <p:nvSpPr>
          <p:cNvPr id="7" name="Rectangle 7"/>
          <p:cNvSpPr>
            <a:spLocks noGrp="1" noChangeArrowheads="1"/>
          </p:cNvSpPr>
          <p:nvPr>
            <p:ph type="sldNum"/>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Page </a:t>
            </a:r>
            <a:fld id="{465D53FD-DB5F-4815-BF01-6488A8FBD189}" type="slidenum">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a:t>
            </a:fld>
            <a:endPar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GB" sz="2400" b="0" i="0" u="none" strike="noStrike" kern="1200" cap="none" spc="0" normalizeH="0" baseline="0" noProof="0" dirty="0">
              <a:ln>
                <a:noFill/>
              </a:ln>
              <a:solidFill>
                <a:srgbClr val="FFFFFF"/>
              </a:solidFill>
              <a:effectLst/>
              <a:uLnTx/>
              <a:uFillTx/>
              <a:latin typeface="Times New Roman" pitchFamily="16" charset="0"/>
              <a:ea typeface="MS Gothic" charset="-128"/>
              <a:cs typeface="+mn-cs"/>
            </a:endParaRPr>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8154205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3</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9105872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4</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7828767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5</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092971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B0903FD-55A4-4309-8B15-E2983B2BF643}" type="slidenum">
              <a:rPr lang="en-US" smtClean="0"/>
              <a:pPr/>
              <a:t>6</a:t>
            </a:fld>
            <a:endParaRPr lang="en-US" dirty="0"/>
          </a:p>
        </p:txBody>
      </p:sp>
    </p:spTree>
    <p:extLst>
      <p:ext uri="{BB962C8B-B14F-4D97-AF65-F5344CB8AC3E}">
        <p14:creationId xmlns:p14="http://schemas.microsoft.com/office/powerpoint/2010/main" val="32955653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smtClean="0"/>
              <a:t>doc.: IEEE 802.11-yy/xxxxr0</a:t>
            </a:r>
            <a:endParaRPr lang="en-US" dirty="0"/>
          </a:p>
        </p:txBody>
      </p:sp>
      <p:sp>
        <p:nvSpPr>
          <p:cNvPr id="5" name="Date Placeholder 4"/>
          <p:cNvSpPr>
            <a:spLocks noGrp="1"/>
          </p:cNvSpPr>
          <p:nvPr>
            <p:ph type="dt" idx="11"/>
          </p:nvPr>
        </p:nvSpPr>
        <p:spPr/>
        <p:txBody>
          <a:bodyPr/>
          <a:lstStyle/>
          <a:p>
            <a:r>
              <a:rPr lang="en-US" dirty="0" smtClean="0"/>
              <a:t>Month Year</a:t>
            </a:r>
            <a:endParaRPr lang="en-US" dirty="0"/>
          </a:p>
        </p:txBody>
      </p:sp>
      <p:sp>
        <p:nvSpPr>
          <p:cNvPr id="6" name="Footer Placeholder 5"/>
          <p:cNvSpPr>
            <a:spLocks noGrp="1"/>
          </p:cNvSpPr>
          <p:nvPr>
            <p:ph type="ftr" idx="12"/>
          </p:nvPr>
        </p:nvSpPr>
        <p:spPr/>
        <p:txBody>
          <a:bodyPr/>
          <a:lstStyle/>
          <a:p>
            <a:r>
              <a:rPr lang="en-US" dirty="0" smtClean="0"/>
              <a:t>John Doe, Some Company</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40541414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smtClean="0"/>
              <a:t>doc.: IEEE 802.11-yy/xxxxr0</a:t>
            </a:r>
            <a:endParaRPr lang="en-US" dirty="0"/>
          </a:p>
        </p:txBody>
      </p:sp>
      <p:sp>
        <p:nvSpPr>
          <p:cNvPr id="5" name="Date Placeholder 4"/>
          <p:cNvSpPr>
            <a:spLocks noGrp="1"/>
          </p:cNvSpPr>
          <p:nvPr>
            <p:ph type="dt" idx="11"/>
          </p:nvPr>
        </p:nvSpPr>
        <p:spPr/>
        <p:txBody>
          <a:bodyPr/>
          <a:lstStyle/>
          <a:p>
            <a:r>
              <a:rPr lang="en-US" dirty="0" smtClean="0"/>
              <a:t>Month Year</a:t>
            </a:r>
            <a:endParaRPr lang="en-US" dirty="0"/>
          </a:p>
        </p:txBody>
      </p:sp>
      <p:sp>
        <p:nvSpPr>
          <p:cNvPr id="6" name="Footer Placeholder 5"/>
          <p:cNvSpPr>
            <a:spLocks noGrp="1"/>
          </p:cNvSpPr>
          <p:nvPr>
            <p:ph type="ftr" idx="12"/>
          </p:nvPr>
        </p:nvSpPr>
        <p:spPr/>
        <p:txBody>
          <a:bodyPr/>
          <a:lstStyle/>
          <a:p>
            <a:r>
              <a:rPr lang="en-US" dirty="0" smtClean="0"/>
              <a:t>John Doe, Some Company</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2835940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12</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432727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April	 2022</a:t>
            </a:r>
            <a:endParaRPr lang="en-GB" dirty="0"/>
          </a:p>
        </p:txBody>
      </p:sp>
      <p:sp>
        <p:nvSpPr>
          <p:cNvPr id="5" name="Footer Placeholder 4"/>
          <p:cNvSpPr>
            <a:spLocks noGrp="1"/>
          </p:cNvSpPr>
          <p:nvPr>
            <p:ph type="ftr" idx="11"/>
          </p:nvPr>
        </p:nvSpPr>
        <p:spPr/>
        <p:txBody>
          <a:bodyPr/>
          <a:lstStyle>
            <a:lvl1pPr>
              <a:defRPr/>
            </a:lvl1pPr>
          </a:lstStyle>
          <a:p>
            <a:r>
              <a:rPr lang="en-GB" dirty="0" smtClean="0"/>
              <a:t>Subir Das, Peraton Labs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86834" y="1143027"/>
            <a:ext cx="11218340" cy="5029180"/>
          </a:xfrm>
        </p:spPr>
        <p:txBody>
          <a:bodyPr>
            <a:normAutofit/>
          </a:bodyPr>
          <a:lstStyle>
            <a:lvl1pPr>
              <a:defRPr sz="2667"/>
            </a:lvl1pPr>
            <a:lvl2pPr>
              <a:defRPr sz="2400"/>
            </a:lvl2pPr>
            <a:lvl3pPr>
              <a:defRPr sz="2133"/>
            </a:lvl3pPr>
            <a:lvl4pPr>
              <a:defRPr sz="1867"/>
            </a:lvl4pPr>
            <a:lvl5pPr>
              <a:defRPr sz="1600"/>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ubtitle 2">
            <a:extLst>
              <a:ext uri="{FF2B5EF4-FFF2-40B4-BE49-F238E27FC236}">
                <a16:creationId xmlns:a16="http://schemas.microsoft.com/office/drawing/2014/main" id="{0D08CCE7-25AB-DA4A-BB7A-BBC23956801E}"/>
              </a:ext>
            </a:extLst>
          </p:cNvPr>
          <p:cNvSpPr>
            <a:spLocks noGrp="1"/>
          </p:cNvSpPr>
          <p:nvPr>
            <p:ph type="subTitle" idx="13" hasCustomPrompt="1"/>
          </p:nvPr>
        </p:nvSpPr>
        <p:spPr>
          <a:xfrm>
            <a:off x="486845" y="639437"/>
            <a:ext cx="8047561" cy="300128"/>
          </a:xfrm>
        </p:spPr>
        <p:txBody>
          <a:bodyPr tIns="9144" bIns="0" anchor="ctr" anchorCtr="0">
            <a:noAutofit/>
          </a:bodyPr>
          <a:lstStyle>
            <a:lvl1pPr marL="0" indent="0" algn="l">
              <a:lnSpc>
                <a:spcPct val="100000"/>
              </a:lnSpc>
              <a:spcBef>
                <a:spcPts val="0"/>
              </a:spcBef>
              <a:buNone/>
              <a:defRPr sz="1867">
                <a:solidFill>
                  <a:srgbClr val="3463B4"/>
                </a:solidFill>
                <a:latin typeface="+mj-lt"/>
              </a:defRPr>
            </a:lvl1pPr>
            <a:lvl2pPr marL="0" indent="0" algn="l">
              <a:lnSpc>
                <a:spcPct val="100000"/>
              </a:lnSpc>
              <a:spcBef>
                <a:spcPts val="0"/>
              </a:spcBef>
              <a:buNone/>
              <a:defRPr sz="1200"/>
            </a:lvl2pPr>
            <a:lvl3pPr marL="0" indent="0" algn="l">
              <a:lnSpc>
                <a:spcPct val="100000"/>
              </a:lnSpc>
              <a:spcBef>
                <a:spcPts val="0"/>
              </a:spcBef>
              <a:buNone/>
              <a:defRPr sz="1200"/>
            </a:lvl3pPr>
            <a:lvl4pPr marL="0" indent="0" algn="l">
              <a:lnSpc>
                <a:spcPct val="100000"/>
              </a:lnSpc>
              <a:spcBef>
                <a:spcPts val="0"/>
              </a:spcBef>
              <a:buNone/>
              <a:defRPr sz="1200"/>
            </a:lvl4pPr>
            <a:lvl5pPr marL="0" indent="0" algn="l">
              <a:lnSpc>
                <a:spcPct val="100000"/>
              </a:lnSpc>
              <a:spcBef>
                <a:spcPts val="0"/>
              </a:spcBef>
              <a:buNone/>
              <a:defRPr sz="1200"/>
            </a:lvl5pPr>
            <a:lvl6pPr marL="0" indent="0" algn="l">
              <a:lnSpc>
                <a:spcPct val="100000"/>
              </a:lnSpc>
              <a:spcBef>
                <a:spcPts val="0"/>
              </a:spcBef>
              <a:buNone/>
              <a:defRPr sz="1200"/>
            </a:lvl6pPr>
            <a:lvl7pPr marL="0" indent="0" algn="l">
              <a:lnSpc>
                <a:spcPct val="100000"/>
              </a:lnSpc>
              <a:spcBef>
                <a:spcPts val="0"/>
              </a:spcBef>
              <a:buNone/>
              <a:defRPr sz="1200"/>
            </a:lvl7pPr>
            <a:lvl8pPr marL="0" indent="0" algn="l">
              <a:lnSpc>
                <a:spcPct val="100000"/>
              </a:lnSpc>
              <a:spcBef>
                <a:spcPts val="0"/>
              </a:spcBef>
              <a:buNone/>
              <a:defRPr sz="1200"/>
            </a:lvl8pPr>
            <a:lvl9pPr marL="0" indent="0" algn="l">
              <a:lnSpc>
                <a:spcPct val="100000"/>
              </a:lnSpc>
              <a:spcBef>
                <a:spcPts val="0"/>
              </a:spcBef>
              <a:buNone/>
              <a:defRPr sz="1200"/>
            </a:lvl9pPr>
          </a:lstStyle>
          <a:p>
            <a:r>
              <a:rPr lang="en-US" dirty="0"/>
              <a:t>Optional subtitle</a:t>
            </a:r>
          </a:p>
        </p:txBody>
      </p:sp>
      <p:sp>
        <p:nvSpPr>
          <p:cNvPr id="2" name="Title 1"/>
          <p:cNvSpPr>
            <a:spLocks noGrp="1"/>
          </p:cNvSpPr>
          <p:nvPr>
            <p:ph type="title" hasCustomPrompt="1"/>
          </p:nvPr>
        </p:nvSpPr>
        <p:spPr/>
        <p:txBody>
          <a:bodyPr/>
          <a:lstStyle>
            <a:lvl1pPr>
              <a:defRPr sz="2400"/>
            </a:lvl1pPr>
          </a:lstStyle>
          <a:p>
            <a:r>
              <a:rPr lang="en-US" dirty="0"/>
              <a:t>Slide title</a:t>
            </a:r>
          </a:p>
        </p:txBody>
      </p:sp>
      <p:sp>
        <p:nvSpPr>
          <p:cNvPr id="6" name="Slide Number Placeholder 5"/>
          <p:cNvSpPr>
            <a:spLocks noGrp="1"/>
          </p:cNvSpPr>
          <p:nvPr>
            <p:ph type="sldNum" sz="quarter" idx="12"/>
          </p:nvPr>
        </p:nvSpPr>
        <p:spPr>
          <a:xfrm>
            <a:off x="11216642" y="6337902"/>
            <a:ext cx="488527" cy="240481"/>
          </a:xfrm>
        </p:spPr>
        <p:txBody>
          <a:bodyPr/>
          <a:lstStyle/>
          <a:p>
            <a:fld id="{146947CA-7B12-495D-B496-9F45B5C2FB61}" type="slidenum">
              <a:rPr lang="en-US" smtClean="0"/>
              <a:t>‹#›</a:t>
            </a:fld>
            <a:endParaRPr lang="en-US" dirty="0"/>
          </a:p>
        </p:txBody>
      </p:sp>
    </p:spTree>
    <p:extLst>
      <p:ext uri="{BB962C8B-B14F-4D97-AF65-F5344CB8AC3E}">
        <p14:creationId xmlns:p14="http://schemas.microsoft.com/office/powerpoint/2010/main" val="3059049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Subir Das, Peraton Labs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April 2022</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Edit Master text styles</a:t>
            </a:r>
          </a:p>
        </p:txBody>
      </p:sp>
      <p:sp>
        <p:nvSpPr>
          <p:cNvPr id="4" name="Date Placeholder 3"/>
          <p:cNvSpPr>
            <a:spLocks noGrp="1"/>
          </p:cNvSpPr>
          <p:nvPr>
            <p:ph type="dt" idx="10"/>
          </p:nvPr>
        </p:nvSpPr>
        <p:spPr/>
        <p:txBody>
          <a:bodyPr/>
          <a:lstStyle>
            <a:lvl1pPr>
              <a:defRPr/>
            </a:lvl1pPr>
          </a:lstStyle>
          <a:p>
            <a:r>
              <a:rPr lang="en-US" dirty="0" smtClean="0"/>
              <a:t>April  2022</a:t>
            </a:r>
            <a:endParaRPr lang="en-GB" dirty="0"/>
          </a:p>
        </p:txBody>
      </p:sp>
      <p:sp>
        <p:nvSpPr>
          <p:cNvPr id="5" name="Footer Placeholder 4"/>
          <p:cNvSpPr>
            <a:spLocks noGrp="1"/>
          </p:cNvSpPr>
          <p:nvPr>
            <p:ph type="ftr" idx="11"/>
          </p:nvPr>
        </p:nvSpPr>
        <p:spPr/>
        <p:txBody>
          <a:bodyPr/>
          <a:lstStyle>
            <a:lvl1pPr>
              <a:defRPr/>
            </a:lvl1pPr>
          </a:lstStyle>
          <a:p>
            <a:r>
              <a:rPr lang="en-GB" dirty="0" smtClean="0"/>
              <a:t>Subir Das, Perspecta Labs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April  2022</a:t>
            </a:r>
            <a:endParaRPr lang="en-GB" dirty="0"/>
          </a:p>
        </p:txBody>
      </p:sp>
      <p:sp>
        <p:nvSpPr>
          <p:cNvPr id="6" name="Footer Placeholder 5"/>
          <p:cNvSpPr>
            <a:spLocks noGrp="1"/>
          </p:cNvSpPr>
          <p:nvPr>
            <p:ph type="ftr" idx="11"/>
          </p:nvPr>
        </p:nvSpPr>
        <p:spPr/>
        <p:txBody>
          <a:bodyPr/>
          <a:lstStyle>
            <a:lvl1pPr>
              <a:defRPr/>
            </a:lvl1pPr>
          </a:lstStyle>
          <a:p>
            <a:r>
              <a:rPr lang="en-GB" dirty="0" smtClean="0"/>
              <a:t>Subir Das, Perspecta Labs</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July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smtClean="0"/>
              <a:t>Subir Das, Perspecta Labs</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July 2020</a:t>
            </a:r>
            <a:endParaRPr lang="en-GB" dirty="0"/>
          </a:p>
        </p:txBody>
      </p:sp>
      <p:sp>
        <p:nvSpPr>
          <p:cNvPr id="4" name="Footer Placeholder 3"/>
          <p:cNvSpPr>
            <a:spLocks noGrp="1"/>
          </p:cNvSpPr>
          <p:nvPr>
            <p:ph type="ftr" idx="11"/>
          </p:nvPr>
        </p:nvSpPr>
        <p:spPr/>
        <p:txBody>
          <a:bodyPr/>
          <a:lstStyle>
            <a:lvl1pPr>
              <a:defRPr/>
            </a:lvl1pPr>
          </a:lstStyle>
          <a:p>
            <a:r>
              <a:rPr lang="en-GB" dirty="0" smtClean="0"/>
              <a:t>Subir Das, Perspecta Labs</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July 2020</a:t>
            </a:r>
            <a:endParaRPr lang="en-GB" dirty="0"/>
          </a:p>
        </p:txBody>
      </p:sp>
      <p:sp>
        <p:nvSpPr>
          <p:cNvPr id="3" name="Footer Placeholder 2"/>
          <p:cNvSpPr>
            <a:spLocks noGrp="1"/>
          </p:cNvSpPr>
          <p:nvPr>
            <p:ph type="ftr" idx="11"/>
          </p:nvPr>
        </p:nvSpPr>
        <p:spPr/>
        <p:txBody>
          <a:bodyPr/>
          <a:lstStyle>
            <a:lvl1pPr>
              <a:defRPr/>
            </a:lvl1pPr>
          </a:lstStyle>
          <a:p>
            <a:r>
              <a:rPr lang="en-GB" dirty="0" smtClean="0"/>
              <a:t>Subir Das, Perspecta Labs</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Subir Das, Perspecta Labs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Subir Das, Perspecta Labs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April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Subir Das, Peraton Labs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865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802.11-22-0658/r0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7.wmf"/><Relationship Id="rId13" Type="http://schemas.openxmlformats.org/officeDocument/2006/relationships/image" Target="../media/image12.wmf"/><Relationship Id="rId3" Type="http://schemas.openxmlformats.org/officeDocument/2006/relationships/image" Target="../media/image2.png"/><Relationship Id="rId7" Type="http://schemas.openxmlformats.org/officeDocument/2006/relationships/image" Target="../media/image6.wmf"/><Relationship Id="rId12" Type="http://schemas.openxmlformats.org/officeDocument/2006/relationships/image" Target="../media/image11.wmf"/><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wmf"/><Relationship Id="rId11" Type="http://schemas.openxmlformats.org/officeDocument/2006/relationships/image" Target="../media/image10.wmf"/><Relationship Id="rId5" Type="http://schemas.openxmlformats.org/officeDocument/2006/relationships/image" Target="../media/image4.wmf"/><Relationship Id="rId10" Type="http://schemas.openxmlformats.org/officeDocument/2006/relationships/image" Target="../media/image9.wmf"/><Relationship Id="rId4" Type="http://schemas.openxmlformats.org/officeDocument/2006/relationships/image" Target="../media/image3.png"/><Relationship Id="rId9" Type="http://schemas.openxmlformats.org/officeDocument/2006/relationships/image" Target="../media/image8.wmf"/></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notesSlide" Target="../notesSlides/notesSlide6.xml"/><Relationship Id="rId1" Type="http://schemas.openxmlformats.org/officeDocument/2006/relationships/slideLayout" Target="../slideLayouts/slideLayout10.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smtClean="0"/>
              <a:t>Comment Resolution (CID#2319)  </a:t>
            </a:r>
            <a:endParaRPr lang="en-US" dirty="0"/>
          </a:p>
        </p:txBody>
      </p:sp>
      <p:sp>
        <p:nvSpPr>
          <p:cNvPr id="4" name="Slide Number Placeholder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Footer Placeholder 4"/>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Subir Das, Peraton Labs</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6" name="Date Placeholder 5"/>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dirty="0" smtClean="0"/>
              <a:t>April</a:t>
            </a:r>
            <a:r>
              <a:rPr lang="en-US" dirty="0"/>
              <a:t> </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graphicFrame>
        <p:nvGraphicFramePr>
          <p:cNvPr id="9" name="Table 8"/>
          <p:cNvGraphicFramePr>
            <a:graphicFrameLocks noGrp="1"/>
          </p:cNvGraphicFramePr>
          <p:nvPr>
            <p:extLst>
              <p:ext uri="{D42A27DB-BD31-4B8C-83A1-F6EECF244321}">
                <p14:modId xmlns:p14="http://schemas.microsoft.com/office/powerpoint/2010/main" val="927466724"/>
              </p:ext>
            </p:extLst>
          </p:nvPr>
        </p:nvGraphicFramePr>
        <p:xfrm>
          <a:off x="929216" y="1256349"/>
          <a:ext cx="10881784" cy="4297680"/>
        </p:xfrm>
        <a:graphic>
          <a:graphicData uri="http://schemas.openxmlformats.org/drawingml/2006/table">
            <a:tbl>
              <a:tblPr firstRow="1" bandRow="1">
                <a:tableStyleId>{5C22544A-7EE6-4342-B048-85BDC9FD1C3A}</a:tableStyleId>
              </a:tblPr>
              <a:tblGrid>
                <a:gridCol w="878767">
                  <a:extLst>
                    <a:ext uri="{9D8B030D-6E8A-4147-A177-3AD203B41FA5}">
                      <a16:colId xmlns:a16="http://schemas.microsoft.com/office/drawing/2014/main" val="3119748281"/>
                    </a:ext>
                  </a:extLst>
                </a:gridCol>
                <a:gridCol w="7640817">
                  <a:extLst>
                    <a:ext uri="{9D8B030D-6E8A-4147-A177-3AD203B41FA5}">
                      <a16:colId xmlns:a16="http://schemas.microsoft.com/office/drawing/2014/main" val="2872964537"/>
                    </a:ext>
                  </a:extLst>
                </a:gridCol>
                <a:gridCol w="2362200">
                  <a:extLst>
                    <a:ext uri="{9D8B030D-6E8A-4147-A177-3AD203B41FA5}">
                      <a16:colId xmlns:a16="http://schemas.microsoft.com/office/drawing/2014/main" val="2219696023"/>
                    </a:ext>
                  </a:extLst>
                </a:gridCol>
              </a:tblGrid>
              <a:tr h="572451">
                <a:tc>
                  <a:txBody>
                    <a:bodyPr/>
                    <a:lstStyle/>
                    <a:p>
                      <a:r>
                        <a:rPr lang="en-US" dirty="0" smtClean="0"/>
                        <a:t>CID #</a:t>
                      </a:r>
                      <a:endParaRPr lang="en-US" dirty="0"/>
                    </a:p>
                  </a:txBody>
                  <a:tcPr/>
                </a:tc>
                <a:tc>
                  <a:txBody>
                    <a:bodyPr/>
                    <a:lstStyle/>
                    <a:p>
                      <a:r>
                        <a:rPr lang="en-US" dirty="0" smtClean="0"/>
                        <a:t>Comment </a:t>
                      </a:r>
                      <a:endParaRPr lang="en-US" dirty="0"/>
                    </a:p>
                  </a:txBody>
                  <a:tcPr/>
                </a:tc>
                <a:tc>
                  <a:txBody>
                    <a:bodyPr/>
                    <a:lstStyle/>
                    <a:p>
                      <a:r>
                        <a:rPr lang="en-US" dirty="0" smtClean="0"/>
                        <a:t>Proposed Resolution/Approach </a:t>
                      </a:r>
                      <a:r>
                        <a:rPr lang="en-US" baseline="0" dirty="0" smtClean="0"/>
                        <a:t> </a:t>
                      </a:r>
                      <a:endParaRPr lang="en-US" dirty="0"/>
                    </a:p>
                  </a:txBody>
                  <a:tcPr/>
                </a:tc>
                <a:extLst>
                  <a:ext uri="{0D108BD9-81ED-4DB2-BD59-A6C34878D82A}">
                    <a16:rowId xmlns:a16="http://schemas.microsoft.com/office/drawing/2014/main" val="1783079370"/>
                  </a:ext>
                </a:extLst>
              </a:tr>
              <a:tr h="370840">
                <a:tc>
                  <a:txBody>
                    <a:bodyPr/>
                    <a:lstStyle/>
                    <a:p>
                      <a:r>
                        <a:rPr lang="en-US" dirty="0" smtClean="0"/>
                        <a:t>2319</a:t>
                      </a:r>
                      <a:endParaRPr lang="en-US" dirty="0"/>
                    </a:p>
                  </a:txBody>
                  <a:tcPr/>
                </a:tc>
                <a:tc>
                  <a:txBody>
                    <a:bodyPr/>
                    <a:lstStyle/>
                    <a:p>
                      <a:r>
                        <a:rPr lang="en-US" dirty="0" smtClean="0"/>
                        <a:t>National Security and Emergency Preparedness (NSEP) priority access feature is introduced in .11be amendment. Within United States, National Security and Emergency Preparedness Priority Service is deployed over Cellular and Wireline networks. Many other countries have similar services as well. While many of the existing deployment infrastructure includes Wi-Fi as last mile access, it lacks the priority access support. Therefore, it is important that NSEP priority access is also supported (e.g.. when the service is offloaded to Wi-Fi access, in particular as a part to 5G services) in current deployment. This will help service providers to provide a seamless NSEP service experience to the users while maintaining the priority and quality of service in Wi-Fi access networks. The proposal is to add the NSEP priority feature in  REVme.  This is viable because NSEP priority access is a MAC layer feature with no specific PHY dependencies and no reliance on 11be-specific features (e.g., MLO).</a:t>
                      </a:r>
                      <a:endParaRPr lang="en-US" dirty="0"/>
                    </a:p>
                  </a:txBody>
                  <a:tcPr/>
                </a:tc>
                <a:tc>
                  <a:txBody>
                    <a:bodyPr/>
                    <a:lstStyle/>
                    <a:p>
                      <a:r>
                        <a:rPr lang="en-US" dirty="0" smtClean="0"/>
                        <a:t>Specify NSEP</a:t>
                      </a:r>
                      <a:r>
                        <a:rPr lang="en-US" baseline="0" dirty="0" smtClean="0"/>
                        <a:t> </a:t>
                      </a:r>
                      <a:r>
                        <a:rPr lang="en-US" dirty="0" smtClean="0"/>
                        <a:t>features in REVme. Background</a:t>
                      </a:r>
                      <a:r>
                        <a:rPr lang="en-US" baseline="0" dirty="0" smtClean="0"/>
                        <a:t> of NSEP and a proposal  are included in this document.</a:t>
                      </a:r>
                      <a:endParaRPr lang="en-US" dirty="0"/>
                    </a:p>
                  </a:txBody>
                  <a:tcPr/>
                </a:tc>
                <a:extLst>
                  <a:ext uri="{0D108BD9-81ED-4DB2-BD59-A6C34878D82A}">
                    <a16:rowId xmlns:a16="http://schemas.microsoft.com/office/drawing/2014/main" val="1569813142"/>
                  </a:ext>
                </a:extLst>
              </a:tr>
            </a:tbl>
          </a:graphicData>
        </a:graphic>
      </p:graphicFrame>
    </p:spTree>
    <p:extLst>
      <p:ext uri="{BB962C8B-B14F-4D97-AF65-F5344CB8AC3E}">
        <p14:creationId xmlns:p14="http://schemas.microsoft.com/office/powerpoint/2010/main" val="902435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199" y="685801"/>
            <a:ext cx="9829801" cy="609599"/>
          </a:xfrm>
        </p:spPr>
        <p:txBody>
          <a:bodyPr/>
          <a:lstStyle/>
          <a:p>
            <a:r>
              <a:rPr lang="en-US" dirty="0" smtClean="0"/>
              <a:t>A Strawman Proposal to REVme in Support of EPCS</a:t>
            </a:r>
            <a:endParaRPr lang="en-US" dirty="0"/>
          </a:p>
        </p:txBody>
      </p:sp>
      <p:sp>
        <p:nvSpPr>
          <p:cNvPr id="3" name="Content Placeholder 2"/>
          <p:cNvSpPr>
            <a:spLocks noGrp="1"/>
          </p:cNvSpPr>
          <p:nvPr>
            <p:ph idx="1"/>
          </p:nvPr>
        </p:nvSpPr>
        <p:spPr>
          <a:xfrm>
            <a:off x="1317625" y="1524000"/>
            <a:ext cx="9883775" cy="3875314"/>
          </a:xfrm>
        </p:spPr>
        <p:txBody>
          <a:bodyPr/>
          <a:lstStyle/>
          <a:p>
            <a:pPr>
              <a:buFont typeface="Arial" panose="020B0604020202020204" pitchFamily="34" charset="0"/>
              <a:buChar char="•"/>
            </a:pPr>
            <a:r>
              <a:rPr lang="en-US" sz="2000" dirty="0" smtClean="0"/>
              <a:t> The initial proposal</a:t>
            </a:r>
            <a:r>
              <a:rPr lang="en-US" sz="2000" dirty="0" smtClean="0">
                <a:latin typeface="Times New Roman" panose="02020603050405020304" pitchFamily="18" charset="0"/>
                <a:cs typeface="Times New Roman" panose="02020603050405020304" pitchFamily="18" charset="0"/>
              </a:rPr>
              <a:t>⁺</a:t>
            </a:r>
            <a:r>
              <a:rPr lang="en-US" sz="2000" dirty="0" smtClean="0"/>
              <a:t> may address the following sub-clauses in REVme</a:t>
            </a:r>
          </a:p>
          <a:p>
            <a:pPr lvl="1">
              <a:buFont typeface="Arial" panose="020B0604020202020204" pitchFamily="34" charset="0"/>
              <a:buChar char="•"/>
            </a:pPr>
            <a:r>
              <a:rPr lang="en-US" sz="1800" b="1" dirty="0" smtClean="0"/>
              <a:t>4.5 </a:t>
            </a:r>
            <a:r>
              <a:rPr lang="en-US" sz="1800" b="1" dirty="0"/>
              <a:t>Overview of the </a:t>
            </a:r>
            <a:r>
              <a:rPr lang="en-US" sz="1800" b="1" dirty="0" smtClean="0"/>
              <a:t>services:</a:t>
            </a:r>
            <a:r>
              <a:rPr lang="en-US" sz="1800" dirty="0" smtClean="0"/>
              <a:t> Add sub-clause describing EPCS functionality</a:t>
            </a:r>
          </a:p>
          <a:p>
            <a:pPr lvl="1">
              <a:buFont typeface="Arial" panose="020B0604020202020204" pitchFamily="34" charset="0"/>
              <a:buChar char="•"/>
            </a:pPr>
            <a:r>
              <a:rPr lang="en-US" sz="1800" b="1" dirty="0" smtClean="0"/>
              <a:t>6.3 </a:t>
            </a:r>
            <a:r>
              <a:rPr lang="en-US" sz="1800" b="1" dirty="0"/>
              <a:t>MLME SAP </a:t>
            </a:r>
            <a:r>
              <a:rPr lang="en-US" sz="1800" b="1" dirty="0" smtClean="0"/>
              <a:t>interface:</a:t>
            </a:r>
            <a:r>
              <a:rPr lang="en-US" sz="1800" dirty="0" smtClean="0"/>
              <a:t> Add sub-clauses for EPCA-specific services</a:t>
            </a:r>
          </a:p>
          <a:p>
            <a:pPr lvl="1">
              <a:buFont typeface="Arial" panose="020B0604020202020204" pitchFamily="34" charset="0"/>
              <a:buChar char="•"/>
            </a:pPr>
            <a:r>
              <a:rPr lang="en-US" sz="1800" b="1" dirty="0" smtClean="0"/>
              <a:t>9.6.3 </a:t>
            </a:r>
            <a:r>
              <a:rPr lang="en-US" sz="1800" b="1" dirty="0"/>
              <a:t>QoS Action frame </a:t>
            </a:r>
            <a:r>
              <a:rPr lang="en-US" sz="1800" b="1" dirty="0" smtClean="0"/>
              <a:t>details:</a:t>
            </a:r>
            <a:r>
              <a:rPr lang="en-US" sz="1800" dirty="0" smtClean="0"/>
              <a:t> specify action frames to enable/tear down EPCS</a:t>
            </a:r>
          </a:p>
          <a:p>
            <a:pPr lvl="1">
              <a:buFont typeface="Arial" panose="020B0604020202020204" pitchFamily="34" charset="0"/>
              <a:buChar char="•"/>
            </a:pPr>
            <a:r>
              <a:rPr lang="en-US" sz="1800" b="1" dirty="0" smtClean="0"/>
              <a:t>11 MLME:</a:t>
            </a:r>
            <a:r>
              <a:rPr lang="en-US" sz="1800" dirty="0" smtClean="0"/>
              <a:t> Add sub-clause to specify behaviors necessary to support EPCS</a:t>
            </a:r>
          </a:p>
          <a:p>
            <a:pPr marL="457200" lvl="1" indent="0"/>
            <a:endParaRPr lang="en-US" sz="1800" dirty="0" smtClean="0"/>
          </a:p>
          <a:p>
            <a:pPr>
              <a:buFont typeface="Arial" panose="020B0604020202020204" pitchFamily="34" charset="0"/>
              <a:buChar char="•"/>
            </a:pPr>
            <a:r>
              <a:rPr lang="en-US" sz="2000" dirty="0" smtClean="0"/>
              <a:t>Subsequent proposal may address several other REVme sub-clauses*</a:t>
            </a:r>
          </a:p>
          <a:p>
            <a:pPr lvl="1">
              <a:buFont typeface="Arial" panose="020B0604020202020204" pitchFamily="34" charset="0"/>
              <a:buChar char="•"/>
            </a:pPr>
            <a:r>
              <a:rPr lang="en-US" sz="1800" b="1" dirty="0"/>
              <a:t>3.1 Definitions</a:t>
            </a:r>
            <a:r>
              <a:rPr lang="en-US" sz="1800" dirty="0"/>
              <a:t> and </a:t>
            </a:r>
            <a:r>
              <a:rPr lang="en-US" sz="1800" b="1" dirty="0"/>
              <a:t>3.4 Abbreviations and acronyms</a:t>
            </a:r>
            <a:r>
              <a:rPr lang="en-US" sz="1800" dirty="0"/>
              <a:t>: </a:t>
            </a:r>
            <a:r>
              <a:rPr lang="en-US" sz="1800" dirty="0" smtClean="0"/>
              <a:t>define </a:t>
            </a:r>
            <a:r>
              <a:rPr lang="en-US" sz="1800" dirty="0"/>
              <a:t>key EPCS terms</a:t>
            </a:r>
          </a:p>
          <a:p>
            <a:pPr lvl="1">
              <a:buFont typeface="Arial" panose="020B0604020202020204" pitchFamily="34" charset="0"/>
              <a:buChar char="•"/>
            </a:pPr>
            <a:r>
              <a:rPr lang="en-US" sz="1800" b="1" dirty="0"/>
              <a:t>9.4.1.9 Status Code field:</a:t>
            </a:r>
            <a:r>
              <a:rPr lang="en-US" sz="1800" dirty="0"/>
              <a:t> Add EPCS-specific status codes to Table 9-78</a:t>
            </a:r>
          </a:p>
          <a:p>
            <a:pPr lvl="1">
              <a:buFont typeface="Arial" panose="020B0604020202020204" pitchFamily="34" charset="0"/>
              <a:buChar char="•"/>
            </a:pPr>
            <a:r>
              <a:rPr lang="en-US" sz="1800" b="1" dirty="0"/>
              <a:t>9.4.2.26 Extended Capabilities element:</a:t>
            </a:r>
            <a:r>
              <a:rPr lang="en-US" sz="1800" dirty="0"/>
              <a:t> </a:t>
            </a:r>
            <a:r>
              <a:rPr lang="en-US" sz="1800" dirty="0" smtClean="0"/>
              <a:t>Add EPCS support element to Table 9-190</a:t>
            </a:r>
            <a:endParaRPr lang="en-US" sz="18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smtClean="0"/>
              <a:t>Subir Das, Peraton Labs</a:t>
            </a:r>
            <a:endParaRPr lang="en-GB" dirty="0"/>
          </a:p>
        </p:txBody>
      </p:sp>
      <p:sp>
        <p:nvSpPr>
          <p:cNvPr id="6" name="Date Placeholder 5"/>
          <p:cNvSpPr>
            <a:spLocks noGrp="1"/>
          </p:cNvSpPr>
          <p:nvPr>
            <p:ph type="dt" idx="15"/>
          </p:nvPr>
        </p:nvSpPr>
        <p:spPr/>
        <p:txBody>
          <a:bodyPr/>
          <a:lstStyle/>
          <a:p>
            <a:r>
              <a:rPr lang="en-US" dirty="0" smtClean="0"/>
              <a:t>April 2022</a:t>
            </a:r>
            <a:endParaRPr lang="en-GB" dirty="0"/>
          </a:p>
        </p:txBody>
      </p:sp>
      <p:sp>
        <p:nvSpPr>
          <p:cNvPr id="8" name="Rectangle 7"/>
          <p:cNvSpPr/>
          <p:nvPr/>
        </p:nvSpPr>
        <p:spPr>
          <a:xfrm>
            <a:off x="1600200" y="5867400"/>
            <a:ext cx="8353569" cy="461665"/>
          </a:xfrm>
          <a:prstGeom prst="rect">
            <a:avLst/>
          </a:prstGeom>
        </p:spPr>
        <p:txBody>
          <a:bodyPr wrap="none">
            <a:spAutoFit/>
          </a:bodyPr>
          <a:lstStyle/>
          <a:p>
            <a:r>
              <a:rPr lang="en-US" sz="1200" kern="0" dirty="0">
                <a:solidFill>
                  <a:srgbClr val="000000"/>
                </a:solidFill>
                <a:latin typeface="Times New Roman"/>
                <a:ea typeface="MS Gothic"/>
                <a:cs typeface="Times New Roman" panose="02020603050405020304" pitchFamily="18" charset="0"/>
              </a:rPr>
              <a:t>⁺ </a:t>
            </a:r>
            <a:r>
              <a:rPr lang="en-US" sz="1200" kern="0" dirty="0">
                <a:solidFill>
                  <a:srgbClr val="000000"/>
                </a:solidFill>
                <a:latin typeface="Times New Roman"/>
                <a:ea typeface="MS Gothic"/>
              </a:rPr>
              <a:t> </a:t>
            </a:r>
            <a:r>
              <a:rPr lang="en-US" sz="1200" kern="0" dirty="0" smtClean="0">
                <a:solidFill>
                  <a:srgbClr val="000000"/>
                </a:solidFill>
                <a:latin typeface="Times New Roman"/>
                <a:ea typeface="MS Gothic"/>
              </a:rPr>
              <a:t>If the TG accepts adding the EPCS features, we can discuss and decide how to prioritize the effort and meet the REVme schedule </a:t>
            </a:r>
          </a:p>
          <a:p>
            <a:r>
              <a:rPr lang="en-US" sz="1200" kern="0" dirty="0" smtClean="0">
                <a:solidFill>
                  <a:srgbClr val="000000"/>
                </a:solidFill>
                <a:latin typeface="Times New Roman"/>
                <a:ea typeface="MS Gothic"/>
              </a:rPr>
              <a:t>* May find additional sub-clauses as we progress </a:t>
            </a:r>
            <a:endParaRPr lang="en-US" dirty="0"/>
          </a:p>
        </p:txBody>
      </p:sp>
    </p:spTree>
    <p:extLst>
      <p:ext uri="{BB962C8B-B14F-4D97-AF65-F5344CB8AC3E}">
        <p14:creationId xmlns:p14="http://schemas.microsoft.com/office/powerpoint/2010/main" val="24546474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6B6F616-FFD2-4AB6-8EAC-43B5F374E0D0}"/>
              </a:ext>
            </a:extLst>
          </p:cNvPr>
          <p:cNvSpPr>
            <a:spLocks noGrp="1"/>
          </p:cNvSpPr>
          <p:nvPr>
            <p:ph idx="1"/>
          </p:nvPr>
        </p:nvSpPr>
        <p:spPr>
          <a:xfrm>
            <a:off x="1192742" y="1899219"/>
            <a:ext cx="9906000" cy="4044381"/>
          </a:xfrm>
        </p:spPr>
        <p:txBody>
          <a:bodyPr>
            <a:normAutofit/>
          </a:bodyPr>
          <a:lstStyle/>
          <a:p>
            <a:pPr>
              <a:buFont typeface="Arial" panose="020B0604020202020204" pitchFamily="34" charset="0"/>
              <a:buChar char="•"/>
            </a:pPr>
            <a:r>
              <a:rPr lang="en-US" dirty="0" smtClean="0"/>
              <a:t>Do </a:t>
            </a:r>
            <a:r>
              <a:rPr lang="en-US" dirty="0"/>
              <a:t>you </a:t>
            </a:r>
            <a:r>
              <a:rPr lang="en-US" dirty="0" smtClean="0"/>
              <a:t>support to incorporate Priority Access features into REVme?  </a:t>
            </a:r>
          </a:p>
          <a:p>
            <a:pPr marL="0" indent="0"/>
            <a:endParaRPr lang="en-US" dirty="0"/>
          </a:p>
          <a:p>
            <a:pPr marL="0" indent="0"/>
            <a:r>
              <a:rPr lang="en-US" dirty="0" smtClean="0"/>
              <a:t>     </a:t>
            </a:r>
            <a:r>
              <a:rPr lang="en-US" b="0" dirty="0" smtClean="0"/>
              <a:t>Y: </a:t>
            </a:r>
            <a:endParaRPr lang="en-US" b="0" dirty="0"/>
          </a:p>
          <a:p>
            <a:pPr lvl="1"/>
            <a:r>
              <a:rPr lang="en-US" dirty="0"/>
              <a:t>N</a:t>
            </a:r>
            <a:r>
              <a:rPr lang="en-US" dirty="0" smtClean="0"/>
              <a:t>: </a:t>
            </a:r>
            <a:endParaRPr lang="en-US" dirty="0"/>
          </a:p>
          <a:p>
            <a:pPr lvl="1"/>
            <a:r>
              <a:rPr lang="en-US" dirty="0"/>
              <a:t>A</a:t>
            </a:r>
            <a:r>
              <a:rPr lang="en-US" dirty="0" smtClean="0"/>
              <a:t>: </a:t>
            </a:r>
            <a:endParaRPr lang="en-US" dirty="0"/>
          </a:p>
        </p:txBody>
      </p:sp>
      <p:sp>
        <p:nvSpPr>
          <p:cNvPr id="3" name="Slide Number Placeholder 2">
            <a:extLst>
              <a:ext uri="{FF2B5EF4-FFF2-40B4-BE49-F238E27FC236}">
                <a16:creationId xmlns:a16="http://schemas.microsoft.com/office/drawing/2014/main" id="{C6537505-30A6-4468-9FBF-4970C0418B67}"/>
              </a:ext>
            </a:extLst>
          </p:cNvPr>
          <p:cNvSpPr>
            <a:spLocks noGrp="1"/>
          </p:cNvSpPr>
          <p:nvPr>
            <p:ph type="sldNum" sz="quarter" idx="4294967295"/>
          </p:nvPr>
        </p:nvSpPr>
        <p:spPr/>
        <p:txBody>
          <a:bodyPr/>
          <a:lstStyle/>
          <a:p>
            <a:pPr>
              <a:defRPr/>
            </a:pPr>
            <a:r>
              <a:rPr lang="en-US" dirty="0"/>
              <a:t>Slide </a:t>
            </a:r>
            <a:fld id="{3099D1E7-2CFE-4362-BB72-AF97192842EA}" type="slidenum">
              <a:rPr lang="en-US" smtClean="0"/>
              <a:pPr>
                <a:defRPr/>
              </a:pPr>
              <a:t>11</a:t>
            </a:fld>
            <a:endParaRPr lang="en-US" dirty="0"/>
          </a:p>
        </p:txBody>
      </p:sp>
      <p:sp>
        <p:nvSpPr>
          <p:cNvPr id="4" name="Footer Placeholder 3">
            <a:extLst>
              <a:ext uri="{FF2B5EF4-FFF2-40B4-BE49-F238E27FC236}">
                <a16:creationId xmlns:a16="http://schemas.microsoft.com/office/drawing/2014/main" id="{872F8E0D-EAFB-4D32-8301-07F30E415437}"/>
              </a:ext>
            </a:extLst>
          </p:cNvPr>
          <p:cNvSpPr>
            <a:spLocks noGrp="1"/>
          </p:cNvSpPr>
          <p:nvPr>
            <p:ph type="ftr" sz="quarter" idx="4294967295"/>
          </p:nvPr>
        </p:nvSpPr>
        <p:spPr>
          <a:xfrm>
            <a:off x="9296400" y="6475414"/>
            <a:ext cx="2093384" cy="230185"/>
          </a:xfrm>
        </p:spPr>
        <p:txBody>
          <a:bodyPr/>
          <a:lstStyle/>
          <a:p>
            <a:pPr>
              <a:defRPr/>
            </a:pPr>
            <a:r>
              <a:rPr lang="en-US" dirty="0" smtClean="0"/>
              <a:t>Subir Das, </a:t>
            </a:r>
            <a:r>
              <a:rPr lang="en-US" dirty="0" err="1" smtClean="0"/>
              <a:t>Peraton</a:t>
            </a:r>
            <a:r>
              <a:rPr lang="en-US" dirty="0" smtClean="0"/>
              <a:t> Labs</a:t>
            </a:r>
            <a:endParaRPr lang="en-US" dirty="0"/>
          </a:p>
        </p:txBody>
      </p:sp>
      <p:sp>
        <p:nvSpPr>
          <p:cNvPr id="5" name="Title 4">
            <a:extLst>
              <a:ext uri="{FF2B5EF4-FFF2-40B4-BE49-F238E27FC236}">
                <a16:creationId xmlns:a16="http://schemas.microsoft.com/office/drawing/2014/main" id="{59979B8E-B899-49FE-94A0-62078E9EADB9}"/>
              </a:ext>
            </a:extLst>
          </p:cNvPr>
          <p:cNvSpPr>
            <a:spLocks noGrp="1"/>
          </p:cNvSpPr>
          <p:nvPr>
            <p:ph type="title"/>
          </p:nvPr>
        </p:nvSpPr>
        <p:spPr>
          <a:xfrm>
            <a:off x="914401" y="685801"/>
            <a:ext cx="10361084" cy="914399"/>
          </a:xfrm>
        </p:spPr>
        <p:txBody>
          <a:bodyPr/>
          <a:lstStyle/>
          <a:p>
            <a:r>
              <a:rPr lang="en-US" dirty="0"/>
              <a:t>Straw Poll </a:t>
            </a:r>
            <a:r>
              <a:rPr lang="en-US" dirty="0" smtClean="0"/>
              <a:t>#1</a:t>
            </a:r>
            <a:endParaRPr lang="en-US" dirty="0"/>
          </a:p>
        </p:txBody>
      </p:sp>
      <p:sp>
        <p:nvSpPr>
          <p:cNvPr id="6" name="Date Placeholder 5"/>
          <p:cNvSpPr>
            <a:spLocks noGrp="1"/>
          </p:cNvSpPr>
          <p:nvPr>
            <p:ph type="dt" idx="15"/>
          </p:nvPr>
        </p:nvSpPr>
        <p:spPr/>
        <p:txBody>
          <a:bodyPr/>
          <a:lstStyle/>
          <a:p>
            <a:r>
              <a:rPr lang="en-US" dirty="0" smtClean="0"/>
              <a:t>April 2022</a:t>
            </a:r>
            <a:endParaRPr lang="en-GB" dirty="0"/>
          </a:p>
        </p:txBody>
      </p:sp>
    </p:spTree>
    <p:extLst>
      <p:ext uri="{BB962C8B-B14F-4D97-AF65-F5344CB8AC3E}">
        <p14:creationId xmlns:p14="http://schemas.microsoft.com/office/powerpoint/2010/main" val="17106119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1219199" y="685801"/>
            <a:ext cx="10056285" cy="914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References</a:t>
            </a:r>
            <a:endParaRPr lang="en-GB" dirty="0"/>
          </a:p>
        </p:txBody>
      </p:sp>
      <p:sp>
        <p:nvSpPr>
          <p:cNvPr id="2" name="Content Placeholder 1"/>
          <p:cNvSpPr>
            <a:spLocks noGrp="1"/>
          </p:cNvSpPr>
          <p:nvPr>
            <p:ph idx="1"/>
          </p:nvPr>
        </p:nvSpPr>
        <p:spPr>
          <a:xfrm>
            <a:off x="948267" y="1676400"/>
            <a:ext cx="10667999" cy="4113213"/>
          </a:xfrm>
        </p:spPr>
        <p:txBody>
          <a:bodyPr/>
          <a:lstStyle/>
          <a:p>
            <a:pPr marL="457200" indent="-457200"/>
            <a:r>
              <a:rPr lang="en-US" sz="1800" dirty="0" smtClean="0"/>
              <a:t>[1]	</a:t>
            </a:r>
            <a:r>
              <a:rPr lang="en-US" sz="1800" dirty="0"/>
              <a:t>IEEE </a:t>
            </a:r>
            <a:r>
              <a:rPr lang="en-US" sz="1800" dirty="0" smtClean="0"/>
              <a:t>P802.11be™</a:t>
            </a:r>
            <a:r>
              <a:rPr lang="en-US" sz="1800" dirty="0"/>
              <a:t>/</a:t>
            </a:r>
            <a:r>
              <a:rPr lang="en-US" sz="1800" dirty="0" smtClean="0"/>
              <a:t>D1.5, </a:t>
            </a:r>
            <a:r>
              <a:rPr lang="en-US" sz="1800" dirty="0"/>
              <a:t>“Part 11: Wireless LAN Medium Access Control (MAC) and Physical Layer (PHY) Specifications, Amendment 8: Enhancements for extremely high throughput (EHT)”,  </a:t>
            </a:r>
            <a:r>
              <a:rPr lang="en-US" sz="1800" dirty="0" smtClean="0"/>
              <a:t>March 2022</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12</a:t>
            </a:fld>
            <a:endParaRPr lang="en-GB" dirty="0"/>
          </a:p>
        </p:txBody>
      </p:sp>
      <p:sp>
        <p:nvSpPr>
          <p:cNvPr id="5" name="Footer Placeholder 4"/>
          <p:cNvSpPr>
            <a:spLocks noGrp="1"/>
          </p:cNvSpPr>
          <p:nvPr>
            <p:ph type="ftr" idx="14"/>
          </p:nvPr>
        </p:nvSpPr>
        <p:spPr/>
        <p:txBody>
          <a:bodyPr/>
          <a:lstStyle/>
          <a:p>
            <a:r>
              <a:rPr lang="en-GB" dirty="0" smtClean="0"/>
              <a:t>Subir Das, Peraton Labs</a:t>
            </a:r>
            <a:endParaRPr lang="en-GB" dirty="0"/>
          </a:p>
        </p:txBody>
      </p:sp>
      <p:sp>
        <p:nvSpPr>
          <p:cNvPr id="7" name="Date Placeholder 5"/>
          <p:cNvSpPr>
            <a:spLocks noGrp="1"/>
          </p:cNvSpPr>
          <p:nvPr>
            <p:ph type="dt" idx="15"/>
          </p:nvPr>
        </p:nvSpPr>
        <p:spPr>
          <a:xfrm>
            <a:off x="929217" y="333375"/>
            <a:ext cx="2499764" cy="273050"/>
          </a:xfrm>
        </p:spPr>
        <p:txBody>
          <a:bodyPr/>
          <a:lstStyle/>
          <a:p>
            <a:r>
              <a:rPr lang="en-US" dirty="0" smtClean="0"/>
              <a:t>April 2022</a:t>
            </a:r>
            <a:endParaRPr lang="en-GB" dirty="0"/>
          </a:p>
        </p:txBody>
      </p:sp>
    </p:spTree>
    <p:extLst>
      <p:ext uri="{BB962C8B-B14F-4D97-AF65-F5344CB8AC3E}">
        <p14:creationId xmlns:p14="http://schemas.microsoft.com/office/powerpoint/2010/main" val="37633688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838200" y="752475"/>
            <a:ext cx="10134600" cy="110013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Emergency Preparedness Communication Service (EPCS*): Background and Proposal  </a:t>
            </a:r>
            <a:endParaRPr lang="en-GB" dirty="0"/>
          </a:p>
        </p:txBody>
      </p:sp>
      <p:sp>
        <p:nvSpPr>
          <p:cNvPr id="3074" name="Rectangle 2"/>
          <p:cNvSpPr>
            <a:spLocks noGrp="1" noChangeArrowheads="1"/>
          </p:cNvSpPr>
          <p:nvPr>
            <p:ph type="subTitle" idx="1"/>
          </p:nvPr>
        </p:nvSpPr>
        <p:spPr>
          <a:xfrm>
            <a:off x="1600200" y="182721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2022-04-23</a:t>
            </a:r>
            <a:endParaRPr lang="en-GB" sz="2000" b="0" dirty="0"/>
          </a:p>
        </p:txBody>
      </p:sp>
      <p:sp>
        <p:nvSpPr>
          <p:cNvPr id="6" name="Date Placeholder 3"/>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April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7" name="Footer Placeholder 4"/>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Subir Das, Peraton Labs</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8" name="Slide Number Placeholder 5"/>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Slide </a:t>
            </a:r>
            <a:fld id="{93823DB3-BAA4-4F4A-B4B3-ED9ABE70E976}" type="slidenum">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graphicFrame>
        <p:nvGraphicFramePr>
          <p:cNvPr id="3075" name="Object 3"/>
          <p:cNvGraphicFramePr>
            <a:graphicFrameLocks noChangeAspect="1"/>
          </p:cNvGraphicFramePr>
          <p:nvPr>
            <p:extLst>
              <p:ext uri="{D42A27DB-BD31-4B8C-83A1-F6EECF244321}">
                <p14:modId xmlns:p14="http://schemas.microsoft.com/office/powerpoint/2010/main" val="1568481035"/>
              </p:ext>
            </p:extLst>
          </p:nvPr>
        </p:nvGraphicFramePr>
        <p:xfrm>
          <a:off x="985838" y="3349625"/>
          <a:ext cx="10318750" cy="2441575"/>
        </p:xfrm>
        <a:graphic>
          <a:graphicData uri="http://schemas.openxmlformats.org/presentationml/2006/ole">
            <mc:AlternateContent xmlns:mc="http://schemas.openxmlformats.org/markup-compatibility/2006">
              <mc:Choice xmlns:v="urn:schemas-microsoft-com:vml" Requires="v">
                <p:oleObj spid="_x0000_s4353" name="Document" r:id="rId4" imgW="10707167" imgH="2759545" progId="Word.Document.8">
                  <p:embed/>
                </p:oleObj>
              </mc:Choice>
              <mc:Fallback>
                <p:oleObj name="Document" r:id="rId4" imgW="10707167" imgH="2759545" progId="Word.Document.8">
                  <p:embed/>
                  <p:pic>
                    <p:nvPicPr>
                      <p:cNvPr id="3075" name="Object 3"/>
                      <p:cNvPicPr>
                        <a:picLocks noChangeAspect="1" noChangeArrowheads="1"/>
                      </p:cNvPicPr>
                      <p:nvPr/>
                    </p:nvPicPr>
                    <p:blipFill>
                      <a:blip r:embed="rId5"/>
                      <a:srcRect/>
                      <a:stretch>
                        <a:fillRect/>
                      </a:stretch>
                    </p:blipFill>
                    <p:spPr bwMode="auto">
                      <a:xfrm>
                        <a:off x="985838" y="3349625"/>
                        <a:ext cx="10318750" cy="2441575"/>
                      </a:xfrm>
                      <a:prstGeom prst="rect">
                        <a:avLst/>
                      </a:prstGeom>
                      <a:noFill/>
                      <a:extLst/>
                    </p:spPr>
                  </p:pic>
                </p:oleObj>
              </mc:Fallback>
            </mc:AlternateContent>
          </a:graphicData>
        </a:graphic>
      </p:graphicFrame>
      <p:sp>
        <p:nvSpPr>
          <p:cNvPr id="3076" name="Rectangle 4"/>
          <p:cNvSpPr>
            <a:spLocks noChangeArrowheads="1"/>
          </p:cNvSpPr>
          <p:nvPr/>
        </p:nvSpPr>
        <p:spPr bwMode="auto">
          <a:xfrm>
            <a:off x="1143000" y="2667000"/>
            <a:ext cx="1447800" cy="381000"/>
          </a:xfrm>
          <a:prstGeom prst="rect">
            <a:avLst/>
          </a:prstGeom>
          <a:noFill/>
          <a:ln w="9525">
            <a:noFill/>
            <a:round/>
            <a:headEnd/>
            <a:tailEnd/>
          </a:ln>
          <a:effectLst/>
        </p:spPr>
        <p:txBody>
          <a:bodyPr lIns="92160" tIns="46080" rIns="92160" bIns="46080"/>
          <a:lstStyle/>
          <a:p>
            <a:pPr marL="0" marR="0" lvl="0" indent="0" algn="l" defTabSz="449263" rtl="0" eaLnBrk="0" fontAlgn="base" latinLnBrk="0" hangingPunct="0">
              <a:lnSpc>
                <a:spcPct val="100000"/>
              </a:lnSpc>
              <a:spcBef>
                <a:spcPts val="500"/>
              </a:spcBef>
              <a:spcAft>
                <a:spcPct val="0"/>
              </a:spcAft>
              <a:buClr>
                <a:srgbClr val="000000"/>
              </a:buClr>
              <a:buSzPct val="100000"/>
              <a:buFont typeface="Times New Roman" pitchFamily="16"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pPr>
            <a:r>
              <a:rPr kumimoji="0" lang="en-GB"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Authors:</a:t>
            </a:r>
          </a:p>
        </p:txBody>
      </p:sp>
      <p:sp>
        <p:nvSpPr>
          <p:cNvPr id="10" name="Rectangle 1"/>
          <p:cNvSpPr txBox="1">
            <a:spLocks noChangeArrowheads="1"/>
          </p:cNvSpPr>
          <p:nvPr/>
        </p:nvSpPr>
        <p:spPr bwMode="auto">
          <a:xfrm>
            <a:off x="1447800" y="5789023"/>
            <a:ext cx="8915400" cy="38317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kern="0" dirty="0" smtClean="0"/>
              <a:t>*</a:t>
            </a:r>
            <a:r>
              <a:rPr lang="en-GB" sz="1600" b="0" kern="0" dirty="0" smtClean="0"/>
              <a:t>NSEP is renamed as  EPCS (Emergency Preparedness Communication Service) in IEEE 802.11be </a:t>
            </a:r>
            <a:endParaRPr lang="en-GB" sz="1600" b="0" kern="0" dirty="0"/>
          </a:p>
        </p:txBody>
      </p:sp>
    </p:spTree>
    <p:extLst>
      <p:ext uri="{BB962C8B-B14F-4D97-AF65-F5344CB8AC3E}">
        <p14:creationId xmlns:p14="http://schemas.microsoft.com/office/powerpoint/2010/main" val="2424764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1117599" y="606426"/>
            <a:ext cx="10056285" cy="765174"/>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Background: Priority Services* </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3</a:t>
            </a:fld>
            <a:endParaRPr lang="en-GB" dirty="0"/>
          </a:p>
        </p:txBody>
      </p:sp>
      <p:sp>
        <p:nvSpPr>
          <p:cNvPr id="5" name="Footer Placeholder 4"/>
          <p:cNvSpPr>
            <a:spLocks noGrp="1"/>
          </p:cNvSpPr>
          <p:nvPr>
            <p:ph type="ftr" idx="14"/>
          </p:nvPr>
        </p:nvSpPr>
        <p:spPr/>
        <p:txBody>
          <a:bodyPr/>
          <a:lstStyle/>
          <a:p>
            <a:r>
              <a:rPr lang="en-GB" dirty="0" smtClean="0"/>
              <a:t>Subir Das, Peraton Labs</a:t>
            </a:r>
            <a:endParaRPr lang="en-GB" dirty="0"/>
          </a:p>
        </p:txBody>
      </p:sp>
      <p:sp>
        <p:nvSpPr>
          <p:cNvPr id="7" name="Date Placeholder 5"/>
          <p:cNvSpPr>
            <a:spLocks noGrp="1"/>
          </p:cNvSpPr>
          <p:nvPr>
            <p:ph type="dt" idx="15"/>
          </p:nvPr>
        </p:nvSpPr>
        <p:spPr>
          <a:xfrm>
            <a:off x="929217" y="333375"/>
            <a:ext cx="2499764" cy="273050"/>
          </a:xfrm>
        </p:spPr>
        <p:txBody>
          <a:bodyPr/>
          <a:lstStyle/>
          <a:p>
            <a:r>
              <a:rPr lang="en-US" dirty="0" smtClean="0"/>
              <a:t>April 2022</a:t>
            </a:r>
            <a:endParaRPr lang="en-GB" dirty="0"/>
          </a:p>
        </p:txBody>
      </p:sp>
      <p:sp>
        <p:nvSpPr>
          <p:cNvPr id="9" name="Content Placeholder 1"/>
          <p:cNvSpPr txBox="1">
            <a:spLocks/>
          </p:cNvSpPr>
          <p:nvPr/>
        </p:nvSpPr>
        <p:spPr>
          <a:xfrm>
            <a:off x="1096949" y="1314994"/>
            <a:ext cx="10802435" cy="4819106"/>
          </a:xfrm>
          <a:prstGeom prst="rect">
            <a:avLst/>
          </a:prstGeom>
        </p:spPr>
        <p:txBody>
          <a:bodyPr/>
          <a:lstStyle>
            <a:lvl1pPr marL="233363" indent="-233363" algn="l" rtl="0" eaLnBrk="1" fontAlgn="base" hangingPunct="1">
              <a:spcBef>
                <a:spcPct val="60000"/>
              </a:spcBef>
              <a:spcAft>
                <a:spcPct val="0"/>
              </a:spcAft>
              <a:buClr>
                <a:srgbClr val="B0B1B3"/>
              </a:buClr>
              <a:buFont typeface="Wingdings" pitchFamily="2" charset="2"/>
              <a:buChar char="§"/>
              <a:defRPr sz="2200">
                <a:solidFill>
                  <a:srgbClr val="5A5B5D"/>
                </a:solidFill>
                <a:latin typeface="+mn-lt"/>
                <a:ea typeface="+mn-ea"/>
                <a:cs typeface="+mn-cs"/>
              </a:defRPr>
            </a:lvl1pPr>
            <a:lvl2pPr marL="571500" indent="-223838" algn="l" rtl="0" eaLnBrk="1" fontAlgn="base" hangingPunct="1">
              <a:spcBef>
                <a:spcPct val="30000"/>
              </a:spcBef>
              <a:spcAft>
                <a:spcPct val="0"/>
              </a:spcAft>
              <a:buClr>
                <a:srgbClr val="B0B1B3"/>
              </a:buClr>
              <a:buFont typeface="Wingdings" pitchFamily="2" charset="2"/>
              <a:buChar char="§"/>
              <a:defRPr sz="2000">
                <a:solidFill>
                  <a:srgbClr val="5A5B5D"/>
                </a:solidFill>
                <a:latin typeface="+mn-lt"/>
              </a:defRPr>
            </a:lvl2pPr>
            <a:lvl3pPr marL="909638" indent="-222250" algn="l" rtl="0" eaLnBrk="1" fontAlgn="base" hangingPunct="1">
              <a:spcBef>
                <a:spcPct val="30000"/>
              </a:spcBef>
              <a:spcAft>
                <a:spcPct val="0"/>
              </a:spcAft>
              <a:buClr>
                <a:srgbClr val="B0B1B3"/>
              </a:buClr>
              <a:buFont typeface="Wingdings" pitchFamily="2" charset="2"/>
              <a:buChar char="§"/>
              <a:defRPr sz="1800">
                <a:solidFill>
                  <a:srgbClr val="5A5B5D"/>
                </a:solidFill>
                <a:latin typeface="+mn-lt"/>
              </a:defRPr>
            </a:lvl3pPr>
            <a:lvl4pPr marL="1258888" indent="-231775" algn="l" rtl="0" eaLnBrk="1" fontAlgn="base" hangingPunct="1">
              <a:spcBef>
                <a:spcPct val="30000"/>
              </a:spcBef>
              <a:spcAft>
                <a:spcPct val="0"/>
              </a:spcAft>
              <a:buClr>
                <a:srgbClr val="B0B1B3"/>
              </a:buClr>
              <a:buFont typeface="Wingdings" pitchFamily="2" charset="2"/>
              <a:buChar char="§"/>
              <a:defRPr sz="1600">
                <a:solidFill>
                  <a:srgbClr val="5A5B5D"/>
                </a:solidFill>
                <a:latin typeface="+mn-lt"/>
              </a:defRPr>
            </a:lvl4pPr>
            <a:lvl5pPr marL="1598613" indent="-222250" algn="l" rtl="0" eaLnBrk="1" fontAlgn="base" hangingPunct="1">
              <a:spcBef>
                <a:spcPct val="30000"/>
              </a:spcBef>
              <a:spcAft>
                <a:spcPct val="0"/>
              </a:spcAft>
              <a:buClr>
                <a:srgbClr val="B0B1B3"/>
              </a:buClr>
              <a:buFont typeface="Wingdings" pitchFamily="2" charset="2"/>
              <a:buChar char="§"/>
              <a:defRPr sz="1400">
                <a:solidFill>
                  <a:srgbClr val="5A5B5D"/>
                </a:solidFill>
                <a:latin typeface="+mn-lt"/>
              </a:defRPr>
            </a:lvl5pPr>
            <a:lvl6pPr marL="2055813" indent="-222250" algn="l" rtl="0" eaLnBrk="1" fontAlgn="base" hangingPunct="1">
              <a:spcBef>
                <a:spcPct val="30000"/>
              </a:spcBef>
              <a:spcAft>
                <a:spcPct val="0"/>
              </a:spcAft>
              <a:buClr>
                <a:srgbClr val="B0B1B3"/>
              </a:buClr>
              <a:buFont typeface="Wingdings" pitchFamily="2" charset="2"/>
              <a:buChar char="§"/>
              <a:defRPr sz="2000">
                <a:solidFill>
                  <a:srgbClr val="EFF7FF"/>
                </a:solidFill>
                <a:latin typeface="+mn-lt"/>
              </a:defRPr>
            </a:lvl6pPr>
            <a:lvl7pPr marL="2513013" indent="-222250" algn="l" rtl="0" eaLnBrk="1" fontAlgn="base" hangingPunct="1">
              <a:spcBef>
                <a:spcPct val="30000"/>
              </a:spcBef>
              <a:spcAft>
                <a:spcPct val="0"/>
              </a:spcAft>
              <a:buClr>
                <a:srgbClr val="B0B1B3"/>
              </a:buClr>
              <a:buFont typeface="Wingdings" pitchFamily="2" charset="2"/>
              <a:buChar char="§"/>
              <a:defRPr sz="2000">
                <a:solidFill>
                  <a:srgbClr val="EFF7FF"/>
                </a:solidFill>
                <a:latin typeface="+mn-lt"/>
              </a:defRPr>
            </a:lvl7pPr>
            <a:lvl8pPr marL="2970213" indent="-222250" algn="l" rtl="0" eaLnBrk="1" fontAlgn="base" hangingPunct="1">
              <a:spcBef>
                <a:spcPct val="30000"/>
              </a:spcBef>
              <a:spcAft>
                <a:spcPct val="0"/>
              </a:spcAft>
              <a:buClr>
                <a:srgbClr val="B0B1B3"/>
              </a:buClr>
              <a:buFont typeface="Wingdings" pitchFamily="2" charset="2"/>
              <a:buChar char="§"/>
              <a:defRPr sz="2000">
                <a:solidFill>
                  <a:srgbClr val="EFF7FF"/>
                </a:solidFill>
                <a:latin typeface="+mn-lt"/>
              </a:defRPr>
            </a:lvl8pPr>
            <a:lvl9pPr marL="3427413" indent="-222250" algn="l" rtl="0" eaLnBrk="1" fontAlgn="base" hangingPunct="1">
              <a:spcBef>
                <a:spcPct val="30000"/>
              </a:spcBef>
              <a:spcAft>
                <a:spcPct val="0"/>
              </a:spcAft>
              <a:buClr>
                <a:srgbClr val="B0B1B3"/>
              </a:buClr>
              <a:buFont typeface="Wingdings" pitchFamily="2" charset="2"/>
              <a:buChar char="§"/>
              <a:defRPr sz="2000">
                <a:solidFill>
                  <a:srgbClr val="EFF7FF"/>
                </a:solidFill>
                <a:latin typeface="+mn-lt"/>
              </a:defRPr>
            </a:lvl9pPr>
          </a:lstStyle>
          <a:p>
            <a:pPr marL="342900" marR="0" lvl="2" indent="-342900" algn="l" defTabSz="457189" rtl="0" eaLnBrk="1" fontAlgn="base" latinLnBrk="0" hangingPunct="1">
              <a:lnSpc>
                <a:spcPct val="100000"/>
              </a:lnSpc>
              <a:spcBef>
                <a:spcPct val="0"/>
              </a:spcBef>
              <a:spcAft>
                <a:spcPts val="600"/>
              </a:spcAft>
              <a:buClr>
                <a:srgbClr val="333333"/>
              </a:buClr>
              <a:buSzTx/>
              <a:buFont typeface="Wingdings" pitchFamily="2" charset="2"/>
              <a:buChar char="§"/>
              <a:tabLst/>
              <a:defRPr/>
            </a:pPr>
            <a:r>
              <a:rPr kumimoji="0" lang="en-US" b="0" i="0" u="none" strike="noStrike" kern="0" cap="none" spc="0" normalizeH="0" baseline="0" noProof="0" dirty="0" smtClean="0">
                <a:ln>
                  <a:noFill/>
                </a:ln>
                <a:solidFill>
                  <a:schemeClr val="tx1"/>
                </a:solidFill>
                <a:effectLst/>
                <a:uLnTx/>
                <a:uFillTx/>
                <a:ea typeface="Calibri"/>
                <a:cs typeface="Arial" panose="020B0604020202020204" pitchFamily="34" charset="0"/>
              </a:rPr>
              <a:t>Emergency Telecommunications Service (ETS) specified in [ITU-T E.107]: A national service, providing priority telecommunications to the ETS authorized users in times of disaster and emergencies (e.g., floods, earthquakes, hurricanes, terrorist attacks)</a:t>
            </a:r>
          </a:p>
          <a:p>
            <a:pPr marL="342900" marR="0" lvl="2" indent="-342900" algn="l" defTabSz="457189" rtl="0" eaLnBrk="1" fontAlgn="base" latinLnBrk="0" hangingPunct="1">
              <a:lnSpc>
                <a:spcPct val="100000"/>
              </a:lnSpc>
              <a:spcBef>
                <a:spcPct val="0"/>
              </a:spcBef>
              <a:spcAft>
                <a:spcPct val="0"/>
              </a:spcAft>
              <a:buClr>
                <a:srgbClr val="333333"/>
              </a:buClr>
              <a:buSzTx/>
              <a:buFont typeface="Wingdings" pitchFamily="2" charset="2"/>
              <a:buChar char="§"/>
              <a:tabLst/>
              <a:defRPr/>
            </a:pPr>
            <a:r>
              <a:rPr kumimoji="0" lang="en-US" b="0" i="0" u="none" strike="noStrike" kern="0" cap="none" spc="0" normalizeH="0" baseline="0" noProof="0" dirty="0" smtClean="0">
                <a:ln>
                  <a:noFill/>
                </a:ln>
                <a:solidFill>
                  <a:schemeClr val="tx1"/>
                </a:solidFill>
                <a:effectLst/>
                <a:uLnTx/>
                <a:uFillTx/>
                <a:ea typeface="Calibri"/>
                <a:cs typeface="Arial" panose="020B0604020202020204" pitchFamily="34" charset="0"/>
              </a:rPr>
              <a:t>In United States, DHS/CISA/ECD Priority Telecommunications Services⁺ programs provide </a:t>
            </a:r>
            <a:r>
              <a:rPr lang="en-US" kern="0" dirty="0">
                <a:solidFill>
                  <a:schemeClr val="tx1"/>
                </a:solidFill>
                <a:ea typeface="Calibri"/>
                <a:cs typeface="Arial" panose="020B0604020202020204" pitchFamily="34" charset="0"/>
              </a:rPr>
              <a:t>N</a:t>
            </a:r>
            <a:r>
              <a:rPr kumimoji="0" lang="en-US" i="0" u="none" strike="noStrike" kern="0" cap="none" spc="0" normalizeH="0" baseline="0" noProof="0" dirty="0" smtClean="0">
                <a:ln>
                  <a:noFill/>
                </a:ln>
                <a:solidFill>
                  <a:schemeClr val="tx1"/>
                </a:solidFill>
                <a:effectLst/>
                <a:uLnTx/>
                <a:uFillTx/>
                <a:ea typeface="Calibri"/>
                <a:cs typeface="Arial" panose="020B0604020202020204" pitchFamily="34" charset="0"/>
              </a:rPr>
              <a:t>ational Security and Emergency </a:t>
            </a:r>
            <a:r>
              <a:rPr lang="en-US" kern="0" dirty="0">
                <a:solidFill>
                  <a:schemeClr val="tx1"/>
                </a:solidFill>
                <a:ea typeface="Calibri"/>
                <a:cs typeface="Arial" panose="020B0604020202020204" pitchFamily="34" charset="0"/>
              </a:rPr>
              <a:t>P</a:t>
            </a:r>
            <a:r>
              <a:rPr kumimoji="0" lang="en-US" i="0" u="none" strike="noStrike" kern="0" cap="none" spc="0" normalizeH="0" baseline="0" noProof="0" dirty="0" smtClean="0">
                <a:ln>
                  <a:noFill/>
                </a:ln>
                <a:solidFill>
                  <a:schemeClr val="tx1"/>
                </a:solidFill>
                <a:effectLst/>
                <a:uLnTx/>
                <a:uFillTx/>
                <a:ea typeface="Calibri"/>
                <a:cs typeface="Arial" panose="020B0604020202020204" pitchFamily="34" charset="0"/>
              </a:rPr>
              <a:t>reparedness (NS/EP)</a:t>
            </a:r>
            <a:r>
              <a:rPr kumimoji="0" lang="en-US" b="0" i="0" u="none" strike="noStrike" kern="0" cap="none" spc="0" normalizeH="0" baseline="0" noProof="0" dirty="0" smtClean="0">
                <a:ln>
                  <a:noFill/>
                </a:ln>
                <a:solidFill>
                  <a:schemeClr val="tx1"/>
                </a:solidFill>
                <a:effectLst/>
                <a:uLnTx/>
                <a:uFillTx/>
                <a:ea typeface="Calibri"/>
                <a:cs typeface="Arial" panose="020B0604020202020204" pitchFamily="34" charset="0"/>
              </a:rPr>
              <a:t> and public safety users the ability to communicate on telecommunications networks during times of congestion </a:t>
            </a:r>
          </a:p>
          <a:p>
            <a:pPr marL="690545" marR="0" lvl="2" indent="-233357" algn="l" defTabSz="914400" rtl="0" eaLnBrk="1" fontAlgn="base" latinLnBrk="0" hangingPunct="1">
              <a:lnSpc>
                <a:spcPct val="100000"/>
              </a:lnSpc>
              <a:spcBef>
                <a:spcPts val="600"/>
              </a:spcBef>
              <a:spcAft>
                <a:spcPct val="0"/>
              </a:spcAft>
              <a:buClr>
                <a:srgbClr val="002F80"/>
              </a:buClr>
              <a:buSzTx/>
              <a:buFont typeface="Wingdings" pitchFamily="2" charset="2"/>
              <a:buChar char="§"/>
              <a:tabLst/>
              <a:defRPr/>
            </a:pPr>
            <a:r>
              <a:rPr kumimoji="0" lang="en-US" sz="1400" b="0" i="0" u="none" strike="noStrike" kern="0" cap="none" spc="0" normalizeH="0" baseline="0" noProof="0" dirty="0" smtClean="0">
                <a:ln>
                  <a:noFill/>
                </a:ln>
                <a:solidFill>
                  <a:schemeClr val="tx1"/>
                </a:solidFill>
                <a:effectLst/>
                <a:uLnTx/>
                <a:uFillTx/>
                <a:cs typeface="Arial" pitchFamily="34" charset="0"/>
              </a:rPr>
              <a:t>Government Emergency Telecommunications Service (GETS)</a:t>
            </a:r>
          </a:p>
          <a:p>
            <a:pPr marL="690545" marR="0" lvl="2" indent="-233357" algn="l" defTabSz="914400" rtl="0" eaLnBrk="1" fontAlgn="base" latinLnBrk="0" hangingPunct="1">
              <a:lnSpc>
                <a:spcPct val="100000"/>
              </a:lnSpc>
              <a:spcBef>
                <a:spcPts val="600"/>
              </a:spcBef>
              <a:spcAft>
                <a:spcPct val="0"/>
              </a:spcAft>
              <a:buClr>
                <a:srgbClr val="002F80"/>
              </a:buClr>
              <a:buSzTx/>
              <a:buFont typeface="Wingdings" pitchFamily="2" charset="2"/>
              <a:buChar char="§"/>
              <a:tabLst/>
              <a:defRPr/>
            </a:pPr>
            <a:r>
              <a:rPr kumimoji="0" lang="en-US" sz="1400" b="0" i="0" u="none" strike="noStrike" kern="0" cap="none" spc="0" normalizeH="0" baseline="0" noProof="0" dirty="0" smtClean="0">
                <a:ln>
                  <a:noFill/>
                </a:ln>
                <a:solidFill>
                  <a:schemeClr val="tx1"/>
                </a:solidFill>
                <a:effectLst/>
                <a:uLnTx/>
                <a:uFillTx/>
                <a:cs typeface="Arial" pitchFamily="34" charset="0"/>
              </a:rPr>
              <a:t>Wireless Priority Service (WPS)</a:t>
            </a:r>
          </a:p>
          <a:p>
            <a:pPr marL="690545" marR="0" lvl="2" indent="-233357" algn="l" defTabSz="914400" rtl="0" eaLnBrk="1" fontAlgn="base" latinLnBrk="0" hangingPunct="1">
              <a:lnSpc>
                <a:spcPct val="100000"/>
              </a:lnSpc>
              <a:spcBef>
                <a:spcPts val="600"/>
              </a:spcBef>
              <a:spcAft>
                <a:spcPct val="0"/>
              </a:spcAft>
              <a:buClr>
                <a:srgbClr val="002F80"/>
              </a:buClr>
              <a:buSzTx/>
              <a:buFont typeface="Wingdings" pitchFamily="2" charset="2"/>
              <a:buChar char="§"/>
              <a:tabLst/>
              <a:defRPr/>
            </a:pPr>
            <a:r>
              <a:rPr kumimoji="0" lang="en-US" sz="1400" b="0" i="0" u="none" strike="noStrike" kern="0" cap="none" spc="0" normalizeH="0" baseline="0" noProof="0" dirty="0" smtClean="0">
                <a:ln>
                  <a:noFill/>
                </a:ln>
                <a:solidFill>
                  <a:schemeClr val="tx1"/>
                </a:solidFill>
                <a:effectLst/>
                <a:uLnTx/>
                <a:uFillTx/>
                <a:cs typeface="Arial" pitchFamily="34" charset="0"/>
              </a:rPr>
              <a:t>Next Generation Network Priority Services (NGN Priority Services)</a:t>
            </a:r>
          </a:p>
          <a:p>
            <a:pPr marL="690545" marR="0" lvl="2" indent="-233357" algn="l" defTabSz="914400" rtl="0" eaLnBrk="1" fontAlgn="base" latinLnBrk="0" hangingPunct="1">
              <a:lnSpc>
                <a:spcPct val="100000"/>
              </a:lnSpc>
              <a:spcBef>
                <a:spcPts val="600"/>
              </a:spcBef>
              <a:spcAft>
                <a:spcPct val="0"/>
              </a:spcAft>
              <a:buClr>
                <a:srgbClr val="002F80"/>
              </a:buClr>
              <a:buSzTx/>
              <a:buFont typeface="Wingdings" pitchFamily="2" charset="2"/>
              <a:buChar char="§"/>
              <a:tabLst/>
              <a:defRPr/>
            </a:pPr>
            <a:r>
              <a:rPr kumimoji="0" lang="en-US" sz="1400" b="0" i="0" u="none" strike="noStrike" kern="0" cap="none" spc="0" normalizeH="0" baseline="0" noProof="0" dirty="0" smtClean="0">
                <a:ln>
                  <a:noFill/>
                </a:ln>
                <a:solidFill>
                  <a:schemeClr val="tx1"/>
                </a:solidFill>
                <a:effectLst/>
                <a:uLnTx/>
                <a:uFillTx/>
                <a:cs typeface="Arial" pitchFamily="34" charset="0"/>
              </a:rPr>
              <a:t>Telecommunications Service Priority (TSP) </a:t>
            </a:r>
          </a:p>
          <a:p>
            <a:pPr marL="352407" lvl="1" indent="-233357" defTabSz="914400">
              <a:spcBef>
                <a:spcPts val="600"/>
              </a:spcBef>
              <a:buClr>
                <a:srgbClr val="002F80"/>
              </a:buClr>
              <a:buSzTx/>
              <a:defRPr/>
            </a:pPr>
            <a:r>
              <a:rPr lang="en-US" sz="1800" kern="0" dirty="0" smtClean="0">
                <a:solidFill>
                  <a:schemeClr val="tx1"/>
                </a:solidFill>
                <a:cs typeface="Arial" pitchFamily="34" charset="0"/>
              </a:rPr>
              <a:t>Priority </a:t>
            </a:r>
            <a:r>
              <a:rPr lang="en-US" sz="1800" kern="0" dirty="0">
                <a:solidFill>
                  <a:schemeClr val="tx1"/>
                </a:solidFill>
                <a:cs typeface="Arial" pitchFamily="34" charset="0"/>
              </a:rPr>
              <a:t>Service in </a:t>
            </a:r>
            <a:r>
              <a:rPr lang="en-US" sz="1800" kern="0" dirty="0" smtClean="0">
                <a:solidFill>
                  <a:schemeClr val="tx1"/>
                </a:solidFill>
                <a:cs typeface="Arial" pitchFamily="34" charset="0"/>
              </a:rPr>
              <a:t>other countries</a:t>
            </a:r>
          </a:p>
          <a:p>
            <a:pPr marL="623570" lvl="3" indent="-233357" defTabSz="914400">
              <a:spcBef>
                <a:spcPts val="600"/>
              </a:spcBef>
              <a:buClr>
                <a:srgbClr val="002F80"/>
              </a:buClr>
              <a:buSzTx/>
              <a:defRPr/>
            </a:pPr>
            <a:r>
              <a:rPr lang="en-US" sz="1400" kern="0" dirty="0" smtClean="0">
                <a:solidFill>
                  <a:schemeClr val="tx1"/>
                </a:solidFill>
                <a:cs typeface="Arial" panose="020B0604020202020204" pitchFamily="34" charset="0"/>
              </a:rPr>
              <a:t>Blue </a:t>
            </a:r>
            <a:r>
              <a:rPr lang="en-US" sz="1400" kern="0" dirty="0">
                <a:solidFill>
                  <a:schemeClr val="tx1"/>
                </a:solidFill>
                <a:cs typeface="Arial" panose="020B0604020202020204" pitchFamily="34" charset="0"/>
              </a:rPr>
              <a:t>Light Mobile service in Belgium, </a:t>
            </a:r>
          </a:p>
          <a:p>
            <a:pPr marL="623570" lvl="3" indent="-233357" defTabSz="914400">
              <a:spcBef>
                <a:spcPts val="600"/>
              </a:spcBef>
              <a:buClr>
                <a:srgbClr val="002F80"/>
              </a:buClr>
              <a:buSzTx/>
              <a:defRPr/>
            </a:pPr>
            <a:r>
              <a:rPr lang="en-US" sz="1400" kern="0" dirty="0" smtClean="0">
                <a:solidFill>
                  <a:schemeClr val="tx1"/>
                </a:solidFill>
                <a:cs typeface="Arial" panose="020B0604020202020204" pitchFamily="34" charset="0"/>
              </a:rPr>
              <a:t>Mobile </a:t>
            </a:r>
            <a:r>
              <a:rPr lang="en-US" sz="1400" kern="0" dirty="0">
                <a:solidFill>
                  <a:schemeClr val="tx1"/>
                </a:solidFill>
                <a:cs typeface="Arial" panose="020B0604020202020204" pitchFamily="34" charset="0"/>
              </a:rPr>
              <a:t>Crisis Communications service in the Czech Republic, </a:t>
            </a:r>
          </a:p>
          <a:p>
            <a:pPr marL="623570" lvl="3" indent="-233357" defTabSz="914400">
              <a:spcBef>
                <a:spcPts val="600"/>
              </a:spcBef>
              <a:buClr>
                <a:srgbClr val="002F80"/>
              </a:buClr>
              <a:buSzTx/>
              <a:defRPr/>
            </a:pPr>
            <a:r>
              <a:rPr lang="en-US" sz="1400" kern="0" dirty="0" smtClean="0">
                <a:solidFill>
                  <a:schemeClr val="tx1"/>
                </a:solidFill>
                <a:cs typeface="Arial" panose="020B0604020202020204" pitchFamily="34" charset="0"/>
              </a:rPr>
              <a:t>Mobile </a:t>
            </a:r>
            <a:r>
              <a:rPr lang="en-US" sz="1400" kern="0" dirty="0">
                <a:solidFill>
                  <a:schemeClr val="tx1"/>
                </a:solidFill>
                <a:cs typeface="Arial" panose="020B0604020202020204" pitchFamily="34" charset="0"/>
              </a:rPr>
              <a:t>Telecommunications Privileged Access Scheme in Great Britain, </a:t>
            </a:r>
          </a:p>
          <a:p>
            <a:pPr marL="623570" lvl="3" indent="-233357" defTabSz="914400">
              <a:spcBef>
                <a:spcPts val="600"/>
              </a:spcBef>
              <a:buClr>
                <a:srgbClr val="002F80"/>
              </a:buClr>
              <a:buSzTx/>
              <a:defRPr/>
            </a:pPr>
            <a:r>
              <a:rPr lang="en-US" sz="1400" kern="0" dirty="0" smtClean="0">
                <a:solidFill>
                  <a:schemeClr val="tx1"/>
                </a:solidFill>
                <a:cs typeface="Arial" panose="020B0604020202020204" pitchFamily="34" charset="0"/>
              </a:rPr>
              <a:t>Disaster </a:t>
            </a:r>
            <a:r>
              <a:rPr lang="en-US" sz="1400" kern="0" dirty="0">
                <a:solidFill>
                  <a:schemeClr val="tx1"/>
                </a:solidFill>
                <a:cs typeface="Arial" panose="020B0604020202020204" pitchFamily="34" charset="0"/>
              </a:rPr>
              <a:t>Priority Telephone (</a:t>
            </a:r>
            <a:r>
              <a:rPr lang="ja-JP" altLang="en-US" sz="1400" kern="0" dirty="0">
                <a:solidFill>
                  <a:schemeClr val="tx1"/>
                </a:solidFill>
                <a:cs typeface="Arial" panose="020B0604020202020204" pitchFamily="34" charset="0"/>
              </a:rPr>
              <a:t>優先電話</a:t>
            </a:r>
            <a:r>
              <a:rPr lang="en-US" altLang="ja-JP" sz="1400" kern="0" dirty="0">
                <a:solidFill>
                  <a:schemeClr val="tx1"/>
                </a:solidFill>
                <a:cs typeface="Arial" panose="020B0604020202020204" pitchFamily="34" charset="0"/>
              </a:rPr>
              <a:t>) </a:t>
            </a:r>
            <a:r>
              <a:rPr lang="en-US" sz="1400" kern="0" dirty="0">
                <a:solidFill>
                  <a:schemeClr val="tx1"/>
                </a:solidFill>
                <a:cs typeface="Arial" panose="020B0604020202020204" pitchFamily="34" charset="0"/>
              </a:rPr>
              <a:t>in </a:t>
            </a:r>
            <a:r>
              <a:rPr lang="en-US" sz="1400" kern="0" dirty="0" smtClean="0">
                <a:solidFill>
                  <a:schemeClr val="tx1"/>
                </a:solidFill>
                <a:cs typeface="Arial" panose="020B0604020202020204" pitchFamily="34" charset="0"/>
              </a:rPr>
              <a:t>Japan, and </a:t>
            </a:r>
          </a:p>
          <a:p>
            <a:pPr marL="623570" lvl="3" indent="-233357" defTabSz="914400">
              <a:spcBef>
                <a:spcPts val="600"/>
              </a:spcBef>
              <a:buClr>
                <a:srgbClr val="002F80"/>
              </a:buClr>
              <a:buSzTx/>
              <a:defRPr/>
            </a:pPr>
            <a:r>
              <a:rPr lang="en-US" sz="1400" kern="0" dirty="0" smtClean="0">
                <a:solidFill>
                  <a:schemeClr val="tx1"/>
                </a:solidFill>
                <a:cs typeface="Arial" panose="020B0604020202020204" pitchFamily="34" charset="0"/>
              </a:rPr>
              <a:t>Wireless </a:t>
            </a:r>
            <a:r>
              <a:rPr lang="en-US" sz="1400" kern="0" dirty="0">
                <a:solidFill>
                  <a:schemeClr val="tx1"/>
                </a:solidFill>
                <a:cs typeface="Arial" panose="020B0604020202020204" pitchFamily="34" charset="0"/>
              </a:rPr>
              <a:t>Priority Service (WPS) in Australia,  and Canada.</a:t>
            </a:r>
          </a:p>
          <a:p>
            <a:pPr marL="352407" lvl="1" indent="-233357" defTabSz="914400">
              <a:spcBef>
                <a:spcPts val="600"/>
              </a:spcBef>
              <a:buClr>
                <a:srgbClr val="002F80"/>
              </a:buClr>
              <a:buSzTx/>
              <a:defRPr/>
            </a:pPr>
            <a:endParaRPr kumimoji="0" lang="en-US" b="0" i="0" u="none" strike="noStrike" kern="0" cap="none" spc="0" normalizeH="0" baseline="0" noProof="0" dirty="0" smtClean="0">
              <a:ln>
                <a:noFill/>
              </a:ln>
              <a:solidFill>
                <a:schemeClr val="tx1"/>
              </a:solidFill>
              <a:effectLst/>
              <a:uLnTx/>
              <a:uFillTx/>
              <a:latin typeface="Arial"/>
              <a:cs typeface="Arial" pitchFamily="34" charset="0"/>
            </a:endParaRPr>
          </a:p>
          <a:p>
            <a:pPr marL="692150" marR="0" lvl="3" indent="-342900" algn="l" defTabSz="457189" rtl="0" eaLnBrk="1" fontAlgn="base" latinLnBrk="0" hangingPunct="1">
              <a:lnSpc>
                <a:spcPct val="100000"/>
              </a:lnSpc>
              <a:spcBef>
                <a:spcPct val="0"/>
              </a:spcBef>
              <a:spcAft>
                <a:spcPct val="0"/>
              </a:spcAft>
              <a:buClr>
                <a:srgbClr val="333333"/>
              </a:buClr>
              <a:buSzTx/>
              <a:buFont typeface="Wingdings" pitchFamily="2" charset="2"/>
              <a:buChar char="§"/>
              <a:tabLst/>
              <a:defRPr/>
            </a:pPr>
            <a:endParaRPr kumimoji="0" lang="en-US" sz="1600" b="0" i="0" u="none" strike="noStrike" kern="0" cap="none" spc="0" normalizeH="0" baseline="0" noProof="0" dirty="0" smtClean="0">
              <a:ln>
                <a:noFill/>
              </a:ln>
              <a:solidFill>
                <a:srgbClr val="002F80"/>
              </a:solidFill>
              <a:effectLst/>
              <a:uLnTx/>
              <a:uFillTx/>
              <a:latin typeface="Arial"/>
              <a:ea typeface="Calibri"/>
              <a:cs typeface="JoannaMT"/>
            </a:endParaRPr>
          </a:p>
          <a:p>
            <a:pPr marL="0" marR="0" lvl="0" indent="0" algn="l" defTabSz="914400" rtl="0" eaLnBrk="1" fontAlgn="base" latinLnBrk="0" hangingPunct="1">
              <a:lnSpc>
                <a:spcPct val="100000"/>
              </a:lnSpc>
              <a:spcBef>
                <a:spcPct val="60000"/>
              </a:spcBef>
              <a:spcAft>
                <a:spcPct val="0"/>
              </a:spcAft>
              <a:buClr>
                <a:srgbClr val="B0B1B3"/>
              </a:buClr>
              <a:buSzTx/>
              <a:buNone/>
              <a:tabLst/>
              <a:defRPr/>
            </a:pPr>
            <a:endParaRPr kumimoji="0" lang="en-US" sz="2200" b="0" i="0" u="none" strike="noStrike" kern="0" cap="none" spc="0" normalizeH="0" baseline="0" noProof="0" dirty="0">
              <a:ln>
                <a:noFill/>
              </a:ln>
              <a:solidFill>
                <a:srgbClr val="5A5B5D"/>
              </a:solidFill>
              <a:effectLst/>
              <a:uLnTx/>
              <a:uFillTx/>
              <a:latin typeface="Arial"/>
              <a:ea typeface="+mn-ea"/>
              <a:cs typeface="+mn-cs"/>
            </a:endParaRPr>
          </a:p>
        </p:txBody>
      </p:sp>
      <p:sp>
        <p:nvSpPr>
          <p:cNvPr id="10" name="Content Placeholder 1"/>
          <p:cNvSpPr>
            <a:spLocks noGrp="1"/>
          </p:cNvSpPr>
          <p:nvPr>
            <p:ph idx="1"/>
          </p:nvPr>
        </p:nvSpPr>
        <p:spPr>
          <a:xfrm>
            <a:off x="1164166" y="6191250"/>
            <a:ext cx="10667999" cy="227014"/>
          </a:xfrm>
        </p:spPr>
        <p:txBody>
          <a:bodyPr/>
          <a:lstStyle/>
          <a:p>
            <a:pPr marL="0" indent="0"/>
            <a:r>
              <a:rPr lang="en-US" sz="1200" b="0" dirty="0" smtClean="0">
                <a:latin typeface="+mj-lt"/>
              </a:rPr>
              <a:t>* Priority Services differ from the citizen-to-authority type of Emergency Services (e.g. E911in the </a:t>
            </a:r>
            <a:r>
              <a:rPr lang="en-US" sz="1200" b="0" dirty="0">
                <a:latin typeface="+mj-lt"/>
              </a:rPr>
              <a:t>U.S.) the latter service being available to any user</a:t>
            </a:r>
            <a:r>
              <a:rPr lang="en-US" sz="1200" b="0" dirty="0" smtClean="0">
                <a:latin typeface="+mj-lt"/>
              </a:rPr>
              <a:t>. </a:t>
            </a:r>
          </a:p>
          <a:p>
            <a:pPr marL="0" indent="0"/>
            <a:r>
              <a:rPr lang="en-US" sz="1000" b="0" dirty="0" smtClean="0"/>
              <a:t>.</a:t>
            </a:r>
            <a:endParaRPr lang="en-US" sz="1000" b="0" dirty="0"/>
          </a:p>
          <a:p>
            <a:pPr marL="457200" indent="-457200"/>
            <a:endParaRPr lang="en-GB" sz="1000" dirty="0"/>
          </a:p>
        </p:txBody>
      </p:sp>
    </p:spTree>
    <p:extLst>
      <p:ext uri="{BB962C8B-B14F-4D97-AF65-F5344CB8AC3E}">
        <p14:creationId xmlns:p14="http://schemas.microsoft.com/office/powerpoint/2010/main" val="4645699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1183380" y="634323"/>
            <a:ext cx="10056285" cy="67960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Background</a:t>
            </a:r>
            <a:br>
              <a:rPr lang="en-GB" dirty="0" smtClean="0"/>
            </a:br>
            <a:r>
              <a:rPr lang="en-GB" dirty="0" smtClean="0"/>
              <a:t>NS/EP Communications Overview in United States  </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4</a:t>
            </a:fld>
            <a:endParaRPr lang="en-GB" dirty="0"/>
          </a:p>
        </p:txBody>
      </p:sp>
      <p:sp>
        <p:nvSpPr>
          <p:cNvPr id="5" name="Footer Placeholder 4"/>
          <p:cNvSpPr>
            <a:spLocks noGrp="1"/>
          </p:cNvSpPr>
          <p:nvPr>
            <p:ph type="ftr" idx="14"/>
          </p:nvPr>
        </p:nvSpPr>
        <p:spPr/>
        <p:txBody>
          <a:bodyPr/>
          <a:lstStyle/>
          <a:p>
            <a:r>
              <a:rPr lang="en-GB" dirty="0" smtClean="0"/>
              <a:t>Subir Das, Peraton Labs</a:t>
            </a:r>
            <a:endParaRPr lang="en-GB" dirty="0"/>
          </a:p>
        </p:txBody>
      </p:sp>
      <p:sp>
        <p:nvSpPr>
          <p:cNvPr id="7" name="Date Placeholder 5"/>
          <p:cNvSpPr>
            <a:spLocks noGrp="1"/>
          </p:cNvSpPr>
          <p:nvPr>
            <p:ph type="dt" idx="15"/>
          </p:nvPr>
        </p:nvSpPr>
        <p:spPr>
          <a:xfrm>
            <a:off x="929217" y="333375"/>
            <a:ext cx="2499764" cy="273050"/>
          </a:xfrm>
        </p:spPr>
        <p:txBody>
          <a:bodyPr/>
          <a:lstStyle/>
          <a:p>
            <a:r>
              <a:rPr lang="en-US" dirty="0" smtClean="0"/>
              <a:t>April 2022</a:t>
            </a:r>
            <a:endParaRPr lang="en-GB" dirty="0"/>
          </a:p>
        </p:txBody>
      </p:sp>
      <p:grpSp>
        <p:nvGrpSpPr>
          <p:cNvPr id="8" name="Group 7"/>
          <p:cNvGrpSpPr/>
          <p:nvPr/>
        </p:nvGrpSpPr>
        <p:grpSpPr>
          <a:xfrm>
            <a:off x="1963361" y="1401722"/>
            <a:ext cx="8364762" cy="5123813"/>
            <a:chOff x="2477072" y="1143000"/>
            <a:chExt cx="7162851" cy="4876801"/>
          </a:xfrm>
        </p:grpSpPr>
        <p:cxnSp>
          <p:nvCxnSpPr>
            <p:cNvPr id="9" name="Straight Connector 8"/>
            <p:cNvCxnSpPr/>
            <p:nvPr/>
          </p:nvCxnSpPr>
          <p:spPr>
            <a:xfrm>
              <a:off x="7105534" y="1636992"/>
              <a:ext cx="0" cy="4379098"/>
            </a:xfrm>
            <a:prstGeom prst="line">
              <a:avLst/>
            </a:prstGeom>
            <a:noFill/>
            <a:ln w="9525" cap="flat" cmpd="sng" algn="ctr">
              <a:solidFill>
                <a:sysClr val="window" lastClr="FFFFFF"/>
              </a:solidFill>
              <a:prstDash val="sysDash"/>
            </a:ln>
            <a:effectLst/>
          </p:spPr>
        </p:cxnSp>
        <p:cxnSp>
          <p:nvCxnSpPr>
            <p:cNvPr id="10" name="Straight Connector 9"/>
            <p:cNvCxnSpPr/>
            <p:nvPr/>
          </p:nvCxnSpPr>
          <p:spPr>
            <a:xfrm>
              <a:off x="6793108" y="1656537"/>
              <a:ext cx="0" cy="4357988"/>
            </a:xfrm>
            <a:prstGeom prst="line">
              <a:avLst/>
            </a:prstGeom>
            <a:noFill/>
            <a:ln w="9525" cap="flat" cmpd="sng" algn="ctr">
              <a:solidFill>
                <a:sysClr val="window" lastClr="FFFFFF"/>
              </a:solidFill>
              <a:prstDash val="sysDash"/>
            </a:ln>
            <a:effectLst/>
          </p:spPr>
        </p:cxnSp>
        <p:cxnSp>
          <p:nvCxnSpPr>
            <p:cNvPr id="11" name="Straight Connector 10"/>
            <p:cNvCxnSpPr/>
            <p:nvPr/>
          </p:nvCxnSpPr>
          <p:spPr>
            <a:xfrm>
              <a:off x="6484636" y="1656538"/>
              <a:ext cx="0" cy="4363263"/>
            </a:xfrm>
            <a:prstGeom prst="line">
              <a:avLst/>
            </a:prstGeom>
            <a:noFill/>
            <a:ln w="9525" cap="flat" cmpd="sng" algn="ctr">
              <a:solidFill>
                <a:sysClr val="window" lastClr="FFFFFF"/>
              </a:solidFill>
              <a:prstDash val="sysDash"/>
            </a:ln>
            <a:effectLst/>
          </p:spPr>
        </p:cxnSp>
        <p:cxnSp>
          <p:nvCxnSpPr>
            <p:cNvPr id="12" name="Straight Connector 11"/>
            <p:cNvCxnSpPr/>
            <p:nvPr/>
          </p:nvCxnSpPr>
          <p:spPr>
            <a:xfrm>
              <a:off x="6168254" y="1644811"/>
              <a:ext cx="0" cy="4368535"/>
            </a:xfrm>
            <a:prstGeom prst="line">
              <a:avLst/>
            </a:prstGeom>
            <a:noFill/>
            <a:ln w="9525" cap="flat" cmpd="sng" algn="ctr">
              <a:solidFill>
                <a:sysClr val="window" lastClr="FFFFFF"/>
              </a:solidFill>
              <a:prstDash val="sysDash"/>
            </a:ln>
            <a:effectLst/>
          </p:spPr>
        </p:cxnSp>
        <p:cxnSp>
          <p:nvCxnSpPr>
            <p:cNvPr id="13" name="Straight Connector 12"/>
            <p:cNvCxnSpPr/>
            <p:nvPr/>
          </p:nvCxnSpPr>
          <p:spPr>
            <a:xfrm>
              <a:off x="5855828" y="1644811"/>
              <a:ext cx="0" cy="4368535"/>
            </a:xfrm>
            <a:prstGeom prst="line">
              <a:avLst/>
            </a:prstGeom>
            <a:noFill/>
            <a:ln w="9525" cap="flat" cmpd="sng" algn="ctr">
              <a:solidFill>
                <a:sysClr val="window" lastClr="FFFFFF"/>
              </a:solidFill>
              <a:prstDash val="sysDash"/>
            </a:ln>
            <a:effectLst/>
          </p:spPr>
        </p:cxnSp>
        <p:cxnSp>
          <p:nvCxnSpPr>
            <p:cNvPr id="14" name="Straight Connector 13"/>
            <p:cNvCxnSpPr/>
            <p:nvPr/>
          </p:nvCxnSpPr>
          <p:spPr>
            <a:xfrm>
              <a:off x="5543401" y="1652628"/>
              <a:ext cx="0" cy="4363262"/>
            </a:xfrm>
            <a:prstGeom prst="line">
              <a:avLst/>
            </a:prstGeom>
            <a:noFill/>
            <a:ln w="9525" cap="flat" cmpd="sng" algn="ctr">
              <a:solidFill>
                <a:sysClr val="window" lastClr="FFFFFF"/>
              </a:solidFill>
              <a:prstDash val="sysDash"/>
            </a:ln>
            <a:effectLst/>
          </p:spPr>
        </p:cxnSp>
        <p:sp>
          <p:nvSpPr>
            <p:cNvPr id="15" name="Rectangle 14"/>
            <p:cNvSpPr>
              <a:spLocks noChangeArrowheads="1"/>
            </p:cNvSpPr>
            <p:nvPr/>
          </p:nvSpPr>
          <p:spPr bwMode="auto">
            <a:xfrm>
              <a:off x="3455635" y="1143000"/>
              <a:ext cx="5300472" cy="1528064"/>
            </a:xfrm>
            <a:prstGeom prst="rect">
              <a:avLst/>
            </a:prstGeom>
            <a:solidFill>
              <a:srgbClr val="FFFFFF"/>
            </a:solidFill>
            <a:ln w="9525">
              <a:noFill/>
              <a:miter lim="800000"/>
              <a:headEnd/>
              <a:tailEnd/>
            </a:ln>
          </p:spPr>
          <p:txBody>
            <a:bodyPr wrap="none" anchor="ct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16" name="Rectangle 15"/>
            <p:cNvSpPr>
              <a:spLocks noChangeArrowheads="1"/>
            </p:cNvSpPr>
            <p:nvPr/>
          </p:nvSpPr>
          <p:spPr bwMode="auto">
            <a:xfrm>
              <a:off x="5189561" y="2328944"/>
              <a:ext cx="1790700" cy="286512"/>
            </a:xfrm>
            <a:prstGeom prst="rect">
              <a:avLst/>
            </a:prstGeom>
            <a:solidFill>
              <a:srgbClr val="FFFFFF"/>
            </a:solidFill>
            <a:ln w="9525">
              <a:solidFill>
                <a:srgbClr val="333399"/>
              </a:solidFill>
              <a:miter lim="800000"/>
              <a:headEnd/>
              <a:tailEnd/>
            </a:ln>
          </p:spPr>
          <p:txBody>
            <a:bodyPr wrap="none" anchor="ct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Times New Roman" charset="0"/>
                  <a:ea typeface="+mn-ea"/>
                  <a:cs typeface="+mn-cs"/>
                </a:rPr>
                <a:t>Commander-In-Chief</a:t>
              </a:r>
            </a:p>
          </p:txBody>
        </p:sp>
        <p:sp>
          <p:nvSpPr>
            <p:cNvPr id="17" name="AutoShape 6"/>
            <p:cNvSpPr>
              <a:spLocks noChangeArrowheads="1"/>
            </p:cNvSpPr>
            <p:nvPr/>
          </p:nvSpPr>
          <p:spPr bwMode="auto">
            <a:xfrm>
              <a:off x="6093875" y="3891316"/>
              <a:ext cx="214884" cy="286512"/>
            </a:xfrm>
            <a:prstGeom prst="upDownArrow">
              <a:avLst>
                <a:gd name="adj1" fmla="val 50000"/>
                <a:gd name="adj2" fmla="val 26667"/>
              </a:avLst>
            </a:prstGeom>
            <a:solidFill>
              <a:srgbClr val="333399"/>
            </a:solidFill>
            <a:ln w="9525">
              <a:solidFill>
                <a:srgbClr val="000000"/>
              </a:solidFill>
              <a:miter lim="800000"/>
              <a:headEnd/>
              <a:tailEnd/>
            </a:ln>
          </p:spPr>
          <p:txBody>
            <a:bodyPr vert="eaVert" wrap="none" anchor="ct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18" name="Rectangle 17"/>
            <p:cNvSpPr>
              <a:spLocks noChangeArrowheads="1"/>
            </p:cNvSpPr>
            <p:nvPr/>
          </p:nvSpPr>
          <p:spPr bwMode="auto">
            <a:xfrm>
              <a:off x="5268935" y="1198646"/>
              <a:ext cx="1504188" cy="393955"/>
            </a:xfrm>
            <a:prstGeom prst="rect">
              <a:avLst/>
            </a:prstGeom>
            <a:solidFill>
              <a:srgbClr val="FFFF00"/>
            </a:solidFill>
            <a:ln w="9525">
              <a:solidFill>
                <a:srgbClr val="333399"/>
              </a:solidFill>
              <a:miter lim="800000"/>
              <a:headEnd/>
              <a:tailEnd/>
            </a:ln>
          </p:spPr>
          <p:txBody>
            <a:bodyPr wrap="none" anchor="ct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Times New Roman" charset="0"/>
                  <a:ea typeface="+mn-ea"/>
                  <a:cs typeface="+mn-cs"/>
                </a:rPr>
                <a:t> </a:t>
              </a:r>
              <a:r>
                <a:rPr kumimoji="0" lang="en-US" sz="2000" b="0" i="0" u="none" strike="noStrike" kern="1200" cap="none" spc="0" normalizeH="0" baseline="0" noProof="0" dirty="0">
                  <a:ln>
                    <a:noFill/>
                  </a:ln>
                  <a:solidFill>
                    <a:srgbClr val="000000"/>
                  </a:solidFill>
                  <a:effectLst/>
                  <a:uLnTx/>
                  <a:uFillTx/>
                  <a:latin typeface="Times New Roman" charset="0"/>
                  <a:ea typeface="+mn-ea"/>
                  <a:cs typeface="+mn-cs"/>
                </a:rPr>
                <a:t>PRESIDENT</a:t>
              </a:r>
            </a:p>
          </p:txBody>
        </p:sp>
        <p:sp>
          <p:nvSpPr>
            <p:cNvPr id="19" name="Line 8"/>
            <p:cNvSpPr>
              <a:spLocks noChangeShapeType="1"/>
            </p:cNvSpPr>
            <p:nvPr/>
          </p:nvSpPr>
          <p:spPr bwMode="auto">
            <a:xfrm flipH="1">
              <a:off x="4656160" y="1643145"/>
              <a:ext cx="1002792" cy="644652"/>
            </a:xfrm>
            <a:prstGeom prst="line">
              <a:avLst/>
            </a:prstGeom>
            <a:noFill/>
            <a:ln w="15875">
              <a:solidFill>
                <a:srgbClr val="000000"/>
              </a:solidFill>
              <a:round/>
              <a:headEnd/>
              <a:tailEnd/>
            </a:ln>
          </p:spPr>
          <p:txBody>
            <a:bodyP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20" name="Line 9"/>
            <p:cNvSpPr>
              <a:spLocks noChangeShapeType="1"/>
            </p:cNvSpPr>
            <p:nvPr/>
          </p:nvSpPr>
          <p:spPr bwMode="auto">
            <a:xfrm>
              <a:off x="6019800" y="1636794"/>
              <a:ext cx="0" cy="651003"/>
            </a:xfrm>
            <a:prstGeom prst="line">
              <a:avLst/>
            </a:prstGeom>
            <a:noFill/>
            <a:ln w="15875">
              <a:solidFill>
                <a:srgbClr val="000000"/>
              </a:solidFill>
              <a:round/>
              <a:headEnd/>
              <a:tailEnd/>
            </a:ln>
          </p:spPr>
          <p:txBody>
            <a:bodyP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21" name="Line 10"/>
            <p:cNvSpPr>
              <a:spLocks noChangeShapeType="1"/>
            </p:cNvSpPr>
            <p:nvPr/>
          </p:nvSpPr>
          <p:spPr bwMode="auto">
            <a:xfrm>
              <a:off x="6351611" y="1643145"/>
              <a:ext cx="1074420" cy="644652"/>
            </a:xfrm>
            <a:prstGeom prst="line">
              <a:avLst/>
            </a:prstGeom>
            <a:noFill/>
            <a:ln w="15875">
              <a:solidFill>
                <a:srgbClr val="000000"/>
              </a:solidFill>
              <a:round/>
              <a:headEnd/>
              <a:tailEnd/>
            </a:ln>
          </p:spPr>
          <p:txBody>
            <a:bodyP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22" name="Rectangle 21"/>
            <p:cNvSpPr>
              <a:spLocks noChangeArrowheads="1"/>
            </p:cNvSpPr>
            <p:nvPr/>
          </p:nvSpPr>
          <p:spPr bwMode="auto">
            <a:xfrm>
              <a:off x="4837135" y="1693944"/>
              <a:ext cx="2292096" cy="525272"/>
            </a:xfrm>
            <a:prstGeom prst="rect">
              <a:avLst/>
            </a:prstGeom>
            <a:solidFill>
              <a:srgbClr val="FFFF00"/>
            </a:solidFill>
            <a:ln w="9525">
              <a:solidFill>
                <a:srgbClr val="333399"/>
              </a:solidFill>
              <a:miter lim="800000"/>
              <a:headEnd/>
              <a:tailEnd/>
            </a:ln>
          </p:spPr>
          <p:txBody>
            <a:bodyPr wrap="none" anchor="ct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Times New Roman" charset="0"/>
                  <a:ea typeface="+mn-ea"/>
                  <a:cs typeface="+mn-cs"/>
                </a:rPr>
                <a:t>NATIONAL SECURITY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Times New Roman" charset="0"/>
                  <a:ea typeface="+mn-ea"/>
                  <a:cs typeface="+mn-cs"/>
                </a:rPr>
                <a:t>LEADERSHIP</a:t>
              </a:r>
            </a:p>
          </p:txBody>
        </p:sp>
        <p:grpSp>
          <p:nvGrpSpPr>
            <p:cNvPr id="23" name="Group 22"/>
            <p:cNvGrpSpPr>
              <a:grpSpLocks/>
            </p:cNvGrpSpPr>
            <p:nvPr/>
          </p:nvGrpSpPr>
          <p:grpSpPr bwMode="auto">
            <a:xfrm>
              <a:off x="3391473" y="2688323"/>
              <a:ext cx="5515356" cy="644652"/>
              <a:chOff x="1080" y="2094"/>
              <a:chExt cx="3696" cy="432"/>
            </a:xfrm>
          </p:grpSpPr>
          <p:sp>
            <p:nvSpPr>
              <p:cNvPr id="56" name="AutoShape 14"/>
              <p:cNvSpPr>
                <a:spLocks noChangeArrowheads="1"/>
              </p:cNvSpPr>
              <p:nvPr/>
            </p:nvSpPr>
            <p:spPr bwMode="auto">
              <a:xfrm>
                <a:off x="1332" y="2094"/>
                <a:ext cx="144" cy="432"/>
              </a:xfrm>
              <a:prstGeom prst="upDownArrow">
                <a:avLst>
                  <a:gd name="adj1" fmla="val 50000"/>
                  <a:gd name="adj2" fmla="val 60000"/>
                </a:avLst>
              </a:prstGeom>
              <a:solidFill>
                <a:srgbClr val="333399"/>
              </a:solidFill>
              <a:ln w="9525">
                <a:solidFill>
                  <a:srgbClr val="000000"/>
                </a:solidFill>
                <a:miter lim="800000"/>
                <a:headEnd/>
                <a:tailEnd/>
              </a:ln>
            </p:spPr>
            <p:txBody>
              <a:bodyPr vert="eaVert" wrap="none" anchor="ct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57" name="AutoShape 15"/>
              <p:cNvSpPr>
                <a:spLocks noChangeArrowheads="1"/>
              </p:cNvSpPr>
              <p:nvPr/>
            </p:nvSpPr>
            <p:spPr bwMode="auto">
              <a:xfrm>
                <a:off x="1860" y="2094"/>
                <a:ext cx="144" cy="432"/>
              </a:xfrm>
              <a:prstGeom prst="upDownArrow">
                <a:avLst>
                  <a:gd name="adj1" fmla="val 50000"/>
                  <a:gd name="adj2" fmla="val 60000"/>
                </a:avLst>
              </a:prstGeom>
              <a:solidFill>
                <a:srgbClr val="333399"/>
              </a:solidFill>
              <a:ln w="9525">
                <a:solidFill>
                  <a:srgbClr val="000000"/>
                </a:solidFill>
                <a:miter lim="800000"/>
                <a:headEnd/>
                <a:tailEnd/>
              </a:ln>
            </p:spPr>
            <p:txBody>
              <a:bodyPr vert="eaVert" wrap="none" anchor="ct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58" name="AutoShape 16"/>
              <p:cNvSpPr>
                <a:spLocks noChangeArrowheads="1"/>
              </p:cNvSpPr>
              <p:nvPr/>
            </p:nvSpPr>
            <p:spPr bwMode="auto">
              <a:xfrm>
                <a:off x="2340" y="2094"/>
                <a:ext cx="144" cy="432"/>
              </a:xfrm>
              <a:prstGeom prst="upDownArrow">
                <a:avLst>
                  <a:gd name="adj1" fmla="val 50000"/>
                  <a:gd name="adj2" fmla="val 60000"/>
                </a:avLst>
              </a:prstGeom>
              <a:solidFill>
                <a:srgbClr val="333399"/>
              </a:solidFill>
              <a:ln w="9525">
                <a:solidFill>
                  <a:srgbClr val="000000"/>
                </a:solidFill>
                <a:miter lim="800000"/>
                <a:headEnd/>
                <a:tailEnd/>
              </a:ln>
            </p:spPr>
            <p:txBody>
              <a:bodyPr vert="eaVert" wrap="none" anchor="ct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59" name="AutoShape 17"/>
              <p:cNvSpPr>
                <a:spLocks noChangeArrowheads="1"/>
              </p:cNvSpPr>
              <p:nvPr/>
            </p:nvSpPr>
            <p:spPr bwMode="auto">
              <a:xfrm>
                <a:off x="2820" y="2094"/>
                <a:ext cx="144" cy="432"/>
              </a:xfrm>
              <a:prstGeom prst="upDownArrow">
                <a:avLst>
                  <a:gd name="adj1" fmla="val 50000"/>
                  <a:gd name="adj2" fmla="val 60000"/>
                </a:avLst>
              </a:prstGeom>
              <a:solidFill>
                <a:srgbClr val="333399"/>
              </a:solidFill>
              <a:ln w="9525">
                <a:solidFill>
                  <a:srgbClr val="000000"/>
                </a:solidFill>
                <a:miter lim="800000"/>
                <a:headEnd/>
                <a:tailEnd/>
              </a:ln>
            </p:spPr>
            <p:txBody>
              <a:bodyPr vert="eaVert" wrap="none" anchor="ct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60" name="AutoShape 18"/>
              <p:cNvSpPr>
                <a:spLocks noChangeArrowheads="1"/>
              </p:cNvSpPr>
              <p:nvPr/>
            </p:nvSpPr>
            <p:spPr bwMode="auto">
              <a:xfrm>
                <a:off x="3300" y="2094"/>
                <a:ext cx="144" cy="432"/>
              </a:xfrm>
              <a:prstGeom prst="upDownArrow">
                <a:avLst>
                  <a:gd name="adj1" fmla="val 50000"/>
                  <a:gd name="adj2" fmla="val 60000"/>
                </a:avLst>
              </a:prstGeom>
              <a:solidFill>
                <a:srgbClr val="333399"/>
              </a:solidFill>
              <a:ln w="9525">
                <a:solidFill>
                  <a:srgbClr val="000000"/>
                </a:solidFill>
                <a:miter lim="800000"/>
                <a:headEnd/>
                <a:tailEnd/>
              </a:ln>
            </p:spPr>
            <p:txBody>
              <a:bodyPr vert="eaVert" wrap="none" anchor="ct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61" name="AutoShape 19"/>
              <p:cNvSpPr>
                <a:spLocks noChangeArrowheads="1"/>
              </p:cNvSpPr>
              <p:nvPr/>
            </p:nvSpPr>
            <p:spPr bwMode="auto">
              <a:xfrm>
                <a:off x="3828" y="2094"/>
                <a:ext cx="144" cy="432"/>
              </a:xfrm>
              <a:prstGeom prst="upDownArrow">
                <a:avLst>
                  <a:gd name="adj1" fmla="val 50000"/>
                  <a:gd name="adj2" fmla="val 60000"/>
                </a:avLst>
              </a:prstGeom>
              <a:solidFill>
                <a:srgbClr val="333399"/>
              </a:solidFill>
              <a:ln w="9525">
                <a:solidFill>
                  <a:srgbClr val="000000"/>
                </a:solidFill>
                <a:miter lim="800000"/>
                <a:headEnd/>
                <a:tailEnd/>
              </a:ln>
            </p:spPr>
            <p:txBody>
              <a:bodyPr vert="eaVert" wrap="none" anchor="ct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62" name="AutoShape 20"/>
              <p:cNvSpPr>
                <a:spLocks noChangeArrowheads="1"/>
              </p:cNvSpPr>
              <p:nvPr/>
            </p:nvSpPr>
            <p:spPr bwMode="auto">
              <a:xfrm>
                <a:off x="4260" y="2094"/>
                <a:ext cx="144" cy="432"/>
              </a:xfrm>
              <a:prstGeom prst="upDownArrow">
                <a:avLst>
                  <a:gd name="adj1" fmla="val 50000"/>
                  <a:gd name="adj2" fmla="val 60000"/>
                </a:avLst>
              </a:prstGeom>
              <a:solidFill>
                <a:srgbClr val="333399"/>
              </a:solidFill>
              <a:ln w="9525">
                <a:solidFill>
                  <a:srgbClr val="000000"/>
                </a:solidFill>
                <a:miter lim="800000"/>
                <a:headEnd/>
                <a:tailEnd/>
              </a:ln>
            </p:spPr>
            <p:txBody>
              <a:bodyPr vert="eaVert" wrap="none" anchor="ct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63" name="Rectangle 62"/>
              <p:cNvSpPr>
                <a:spLocks noChangeArrowheads="1"/>
              </p:cNvSpPr>
              <p:nvPr/>
            </p:nvSpPr>
            <p:spPr bwMode="auto">
              <a:xfrm>
                <a:off x="1080" y="2190"/>
                <a:ext cx="3696" cy="240"/>
              </a:xfrm>
              <a:prstGeom prst="rect">
                <a:avLst/>
              </a:prstGeom>
              <a:solidFill>
                <a:srgbClr val="339966"/>
              </a:solidFill>
              <a:ln w="9525">
                <a:solidFill>
                  <a:srgbClr val="333399"/>
                </a:solidFill>
                <a:miter lim="800000"/>
                <a:headEnd/>
                <a:tailEnd/>
              </a:ln>
            </p:spPr>
            <p:txBody>
              <a:bodyPr wrap="none" anchor="ct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2400" b="0" i="0" u="none" strike="noStrike" kern="1200" cap="none" spc="0" normalizeH="0" baseline="0" noProof="0" dirty="0">
                    <a:ln>
                      <a:noFill/>
                    </a:ln>
                    <a:solidFill>
                      <a:srgbClr val="FFFFFF"/>
                    </a:solidFill>
                    <a:effectLst/>
                    <a:uLnTx/>
                    <a:uFillTx/>
                    <a:latin typeface="Times New Roman" charset="0"/>
                    <a:ea typeface="+mn-ea"/>
                    <a:cs typeface="+mn-cs"/>
                  </a:rPr>
                  <a:t>NATIONAL ESSENTIAL FUNCTIONS</a:t>
                </a:r>
              </a:p>
            </p:txBody>
          </p:sp>
        </p:grpSp>
        <p:grpSp>
          <p:nvGrpSpPr>
            <p:cNvPr id="24" name="Group 23"/>
            <p:cNvGrpSpPr>
              <a:grpSpLocks/>
            </p:cNvGrpSpPr>
            <p:nvPr/>
          </p:nvGrpSpPr>
          <p:grpSpPr bwMode="auto">
            <a:xfrm>
              <a:off x="2617394" y="3361610"/>
              <a:ext cx="7022529" cy="523781"/>
              <a:chOff x="432" y="2514"/>
              <a:chExt cx="4706" cy="351"/>
            </a:xfrm>
          </p:grpSpPr>
          <p:sp>
            <p:nvSpPr>
              <p:cNvPr id="49" name="Rectangle 48"/>
              <p:cNvSpPr>
                <a:spLocks noChangeArrowheads="1"/>
              </p:cNvSpPr>
              <p:nvPr/>
            </p:nvSpPr>
            <p:spPr bwMode="auto">
              <a:xfrm>
                <a:off x="432" y="2544"/>
                <a:ext cx="4608" cy="288"/>
              </a:xfrm>
              <a:prstGeom prst="rect">
                <a:avLst/>
              </a:prstGeom>
              <a:solidFill>
                <a:srgbClr val="FFFF00"/>
              </a:solidFill>
              <a:ln w="9525">
                <a:solidFill>
                  <a:srgbClr val="333399"/>
                </a:solidFill>
                <a:miter lim="800000"/>
                <a:headEnd/>
                <a:tailEnd/>
              </a:ln>
            </p:spPr>
            <p:txBody>
              <a:bodyPr wrap="none" anchor="ct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50" name="Text Box 24"/>
              <p:cNvSpPr txBox="1">
                <a:spLocks noChangeArrowheads="1"/>
              </p:cNvSpPr>
              <p:nvPr/>
            </p:nvSpPr>
            <p:spPr bwMode="auto">
              <a:xfrm>
                <a:off x="432" y="2544"/>
                <a:ext cx="768" cy="206"/>
              </a:xfrm>
              <a:prstGeom prst="rect">
                <a:avLst/>
              </a:prstGeom>
              <a:noFill/>
              <a:ln w="9525">
                <a:noFill/>
                <a:miter lim="800000"/>
                <a:headEnd/>
                <a:tailEnd/>
              </a:ln>
            </p:spPr>
            <p:txBody>
              <a:bodyPr>
                <a:spAutoFit/>
              </a:bodyP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Times New Roman" charset="0"/>
                    <a:ea typeface="+mn-ea"/>
                    <a:cs typeface="+mn-cs"/>
                  </a:rPr>
                  <a:t>INDUSTRY</a:t>
                </a:r>
              </a:p>
            </p:txBody>
          </p:sp>
          <p:sp>
            <p:nvSpPr>
              <p:cNvPr id="51" name="Text Box 25"/>
              <p:cNvSpPr txBox="1">
                <a:spLocks noChangeArrowheads="1"/>
              </p:cNvSpPr>
              <p:nvPr/>
            </p:nvSpPr>
            <p:spPr bwMode="auto">
              <a:xfrm>
                <a:off x="1152" y="2544"/>
                <a:ext cx="1152" cy="206"/>
              </a:xfrm>
              <a:prstGeom prst="rect">
                <a:avLst/>
              </a:prstGeom>
              <a:noFill/>
              <a:ln w="9525">
                <a:noFill/>
                <a:miter lim="800000"/>
                <a:headEnd/>
                <a:tailEnd/>
              </a:ln>
            </p:spPr>
            <p:txBody>
              <a:bodyPr>
                <a:spAutoFit/>
              </a:bodyP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Times New Roman" charset="0"/>
                    <a:ea typeface="+mn-ea"/>
                    <a:cs typeface="+mn-cs"/>
                  </a:rPr>
                  <a:t>STATE &amp; LOCAL</a:t>
                </a:r>
              </a:p>
            </p:txBody>
          </p:sp>
          <p:sp>
            <p:nvSpPr>
              <p:cNvPr id="52" name="Text Box 26"/>
              <p:cNvSpPr txBox="1">
                <a:spLocks noChangeArrowheads="1"/>
              </p:cNvSpPr>
              <p:nvPr/>
            </p:nvSpPr>
            <p:spPr bwMode="auto">
              <a:xfrm>
                <a:off x="2112" y="2514"/>
                <a:ext cx="1248" cy="351"/>
              </a:xfrm>
              <a:prstGeom prst="rect">
                <a:avLst/>
              </a:prstGeom>
              <a:noFill/>
              <a:ln w="9525">
                <a:noFill/>
                <a:miter lim="800000"/>
                <a:headEnd/>
                <a:tailEnd/>
              </a:ln>
            </p:spPr>
            <p:txBody>
              <a:bodyPr>
                <a:spAutoFit/>
              </a:bodyP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Times New Roman" charset="0"/>
                    <a:ea typeface="+mn-ea"/>
                    <a:cs typeface="+mn-cs"/>
                  </a:rPr>
                  <a:t>US POPULATION PARTICIPANTS</a:t>
                </a:r>
              </a:p>
            </p:txBody>
          </p:sp>
          <p:sp>
            <p:nvSpPr>
              <p:cNvPr id="53" name="Text Box 27"/>
              <p:cNvSpPr txBox="1">
                <a:spLocks noChangeArrowheads="1"/>
              </p:cNvSpPr>
              <p:nvPr/>
            </p:nvSpPr>
            <p:spPr bwMode="auto">
              <a:xfrm>
                <a:off x="3264" y="2544"/>
                <a:ext cx="624" cy="206"/>
              </a:xfrm>
              <a:prstGeom prst="rect">
                <a:avLst/>
              </a:prstGeom>
              <a:noFill/>
              <a:ln w="9525">
                <a:noFill/>
                <a:miter lim="800000"/>
                <a:headEnd/>
                <a:tailEnd/>
              </a:ln>
            </p:spPr>
            <p:txBody>
              <a:bodyPr>
                <a:spAutoFit/>
              </a:bodyP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Times New Roman" charset="0"/>
                    <a:ea typeface="+mn-ea"/>
                    <a:cs typeface="+mn-cs"/>
                  </a:rPr>
                  <a:t>ALLIES</a:t>
                </a:r>
              </a:p>
            </p:txBody>
          </p:sp>
          <p:sp>
            <p:nvSpPr>
              <p:cNvPr id="54" name="Text Box 28"/>
              <p:cNvSpPr txBox="1">
                <a:spLocks noChangeArrowheads="1"/>
              </p:cNvSpPr>
              <p:nvPr/>
            </p:nvSpPr>
            <p:spPr bwMode="auto">
              <a:xfrm>
                <a:off x="3792" y="2544"/>
                <a:ext cx="912" cy="206"/>
              </a:xfrm>
              <a:prstGeom prst="rect">
                <a:avLst/>
              </a:prstGeom>
              <a:noFill/>
              <a:ln w="9525">
                <a:noFill/>
                <a:miter lim="800000"/>
                <a:headEnd/>
                <a:tailEnd/>
              </a:ln>
            </p:spPr>
            <p:txBody>
              <a:bodyPr>
                <a:spAutoFit/>
              </a:bodyP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Times New Roman" charset="0"/>
                    <a:ea typeface="+mn-ea"/>
                    <a:cs typeface="+mn-cs"/>
                  </a:rPr>
                  <a:t>EMBASSIES</a:t>
                </a:r>
              </a:p>
            </p:txBody>
          </p:sp>
          <p:sp>
            <p:nvSpPr>
              <p:cNvPr id="55" name="Text Box 29"/>
              <p:cNvSpPr txBox="1">
                <a:spLocks noChangeArrowheads="1"/>
              </p:cNvSpPr>
              <p:nvPr/>
            </p:nvSpPr>
            <p:spPr bwMode="auto">
              <a:xfrm>
                <a:off x="4562" y="2544"/>
                <a:ext cx="576" cy="206"/>
              </a:xfrm>
              <a:prstGeom prst="rect">
                <a:avLst/>
              </a:prstGeom>
              <a:noFill/>
              <a:ln w="9525">
                <a:noFill/>
                <a:miter lim="800000"/>
                <a:headEnd/>
                <a:tailEnd/>
              </a:ln>
            </p:spPr>
            <p:txBody>
              <a:bodyPr>
                <a:spAutoFit/>
              </a:bodyP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Times New Roman" charset="0"/>
                    <a:ea typeface="+mn-ea"/>
                    <a:cs typeface="+mn-cs"/>
                  </a:rPr>
                  <a:t>INTEL</a:t>
                </a:r>
              </a:p>
            </p:txBody>
          </p:sp>
        </p:grpSp>
        <p:grpSp>
          <p:nvGrpSpPr>
            <p:cNvPr id="25" name="Group 24"/>
            <p:cNvGrpSpPr>
              <a:grpSpLocks/>
            </p:cNvGrpSpPr>
            <p:nvPr/>
          </p:nvGrpSpPr>
          <p:grpSpPr bwMode="auto">
            <a:xfrm>
              <a:off x="2477072" y="4219292"/>
              <a:ext cx="7162800" cy="1725041"/>
              <a:chOff x="468" y="3024"/>
              <a:chExt cx="4800" cy="1156"/>
            </a:xfrm>
          </p:grpSpPr>
          <p:pic>
            <p:nvPicPr>
              <p:cNvPr id="28" name="Picture 27"/>
              <p:cNvPicPr>
                <a:picLocks noChangeAspect="1" noChangeArrowheads="1"/>
              </p:cNvPicPr>
              <p:nvPr/>
            </p:nvPicPr>
            <p:blipFill>
              <a:blip r:embed="rId3" cstate="print"/>
              <a:srcRect/>
              <a:stretch>
                <a:fillRect/>
              </a:stretch>
            </p:blipFill>
            <p:spPr bwMode="auto">
              <a:xfrm>
                <a:off x="3876" y="3696"/>
                <a:ext cx="456" cy="456"/>
              </a:xfrm>
              <a:prstGeom prst="rect">
                <a:avLst/>
              </a:prstGeom>
              <a:noFill/>
              <a:ln w="9525">
                <a:noFill/>
                <a:miter lim="800000"/>
                <a:headEnd/>
                <a:tailEnd/>
              </a:ln>
            </p:spPr>
          </p:pic>
          <p:pic>
            <p:nvPicPr>
              <p:cNvPr id="29" name="Picture 28"/>
              <p:cNvPicPr>
                <a:picLocks noChangeAspect="1" noChangeArrowheads="1"/>
              </p:cNvPicPr>
              <p:nvPr/>
            </p:nvPicPr>
            <p:blipFill>
              <a:blip r:embed="rId4" cstate="print"/>
              <a:srcRect/>
              <a:stretch>
                <a:fillRect/>
              </a:stretch>
            </p:blipFill>
            <p:spPr bwMode="auto">
              <a:xfrm>
                <a:off x="516" y="3888"/>
                <a:ext cx="672" cy="292"/>
              </a:xfrm>
              <a:prstGeom prst="rect">
                <a:avLst/>
              </a:prstGeom>
              <a:noFill/>
              <a:ln w="9525">
                <a:noFill/>
                <a:miter lim="800000"/>
                <a:headEnd/>
                <a:tailEnd/>
              </a:ln>
            </p:spPr>
          </p:pic>
          <p:pic>
            <p:nvPicPr>
              <p:cNvPr id="30" name="Picture 29" descr="MCj03894580000[1]"/>
              <p:cNvPicPr>
                <a:picLocks noChangeAspect="1" noChangeArrowheads="1"/>
              </p:cNvPicPr>
              <p:nvPr/>
            </p:nvPicPr>
            <p:blipFill>
              <a:blip r:embed="rId5" cstate="print"/>
              <a:srcRect/>
              <a:stretch>
                <a:fillRect/>
              </a:stretch>
            </p:blipFill>
            <p:spPr bwMode="auto">
              <a:xfrm>
                <a:off x="1764" y="3840"/>
                <a:ext cx="312" cy="311"/>
              </a:xfrm>
              <a:prstGeom prst="rect">
                <a:avLst/>
              </a:prstGeom>
              <a:noFill/>
              <a:ln w="9525">
                <a:noFill/>
                <a:miter lim="800000"/>
                <a:headEnd/>
                <a:tailEnd/>
              </a:ln>
            </p:spPr>
          </p:pic>
          <p:grpSp>
            <p:nvGrpSpPr>
              <p:cNvPr id="31" name="Group 30"/>
              <p:cNvGrpSpPr>
                <a:grpSpLocks/>
              </p:cNvGrpSpPr>
              <p:nvPr/>
            </p:nvGrpSpPr>
            <p:grpSpPr bwMode="auto">
              <a:xfrm>
                <a:off x="468" y="3024"/>
                <a:ext cx="4800" cy="1152"/>
                <a:chOff x="336" y="3024"/>
                <a:chExt cx="4800" cy="1152"/>
              </a:xfrm>
            </p:grpSpPr>
            <p:sp>
              <p:nvSpPr>
                <p:cNvPr id="45" name="Line 35"/>
                <p:cNvSpPr>
                  <a:spLocks noChangeShapeType="1"/>
                </p:cNvSpPr>
                <p:nvPr/>
              </p:nvSpPr>
              <p:spPr bwMode="auto">
                <a:xfrm>
                  <a:off x="1968" y="3024"/>
                  <a:ext cx="0" cy="1152"/>
                </a:xfrm>
                <a:prstGeom prst="line">
                  <a:avLst/>
                </a:prstGeom>
                <a:noFill/>
                <a:ln w="9525">
                  <a:solidFill>
                    <a:srgbClr val="333399"/>
                  </a:solidFill>
                  <a:round/>
                  <a:headEnd/>
                  <a:tailEnd/>
                </a:ln>
              </p:spPr>
              <p:txBody>
                <a:bodyP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srgbClr val="000000"/>
                    </a:solidFill>
                    <a:effectLst/>
                    <a:uLnTx/>
                    <a:uFillTx/>
                    <a:latin typeface="Arial" charset="0"/>
                    <a:ea typeface="+mn-ea"/>
                    <a:cs typeface="+mn-cs"/>
                  </a:endParaRPr>
                </a:p>
              </p:txBody>
            </p:sp>
            <p:grpSp>
              <p:nvGrpSpPr>
                <p:cNvPr id="46" name="Group 45"/>
                <p:cNvGrpSpPr>
                  <a:grpSpLocks/>
                </p:cNvGrpSpPr>
                <p:nvPr/>
              </p:nvGrpSpPr>
              <p:grpSpPr bwMode="auto">
                <a:xfrm>
                  <a:off x="336" y="3024"/>
                  <a:ext cx="4800" cy="1152"/>
                  <a:chOff x="336" y="2976"/>
                  <a:chExt cx="4800" cy="1152"/>
                </a:xfrm>
              </p:grpSpPr>
              <p:sp>
                <p:nvSpPr>
                  <p:cNvPr id="47" name="Rectangle 46"/>
                  <p:cNvSpPr>
                    <a:spLocks noChangeArrowheads="1"/>
                  </p:cNvSpPr>
                  <p:nvPr/>
                </p:nvSpPr>
                <p:spPr bwMode="auto">
                  <a:xfrm>
                    <a:off x="336" y="2976"/>
                    <a:ext cx="4800" cy="1152"/>
                  </a:xfrm>
                  <a:prstGeom prst="rect">
                    <a:avLst/>
                  </a:prstGeom>
                  <a:noFill/>
                  <a:ln w="9525">
                    <a:solidFill>
                      <a:srgbClr val="333399"/>
                    </a:solidFill>
                    <a:miter lim="800000"/>
                    <a:headEnd/>
                    <a:tailEnd/>
                  </a:ln>
                </p:spPr>
                <p:txBody>
                  <a:bodyPr wrap="none" anchor="ct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48" name="Line 38"/>
                  <p:cNvSpPr>
                    <a:spLocks noChangeShapeType="1"/>
                  </p:cNvSpPr>
                  <p:nvPr/>
                </p:nvSpPr>
                <p:spPr bwMode="auto">
                  <a:xfrm>
                    <a:off x="3648" y="2976"/>
                    <a:ext cx="0" cy="1152"/>
                  </a:xfrm>
                  <a:prstGeom prst="line">
                    <a:avLst/>
                  </a:prstGeom>
                  <a:noFill/>
                  <a:ln w="9525">
                    <a:solidFill>
                      <a:srgbClr val="333399"/>
                    </a:solidFill>
                    <a:round/>
                    <a:headEnd/>
                    <a:tailEnd/>
                  </a:ln>
                </p:spPr>
                <p:txBody>
                  <a:bodyP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srgbClr val="000000"/>
                      </a:solidFill>
                      <a:effectLst/>
                      <a:uLnTx/>
                      <a:uFillTx/>
                      <a:latin typeface="Arial" charset="0"/>
                      <a:ea typeface="+mn-ea"/>
                      <a:cs typeface="+mn-cs"/>
                    </a:endParaRPr>
                  </a:p>
                </p:txBody>
              </p:sp>
            </p:grpSp>
          </p:grpSp>
          <p:sp>
            <p:nvSpPr>
              <p:cNvPr id="32" name="AutoShape 39"/>
              <p:cNvSpPr>
                <a:spLocks noChangeArrowheads="1"/>
              </p:cNvSpPr>
              <p:nvPr/>
            </p:nvSpPr>
            <p:spPr bwMode="auto">
              <a:xfrm>
                <a:off x="564" y="3072"/>
                <a:ext cx="336" cy="336"/>
              </a:xfrm>
              <a:prstGeom prst="plus">
                <a:avLst>
                  <a:gd name="adj" fmla="val 25000"/>
                </a:avLst>
              </a:prstGeom>
              <a:solidFill>
                <a:srgbClr val="FF0000"/>
              </a:solidFill>
              <a:ln w="9525">
                <a:noFill/>
                <a:miter lim="800000"/>
                <a:headEnd/>
                <a:tailEnd/>
              </a:ln>
            </p:spPr>
            <p:txBody>
              <a:bodyPr wrap="none" anchor="ct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srgbClr val="000000"/>
                  </a:solidFill>
                  <a:effectLst/>
                  <a:uLnTx/>
                  <a:uFillTx/>
                  <a:latin typeface="Arial" charset="0"/>
                  <a:ea typeface="+mn-ea"/>
                  <a:cs typeface="+mn-cs"/>
                </a:endParaRPr>
              </a:p>
            </p:txBody>
          </p:sp>
          <p:pic>
            <p:nvPicPr>
              <p:cNvPr id="33" name="Picture 32" descr="BD18225_"/>
              <p:cNvPicPr>
                <a:picLocks noChangeAspect="1" noChangeArrowheads="1"/>
              </p:cNvPicPr>
              <p:nvPr/>
            </p:nvPicPr>
            <p:blipFill>
              <a:blip r:embed="rId6" cstate="print"/>
              <a:srcRect/>
              <a:stretch>
                <a:fillRect/>
              </a:stretch>
            </p:blipFill>
            <p:spPr bwMode="auto">
              <a:xfrm>
                <a:off x="1140" y="3072"/>
                <a:ext cx="342" cy="342"/>
              </a:xfrm>
              <a:prstGeom prst="rect">
                <a:avLst/>
              </a:prstGeom>
              <a:noFill/>
              <a:ln w="9525">
                <a:noFill/>
                <a:miter lim="800000"/>
                <a:headEnd/>
                <a:tailEnd/>
              </a:ln>
            </p:spPr>
          </p:pic>
          <p:sp>
            <p:nvSpPr>
              <p:cNvPr id="34" name="AutoShape 41"/>
              <p:cNvSpPr>
                <a:spLocks noChangeArrowheads="1"/>
              </p:cNvSpPr>
              <p:nvPr/>
            </p:nvSpPr>
            <p:spPr bwMode="auto">
              <a:xfrm rot="3480000">
                <a:off x="1673" y="3047"/>
                <a:ext cx="240" cy="384"/>
              </a:xfrm>
              <a:prstGeom prst="lightningBolt">
                <a:avLst/>
              </a:prstGeom>
              <a:solidFill>
                <a:srgbClr val="FFFF00"/>
              </a:solidFill>
              <a:ln w="9525">
                <a:solidFill>
                  <a:srgbClr val="FFFF00"/>
                </a:solidFill>
                <a:miter lim="800000"/>
                <a:headEnd/>
                <a:tailEnd/>
              </a:ln>
              <a:effectLst>
                <a:outerShdw dist="35921" dir="2700000" algn="ctr" rotWithShape="0">
                  <a:srgbClr val="808080">
                    <a:alpha val="50000"/>
                  </a:srgbClr>
                </a:outerShdw>
              </a:effectLst>
            </p:spPr>
            <p:txBody>
              <a:bodyPr wrap="none" anchor="ct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35" name="Text Box 42"/>
              <p:cNvSpPr txBox="1">
                <a:spLocks noChangeArrowheads="1"/>
              </p:cNvSpPr>
              <p:nvPr/>
            </p:nvSpPr>
            <p:spPr bwMode="auto">
              <a:xfrm>
                <a:off x="537" y="3408"/>
                <a:ext cx="1341" cy="516"/>
              </a:xfrm>
              <a:prstGeom prst="rect">
                <a:avLst/>
              </a:prstGeom>
              <a:noFill/>
              <a:ln w="9525">
                <a:noFill/>
                <a:miter lim="800000"/>
                <a:headEnd/>
                <a:tailEnd/>
              </a:ln>
            </p:spPr>
            <p:txBody>
              <a:bodyPr wrap="square">
                <a:spAutoFit/>
              </a:bodyP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defRPr/>
                </a:pPr>
                <a:r>
                  <a:rPr kumimoji="0" lang="en-US" sz="1200" b="0" i="0" u="none" strike="noStrike" kern="1200" cap="none" spc="0" normalizeH="0" baseline="0" noProof="0" dirty="0">
                    <a:ln>
                      <a:noFill/>
                    </a:ln>
                    <a:solidFill>
                      <a:srgbClr val="000000"/>
                    </a:solidFill>
                    <a:effectLst/>
                    <a:uLnTx/>
                    <a:uFillTx/>
                    <a:latin typeface="Times New Roman" charset="0"/>
                    <a:ea typeface="+mn-ea"/>
                    <a:cs typeface="+mn-cs"/>
                  </a:rPr>
                  <a:t>Population Warning</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defRPr/>
                </a:pPr>
                <a:r>
                  <a:rPr kumimoji="0" lang="en-US" sz="1200" b="0" i="0" u="none" strike="noStrike" kern="1200" cap="none" spc="0" normalizeH="0" baseline="0" noProof="0" dirty="0">
                    <a:ln>
                      <a:noFill/>
                    </a:ln>
                    <a:solidFill>
                      <a:srgbClr val="000000"/>
                    </a:solidFill>
                    <a:effectLst/>
                    <a:uLnTx/>
                    <a:uFillTx/>
                    <a:latin typeface="Times New Roman" charset="0"/>
                    <a:ea typeface="+mn-ea"/>
                    <a:cs typeface="+mn-cs"/>
                  </a:rPr>
                  <a:t>Utility Services</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defRPr/>
                </a:pPr>
                <a:r>
                  <a:rPr kumimoji="0" lang="en-US" sz="1200" b="0" i="0" u="none" strike="noStrike" kern="1200" cap="none" spc="0" normalizeH="0" baseline="0" noProof="0" dirty="0">
                    <a:ln>
                      <a:noFill/>
                    </a:ln>
                    <a:solidFill>
                      <a:srgbClr val="000000"/>
                    </a:solidFill>
                    <a:effectLst/>
                    <a:uLnTx/>
                    <a:uFillTx/>
                    <a:latin typeface="Times New Roman" charset="0"/>
                    <a:ea typeface="+mn-ea"/>
                    <a:cs typeface="+mn-cs"/>
                  </a:rPr>
                  <a:t>Transportation</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defRPr/>
                </a:pPr>
                <a:r>
                  <a:rPr kumimoji="0" lang="en-US" sz="1200" b="0" i="0" u="none" strike="noStrike" kern="1200" cap="none" spc="0" normalizeH="0" baseline="0" noProof="0" dirty="0">
                    <a:ln>
                      <a:noFill/>
                    </a:ln>
                    <a:solidFill>
                      <a:srgbClr val="000000"/>
                    </a:solidFill>
                    <a:effectLst/>
                    <a:uLnTx/>
                    <a:uFillTx/>
                    <a:latin typeface="Times New Roman" charset="0"/>
                    <a:ea typeface="+mn-ea"/>
                    <a:cs typeface="+mn-cs"/>
                  </a:rPr>
                  <a:t>Food/Essentials Distribution</a:t>
                </a:r>
              </a:p>
            </p:txBody>
          </p:sp>
          <p:pic>
            <p:nvPicPr>
              <p:cNvPr id="36" name="Picture 35" descr="j0233070"/>
              <p:cNvPicPr>
                <a:picLocks noChangeAspect="1" noChangeArrowheads="1"/>
              </p:cNvPicPr>
              <p:nvPr/>
            </p:nvPicPr>
            <p:blipFill>
              <a:blip r:embed="rId7" cstate="print"/>
              <a:srcRect/>
              <a:stretch>
                <a:fillRect/>
              </a:stretch>
            </p:blipFill>
            <p:spPr bwMode="auto">
              <a:xfrm>
                <a:off x="2148" y="3024"/>
                <a:ext cx="528" cy="264"/>
              </a:xfrm>
              <a:prstGeom prst="rect">
                <a:avLst/>
              </a:prstGeom>
              <a:noFill/>
              <a:ln w="9525">
                <a:noFill/>
                <a:miter lim="800000"/>
                <a:headEnd/>
                <a:tailEnd/>
              </a:ln>
            </p:spPr>
          </p:pic>
          <p:pic>
            <p:nvPicPr>
              <p:cNvPr id="37" name="Picture 36" descr="MCj04103230000[1]"/>
              <p:cNvPicPr>
                <a:picLocks noChangeAspect="1" noChangeArrowheads="1"/>
              </p:cNvPicPr>
              <p:nvPr/>
            </p:nvPicPr>
            <p:blipFill>
              <a:blip r:embed="rId8" cstate="print"/>
              <a:srcRect/>
              <a:stretch>
                <a:fillRect/>
              </a:stretch>
            </p:blipFill>
            <p:spPr bwMode="auto">
              <a:xfrm>
                <a:off x="2868" y="3024"/>
                <a:ext cx="864" cy="292"/>
              </a:xfrm>
              <a:prstGeom prst="rect">
                <a:avLst/>
              </a:prstGeom>
              <a:noFill/>
              <a:ln w="9525">
                <a:noFill/>
                <a:miter lim="800000"/>
                <a:headEnd/>
                <a:tailEnd/>
              </a:ln>
            </p:spPr>
          </p:pic>
          <p:sp>
            <p:nvSpPr>
              <p:cNvPr id="38" name="Text Box 45"/>
              <p:cNvSpPr txBox="1">
                <a:spLocks noChangeArrowheads="1"/>
              </p:cNvSpPr>
              <p:nvPr/>
            </p:nvSpPr>
            <p:spPr bwMode="auto">
              <a:xfrm>
                <a:off x="2052" y="3360"/>
                <a:ext cx="1728" cy="516"/>
              </a:xfrm>
              <a:prstGeom prst="rect">
                <a:avLst/>
              </a:prstGeom>
              <a:noFill/>
              <a:ln w="9525">
                <a:noFill/>
                <a:miter lim="800000"/>
                <a:headEnd/>
                <a:tailEnd/>
              </a:ln>
            </p:spPr>
            <p:txBody>
              <a:bodyPr>
                <a:spAutoFit/>
              </a:bodyP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defRPr/>
                </a:pPr>
                <a:r>
                  <a:rPr kumimoji="0" lang="en-US" sz="1200" b="0" i="0" u="none" strike="noStrike" kern="1200" cap="none" spc="0" normalizeH="0" baseline="0" noProof="0" dirty="0">
                    <a:ln>
                      <a:noFill/>
                    </a:ln>
                    <a:solidFill>
                      <a:srgbClr val="000000"/>
                    </a:solidFill>
                    <a:effectLst/>
                    <a:uLnTx/>
                    <a:uFillTx/>
                    <a:latin typeface="Times New Roman" charset="0"/>
                    <a:ea typeface="+mn-ea"/>
                    <a:cs typeface="+mn-cs"/>
                  </a:rPr>
                  <a:t>Threat Assessment and Attack Warning</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defRPr/>
                </a:pPr>
                <a:r>
                  <a:rPr kumimoji="0" lang="en-US" sz="1200" b="0" i="0" u="none" strike="noStrike" kern="1200" cap="none" spc="0" normalizeH="0" baseline="0" noProof="0" dirty="0">
                    <a:ln>
                      <a:noFill/>
                    </a:ln>
                    <a:solidFill>
                      <a:srgbClr val="000000"/>
                    </a:solidFill>
                    <a:effectLst/>
                    <a:uLnTx/>
                    <a:uFillTx/>
                    <a:latin typeface="Times New Roman" charset="0"/>
                    <a:ea typeface="+mn-ea"/>
                    <a:cs typeface="+mn-cs"/>
                  </a:rPr>
                  <a:t>C2 of Military Forces</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defRPr/>
                </a:pPr>
                <a:r>
                  <a:rPr kumimoji="0" lang="en-US" sz="1200" b="0" i="0" u="none" strike="noStrike" kern="1200" cap="none" spc="0" normalizeH="0" baseline="0" noProof="0" dirty="0">
                    <a:ln>
                      <a:noFill/>
                    </a:ln>
                    <a:solidFill>
                      <a:srgbClr val="000000"/>
                    </a:solidFill>
                    <a:effectLst/>
                    <a:uLnTx/>
                    <a:uFillTx/>
                    <a:latin typeface="Times New Roman" charset="0"/>
                    <a:ea typeface="+mn-ea"/>
                    <a:cs typeface="+mn-cs"/>
                  </a:rPr>
                  <a:t>Military Mobilization</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defRPr/>
                </a:pPr>
                <a:r>
                  <a:rPr kumimoji="0" lang="en-US" sz="1200" b="0" i="0" u="none" strike="noStrike" kern="1200" cap="none" spc="0" normalizeH="0" baseline="0" noProof="0" dirty="0">
                    <a:ln>
                      <a:noFill/>
                    </a:ln>
                    <a:solidFill>
                      <a:srgbClr val="000000"/>
                    </a:solidFill>
                    <a:effectLst/>
                    <a:uLnTx/>
                    <a:uFillTx/>
                    <a:latin typeface="Times New Roman" charset="0"/>
                    <a:ea typeface="+mn-ea"/>
                    <a:cs typeface="+mn-cs"/>
                  </a:rPr>
                  <a:t>Military Assist. To Civil Authorities</a:t>
                </a:r>
              </a:p>
            </p:txBody>
          </p:sp>
          <p:pic>
            <p:nvPicPr>
              <p:cNvPr id="39" name="Picture 38" descr="MCTN01098_0000[1]"/>
              <p:cNvPicPr>
                <a:picLocks noChangeAspect="1" noChangeArrowheads="1"/>
              </p:cNvPicPr>
              <p:nvPr/>
            </p:nvPicPr>
            <p:blipFill>
              <a:blip r:embed="rId9" cstate="print"/>
              <a:srcRect/>
              <a:stretch>
                <a:fillRect/>
              </a:stretch>
            </p:blipFill>
            <p:spPr bwMode="auto">
              <a:xfrm>
                <a:off x="2148" y="3888"/>
                <a:ext cx="528" cy="271"/>
              </a:xfrm>
              <a:prstGeom prst="rect">
                <a:avLst/>
              </a:prstGeom>
              <a:noFill/>
              <a:ln w="9525">
                <a:noFill/>
                <a:miter lim="800000"/>
                <a:headEnd/>
                <a:tailEnd/>
              </a:ln>
            </p:spPr>
          </p:pic>
          <p:pic>
            <p:nvPicPr>
              <p:cNvPr id="40" name="Picture 39" descr="MCj04103190000[1]"/>
              <p:cNvPicPr>
                <a:picLocks noChangeAspect="1" noChangeArrowheads="1"/>
              </p:cNvPicPr>
              <p:nvPr/>
            </p:nvPicPr>
            <p:blipFill>
              <a:blip r:embed="rId10" cstate="print"/>
              <a:srcRect/>
              <a:stretch>
                <a:fillRect/>
              </a:stretch>
            </p:blipFill>
            <p:spPr bwMode="auto">
              <a:xfrm>
                <a:off x="3108" y="3840"/>
                <a:ext cx="672" cy="304"/>
              </a:xfrm>
              <a:prstGeom prst="rect">
                <a:avLst/>
              </a:prstGeom>
              <a:noFill/>
              <a:ln w="9525">
                <a:noFill/>
                <a:miter lim="800000"/>
                <a:headEnd/>
                <a:tailEnd/>
              </a:ln>
            </p:spPr>
          </p:pic>
          <p:sp>
            <p:nvSpPr>
              <p:cNvPr id="41" name="Text Box 48"/>
              <p:cNvSpPr txBox="1">
                <a:spLocks noChangeArrowheads="1"/>
              </p:cNvSpPr>
              <p:nvPr/>
            </p:nvSpPr>
            <p:spPr bwMode="auto">
              <a:xfrm>
                <a:off x="3972" y="3408"/>
                <a:ext cx="1152" cy="289"/>
              </a:xfrm>
              <a:prstGeom prst="rect">
                <a:avLst/>
              </a:prstGeom>
              <a:noFill/>
              <a:ln w="9525">
                <a:noFill/>
                <a:miter lim="800000"/>
                <a:headEnd/>
                <a:tailEnd/>
              </a:ln>
            </p:spPr>
            <p:txBody>
              <a:bodyPr>
                <a:spAutoFit/>
              </a:bodyP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 typeface="Wingdings" pitchFamily="2" charset="2"/>
                  <a:buChar char="Ø"/>
                  <a:tabLst/>
                  <a:defRPr/>
                </a:pPr>
                <a:r>
                  <a:rPr kumimoji="0" lang="en-US" sz="1200" b="0" i="0" u="none" strike="noStrike" kern="1200" cap="none" spc="0" normalizeH="0" baseline="0" noProof="0" dirty="0">
                    <a:ln>
                      <a:noFill/>
                    </a:ln>
                    <a:solidFill>
                      <a:srgbClr val="000000"/>
                    </a:solidFill>
                    <a:effectLst/>
                    <a:uLnTx/>
                    <a:uFillTx/>
                    <a:latin typeface="Times New Roman" charset="0"/>
                    <a:ea typeface="+mn-ea"/>
                    <a:cs typeface="+mn-cs"/>
                  </a:rPr>
                  <a:t>Worldwide Diplomacy</a:t>
                </a:r>
              </a:p>
              <a:p>
                <a:pPr marL="0" marR="0" lvl="0" indent="0" algn="ctr" defTabSz="914400" rtl="0" eaLnBrk="0" fontAlgn="base" latinLnBrk="0" hangingPunct="0">
                  <a:lnSpc>
                    <a:spcPct val="100000"/>
                  </a:lnSpc>
                  <a:spcBef>
                    <a:spcPct val="0"/>
                  </a:spcBef>
                  <a:spcAft>
                    <a:spcPct val="0"/>
                  </a:spcAft>
                  <a:buClrTx/>
                  <a:buSzTx/>
                  <a:buFont typeface="Wingdings" pitchFamily="2" charset="2"/>
                  <a:buChar char="Ø"/>
                  <a:tabLst/>
                  <a:defRPr/>
                </a:pPr>
                <a:r>
                  <a:rPr kumimoji="0" lang="en-US" sz="1200" b="0" i="0" u="none" strike="noStrike" kern="1200" cap="none" spc="0" normalizeH="0" baseline="0" noProof="0" dirty="0">
                    <a:ln>
                      <a:noFill/>
                    </a:ln>
                    <a:solidFill>
                      <a:srgbClr val="000000"/>
                    </a:solidFill>
                    <a:effectLst/>
                    <a:uLnTx/>
                    <a:uFillTx/>
                    <a:latin typeface="Times New Roman" charset="0"/>
                    <a:ea typeface="+mn-ea"/>
                    <a:cs typeface="+mn-cs"/>
                  </a:rPr>
                  <a:t>Worldwide Intelligence</a:t>
                </a:r>
              </a:p>
            </p:txBody>
          </p:sp>
          <p:pic>
            <p:nvPicPr>
              <p:cNvPr id="42" name="Picture 41" descr="MCFL00022_0000[1]"/>
              <p:cNvPicPr>
                <a:picLocks noChangeAspect="1" noChangeArrowheads="1"/>
              </p:cNvPicPr>
              <p:nvPr/>
            </p:nvPicPr>
            <p:blipFill>
              <a:blip r:embed="rId11" cstate="print"/>
              <a:srcRect/>
              <a:stretch>
                <a:fillRect/>
              </a:stretch>
            </p:blipFill>
            <p:spPr bwMode="auto">
              <a:xfrm>
                <a:off x="4692" y="3072"/>
                <a:ext cx="528" cy="280"/>
              </a:xfrm>
              <a:prstGeom prst="rect">
                <a:avLst/>
              </a:prstGeom>
              <a:noFill/>
              <a:ln w="9525">
                <a:noFill/>
                <a:miter lim="800000"/>
                <a:headEnd/>
                <a:tailEnd/>
              </a:ln>
            </p:spPr>
          </p:pic>
          <p:pic>
            <p:nvPicPr>
              <p:cNvPr id="43" name="Picture 42" descr="MCj03080410000[1]"/>
              <p:cNvPicPr>
                <a:picLocks noChangeAspect="1" noChangeArrowheads="1"/>
              </p:cNvPicPr>
              <p:nvPr/>
            </p:nvPicPr>
            <p:blipFill>
              <a:blip r:embed="rId12" cstate="print"/>
              <a:srcRect/>
              <a:stretch>
                <a:fillRect/>
              </a:stretch>
            </p:blipFill>
            <p:spPr bwMode="auto">
              <a:xfrm>
                <a:off x="3828" y="3072"/>
                <a:ext cx="323" cy="337"/>
              </a:xfrm>
              <a:prstGeom prst="rect">
                <a:avLst/>
              </a:prstGeom>
              <a:noFill/>
              <a:ln w="9525">
                <a:noFill/>
                <a:miter lim="800000"/>
                <a:headEnd/>
                <a:tailEnd/>
              </a:ln>
            </p:spPr>
          </p:pic>
          <p:pic>
            <p:nvPicPr>
              <p:cNvPr id="44" name="Picture 43" descr="MCj01493420000[1]"/>
              <p:cNvPicPr>
                <a:picLocks noChangeAspect="1" noChangeArrowheads="1"/>
              </p:cNvPicPr>
              <p:nvPr/>
            </p:nvPicPr>
            <p:blipFill>
              <a:blip r:embed="rId13" cstate="print"/>
              <a:srcRect/>
              <a:stretch>
                <a:fillRect/>
              </a:stretch>
            </p:blipFill>
            <p:spPr bwMode="auto">
              <a:xfrm>
                <a:off x="4692" y="3744"/>
                <a:ext cx="576" cy="431"/>
              </a:xfrm>
              <a:prstGeom prst="rect">
                <a:avLst/>
              </a:prstGeom>
              <a:noFill/>
              <a:ln w="9525">
                <a:noFill/>
                <a:miter lim="800000"/>
                <a:headEnd/>
                <a:tailEnd/>
              </a:ln>
            </p:spPr>
          </p:pic>
        </p:grpSp>
        <p:sp>
          <p:nvSpPr>
            <p:cNvPr id="26" name="Rectangle 25"/>
            <p:cNvSpPr>
              <a:spLocks noChangeArrowheads="1"/>
            </p:cNvSpPr>
            <p:nvPr/>
          </p:nvSpPr>
          <p:spPr bwMode="auto">
            <a:xfrm>
              <a:off x="3589362" y="2328944"/>
              <a:ext cx="1501204" cy="286512"/>
            </a:xfrm>
            <a:prstGeom prst="rect">
              <a:avLst/>
            </a:prstGeom>
            <a:solidFill>
              <a:srgbClr val="FFFFFF"/>
            </a:solidFill>
            <a:ln w="9525">
              <a:solidFill>
                <a:srgbClr val="333399"/>
              </a:solidFill>
              <a:miter lim="800000"/>
              <a:headEnd/>
              <a:tailEnd/>
            </a:ln>
          </p:spPr>
          <p:txBody>
            <a:bodyPr wrap="none" anchor="ct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Times New Roman" charset="0"/>
                  <a:ea typeface="+mn-ea"/>
                  <a:cs typeface="+mn-cs"/>
                </a:rPr>
                <a:t>Chief Executive</a:t>
              </a:r>
            </a:p>
          </p:txBody>
        </p:sp>
        <p:sp>
          <p:nvSpPr>
            <p:cNvPr id="27" name="Rectangle 26"/>
            <p:cNvSpPr>
              <a:spLocks noChangeArrowheads="1"/>
            </p:cNvSpPr>
            <p:nvPr/>
          </p:nvSpPr>
          <p:spPr bwMode="auto">
            <a:xfrm>
              <a:off x="7094561" y="2328944"/>
              <a:ext cx="1504188" cy="286512"/>
            </a:xfrm>
            <a:prstGeom prst="rect">
              <a:avLst/>
            </a:prstGeom>
            <a:solidFill>
              <a:srgbClr val="FFFFFF"/>
            </a:solidFill>
            <a:ln w="9525">
              <a:solidFill>
                <a:srgbClr val="333399"/>
              </a:solidFill>
              <a:miter lim="800000"/>
              <a:headEnd/>
              <a:tailEnd/>
            </a:ln>
          </p:spPr>
          <p:txBody>
            <a:bodyPr wrap="none" anchor="ct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Times New Roman" charset="0"/>
                  <a:ea typeface="+mn-ea"/>
                  <a:cs typeface="+mn-cs"/>
                </a:rPr>
                <a:t>Head of State</a:t>
              </a:r>
            </a:p>
          </p:txBody>
        </p:sp>
      </p:grpSp>
    </p:spTree>
    <p:extLst>
      <p:ext uri="{BB962C8B-B14F-4D97-AF65-F5344CB8AC3E}">
        <p14:creationId xmlns:p14="http://schemas.microsoft.com/office/powerpoint/2010/main" val="28550825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1117599" y="679369"/>
            <a:ext cx="10056285" cy="7097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Background</a:t>
            </a:r>
            <a:br>
              <a:rPr lang="en-GB" dirty="0" smtClean="0"/>
            </a:br>
            <a:r>
              <a:rPr lang="en-GB" dirty="0" smtClean="0"/>
              <a:t>NS/EP Priority Services in the US</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5</a:t>
            </a:fld>
            <a:endParaRPr lang="en-GB" dirty="0"/>
          </a:p>
        </p:txBody>
      </p:sp>
      <p:sp>
        <p:nvSpPr>
          <p:cNvPr id="5" name="Footer Placeholder 4"/>
          <p:cNvSpPr>
            <a:spLocks noGrp="1"/>
          </p:cNvSpPr>
          <p:nvPr>
            <p:ph type="ftr" idx="14"/>
          </p:nvPr>
        </p:nvSpPr>
        <p:spPr/>
        <p:txBody>
          <a:bodyPr/>
          <a:lstStyle/>
          <a:p>
            <a:r>
              <a:rPr lang="en-GB" dirty="0" smtClean="0"/>
              <a:t>Subir Das, Peraton Labs</a:t>
            </a:r>
            <a:endParaRPr lang="en-GB" dirty="0"/>
          </a:p>
        </p:txBody>
      </p:sp>
      <p:sp>
        <p:nvSpPr>
          <p:cNvPr id="7" name="Date Placeholder 5"/>
          <p:cNvSpPr>
            <a:spLocks noGrp="1"/>
          </p:cNvSpPr>
          <p:nvPr>
            <p:ph type="dt" idx="15"/>
          </p:nvPr>
        </p:nvSpPr>
        <p:spPr>
          <a:xfrm>
            <a:off x="929217" y="333375"/>
            <a:ext cx="2499764" cy="273050"/>
          </a:xfrm>
        </p:spPr>
        <p:txBody>
          <a:bodyPr/>
          <a:lstStyle/>
          <a:p>
            <a:r>
              <a:rPr lang="en-US" dirty="0" smtClean="0"/>
              <a:t>April 2022</a:t>
            </a:r>
            <a:endParaRPr lang="en-GB" dirty="0"/>
          </a:p>
        </p:txBody>
      </p:sp>
      <p:grpSp>
        <p:nvGrpSpPr>
          <p:cNvPr id="8" name="Group 7"/>
          <p:cNvGrpSpPr/>
          <p:nvPr/>
        </p:nvGrpSpPr>
        <p:grpSpPr>
          <a:xfrm>
            <a:off x="533400" y="1484956"/>
            <a:ext cx="10972800" cy="4959221"/>
            <a:chOff x="466445" y="1154830"/>
            <a:chExt cx="10972800" cy="4959221"/>
          </a:xfrm>
        </p:grpSpPr>
        <p:sp>
          <p:nvSpPr>
            <p:cNvPr id="9" name="TextBox 8">
              <a:extLst>
                <a:ext uri="{FF2B5EF4-FFF2-40B4-BE49-F238E27FC236}">
                  <a16:creationId xmlns:a16="http://schemas.microsoft.com/office/drawing/2014/main" id="{4EDC78CF-298D-4EEF-9A33-EEDF0FC66722}"/>
                </a:ext>
                <a:ext uri="{C183D7F6-B498-43B3-948B-1728B52AA6E4}">
                  <adec:decorative xmlns:adec="http://schemas.microsoft.com/office/drawing/2017/decorative" xmlns="" val="0"/>
                </a:ext>
              </a:extLst>
            </p:cNvPr>
            <p:cNvSpPr txBox="1"/>
            <p:nvPr/>
          </p:nvSpPr>
          <p:spPr>
            <a:xfrm>
              <a:off x="1585032" y="2129472"/>
              <a:ext cx="2780930" cy="461665"/>
            </a:xfrm>
            <a:prstGeom prst="rect">
              <a:avLst/>
            </a:prstGeom>
            <a:solidFill>
              <a:srgbClr val="075388"/>
            </a:solidFill>
            <a:ln>
              <a:solidFill>
                <a:srgbClr val="075388"/>
              </a:solidFill>
            </a:ln>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white"/>
                  </a:solidFill>
                  <a:effectLst/>
                  <a:uLnTx/>
                  <a:uFillTx/>
                  <a:latin typeface="Arial"/>
                  <a:ea typeface="+mn-ea"/>
                </a:rPr>
                <a:t>GETS</a:t>
              </a:r>
            </a:p>
          </p:txBody>
        </p:sp>
        <p:sp>
          <p:nvSpPr>
            <p:cNvPr id="10" name="Rectangle: Top Corners Rounded 31">
              <a:extLst>
                <a:ext uri="{FF2B5EF4-FFF2-40B4-BE49-F238E27FC236}">
                  <a16:creationId xmlns:a16="http://schemas.microsoft.com/office/drawing/2014/main" id="{1C27C103-BB10-4E2F-A935-80C7958BC815}"/>
                </a:ext>
                <a:ext uri="{C183D7F6-B498-43B3-948B-1728B52AA6E4}">
                  <adec:decorative xmlns:adec="http://schemas.microsoft.com/office/drawing/2017/decorative" xmlns="" val="1"/>
                </a:ext>
              </a:extLst>
            </p:cNvPr>
            <p:cNvSpPr/>
            <p:nvPr/>
          </p:nvSpPr>
          <p:spPr>
            <a:xfrm rot="10800000">
              <a:off x="1603898" y="2568084"/>
              <a:ext cx="2743200" cy="3426390"/>
            </a:xfrm>
            <a:prstGeom prst="round2SameRect">
              <a:avLst/>
            </a:prstGeom>
            <a:solidFill>
              <a:sysClr val="window" lastClr="FFFFFF"/>
            </a:solidFill>
            <a:ln w="38100" cap="flat" cmpd="sng" algn="ctr">
              <a:solidFill>
                <a:srgbClr val="075388"/>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rial" panose="020B0604020202020204"/>
                <a:ea typeface="+mn-ea"/>
              </a:endParaRPr>
            </a:p>
          </p:txBody>
        </p:sp>
        <p:grpSp>
          <p:nvGrpSpPr>
            <p:cNvPr id="11" name="Group 10" descr="GETS provides priority over landline networks this includes landline telephones and limited priority for satellite and mobile phones as they connect to the landline network">
              <a:extLst>
                <a:ext uri="{FF2B5EF4-FFF2-40B4-BE49-F238E27FC236}">
                  <a16:creationId xmlns:a16="http://schemas.microsoft.com/office/drawing/2014/main" id="{733F3036-7C70-4281-9EAA-D2B610866BFE}"/>
                </a:ext>
                <a:ext uri="{C183D7F6-B498-43B3-948B-1728B52AA6E4}">
                  <adec:decorative xmlns:adec="http://schemas.microsoft.com/office/drawing/2017/decorative" xmlns="" val="0"/>
                </a:ext>
              </a:extLst>
            </p:cNvPr>
            <p:cNvGrpSpPr/>
            <p:nvPr/>
          </p:nvGrpSpPr>
          <p:grpSpPr>
            <a:xfrm>
              <a:off x="1923244" y="2697703"/>
              <a:ext cx="2104506" cy="1040854"/>
              <a:chOff x="1923244" y="2568563"/>
              <a:chExt cx="2104506" cy="1040854"/>
            </a:xfrm>
          </p:grpSpPr>
          <p:sp>
            <p:nvSpPr>
              <p:cNvPr id="26" name="TextBox 25">
                <a:extLst>
                  <a:ext uri="{FF2B5EF4-FFF2-40B4-BE49-F238E27FC236}">
                    <a16:creationId xmlns:a16="http://schemas.microsoft.com/office/drawing/2014/main" id="{205D478A-79BB-4165-BB23-2B8622294002}"/>
                  </a:ext>
                </a:extLst>
              </p:cNvPr>
              <p:cNvSpPr txBox="1"/>
              <p:nvPr/>
            </p:nvSpPr>
            <p:spPr>
              <a:xfrm>
                <a:off x="1923244" y="3318305"/>
                <a:ext cx="1271974" cy="29111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91" b="0" i="0" u="none" strike="noStrike" kern="0" cap="none" spc="0" normalizeH="0" baseline="0" noProof="0" dirty="0">
                    <a:ln>
                      <a:noFill/>
                    </a:ln>
                    <a:solidFill>
                      <a:srgbClr val="444B53"/>
                    </a:solidFill>
                    <a:effectLst/>
                    <a:uLnTx/>
                    <a:uFillTx/>
                    <a:latin typeface="Franklin Gothic Medium Cond" panose="020B0606030402020204" pitchFamily="34" charset="0"/>
                    <a:ea typeface="+mn-ea"/>
                  </a:rPr>
                  <a:t>Landline Phone</a:t>
                </a:r>
              </a:p>
            </p:txBody>
          </p:sp>
          <p:pic>
            <p:nvPicPr>
              <p:cNvPr id="27" name="Picture 26">
                <a:extLst>
                  <a:ext uri="{FF2B5EF4-FFF2-40B4-BE49-F238E27FC236}">
                    <a16:creationId xmlns:a16="http://schemas.microsoft.com/office/drawing/2014/main" id="{BE1F1D6D-92B3-49EE-8A8C-7F17525880F5}"/>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60239" y="2568563"/>
                <a:ext cx="302308" cy="663185"/>
              </a:xfrm>
              <a:prstGeom prst="rect">
                <a:avLst/>
              </a:prstGeom>
            </p:spPr>
          </p:pic>
          <p:sp>
            <p:nvSpPr>
              <p:cNvPr id="28" name="TextBox 27">
                <a:extLst>
                  <a:ext uri="{FF2B5EF4-FFF2-40B4-BE49-F238E27FC236}">
                    <a16:creationId xmlns:a16="http://schemas.microsoft.com/office/drawing/2014/main" id="{CFD535D6-EA4E-4D4B-9A17-954F0159C3F9}"/>
                  </a:ext>
                </a:extLst>
              </p:cNvPr>
              <p:cNvSpPr txBox="1"/>
              <p:nvPr/>
            </p:nvSpPr>
            <p:spPr>
              <a:xfrm>
                <a:off x="3064025" y="3318305"/>
                <a:ext cx="963725" cy="260071"/>
              </a:xfrm>
              <a:prstGeom prst="rect">
                <a:avLst/>
              </a:prstGeom>
              <a:noFill/>
            </p:spPr>
            <p:txBody>
              <a:bodyPr wrap="non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090" b="0" i="0" u="none" strike="noStrike" kern="0" cap="none" spc="0" normalizeH="0" baseline="0" noProof="0" dirty="0" smtClean="0">
                    <a:ln>
                      <a:noFill/>
                    </a:ln>
                    <a:solidFill>
                      <a:srgbClr val="444B53"/>
                    </a:solidFill>
                    <a:effectLst/>
                    <a:uLnTx/>
                    <a:uFillTx/>
                    <a:latin typeface="Franklin Gothic Medium Cond" panose="020B0606030402020204" pitchFamily="34" charset="0"/>
                    <a:ea typeface="+mn-ea"/>
                  </a:rPr>
                  <a:t>Satellite Phone</a:t>
                </a:r>
              </a:p>
            </p:txBody>
          </p:sp>
        </p:grpSp>
        <p:sp>
          <p:nvSpPr>
            <p:cNvPr id="12" name="TextBox 11" descr="Government Emergency Telecommunications Services or GETS provides priority over wireline commercial networks through a card with a personal identification number or PIN. It also provides some priority calling to most cellphones on major carrier networks. ">
              <a:extLst>
                <a:ext uri="{FF2B5EF4-FFF2-40B4-BE49-F238E27FC236}">
                  <a16:creationId xmlns:a16="http://schemas.microsoft.com/office/drawing/2014/main" id="{8ECB708C-2865-45F9-AAB8-BCBFE6C85DCD}"/>
                </a:ext>
              </a:extLst>
            </p:cNvPr>
            <p:cNvSpPr txBox="1"/>
            <p:nvPr/>
          </p:nvSpPr>
          <p:spPr>
            <a:xfrm>
              <a:off x="1695337" y="3707516"/>
              <a:ext cx="2651760" cy="1631216"/>
            </a:xfrm>
            <a:prstGeom prst="rect">
              <a:avLst/>
            </a:prstGeom>
            <a:noFill/>
          </p:spPr>
          <p:txBody>
            <a:bodyPr wrap="square" rtlCol="0">
              <a:spAutoFit/>
            </a:bodyPr>
            <a:lstStyle/>
            <a:p>
              <a:pPr marL="285750" marR="0" lvl="0" indent="-285750" defTabSz="457200" eaLnBrk="1" fontAlgn="auto" latinLnBrk="0" hangingPunct="1">
                <a:lnSpc>
                  <a:spcPct val="100000"/>
                </a:lnSpc>
                <a:spcBef>
                  <a:spcPts val="1200"/>
                </a:spcBef>
                <a:spcAft>
                  <a:spcPts val="0"/>
                </a:spcAft>
                <a:buClr>
                  <a:srgbClr val="E7E6E6">
                    <a:lumMod val="75000"/>
                  </a:srgbClr>
                </a:buClr>
                <a:buSzTx/>
                <a:buFont typeface="Wingdings" panose="05000000000000000000" pitchFamily="2" charset="2"/>
                <a:buChar char="§"/>
                <a:tabLst/>
                <a:defRPr/>
              </a:pPr>
              <a:r>
                <a:rPr kumimoji="0" lang="en-US" altLang="en-US" sz="1600" b="0" i="0" u="none" strike="noStrike" kern="0" cap="none" spc="0" normalizeH="0" baseline="0" noProof="0" dirty="0" smtClean="0">
                  <a:ln>
                    <a:noFill/>
                  </a:ln>
                  <a:solidFill>
                    <a:srgbClr val="E7E6E6">
                      <a:lumMod val="25000"/>
                    </a:srgbClr>
                  </a:solidFill>
                  <a:effectLst/>
                  <a:uLnTx/>
                  <a:uFillTx/>
                  <a:latin typeface="Franklin Gothic Book" panose="020B0503020102020204" pitchFamily="34" charset="0"/>
                  <a:ea typeface="+mn-ea"/>
                  <a:cs typeface="Arial" panose="020B0604020202020204" pitchFamily="34" charset="0"/>
                </a:rPr>
                <a:t>Operational since 1994 </a:t>
              </a:r>
            </a:p>
            <a:p>
              <a:pPr marL="285750" marR="0" lvl="0" indent="-285750" defTabSz="457200" eaLnBrk="1" fontAlgn="auto" latinLnBrk="0" hangingPunct="1">
                <a:lnSpc>
                  <a:spcPct val="100000"/>
                </a:lnSpc>
                <a:spcBef>
                  <a:spcPts val="1200"/>
                </a:spcBef>
                <a:spcAft>
                  <a:spcPts val="0"/>
                </a:spcAft>
                <a:buClr>
                  <a:srgbClr val="E7E6E6">
                    <a:lumMod val="75000"/>
                  </a:srgbClr>
                </a:buClr>
                <a:buSzTx/>
                <a:buFont typeface="Wingdings" panose="05000000000000000000" pitchFamily="2" charset="2"/>
                <a:buChar char="§"/>
                <a:tabLst/>
                <a:defRPr/>
              </a:pPr>
              <a:r>
                <a:rPr kumimoji="0" lang="en-US" altLang="en-US" sz="1600" b="0" i="0" u="none" strike="noStrike" kern="0" cap="none" spc="0" normalizeH="0" baseline="0" noProof="0" dirty="0" smtClean="0">
                  <a:ln>
                    <a:noFill/>
                  </a:ln>
                  <a:solidFill>
                    <a:srgbClr val="E7E6E6">
                      <a:lumMod val="25000"/>
                    </a:srgbClr>
                  </a:solidFill>
                  <a:effectLst/>
                  <a:uLnTx/>
                  <a:uFillTx/>
                  <a:latin typeface="Franklin Gothic Book" panose="020B0503020102020204" pitchFamily="34" charset="0"/>
                  <a:ea typeface="+mn-ea"/>
                  <a:cs typeface="Arial" panose="020B0604020202020204" pitchFamily="34" charset="0"/>
                </a:rPr>
                <a:t>Calling Card service</a:t>
              </a:r>
            </a:p>
            <a:p>
              <a:pPr marL="285750" marR="0" lvl="0" indent="-285750" defTabSz="457200" eaLnBrk="1" fontAlgn="auto" latinLnBrk="0" hangingPunct="1">
                <a:lnSpc>
                  <a:spcPct val="100000"/>
                </a:lnSpc>
                <a:spcBef>
                  <a:spcPts val="1200"/>
                </a:spcBef>
                <a:spcAft>
                  <a:spcPts val="0"/>
                </a:spcAft>
                <a:buClr>
                  <a:srgbClr val="E7E6E6">
                    <a:lumMod val="75000"/>
                  </a:srgbClr>
                </a:buClr>
                <a:buSzTx/>
                <a:buFont typeface="Wingdings" panose="05000000000000000000" pitchFamily="2" charset="2"/>
                <a:buChar char="§"/>
                <a:tabLst/>
                <a:defRPr/>
              </a:pPr>
              <a:r>
                <a:rPr kumimoji="0" lang="en-US" altLang="en-US" sz="1600" b="0" i="0" u="none" strike="noStrike" kern="0" cap="none" spc="0" normalizeH="0" baseline="0" noProof="0" dirty="0" smtClean="0">
                  <a:ln>
                    <a:noFill/>
                  </a:ln>
                  <a:solidFill>
                    <a:srgbClr val="E7E6E6">
                      <a:lumMod val="25000"/>
                    </a:srgbClr>
                  </a:solidFill>
                  <a:effectLst/>
                  <a:uLnTx/>
                  <a:uFillTx/>
                  <a:latin typeface="Franklin Gothic Book" panose="020B0503020102020204" pitchFamily="34" charset="0"/>
                  <a:ea typeface="+mn-ea"/>
                  <a:cs typeface="Arial" panose="020B0604020202020204" pitchFamily="34" charset="0"/>
                </a:rPr>
                <a:t>Accessible from any domestic or international PSTN phone.</a:t>
              </a:r>
              <a:endParaRPr kumimoji="0" lang="en-US" sz="1600" b="0" i="0" u="none" strike="noStrike" kern="0" cap="none" spc="0" normalizeH="0" baseline="0" noProof="0" dirty="0" smtClean="0">
                <a:ln>
                  <a:noFill/>
                </a:ln>
                <a:solidFill>
                  <a:srgbClr val="E7E6E6">
                    <a:lumMod val="25000"/>
                  </a:srgbClr>
                </a:solidFill>
                <a:effectLst/>
                <a:uLnTx/>
                <a:uFillTx/>
                <a:latin typeface="Franklin Gothic Book" panose="020B0503020102020204" pitchFamily="34" charset="0"/>
                <a:ea typeface="+mn-ea"/>
              </a:endParaRPr>
            </a:p>
          </p:txBody>
        </p:sp>
        <p:sp>
          <p:nvSpPr>
            <p:cNvPr id="13" name="Rectangle: Top Corners Rounded 38">
              <a:extLst>
                <a:ext uri="{FF2B5EF4-FFF2-40B4-BE49-F238E27FC236}">
                  <a16:creationId xmlns:a16="http://schemas.microsoft.com/office/drawing/2014/main" id="{1B938BC2-3B5B-4E7C-97B0-48C550AE5833}"/>
                </a:ext>
                <a:ext uri="{C183D7F6-B498-43B3-948B-1728B52AA6E4}">
                  <adec:decorative xmlns:adec="http://schemas.microsoft.com/office/drawing/2017/decorative" xmlns="" val="1"/>
                </a:ext>
              </a:extLst>
            </p:cNvPr>
            <p:cNvSpPr/>
            <p:nvPr/>
          </p:nvSpPr>
          <p:spPr>
            <a:xfrm rot="10800000">
              <a:off x="4750830" y="2591135"/>
              <a:ext cx="2743200" cy="3479539"/>
            </a:xfrm>
            <a:prstGeom prst="round2SameRect">
              <a:avLst/>
            </a:prstGeom>
            <a:solidFill>
              <a:sysClr val="window" lastClr="FFFFFF"/>
            </a:solidFill>
            <a:ln w="38100" cap="flat" cmpd="sng" algn="ctr">
              <a:solidFill>
                <a:srgbClr val="075388"/>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rial" panose="020B0604020202020204"/>
                <a:ea typeface="+mn-ea"/>
              </a:endParaRPr>
            </a:p>
          </p:txBody>
        </p:sp>
        <p:sp>
          <p:nvSpPr>
            <p:cNvPr id="14" name="TextBox 13">
              <a:extLst>
                <a:ext uri="{FF2B5EF4-FFF2-40B4-BE49-F238E27FC236}">
                  <a16:creationId xmlns:a16="http://schemas.microsoft.com/office/drawing/2014/main" id="{143D416C-0427-4B6E-B2DC-6EE64F6127E4}"/>
                </a:ext>
                <a:ext uri="{C183D7F6-B498-43B3-948B-1728B52AA6E4}">
                  <adec:decorative xmlns:adec="http://schemas.microsoft.com/office/drawing/2017/decorative" xmlns="" val="0"/>
                </a:ext>
              </a:extLst>
            </p:cNvPr>
            <p:cNvSpPr txBox="1"/>
            <p:nvPr/>
          </p:nvSpPr>
          <p:spPr>
            <a:xfrm>
              <a:off x="4731964" y="2147268"/>
              <a:ext cx="2780930" cy="461665"/>
            </a:xfrm>
            <a:prstGeom prst="rect">
              <a:avLst/>
            </a:prstGeom>
            <a:solidFill>
              <a:srgbClr val="075388"/>
            </a:solid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white"/>
                  </a:solidFill>
                  <a:effectLst/>
                  <a:uLnTx/>
                  <a:uFillTx/>
                  <a:latin typeface="Arial"/>
                  <a:ea typeface="+mn-ea"/>
                </a:rPr>
                <a:t>WPS</a:t>
              </a:r>
            </a:p>
          </p:txBody>
        </p:sp>
        <p:sp>
          <p:nvSpPr>
            <p:cNvPr id="15" name="TextBox 14">
              <a:extLst>
                <a:ext uri="{FF2B5EF4-FFF2-40B4-BE49-F238E27FC236}">
                  <a16:creationId xmlns:a16="http://schemas.microsoft.com/office/drawing/2014/main" id="{777ADBE6-B5D6-40B8-87AC-7ADE5A40F43B}"/>
                </a:ext>
              </a:extLst>
            </p:cNvPr>
            <p:cNvSpPr txBox="1"/>
            <p:nvPr/>
          </p:nvSpPr>
          <p:spPr>
            <a:xfrm>
              <a:off x="5486580" y="3439488"/>
              <a:ext cx="1362010" cy="33029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91" b="0" i="0" u="none" strike="noStrike" kern="0" cap="none" spc="0" normalizeH="0" baseline="0" noProof="0" dirty="0">
                  <a:ln>
                    <a:noFill/>
                  </a:ln>
                  <a:solidFill>
                    <a:srgbClr val="444B53"/>
                  </a:solidFill>
                  <a:effectLst/>
                  <a:uLnTx/>
                  <a:uFillTx/>
                  <a:latin typeface="Franklin Gothic Medium Cond" panose="020B0606030402020204" pitchFamily="34" charset="0"/>
                  <a:ea typeface="+mn-ea"/>
                </a:rPr>
                <a:t>Cell Phone</a:t>
              </a:r>
            </a:p>
          </p:txBody>
        </p:sp>
        <p:sp>
          <p:nvSpPr>
            <p:cNvPr id="16" name="TextBox 15" descr="Wireless Priority Services or WPS provides priority over wireless networks within US states and territories. It requires subscriptions on individual devices. All nationwide and some regional carriers offer WPS.">
              <a:extLst>
                <a:ext uri="{FF2B5EF4-FFF2-40B4-BE49-F238E27FC236}">
                  <a16:creationId xmlns:a16="http://schemas.microsoft.com/office/drawing/2014/main" id="{099CD604-8065-43E5-8F40-647A09DACB55}"/>
                </a:ext>
              </a:extLst>
            </p:cNvPr>
            <p:cNvSpPr txBox="1"/>
            <p:nvPr/>
          </p:nvSpPr>
          <p:spPr>
            <a:xfrm>
              <a:off x="4786732" y="3709296"/>
              <a:ext cx="2651760" cy="1723549"/>
            </a:xfrm>
            <a:prstGeom prst="rect">
              <a:avLst/>
            </a:prstGeom>
            <a:noFill/>
          </p:spPr>
          <p:txBody>
            <a:bodyPr wrap="square" rtlCol="0">
              <a:spAutoFit/>
            </a:bodyPr>
            <a:lstStyle/>
            <a:p>
              <a:pPr marL="285750" marR="0" lvl="0" indent="-285750" defTabSz="457200" eaLnBrk="1" fontAlgn="auto" latinLnBrk="0" hangingPunct="1">
                <a:lnSpc>
                  <a:spcPct val="100000"/>
                </a:lnSpc>
                <a:spcBef>
                  <a:spcPts val="1200"/>
                </a:spcBef>
                <a:spcAft>
                  <a:spcPts val="0"/>
                </a:spcAft>
                <a:buClr>
                  <a:srgbClr val="E7E6E6">
                    <a:lumMod val="75000"/>
                  </a:srgbClr>
                </a:buClr>
                <a:buSzTx/>
                <a:buFont typeface="Wingdings" panose="05000000000000000000" pitchFamily="2" charset="2"/>
                <a:buChar char="§"/>
                <a:tabLst/>
                <a:defRPr/>
              </a:pPr>
              <a:r>
                <a:rPr kumimoji="0" lang="en-US" altLang="en-US" sz="1600" b="0" i="0" u="none" strike="noStrike" kern="0" cap="none" spc="0" normalizeH="0" baseline="0" noProof="0" dirty="0" smtClean="0">
                  <a:ln>
                    <a:noFill/>
                  </a:ln>
                  <a:solidFill>
                    <a:srgbClr val="E7E6E6">
                      <a:lumMod val="25000"/>
                    </a:srgbClr>
                  </a:solidFill>
                  <a:effectLst/>
                  <a:uLnTx/>
                  <a:uFillTx/>
                  <a:latin typeface="Franklin Gothic Book" panose="020B0503020102020204" pitchFamily="34" charset="0"/>
                  <a:ea typeface="+mn-ea"/>
                  <a:cs typeface="Arial" panose="020B0604020202020204" pitchFamily="34" charset="0"/>
                </a:rPr>
                <a:t>Operational since 2002</a:t>
              </a:r>
            </a:p>
            <a:p>
              <a:pPr marL="285750" marR="0" lvl="0" indent="-285750" defTabSz="457200" eaLnBrk="1" fontAlgn="auto" latinLnBrk="0" hangingPunct="1">
                <a:lnSpc>
                  <a:spcPct val="100000"/>
                </a:lnSpc>
                <a:spcBef>
                  <a:spcPts val="1200"/>
                </a:spcBef>
                <a:spcAft>
                  <a:spcPts val="0"/>
                </a:spcAft>
                <a:buClr>
                  <a:srgbClr val="E7E6E6">
                    <a:lumMod val="75000"/>
                  </a:srgbClr>
                </a:buClr>
                <a:buSzTx/>
                <a:buFont typeface="Wingdings" panose="05000000000000000000" pitchFamily="2" charset="2"/>
                <a:buChar char="§"/>
                <a:tabLst/>
                <a:defRPr/>
              </a:pPr>
              <a:r>
                <a:rPr kumimoji="0" lang="en-US" altLang="en-US" sz="1600" b="0" i="0" u="none" strike="noStrike" kern="0" cap="none" spc="0" normalizeH="0" baseline="0" noProof="0" dirty="0" smtClean="0">
                  <a:ln>
                    <a:noFill/>
                  </a:ln>
                  <a:solidFill>
                    <a:srgbClr val="E7E6E6">
                      <a:lumMod val="25000"/>
                    </a:srgbClr>
                  </a:solidFill>
                  <a:effectLst/>
                  <a:uLnTx/>
                  <a:uFillTx/>
                  <a:latin typeface="Franklin Gothic Book" panose="020B0503020102020204" pitchFamily="34" charset="0"/>
                  <a:ea typeface="+mn-ea"/>
                  <a:cs typeface="Arial" panose="020B0604020202020204" pitchFamily="34" charset="0"/>
                </a:rPr>
                <a:t>Accessible from a WPS subscribed phone of a participating carrier by dialing *272 + Destination Number </a:t>
              </a:r>
              <a:endParaRPr kumimoji="0" lang="en-US" sz="1600" b="0" i="0" u="none" strike="noStrike" kern="0" cap="none" spc="0" normalizeH="0" baseline="0" noProof="0" dirty="0" smtClean="0">
                <a:ln>
                  <a:noFill/>
                </a:ln>
                <a:solidFill>
                  <a:srgbClr val="E7E6E6">
                    <a:lumMod val="25000"/>
                  </a:srgbClr>
                </a:solidFill>
                <a:effectLst/>
                <a:uLnTx/>
                <a:uFillTx/>
                <a:latin typeface="Franklin Gothic Book" panose="020B0503020102020204" pitchFamily="34" charset="0"/>
                <a:ea typeface="+mn-ea"/>
              </a:endParaRPr>
            </a:p>
          </p:txBody>
        </p:sp>
        <p:sp>
          <p:nvSpPr>
            <p:cNvPr id="17" name="TextBox 16">
              <a:extLst>
                <a:ext uri="{FF2B5EF4-FFF2-40B4-BE49-F238E27FC236}">
                  <a16:creationId xmlns:a16="http://schemas.microsoft.com/office/drawing/2014/main" id="{2DD71591-F09D-466F-BC83-F55F3963C3EE}"/>
                </a:ext>
                <a:ext uri="{C183D7F6-B498-43B3-948B-1728B52AA6E4}">
                  <adec:decorative xmlns:adec="http://schemas.microsoft.com/office/drawing/2017/decorative" xmlns="" val="0"/>
                </a:ext>
              </a:extLst>
            </p:cNvPr>
            <p:cNvSpPr txBox="1"/>
            <p:nvPr/>
          </p:nvSpPr>
          <p:spPr>
            <a:xfrm>
              <a:off x="7878896" y="2129472"/>
              <a:ext cx="2780930" cy="461665"/>
            </a:xfrm>
            <a:prstGeom prst="rect">
              <a:avLst/>
            </a:prstGeom>
            <a:solidFill>
              <a:srgbClr val="075388"/>
            </a:solid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white"/>
                  </a:solidFill>
                  <a:effectLst/>
                  <a:uLnTx/>
                  <a:uFillTx/>
                  <a:latin typeface="Arial"/>
                  <a:ea typeface="+mn-ea"/>
                </a:rPr>
                <a:t>NGN PRIORITY</a:t>
              </a:r>
            </a:p>
          </p:txBody>
        </p:sp>
        <p:sp>
          <p:nvSpPr>
            <p:cNvPr id="18" name="Rectangle: Top Corners Rounded 49">
              <a:extLst>
                <a:ext uri="{FF2B5EF4-FFF2-40B4-BE49-F238E27FC236}">
                  <a16:creationId xmlns:a16="http://schemas.microsoft.com/office/drawing/2014/main" id="{01EC6FB6-59B6-4B2A-8006-941F8A4338A4}"/>
                </a:ext>
                <a:ext uri="{C183D7F6-B498-43B3-948B-1728B52AA6E4}">
                  <adec:decorative xmlns:adec="http://schemas.microsoft.com/office/drawing/2017/decorative" xmlns="" val="1"/>
                </a:ext>
              </a:extLst>
            </p:cNvPr>
            <p:cNvSpPr/>
            <p:nvPr/>
          </p:nvSpPr>
          <p:spPr>
            <a:xfrm rot="10800000">
              <a:off x="7897762" y="2568082"/>
              <a:ext cx="2743198" cy="3502592"/>
            </a:xfrm>
            <a:prstGeom prst="round2SameRect">
              <a:avLst/>
            </a:prstGeom>
            <a:solidFill>
              <a:sysClr val="window" lastClr="FFFFFF"/>
            </a:solidFill>
            <a:ln w="38100" cap="flat" cmpd="sng" algn="ctr">
              <a:solidFill>
                <a:srgbClr val="075388"/>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rial" panose="020B0604020202020204"/>
                <a:ea typeface="+mn-ea"/>
              </a:endParaRPr>
            </a:p>
          </p:txBody>
        </p:sp>
        <p:sp>
          <p:nvSpPr>
            <p:cNvPr id="19" name="TextBox 18">
              <a:extLst>
                <a:ext uri="{FF2B5EF4-FFF2-40B4-BE49-F238E27FC236}">
                  <a16:creationId xmlns:a16="http://schemas.microsoft.com/office/drawing/2014/main" id="{60CAF6FA-91FA-47D1-A816-C55A8D573DAE}"/>
                </a:ext>
              </a:extLst>
            </p:cNvPr>
            <p:cNvSpPr txBox="1"/>
            <p:nvPr/>
          </p:nvSpPr>
          <p:spPr>
            <a:xfrm>
              <a:off x="8804914" y="3428204"/>
              <a:ext cx="946562" cy="260071"/>
            </a:xfrm>
            <a:prstGeom prst="rect">
              <a:avLst/>
            </a:prstGeom>
            <a:noFill/>
            <a:ln>
              <a:noFill/>
            </a:ln>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090" b="0" i="0" u="none" strike="noStrike" kern="0" cap="none" spc="0" normalizeH="0" baseline="0" noProof="0" dirty="0" smtClean="0">
                  <a:ln>
                    <a:noFill/>
                  </a:ln>
                  <a:solidFill>
                    <a:srgbClr val="1D6FA9">
                      <a:lumMod val="10000"/>
                    </a:srgbClr>
                  </a:solidFill>
                  <a:effectLst/>
                  <a:uLnTx/>
                  <a:uFillTx/>
                  <a:latin typeface="Franklin Gothic Medium" panose="020B0603020102020204" pitchFamily="34" charset="0"/>
                  <a:ea typeface="+mn-ea"/>
                </a:rPr>
                <a:t>IP Networks</a:t>
              </a:r>
            </a:p>
          </p:txBody>
        </p:sp>
        <p:sp>
          <p:nvSpPr>
            <p:cNvPr id="20" name="TextBox 19" descr="Telecommunications Service Priority provides priority installation and restoration of voice and data circuits after emergency incidents. It allows for a tariffed offering for priority restoration and provisioning of approved circuits. ">
              <a:extLst>
                <a:ext uri="{FF2B5EF4-FFF2-40B4-BE49-F238E27FC236}">
                  <a16:creationId xmlns:a16="http://schemas.microsoft.com/office/drawing/2014/main" id="{E701E2C2-6FC0-40A0-9801-423B493CA9FB}"/>
                </a:ext>
              </a:extLst>
            </p:cNvPr>
            <p:cNvSpPr txBox="1"/>
            <p:nvPr/>
          </p:nvSpPr>
          <p:spPr>
            <a:xfrm>
              <a:off x="7967734" y="3651838"/>
              <a:ext cx="2651760" cy="2462213"/>
            </a:xfrm>
            <a:prstGeom prst="rect">
              <a:avLst/>
            </a:prstGeom>
            <a:noFill/>
            <a:ln>
              <a:noFill/>
            </a:ln>
          </p:spPr>
          <p:txBody>
            <a:bodyPr wrap="square" rtlCol="0">
              <a:spAutoFit/>
            </a:bodyPr>
            <a:lstStyle/>
            <a:p>
              <a:pPr marL="285750" marR="0" lvl="0" indent="-285750" defTabSz="457200" eaLnBrk="1" fontAlgn="auto" latinLnBrk="0" hangingPunct="1">
                <a:lnSpc>
                  <a:spcPct val="100000"/>
                </a:lnSpc>
                <a:spcBef>
                  <a:spcPts val="1200"/>
                </a:spcBef>
                <a:spcAft>
                  <a:spcPts val="0"/>
                </a:spcAft>
                <a:buClr>
                  <a:srgbClr val="E7E6E6">
                    <a:lumMod val="75000"/>
                  </a:srgbClr>
                </a:buClr>
                <a:buSzTx/>
                <a:buFont typeface="Wingdings" panose="05000000000000000000" pitchFamily="2" charset="2"/>
                <a:buChar char="§"/>
                <a:tabLst/>
                <a:defRPr/>
              </a:pPr>
              <a:r>
                <a:rPr kumimoji="0" lang="en-US" altLang="en-US" sz="1600" b="0" i="0" u="none" strike="noStrike" kern="0" cap="none" spc="0" normalizeH="0" baseline="0" noProof="0" dirty="0" smtClean="0">
                  <a:ln>
                    <a:noFill/>
                  </a:ln>
                  <a:solidFill>
                    <a:srgbClr val="E7E6E6">
                      <a:lumMod val="25000"/>
                    </a:srgbClr>
                  </a:solidFill>
                  <a:effectLst/>
                  <a:uLnTx/>
                  <a:uFillTx/>
                  <a:latin typeface="Franklin Gothic Book" panose="020B0503020102020204" pitchFamily="34" charset="0"/>
                  <a:ea typeface="+mn-ea"/>
                  <a:cs typeface="Arial" panose="020B0604020202020204" pitchFamily="34" charset="0"/>
                </a:rPr>
                <a:t>Priority Voice</a:t>
              </a:r>
              <a:br>
                <a:rPr kumimoji="0" lang="en-US" altLang="en-US" sz="1600" b="0" i="0" u="none" strike="noStrike" kern="0" cap="none" spc="0" normalizeH="0" baseline="0" noProof="0" dirty="0" smtClean="0">
                  <a:ln>
                    <a:noFill/>
                  </a:ln>
                  <a:solidFill>
                    <a:srgbClr val="E7E6E6">
                      <a:lumMod val="25000"/>
                    </a:srgbClr>
                  </a:solidFill>
                  <a:effectLst/>
                  <a:uLnTx/>
                  <a:uFillTx/>
                  <a:latin typeface="Franklin Gothic Book" panose="020B0503020102020204" pitchFamily="34" charset="0"/>
                  <a:ea typeface="+mn-ea"/>
                  <a:cs typeface="Arial" panose="020B0604020202020204" pitchFamily="34" charset="0"/>
                </a:rPr>
              </a:br>
              <a:r>
                <a:rPr kumimoji="0" lang="en-US" altLang="en-US" sz="1600" b="0" i="0" u="none" strike="noStrike" kern="0" cap="none" spc="0" normalizeH="0" baseline="0" noProof="0" dirty="0" smtClean="0">
                  <a:ln>
                    <a:noFill/>
                  </a:ln>
                  <a:solidFill>
                    <a:srgbClr val="E7E6E6">
                      <a:lumMod val="25000"/>
                    </a:srgbClr>
                  </a:solidFill>
                  <a:effectLst/>
                  <a:uLnTx/>
                  <a:uFillTx/>
                  <a:latin typeface="Franklin Gothic Book" panose="020B0503020102020204" pitchFamily="34" charset="0"/>
                  <a:ea typeface="+mn-ea"/>
                  <a:cs typeface="Arial" panose="020B0604020202020204" pitchFamily="34" charset="0"/>
                </a:rPr>
                <a:t>Core Operational: 2014</a:t>
              </a:r>
              <a:br>
                <a:rPr kumimoji="0" lang="en-US" altLang="en-US" sz="1600" b="0" i="0" u="none" strike="noStrike" kern="0" cap="none" spc="0" normalizeH="0" baseline="0" noProof="0" dirty="0" smtClean="0">
                  <a:ln>
                    <a:noFill/>
                  </a:ln>
                  <a:solidFill>
                    <a:srgbClr val="E7E6E6">
                      <a:lumMod val="25000"/>
                    </a:srgbClr>
                  </a:solidFill>
                  <a:effectLst/>
                  <a:uLnTx/>
                  <a:uFillTx/>
                  <a:latin typeface="Franklin Gothic Book" panose="020B0503020102020204" pitchFamily="34" charset="0"/>
                  <a:ea typeface="+mn-ea"/>
                  <a:cs typeface="Arial" panose="020B0604020202020204" pitchFamily="34" charset="0"/>
                </a:rPr>
              </a:br>
              <a:r>
                <a:rPr kumimoji="0" lang="en-US" altLang="en-US" sz="1600" b="0" i="0" u="none" strike="noStrike" kern="0" cap="none" spc="0" normalizeH="0" baseline="0" noProof="0" dirty="0" smtClean="0">
                  <a:ln>
                    <a:noFill/>
                  </a:ln>
                  <a:solidFill>
                    <a:srgbClr val="E7E6E6">
                      <a:lumMod val="25000"/>
                    </a:srgbClr>
                  </a:solidFill>
                  <a:effectLst/>
                  <a:uLnTx/>
                  <a:uFillTx/>
                  <a:latin typeface="Franklin Gothic Book" panose="020B0503020102020204" pitchFamily="34" charset="0"/>
                  <a:ea typeface="+mn-ea"/>
                  <a:cs typeface="Arial" panose="020B0604020202020204" pitchFamily="34" charset="0"/>
                </a:rPr>
                <a:t>Wireless Access: 2017</a:t>
              </a:r>
              <a:br>
                <a:rPr kumimoji="0" lang="en-US" altLang="en-US" sz="1600" b="0" i="0" u="none" strike="noStrike" kern="0" cap="none" spc="0" normalizeH="0" baseline="0" noProof="0" dirty="0" smtClean="0">
                  <a:ln>
                    <a:noFill/>
                  </a:ln>
                  <a:solidFill>
                    <a:srgbClr val="E7E6E6">
                      <a:lumMod val="25000"/>
                    </a:srgbClr>
                  </a:solidFill>
                  <a:effectLst/>
                  <a:uLnTx/>
                  <a:uFillTx/>
                  <a:latin typeface="Franklin Gothic Book" panose="020B0503020102020204" pitchFamily="34" charset="0"/>
                  <a:ea typeface="+mn-ea"/>
                  <a:cs typeface="Arial" panose="020B0604020202020204" pitchFamily="34" charset="0"/>
                </a:rPr>
              </a:br>
              <a:r>
                <a:rPr kumimoji="0" lang="en-US" altLang="en-US" sz="1600" b="0" i="0" u="none" strike="noStrike" kern="0" cap="none" spc="0" normalizeH="0" baseline="0" noProof="0" dirty="0" smtClean="0">
                  <a:ln>
                    <a:noFill/>
                  </a:ln>
                  <a:solidFill>
                    <a:srgbClr val="E7E6E6">
                      <a:lumMod val="25000"/>
                    </a:srgbClr>
                  </a:solidFill>
                  <a:effectLst/>
                  <a:uLnTx/>
                  <a:uFillTx/>
                  <a:latin typeface="Franklin Gothic Book" panose="020B0503020102020204" pitchFamily="34" charset="0"/>
                  <a:ea typeface="+mn-ea"/>
                  <a:cs typeface="Arial" panose="020B0604020202020204" pitchFamily="34" charset="0"/>
                </a:rPr>
                <a:t>Wireline Access: 2019</a:t>
              </a:r>
            </a:p>
            <a:p>
              <a:pPr marL="285750" marR="0" lvl="0" indent="-285750" defTabSz="457200" eaLnBrk="1" fontAlgn="auto" latinLnBrk="0" hangingPunct="1">
                <a:lnSpc>
                  <a:spcPct val="100000"/>
                </a:lnSpc>
                <a:spcBef>
                  <a:spcPts val="1200"/>
                </a:spcBef>
                <a:spcAft>
                  <a:spcPts val="0"/>
                </a:spcAft>
                <a:buClr>
                  <a:srgbClr val="E7E6E6">
                    <a:lumMod val="75000"/>
                  </a:srgbClr>
                </a:buClr>
                <a:buSzTx/>
                <a:buFont typeface="Wingdings" panose="05000000000000000000" pitchFamily="2" charset="2"/>
                <a:buChar char="§"/>
                <a:tabLst/>
                <a:defRPr/>
              </a:pPr>
              <a:r>
                <a:rPr kumimoji="0" lang="en-US" altLang="en-US" sz="1600" b="0" i="0" u="none" strike="noStrike" kern="0" cap="none" spc="0" normalizeH="0" baseline="0" noProof="0" dirty="0" smtClean="0">
                  <a:ln>
                    <a:noFill/>
                  </a:ln>
                  <a:solidFill>
                    <a:srgbClr val="E7E6E6">
                      <a:lumMod val="25000"/>
                    </a:srgbClr>
                  </a:solidFill>
                  <a:effectLst/>
                  <a:uLnTx/>
                  <a:uFillTx/>
                  <a:latin typeface="Franklin Gothic Book" panose="020B0503020102020204" pitchFamily="34" charset="0"/>
                  <a:ea typeface="+mn-ea"/>
                  <a:cs typeface="Arial" panose="020B0604020202020204" pitchFamily="34" charset="0"/>
                </a:rPr>
                <a:t>Priority Data, Video and Information Services (e.g., Multimedia Priority Service (MPS) in 5G, Wi-Fi): Work</a:t>
              </a:r>
              <a:r>
                <a:rPr kumimoji="0" lang="en-US" altLang="en-US" sz="1600" b="0" i="0" u="none" strike="noStrike" kern="0" cap="none" spc="0" normalizeH="0" noProof="0" dirty="0" smtClean="0">
                  <a:ln>
                    <a:noFill/>
                  </a:ln>
                  <a:solidFill>
                    <a:srgbClr val="E7E6E6">
                      <a:lumMod val="25000"/>
                    </a:srgbClr>
                  </a:solidFill>
                  <a:effectLst/>
                  <a:uLnTx/>
                  <a:uFillTx/>
                  <a:latin typeface="Franklin Gothic Book" panose="020B0503020102020204" pitchFamily="34" charset="0"/>
                  <a:ea typeface="+mn-ea"/>
                  <a:cs typeface="Arial" panose="020B0604020202020204" pitchFamily="34" charset="0"/>
                </a:rPr>
                <a:t> in Progress </a:t>
              </a:r>
              <a:endParaRPr kumimoji="0" lang="en-US" altLang="en-US" sz="1600" b="0" i="0" u="none" strike="noStrike" kern="0" cap="none" spc="0" normalizeH="0" baseline="0" noProof="0" dirty="0" smtClean="0">
                <a:ln>
                  <a:noFill/>
                </a:ln>
                <a:solidFill>
                  <a:srgbClr val="E7E6E6">
                    <a:lumMod val="25000"/>
                  </a:srgbClr>
                </a:solidFill>
                <a:effectLst/>
                <a:uLnTx/>
                <a:uFillTx/>
                <a:latin typeface="Franklin Gothic Book" panose="020B0503020102020204" pitchFamily="34" charset="0"/>
                <a:ea typeface="+mn-ea"/>
                <a:cs typeface="Arial" panose="020B0604020202020204" pitchFamily="34" charset="0"/>
              </a:endParaRPr>
            </a:p>
          </p:txBody>
        </p:sp>
        <p:pic>
          <p:nvPicPr>
            <p:cNvPr id="21" name="Picture 4">
              <a:extLst>
                <a:ext uri="{FF2B5EF4-FFF2-40B4-BE49-F238E27FC236}">
                  <a16:creationId xmlns:a16="http://schemas.microsoft.com/office/drawing/2014/main" id="{856002F2-0B1D-4807-AE7F-04AEF56A61C0}"/>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921193" y="2794203"/>
              <a:ext cx="654569" cy="65456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22" name="Picture 3">
              <a:extLst>
                <a:ext uri="{FF2B5EF4-FFF2-40B4-BE49-F238E27FC236}">
                  <a16:creationId xmlns:a16="http://schemas.microsoft.com/office/drawing/2014/main" id="{187FCFFD-CE32-4D05-8AD1-64D35007DC17}"/>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952845" y="2840709"/>
              <a:ext cx="570553" cy="59715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23" name="Picture 2">
              <a:extLst>
                <a:ext uri="{FF2B5EF4-FFF2-40B4-BE49-F238E27FC236}">
                  <a16:creationId xmlns:a16="http://schemas.microsoft.com/office/drawing/2014/main" id="{81466519-7B62-4E57-BBA4-9BB630B23969}"/>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297333" y="2855581"/>
              <a:ext cx="620624" cy="53496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24" name="Text Box 4"/>
            <p:cNvSpPr txBox="1">
              <a:spLocks noChangeArrowheads="1"/>
            </p:cNvSpPr>
            <p:nvPr/>
          </p:nvSpPr>
          <p:spPr bwMode="auto">
            <a:xfrm>
              <a:off x="466445" y="1154830"/>
              <a:ext cx="10972800" cy="923330"/>
            </a:xfrm>
            <a:prstGeom prst="rect">
              <a:avLst/>
            </a:prstGeom>
            <a:solidFill>
              <a:srgbClr val="005288"/>
            </a:solidFill>
            <a:ln w="12700">
              <a:solidFill>
                <a:srgbClr val="FFFFFF"/>
              </a:solidFill>
              <a:miter lim="800000"/>
              <a:headEnd type="none" w="sm" len="sm"/>
              <a:tailEnd type="none" w="sm" len="sm"/>
            </a:ln>
            <a:effec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ctr" defTabSz="336947" eaLnBrk="1" fontAlgn="auto" latinLnBrk="0" hangingPunct="1">
                <a:lnSpc>
                  <a:spcPct val="100000"/>
                </a:lnSpc>
                <a:spcBef>
                  <a:spcPts val="0"/>
                </a:spcBef>
                <a:spcAft>
                  <a:spcPts val="0"/>
                </a:spcAft>
                <a:buClrTx/>
                <a:buSzTx/>
                <a:buFontTx/>
                <a:buNone/>
                <a:tabLst/>
                <a:defRPr/>
              </a:pPr>
              <a:r>
                <a:rPr kumimoji="0" lang="en-US" altLang="en-US" sz="1800" b="1" i="0" u="none" strike="noStrike" kern="0" cap="none" spc="0" normalizeH="0" baseline="0" noProof="0" dirty="0">
                  <a:ln>
                    <a:noFill/>
                  </a:ln>
                  <a:solidFill>
                    <a:srgbClr val="FFFFFF"/>
                  </a:solidFill>
                  <a:effectLst/>
                  <a:uLnTx/>
                  <a:uFillTx/>
                  <a:latin typeface="Times New Roman"/>
                </a:rPr>
                <a:t>NS/EP  priority services are subscription based, operator controlled, enabled through global Standards, and are offered over commercial network infrastructure. Growing need for priority support over Wi-Fi access networks which is currently missing. </a:t>
              </a:r>
            </a:p>
          </p:txBody>
        </p:sp>
        <p:pic>
          <p:nvPicPr>
            <p:cNvPr id="25" name="Picture 3">
              <a:extLst>
                <a:ext uri="{FF2B5EF4-FFF2-40B4-BE49-F238E27FC236}">
                  <a16:creationId xmlns:a16="http://schemas.microsoft.com/office/drawing/2014/main" id="{187FCFFD-CE32-4D05-8AD1-64D35007DC17}"/>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872988" y="2840709"/>
              <a:ext cx="570553" cy="59715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spTree>
    <p:extLst>
      <p:ext uri="{BB962C8B-B14F-4D97-AF65-F5344CB8AC3E}">
        <p14:creationId xmlns:p14="http://schemas.microsoft.com/office/powerpoint/2010/main" val="1682527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3"/>
          <a:stretch>
            <a:fillRect/>
          </a:stretch>
        </p:blipFill>
        <p:spPr>
          <a:xfrm>
            <a:off x="9074647" y="3122071"/>
            <a:ext cx="640463" cy="635447"/>
          </a:xfrm>
          <a:prstGeom prst="rect">
            <a:avLst/>
          </a:prstGeom>
        </p:spPr>
      </p:pic>
      <p:sp>
        <p:nvSpPr>
          <p:cNvPr id="13" name="Content Placeholder 12"/>
          <p:cNvSpPr>
            <a:spLocks noGrp="1"/>
          </p:cNvSpPr>
          <p:nvPr>
            <p:ph idx="1"/>
          </p:nvPr>
        </p:nvSpPr>
        <p:spPr>
          <a:xfrm>
            <a:off x="568756" y="1507293"/>
            <a:ext cx="9013340" cy="3779181"/>
          </a:xfrm>
        </p:spPr>
        <p:txBody>
          <a:bodyPr>
            <a:normAutofit fontScale="92500"/>
          </a:bodyPr>
          <a:lstStyle/>
          <a:p>
            <a:pPr>
              <a:buFont typeface="Arial" panose="020B0604020202020204" pitchFamily="34" charset="0"/>
              <a:buChar char="•"/>
            </a:pPr>
            <a:r>
              <a:rPr lang="en-US" sz="2400" dirty="0"/>
              <a:t>Disaster </a:t>
            </a:r>
            <a:r>
              <a:rPr lang="en-US" sz="2400" dirty="0" smtClean="0"/>
              <a:t>event </a:t>
            </a:r>
            <a:r>
              <a:rPr lang="en-US" sz="2400" dirty="0"/>
              <a:t>o</a:t>
            </a:r>
            <a:r>
              <a:rPr lang="en-US" sz="2400" dirty="0" smtClean="0"/>
              <a:t>ccurs </a:t>
            </a:r>
            <a:r>
              <a:rPr lang="en-US" sz="2400" dirty="0"/>
              <a:t>(e.g., Wildfire, Hurricane, </a:t>
            </a:r>
            <a:r>
              <a:rPr lang="en-US" sz="2400" dirty="0" smtClean="0"/>
              <a:t>Terrorist </a:t>
            </a:r>
            <a:r>
              <a:rPr lang="en-US" sz="2400" dirty="0"/>
              <a:t>Attack) </a:t>
            </a:r>
            <a:endParaRPr lang="en-US" sz="2400" dirty="0" smtClean="0"/>
          </a:p>
          <a:p>
            <a:pPr lvl="1">
              <a:buFont typeface="Arial" panose="020B0604020202020204" pitchFamily="34" charset="0"/>
              <a:buChar char="•"/>
            </a:pPr>
            <a:r>
              <a:rPr lang="en-US" sz="2200" dirty="0" smtClean="0"/>
              <a:t>Network </a:t>
            </a:r>
            <a:r>
              <a:rPr lang="en-US" sz="2200" dirty="0"/>
              <a:t>Infrastructure: Physical Damage and/or Congestion </a:t>
            </a:r>
            <a:r>
              <a:rPr lang="en-US" sz="2200" dirty="0" smtClean="0"/>
              <a:t>Overload</a:t>
            </a:r>
          </a:p>
          <a:p>
            <a:pPr lvl="1">
              <a:buFont typeface="Arial" panose="020B0604020202020204" pitchFamily="34" charset="0"/>
              <a:buChar char="•"/>
            </a:pPr>
            <a:r>
              <a:rPr lang="en-US" sz="2200" dirty="0" smtClean="0"/>
              <a:t>Response </a:t>
            </a:r>
            <a:r>
              <a:rPr lang="en-US" sz="2200" dirty="0"/>
              <a:t>requires coordination among field agents from federal, state, and local entities </a:t>
            </a:r>
            <a:endParaRPr lang="en-US" sz="2200" dirty="0" smtClean="0"/>
          </a:p>
          <a:p>
            <a:pPr lvl="2">
              <a:buFont typeface="Arial" panose="020B0604020202020204" pitchFamily="34" charset="0"/>
              <a:buChar char="•"/>
            </a:pPr>
            <a:r>
              <a:rPr lang="en-US" sz="1900" dirty="0" smtClean="0"/>
              <a:t>Command </a:t>
            </a:r>
            <a:r>
              <a:rPr lang="en-US" sz="1900" dirty="0"/>
              <a:t>center established in </a:t>
            </a:r>
            <a:r>
              <a:rPr lang="en-US" sz="1900" dirty="0" smtClean="0"/>
              <a:t>nearby enterprise </a:t>
            </a:r>
            <a:r>
              <a:rPr lang="en-US" sz="1900" dirty="0"/>
              <a:t>conference </a:t>
            </a:r>
            <a:r>
              <a:rPr lang="en-US" sz="1900" dirty="0" smtClean="0"/>
              <a:t>room</a:t>
            </a:r>
          </a:p>
          <a:p>
            <a:pPr lvl="2">
              <a:buFont typeface="Arial" panose="020B0604020202020204" pitchFamily="34" charset="0"/>
              <a:buChar char="•"/>
            </a:pPr>
            <a:r>
              <a:rPr lang="en-US" sz="1900" dirty="0" smtClean="0"/>
              <a:t>Cellular </a:t>
            </a:r>
            <a:r>
              <a:rPr lang="en-US" sz="1900" dirty="0"/>
              <a:t>service in conference room is </a:t>
            </a:r>
            <a:r>
              <a:rPr lang="en-US" sz="1900" dirty="0" smtClean="0"/>
              <a:t>poor/unavailable</a:t>
            </a:r>
          </a:p>
          <a:p>
            <a:pPr lvl="2">
              <a:buFont typeface="Arial" panose="020B0604020202020204" pitchFamily="34" charset="0"/>
              <a:buChar char="•"/>
            </a:pPr>
            <a:r>
              <a:rPr lang="en-US" sz="1900" dirty="0" smtClean="0"/>
              <a:t>Field </a:t>
            </a:r>
            <a:r>
              <a:rPr lang="en-US" sz="1900" dirty="0"/>
              <a:t>agents use </a:t>
            </a:r>
            <a:r>
              <a:rPr lang="en-US" sz="1900" dirty="0" smtClean="0"/>
              <a:t>enterprise’s managed Wi-Fi </a:t>
            </a:r>
            <a:r>
              <a:rPr lang="en-US" sz="1900" dirty="0"/>
              <a:t>access network for </a:t>
            </a:r>
            <a:r>
              <a:rPr lang="en-US" sz="1900" dirty="0" smtClean="0"/>
              <a:t>communications</a:t>
            </a:r>
          </a:p>
          <a:p>
            <a:pPr lvl="2">
              <a:buFont typeface="Arial" panose="020B0604020202020204" pitchFamily="34" charset="0"/>
              <a:buChar char="•"/>
            </a:pPr>
            <a:r>
              <a:rPr lang="en-US" sz="1900" dirty="0" smtClean="0"/>
              <a:t>Wi-Fi  </a:t>
            </a:r>
            <a:r>
              <a:rPr lang="en-US" sz="1900" dirty="0"/>
              <a:t>becomes congested with competing traffic </a:t>
            </a:r>
            <a:r>
              <a:rPr lang="en-US" sz="1900" dirty="0" smtClean="0"/>
              <a:t> </a:t>
            </a:r>
          </a:p>
          <a:p>
            <a:pPr lvl="2">
              <a:buFont typeface="Arial" panose="020B0604020202020204" pitchFamily="34" charset="0"/>
              <a:buChar char="•"/>
            </a:pPr>
            <a:r>
              <a:rPr lang="en-US" sz="1900" dirty="0" smtClean="0"/>
              <a:t>Field </a:t>
            </a:r>
            <a:r>
              <a:rPr lang="en-US" sz="1900" dirty="0"/>
              <a:t>agents invoke NS/EP Priority Service on </a:t>
            </a:r>
            <a:r>
              <a:rPr lang="en-US" sz="1900" dirty="0" smtClean="0"/>
              <a:t>enterprise’s Wi-Fi access network</a:t>
            </a:r>
          </a:p>
          <a:p>
            <a:pPr lvl="2">
              <a:buFont typeface="Arial" panose="020B0604020202020204" pitchFamily="34" charset="0"/>
              <a:buChar char="•"/>
            </a:pPr>
            <a:r>
              <a:rPr lang="en-US" sz="1900" dirty="0" smtClean="0"/>
              <a:t>Wi-Fi </a:t>
            </a:r>
            <a:r>
              <a:rPr lang="en-US" sz="1900" dirty="0"/>
              <a:t>priority access is enabled and field </a:t>
            </a:r>
            <a:r>
              <a:rPr lang="en-US" sz="1900" dirty="0" smtClean="0"/>
              <a:t>agents (authorized) </a:t>
            </a:r>
            <a:r>
              <a:rPr lang="en-US" sz="1900" dirty="0"/>
              <a:t>obtain successful communications </a:t>
            </a:r>
          </a:p>
        </p:txBody>
      </p:sp>
      <p:sp>
        <p:nvSpPr>
          <p:cNvPr id="3" name="Title 2"/>
          <p:cNvSpPr>
            <a:spLocks noGrp="1"/>
          </p:cNvSpPr>
          <p:nvPr>
            <p:ph type="title"/>
          </p:nvPr>
        </p:nvSpPr>
        <p:spPr>
          <a:xfrm>
            <a:off x="914401" y="685801"/>
            <a:ext cx="10361084" cy="798787"/>
          </a:xfrm>
        </p:spPr>
        <p:txBody>
          <a:bodyPr/>
          <a:lstStyle/>
          <a:p>
            <a:r>
              <a:rPr lang="en-US" sz="3200" dirty="0" smtClean="0"/>
              <a:t>NS/EP Priority </a:t>
            </a:r>
            <a:r>
              <a:rPr lang="en-US" sz="3200" dirty="0"/>
              <a:t>Services </a:t>
            </a:r>
            <a:r>
              <a:rPr lang="en-US" sz="3200" dirty="0" smtClean="0"/>
              <a:t>over </a:t>
            </a:r>
            <a:r>
              <a:rPr lang="en-US" sz="3200" dirty="0"/>
              <a:t>Wi-Fi Access  </a:t>
            </a:r>
            <a:r>
              <a:rPr lang="en-US" sz="3200" dirty="0" smtClean="0"/>
              <a:t>Networks </a:t>
            </a:r>
            <a:br>
              <a:rPr lang="en-US" sz="3200" dirty="0" smtClean="0"/>
            </a:br>
            <a:r>
              <a:rPr lang="en-US" sz="3200" dirty="0" smtClean="0"/>
              <a:t>Use Case   </a:t>
            </a:r>
            <a:endParaRPr lang="en-US" sz="3200" dirty="0"/>
          </a:p>
        </p:txBody>
      </p:sp>
      <p:sp>
        <p:nvSpPr>
          <p:cNvPr id="5" name="Content Placeholder 1"/>
          <p:cNvSpPr txBox="1">
            <a:spLocks/>
          </p:cNvSpPr>
          <p:nvPr/>
        </p:nvSpPr>
        <p:spPr>
          <a:xfrm>
            <a:off x="1739391" y="1133066"/>
            <a:ext cx="6576107" cy="3706143"/>
          </a:xfrm>
          <a:prstGeom prst="rect">
            <a:avLst/>
          </a:prstGeom>
        </p:spPr>
        <p:txBody>
          <a:bodyPr vert="horz" lIns="91440" tIns="45720" rIns="91440" bIns="45720" rtlCol="0">
            <a:noAutofit/>
          </a:bodyPr>
          <a:lstStyle>
            <a:lvl1pPr marL="342900" indent="-342900" algn="l" defTabSz="914400" rtl="0" eaLnBrk="1" latinLnBrk="0" hangingPunct="1">
              <a:spcBef>
                <a:spcPts val="600"/>
              </a:spcBef>
              <a:buFont typeface="Arial" pitchFamily="34" charset="0"/>
              <a:buChar char="•"/>
              <a:defRPr sz="2000" kern="1200">
                <a:solidFill>
                  <a:schemeClr val="tx1"/>
                </a:solidFill>
                <a:latin typeface="Calibri" panose="020F0502020204030204" pitchFamily="34" charset="0"/>
                <a:ea typeface="+mn-ea"/>
                <a:cs typeface="+mn-cs"/>
              </a:defRPr>
            </a:lvl1pPr>
            <a:lvl2pPr marL="800100" indent="-342900" algn="l" defTabSz="914400" rtl="0" eaLnBrk="1" latinLnBrk="0" hangingPunct="1">
              <a:spcBef>
                <a:spcPts val="600"/>
              </a:spcBef>
              <a:buFont typeface="Arial" pitchFamily="34" charset="0"/>
              <a:buChar char="–"/>
              <a:defRPr sz="1800" kern="1200">
                <a:solidFill>
                  <a:schemeClr val="tx1"/>
                </a:solidFill>
                <a:latin typeface="Calibri" panose="020F0502020204030204" pitchFamily="34" charset="0"/>
                <a:ea typeface="+mn-ea"/>
                <a:cs typeface="+mn-cs"/>
              </a:defRPr>
            </a:lvl2pPr>
            <a:lvl3pPr marL="1143000" indent="-228600" algn="l" defTabSz="914400" rtl="0" eaLnBrk="1" latinLnBrk="0" hangingPunct="1">
              <a:spcBef>
                <a:spcPts val="600"/>
              </a:spcBef>
              <a:buFont typeface="Arial" pitchFamily="34" charset="0"/>
              <a:buChar char="•"/>
              <a:defRPr sz="1800" kern="1200">
                <a:solidFill>
                  <a:schemeClr val="tx1"/>
                </a:solidFill>
                <a:latin typeface="Calibri" panose="020F0502020204030204" pitchFamily="34" charset="0"/>
                <a:ea typeface="+mn-ea"/>
                <a:cs typeface="+mn-cs"/>
              </a:defRPr>
            </a:lvl3pPr>
            <a:lvl4pPr marL="1600200" indent="-228600" algn="l" defTabSz="914400" rtl="0" eaLnBrk="1" latinLnBrk="0" hangingPunct="1">
              <a:spcBef>
                <a:spcPts val="600"/>
              </a:spcBef>
              <a:buFont typeface="Arial" pitchFamily="34" charset="0"/>
              <a:buChar char="–"/>
              <a:defRPr sz="1800" kern="1200">
                <a:solidFill>
                  <a:schemeClr val="tx1"/>
                </a:solidFill>
                <a:latin typeface="Calibri" panose="020F0502020204030204" pitchFamily="34" charset="0"/>
                <a:ea typeface="+mn-ea"/>
                <a:cs typeface="+mn-cs"/>
              </a:defRPr>
            </a:lvl4pPr>
            <a:lvl5pPr marL="2057400" indent="-228600" algn="l" defTabSz="914400" rtl="0" eaLnBrk="1" latinLnBrk="0" hangingPunct="1">
              <a:spcBef>
                <a:spcPts val="600"/>
              </a:spcBef>
              <a:buFont typeface="Arial" pitchFamily="34" charset="0"/>
              <a:buChar char="»"/>
              <a:defRPr sz="1800" kern="1200">
                <a:solidFill>
                  <a:schemeClr val="tx1"/>
                </a:solidFill>
                <a:latin typeface="Calibri" panose="020F050202020403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1800" dirty="0"/>
          </a:p>
        </p:txBody>
      </p:sp>
      <p:pic>
        <p:nvPicPr>
          <p:cNvPr id="6" name="Picture 5"/>
          <p:cNvPicPr>
            <a:picLocks noChangeAspect="1"/>
          </p:cNvPicPr>
          <p:nvPr/>
        </p:nvPicPr>
        <p:blipFill>
          <a:blip r:embed="rId4"/>
          <a:stretch>
            <a:fillRect/>
          </a:stretch>
        </p:blipFill>
        <p:spPr>
          <a:xfrm>
            <a:off x="9709243" y="4762351"/>
            <a:ext cx="2069277" cy="1321960"/>
          </a:xfrm>
          <a:prstGeom prst="rect">
            <a:avLst/>
          </a:prstGeom>
        </p:spPr>
      </p:pic>
      <p:pic>
        <p:nvPicPr>
          <p:cNvPr id="9" name="Picture 8"/>
          <p:cNvPicPr>
            <a:picLocks noChangeAspect="1"/>
          </p:cNvPicPr>
          <p:nvPr/>
        </p:nvPicPr>
        <p:blipFill>
          <a:blip r:embed="rId5"/>
          <a:stretch>
            <a:fillRect/>
          </a:stretch>
        </p:blipFill>
        <p:spPr>
          <a:xfrm rot="1722860">
            <a:off x="10080092" y="2752603"/>
            <a:ext cx="1575055" cy="1873245"/>
          </a:xfrm>
          <a:prstGeom prst="rect">
            <a:avLst/>
          </a:prstGeom>
        </p:spPr>
      </p:pic>
      <p:pic>
        <p:nvPicPr>
          <p:cNvPr id="10" name="Picture 9"/>
          <p:cNvPicPr>
            <a:picLocks noChangeAspect="1"/>
          </p:cNvPicPr>
          <p:nvPr/>
        </p:nvPicPr>
        <p:blipFill>
          <a:blip r:embed="rId6"/>
          <a:stretch>
            <a:fillRect/>
          </a:stretch>
        </p:blipFill>
        <p:spPr>
          <a:xfrm rot="20933983">
            <a:off x="9693509" y="1419064"/>
            <a:ext cx="1996859" cy="1351407"/>
          </a:xfrm>
          <a:prstGeom prst="rect">
            <a:avLst/>
          </a:prstGeom>
        </p:spPr>
      </p:pic>
      <p:pic>
        <p:nvPicPr>
          <p:cNvPr id="11" name="Picture 10"/>
          <p:cNvPicPr>
            <a:picLocks noChangeAspect="1"/>
          </p:cNvPicPr>
          <p:nvPr/>
        </p:nvPicPr>
        <p:blipFill>
          <a:blip r:embed="rId7"/>
          <a:stretch>
            <a:fillRect/>
          </a:stretch>
        </p:blipFill>
        <p:spPr>
          <a:xfrm>
            <a:off x="581059" y="3588683"/>
            <a:ext cx="789545" cy="535040"/>
          </a:xfrm>
          <a:prstGeom prst="rect">
            <a:avLst/>
          </a:prstGeom>
        </p:spPr>
      </p:pic>
      <p:sp>
        <p:nvSpPr>
          <p:cNvPr id="4" name="Slide Number Placeholder 3"/>
          <p:cNvSpPr>
            <a:spLocks noGrp="1"/>
          </p:cNvSpPr>
          <p:nvPr>
            <p:ph type="sldNum" sz="quarter" idx="12"/>
          </p:nvPr>
        </p:nvSpPr>
        <p:spPr/>
        <p:txBody>
          <a:bodyPr/>
          <a:lstStyle/>
          <a:p>
            <a:fld id="{146947CA-7B12-495D-B496-9F45B5C2FB61}" type="slidenum">
              <a:rPr lang="en-US" smtClean="0"/>
              <a:t>6</a:t>
            </a:fld>
            <a:endParaRPr lang="en-US" dirty="0"/>
          </a:p>
        </p:txBody>
      </p:sp>
      <p:sp>
        <p:nvSpPr>
          <p:cNvPr id="15" name="Content Placeholder 1"/>
          <p:cNvSpPr txBox="1">
            <a:spLocks/>
          </p:cNvSpPr>
          <p:nvPr/>
        </p:nvSpPr>
        <p:spPr>
          <a:xfrm>
            <a:off x="1143000" y="5767313"/>
            <a:ext cx="8132816" cy="525262"/>
          </a:xfrm>
          <a:prstGeom prst="rect">
            <a:avLst/>
          </a:prstGeom>
          <a:solidFill>
            <a:srgbClr val="92D050">
              <a:alpha val="30196"/>
            </a:srgbClr>
          </a:solidFill>
        </p:spPr>
        <p:txBody>
          <a:bodyPr vert="horz" lIns="91440" tIns="45720" rIns="91440" bIns="45720" rtlCol="0">
            <a:noAutofit/>
          </a:bodyPr>
          <a:lstStyle>
            <a:lvl1pPr marL="342900" indent="-342900" algn="l" defTabSz="914400" rtl="0" eaLnBrk="1" latinLnBrk="0" hangingPunct="1">
              <a:spcBef>
                <a:spcPts val="600"/>
              </a:spcBef>
              <a:buFont typeface="Arial" pitchFamily="34" charset="0"/>
              <a:buChar char="•"/>
              <a:defRPr sz="2000" kern="1200">
                <a:solidFill>
                  <a:schemeClr val="tx1"/>
                </a:solidFill>
                <a:latin typeface="Calibri" panose="020F0502020204030204" pitchFamily="34" charset="0"/>
                <a:ea typeface="+mn-ea"/>
                <a:cs typeface="+mn-cs"/>
              </a:defRPr>
            </a:lvl1pPr>
            <a:lvl2pPr marL="800100" indent="-342900" algn="l" defTabSz="914400" rtl="0" eaLnBrk="1" latinLnBrk="0" hangingPunct="1">
              <a:spcBef>
                <a:spcPts val="600"/>
              </a:spcBef>
              <a:buFont typeface="Arial" pitchFamily="34" charset="0"/>
              <a:buChar char="–"/>
              <a:defRPr sz="1800" kern="1200">
                <a:solidFill>
                  <a:schemeClr val="tx1"/>
                </a:solidFill>
                <a:latin typeface="Calibri" panose="020F0502020204030204" pitchFamily="34" charset="0"/>
                <a:ea typeface="+mn-ea"/>
                <a:cs typeface="+mn-cs"/>
              </a:defRPr>
            </a:lvl2pPr>
            <a:lvl3pPr marL="1143000" indent="-228600" algn="l" defTabSz="914400" rtl="0" eaLnBrk="1" latinLnBrk="0" hangingPunct="1">
              <a:spcBef>
                <a:spcPts val="600"/>
              </a:spcBef>
              <a:buFont typeface="Arial" pitchFamily="34" charset="0"/>
              <a:buChar char="•"/>
              <a:defRPr sz="1800" kern="1200">
                <a:solidFill>
                  <a:schemeClr val="tx1"/>
                </a:solidFill>
                <a:latin typeface="Calibri" panose="020F0502020204030204" pitchFamily="34" charset="0"/>
                <a:ea typeface="+mn-ea"/>
                <a:cs typeface="+mn-cs"/>
              </a:defRPr>
            </a:lvl3pPr>
            <a:lvl4pPr marL="1600200" indent="-228600" algn="l" defTabSz="914400" rtl="0" eaLnBrk="1" latinLnBrk="0" hangingPunct="1">
              <a:spcBef>
                <a:spcPts val="600"/>
              </a:spcBef>
              <a:buFont typeface="Arial" pitchFamily="34" charset="0"/>
              <a:buChar char="–"/>
              <a:defRPr sz="1800" kern="1200">
                <a:solidFill>
                  <a:schemeClr val="tx1"/>
                </a:solidFill>
                <a:latin typeface="Calibri" panose="020F0502020204030204" pitchFamily="34" charset="0"/>
                <a:ea typeface="+mn-ea"/>
                <a:cs typeface="+mn-cs"/>
              </a:defRPr>
            </a:lvl4pPr>
            <a:lvl5pPr marL="2057400" indent="-228600" algn="l" defTabSz="914400" rtl="0" eaLnBrk="1" latinLnBrk="0" hangingPunct="1">
              <a:spcBef>
                <a:spcPts val="600"/>
              </a:spcBef>
              <a:buFont typeface="Arial" pitchFamily="34" charset="0"/>
              <a:buChar char="»"/>
              <a:defRPr sz="1800" kern="1200">
                <a:solidFill>
                  <a:schemeClr val="tx1"/>
                </a:solidFill>
                <a:latin typeface="Calibri" panose="020F050202020403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just" defTabSz="914400" rtl="0" eaLnBrk="1" fontAlgn="auto" latinLnBrk="0" hangingPunct="1">
              <a:lnSpc>
                <a:spcPct val="100000"/>
              </a:lnSpc>
              <a:spcBef>
                <a:spcPts val="0"/>
              </a:spcBef>
              <a:spcAft>
                <a:spcPts val="0"/>
              </a:spcAft>
              <a:buClrTx/>
              <a:buSzTx/>
              <a:buNone/>
              <a:tabLst/>
              <a:defRPr/>
            </a:pPr>
            <a:r>
              <a:rPr lang="en-US" sz="1600" dirty="0" smtClean="0">
                <a:solidFill>
                  <a:srgbClr val="000000"/>
                </a:solidFill>
                <a:latin typeface="+mn-lt"/>
                <a:sym typeface="Helvetica Light"/>
              </a:rPr>
              <a:t>To support the Priority Services in Wi-Fi networks, Priority Access to the medium is required </a:t>
            </a:r>
            <a:r>
              <a:rPr kumimoji="0" lang="en-US" sz="1600" b="0" i="0" u="none" strike="noStrike" kern="1200" cap="none" spc="0" normalizeH="0" noProof="0" dirty="0" smtClean="0">
                <a:ln>
                  <a:noFill/>
                </a:ln>
                <a:solidFill>
                  <a:srgbClr val="000000"/>
                </a:solidFill>
                <a:effectLst/>
                <a:uLnTx/>
                <a:uFillTx/>
                <a:latin typeface="+mn-lt"/>
                <a:sym typeface="Helvetica Light"/>
              </a:rPr>
              <a:t> </a:t>
            </a:r>
            <a:endParaRPr kumimoji="0" lang="en-US" sz="1600" b="0" i="0" u="none" strike="noStrike" kern="1200" cap="none" spc="0" normalizeH="0" baseline="0" noProof="0" dirty="0" smtClean="0">
              <a:ln>
                <a:noFill/>
              </a:ln>
              <a:solidFill>
                <a:srgbClr val="000000"/>
              </a:solidFill>
              <a:effectLst/>
              <a:uLnTx/>
              <a:uFillTx/>
              <a:latin typeface="+mn-lt"/>
              <a:sym typeface="Helvetica Light"/>
            </a:endParaRPr>
          </a:p>
        </p:txBody>
      </p:sp>
    </p:spTree>
    <p:extLst>
      <p:ext uri="{BB962C8B-B14F-4D97-AF65-F5344CB8AC3E}">
        <p14:creationId xmlns:p14="http://schemas.microsoft.com/office/powerpoint/2010/main" val="17898643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7520" y="819287"/>
            <a:ext cx="10361084" cy="838199"/>
          </a:xfrm>
        </p:spPr>
        <p:txBody>
          <a:bodyPr/>
          <a:lstStyle/>
          <a:p>
            <a:r>
              <a:rPr lang="en-US" dirty="0" smtClean="0"/>
              <a:t>Current Status </a:t>
            </a:r>
            <a:br>
              <a:rPr lang="en-US" dirty="0" smtClean="0"/>
            </a:br>
            <a:r>
              <a:rPr lang="en-US" dirty="0" smtClean="0"/>
              <a:t>EPCS in IEEE 802.11be   </a:t>
            </a:r>
            <a:endParaRPr lang="en-US" dirty="0"/>
          </a:p>
        </p:txBody>
      </p:sp>
      <p:sp>
        <p:nvSpPr>
          <p:cNvPr id="3" name="Content Placeholder 2"/>
          <p:cNvSpPr>
            <a:spLocks noGrp="1"/>
          </p:cNvSpPr>
          <p:nvPr>
            <p:ph idx="1"/>
          </p:nvPr>
        </p:nvSpPr>
        <p:spPr>
          <a:xfrm>
            <a:off x="1219200" y="2067199"/>
            <a:ext cx="10381191" cy="3114401"/>
          </a:xfrm>
        </p:spPr>
        <p:txBody>
          <a:bodyPr/>
          <a:lstStyle/>
          <a:p>
            <a:pPr>
              <a:buFont typeface="Arial" panose="020B0604020202020204" pitchFamily="34" charset="0"/>
              <a:buChar char="•"/>
            </a:pPr>
            <a:r>
              <a:rPr lang="en-US" dirty="0" smtClean="0"/>
              <a:t>Emergency Preparedness Communications Service (EPCS) features have </a:t>
            </a:r>
            <a:r>
              <a:rPr lang="en-US" dirty="0"/>
              <a:t>been defined in </a:t>
            </a:r>
            <a:r>
              <a:rPr lang="en-US" dirty="0" smtClean="0"/>
              <a:t>IEEE 802.11be as an </a:t>
            </a:r>
            <a:r>
              <a:rPr lang="en-US" dirty="0"/>
              <a:t>on-demand capability that allows access points (APs) to </a:t>
            </a:r>
            <a:r>
              <a:rPr lang="en-US" dirty="0" smtClean="0"/>
              <a:t>authorized </a:t>
            </a:r>
            <a:r>
              <a:rPr lang="en-US" dirty="0"/>
              <a:t>non-access point STAs to communicate </a:t>
            </a:r>
            <a:r>
              <a:rPr lang="en-US" dirty="0" smtClean="0"/>
              <a:t>with </a:t>
            </a:r>
            <a:r>
              <a:rPr lang="en-US" dirty="0"/>
              <a:t>a higher </a:t>
            </a:r>
            <a:r>
              <a:rPr lang="en-US" dirty="0" smtClean="0"/>
              <a:t>priority</a:t>
            </a:r>
          </a:p>
          <a:p>
            <a:pPr lvl="1">
              <a:buFont typeface="Arial" panose="020B0604020202020204" pitchFamily="34" charset="0"/>
              <a:buChar char="•"/>
            </a:pPr>
            <a:r>
              <a:rPr lang="en-US" dirty="0" smtClean="0"/>
              <a:t>Enhanced priority for access to wireless channel</a:t>
            </a:r>
            <a:endParaRPr lang="en-US" dirty="0"/>
          </a:p>
          <a:p>
            <a:pPr lvl="1">
              <a:buFont typeface="Arial" panose="020B0604020202020204" pitchFamily="34" charset="0"/>
              <a:buChar char="•"/>
            </a:pPr>
            <a:r>
              <a:rPr lang="en-US" dirty="0" smtClean="0"/>
              <a:t>The definition describes how service functions are negotiated with an MLD</a:t>
            </a:r>
          </a:p>
        </p:txBody>
      </p:sp>
      <p:sp>
        <p:nvSpPr>
          <p:cNvPr id="4" name="Slide Number Placeholder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7</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Footer Placeholder 4"/>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Subir Das, Peraton Labs</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6" name="Date Placeholder 5"/>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dirty="0" smtClean="0"/>
              <a:t>April</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31333788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61999"/>
          </a:xfrm>
        </p:spPr>
        <p:txBody>
          <a:bodyPr/>
          <a:lstStyle/>
          <a:p>
            <a:r>
              <a:rPr lang="en-US" dirty="0" smtClean="0"/>
              <a:t>Motivation for Introducing the Features in REVme</a:t>
            </a:r>
            <a:endParaRPr lang="en-US" dirty="0"/>
          </a:p>
        </p:txBody>
      </p:sp>
      <p:sp>
        <p:nvSpPr>
          <p:cNvPr id="3" name="Content Placeholder 2"/>
          <p:cNvSpPr>
            <a:spLocks noGrp="1"/>
          </p:cNvSpPr>
          <p:nvPr>
            <p:ph idx="1"/>
          </p:nvPr>
        </p:nvSpPr>
        <p:spPr>
          <a:xfrm>
            <a:off x="1143000" y="1747839"/>
            <a:ext cx="10441515" cy="3886200"/>
          </a:xfrm>
        </p:spPr>
        <p:txBody>
          <a:bodyPr/>
          <a:lstStyle/>
          <a:p>
            <a:pPr>
              <a:buFont typeface="Arial" panose="020B0604020202020204" pitchFamily="34" charset="0"/>
              <a:buChar char="•"/>
            </a:pPr>
            <a:r>
              <a:rPr lang="en-US" dirty="0" smtClean="0"/>
              <a:t>To </a:t>
            </a:r>
            <a:r>
              <a:rPr lang="en-US" dirty="0"/>
              <a:t>satisfy the growing need to support Priority Services features in the current deployment (where possible via software/firmware updates) </a:t>
            </a:r>
            <a:endParaRPr lang="en-US" dirty="0" smtClean="0"/>
          </a:p>
          <a:p>
            <a:pPr lvl="1">
              <a:buFont typeface="Arial" panose="020B0604020202020204" pitchFamily="34" charset="0"/>
              <a:buChar char="•"/>
            </a:pPr>
            <a:r>
              <a:rPr lang="en-US" dirty="0" smtClean="0"/>
              <a:t>The issue is that there no such technical specification exists today in the base IEEE 802.11 specification </a:t>
            </a:r>
          </a:p>
          <a:p>
            <a:pPr marL="457200" lvl="1" indent="0"/>
            <a:endParaRPr lang="en-US" dirty="0" smtClean="0"/>
          </a:p>
          <a:p>
            <a:pPr>
              <a:buFont typeface="Arial" panose="020B0604020202020204" pitchFamily="34" charset="0"/>
              <a:buChar char="•"/>
            </a:pPr>
            <a:r>
              <a:rPr lang="en-US" dirty="0" smtClean="0"/>
              <a:t>This talk describes a proposal for adding Priority Access capabilities within REVme so that the stakeholders can deploy the Service over current deployment </a:t>
            </a:r>
            <a:endParaRPr lang="en-US" dirty="0"/>
          </a:p>
        </p:txBody>
      </p:sp>
      <p:sp>
        <p:nvSpPr>
          <p:cNvPr id="4" name="Slide Number Placeholder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8</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Footer Placeholder 4"/>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Subir Das, Peraton Labs</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6" name="Date Placeholder 5"/>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dirty="0" smtClean="0"/>
              <a:t>April</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15671598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872034"/>
          </a:xfrm>
        </p:spPr>
        <p:txBody>
          <a:bodyPr/>
          <a:lstStyle/>
          <a:p>
            <a:r>
              <a:rPr lang="en-US" dirty="0" smtClean="0"/>
              <a:t>Key EPCS Features</a:t>
            </a:r>
            <a:endParaRPr lang="en-US" dirty="0"/>
          </a:p>
        </p:txBody>
      </p:sp>
      <p:sp>
        <p:nvSpPr>
          <p:cNvPr id="3" name="Content Placeholder 2"/>
          <p:cNvSpPr>
            <a:spLocks noGrp="1"/>
          </p:cNvSpPr>
          <p:nvPr>
            <p:ph idx="1"/>
          </p:nvPr>
        </p:nvSpPr>
        <p:spPr>
          <a:xfrm>
            <a:off x="1295400" y="1637213"/>
            <a:ext cx="10094384" cy="3391987"/>
          </a:xfrm>
        </p:spPr>
        <p:txBody>
          <a:bodyPr/>
          <a:lstStyle/>
          <a:p>
            <a:pPr>
              <a:buFont typeface="Arial" panose="020B0604020202020204" pitchFamily="34" charset="0"/>
              <a:buChar char="•"/>
            </a:pPr>
            <a:r>
              <a:rPr lang="en-US" sz="2000" dirty="0" smtClean="0"/>
              <a:t>EPCS involves three primary features</a:t>
            </a:r>
          </a:p>
          <a:p>
            <a:pPr lvl="1">
              <a:buFont typeface="Arial" panose="020B0604020202020204" pitchFamily="34" charset="0"/>
              <a:buChar char="•"/>
            </a:pPr>
            <a:r>
              <a:rPr lang="en-US" sz="1800" dirty="0" smtClean="0"/>
              <a:t>Advertisement: AP indicating support in Beacon/Probe Response and STA indicating support in Probe and (Re)Association Requests</a:t>
            </a:r>
          </a:p>
          <a:p>
            <a:pPr lvl="1">
              <a:buFont typeface="Arial" panose="020B0604020202020204" pitchFamily="34" charset="0"/>
              <a:buChar char="•"/>
            </a:pPr>
            <a:r>
              <a:rPr lang="en-US" sz="1800" dirty="0" smtClean="0"/>
              <a:t>Enable/Teardown: AP or STA initiating process to turn priority functionality on or off</a:t>
            </a:r>
          </a:p>
          <a:p>
            <a:pPr lvl="1">
              <a:buFont typeface="Arial" panose="020B0604020202020204" pitchFamily="34" charset="0"/>
              <a:buChar char="•"/>
            </a:pPr>
            <a:r>
              <a:rPr lang="en-US" sz="1800" dirty="0" smtClean="0"/>
              <a:t>Priority Access: STA makes use of dedicated EDCA parameters that provide priority in access to wireless channel</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smtClean="0"/>
              <a:t>Subir Das, Peraton Labs</a:t>
            </a:r>
            <a:endParaRPr lang="en-GB" dirty="0"/>
          </a:p>
        </p:txBody>
      </p:sp>
      <p:sp>
        <p:nvSpPr>
          <p:cNvPr id="6" name="Date Placeholder 5"/>
          <p:cNvSpPr>
            <a:spLocks noGrp="1"/>
          </p:cNvSpPr>
          <p:nvPr>
            <p:ph type="dt" idx="15"/>
          </p:nvPr>
        </p:nvSpPr>
        <p:spPr/>
        <p:txBody>
          <a:bodyPr/>
          <a:lstStyle/>
          <a:p>
            <a:r>
              <a:rPr lang="en-US" dirty="0" smtClean="0"/>
              <a:t>April 2022</a:t>
            </a:r>
            <a:endParaRPr lang="en-GB" dirty="0"/>
          </a:p>
        </p:txBody>
      </p:sp>
    </p:spTree>
    <p:extLst>
      <p:ext uri="{BB962C8B-B14F-4D97-AF65-F5344CB8AC3E}">
        <p14:creationId xmlns:p14="http://schemas.microsoft.com/office/powerpoint/2010/main" val="10807594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92022</TotalTime>
  <Words>1337</Words>
  <Application>Microsoft Office PowerPoint</Application>
  <PresentationFormat>Widescreen</PresentationFormat>
  <Paragraphs>180</Paragraphs>
  <Slides>12</Slides>
  <Notes>9</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5" baseType="lpstr">
      <vt:lpstr>Arial Unicode MS</vt:lpstr>
      <vt:lpstr>MS Gothic</vt:lpstr>
      <vt:lpstr>Arial</vt:lpstr>
      <vt:lpstr>Calibri</vt:lpstr>
      <vt:lpstr>Franklin Gothic Book</vt:lpstr>
      <vt:lpstr>Franklin Gothic Medium</vt:lpstr>
      <vt:lpstr>Franklin Gothic Medium Cond</vt:lpstr>
      <vt:lpstr>Helvetica Light</vt:lpstr>
      <vt:lpstr>JoannaMT</vt:lpstr>
      <vt:lpstr>Times New Roman</vt:lpstr>
      <vt:lpstr>Wingdings</vt:lpstr>
      <vt:lpstr>Office Theme</vt:lpstr>
      <vt:lpstr>Document</vt:lpstr>
      <vt:lpstr>Comment Resolution (CID#2319)  </vt:lpstr>
      <vt:lpstr>Emergency Preparedness Communication Service (EPCS*): Background and Proposal  </vt:lpstr>
      <vt:lpstr>Background: Priority Services* </vt:lpstr>
      <vt:lpstr>Background NS/EP Communications Overview in United States  </vt:lpstr>
      <vt:lpstr>Background NS/EP Priority Services in the US</vt:lpstr>
      <vt:lpstr>NS/EP Priority Services over Wi-Fi Access  Networks  Use Case   </vt:lpstr>
      <vt:lpstr>Current Status  EPCS in IEEE 802.11be   </vt:lpstr>
      <vt:lpstr>Motivation for Introducing the Features in REVme</vt:lpstr>
      <vt:lpstr>Key EPCS Features</vt:lpstr>
      <vt:lpstr>A Strawman Proposal to REVme in Support of EPCS</vt:lpstr>
      <vt:lpstr>Straw Poll #1</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Priority Access for IEEE 802.11be: What and Why?</dc:title>
  <dc:creator>Das, Subir</dc:creator>
  <cp:lastModifiedBy>Das, Subir</cp:lastModifiedBy>
  <cp:revision>799</cp:revision>
  <cp:lastPrinted>1601-01-01T00:00:00Z</cp:lastPrinted>
  <dcterms:created xsi:type="dcterms:W3CDTF">2019-10-02T12:54:36Z</dcterms:created>
  <dcterms:modified xsi:type="dcterms:W3CDTF">2022-05-08T12:52:06Z</dcterms:modified>
</cp:coreProperties>
</file>