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70" r:id="rId7"/>
    <p:sldId id="283" r:id="rId8"/>
    <p:sldId id="288" r:id="rId9"/>
    <p:sldId id="285" r:id="rId10"/>
    <p:sldId id="280" r:id="rId11"/>
    <p:sldId id="271" r:id="rId12"/>
    <p:sldId id="278" r:id="rId13"/>
    <p:sldId id="286" r:id="rId14"/>
    <p:sldId id="273" r:id="rId15"/>
    <p:sldId id="276" r:id="rId16"/>
    <p:sldId id="289" r:id="rId17"/>
    <p:sldId id="269"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590B346-09A4-4F86-8BDD-D161235B68ED}">
          <p14:sldIdLst>
            <p14:sldId id="256"/>
            <p14:sldId id="257"/>
            <p14:sldId id="270"/>
            <p14:sldId id="283"/>
            <p14:sldId id="288"/>
            <p14:sldId id="285"/>
            <p14:sldId id="280"/>
            <p14:sldId id="271"/>
            <p14:sldId id="278"/>
            <p14:sldId id="286"/>
            <p14:sldId id="273"/>
            <p14:sldId id="276"/>
            <p14:sldId id="289"/>
            <p14:sldId id="269"/>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89AEEA03-C60B-367C-6144-243987E11755}" name="Rui Yang" initials="RY" userId="S::Rui.Yang@InterDigital.com::bce1505e-7a83-43cd-b9b3-a84ece5d0f70" providerId="AD"/>
  <p188:author id="{301F3A35-A737-1458-ED3A-17E76EB609A2}" name="Zinan Lin" initials="ZL" userId="S::zinan.lin@interdigital.com::1c68d5da-636e-4833-8ca6-2062a90b0015" providerId="AD"/>
  <p188:author id="{C5E55838-2EE2-A8C6-D8FA-0B113FC69900}" name="Satyanarayana Katla" initials="SK" userId="S::satyanarayana.katla@interdigital.com::e0d5ef94-2efc-4fef-abd0-c591db5325bb" providerId="AD"/>
  <p188:author id="{FAAF7292-E0DA-7A37-4646-39DC5F517D9B}" name="Mahmoud Kamel" initials="MK" userId="S::mahmoud.kamel@InterDigital.com::b829af05-a610-418c-9409-5a2eb40a95c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826CE-9FB9-4C79-9939-2542B00F419F}" v="1" dt="2022-04-20T13:54:23.931"/>
    <p1510:client id="{CABB6200-67DD-4627-8EF1-308AF1B0AEAD}" v="1" dt="2022-04-19T18:53:20.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hmoud Kamel" userId="b829af05-a610-418c-9409-5a2eb40a95cc" providerId="ADAL" clId="{49C826CE-9FB9-4C79-9939-2542B00F419F}"/>
    <pc:docChg chg="modSld modMainMaster">
      <pc:chgData name="Mahmoud Kamel" userId="b829af05-a610-418c-9409-5a2eb40a95cc" providerId="ADAL" clId="{49C826CE-9FB9-4C79-9939-2542B00F419F}" dt="2022-04-20T13:55:24.675" v="21"/>
      <pc:docMkLst>
        <pc:docMk/>
      </pc:docMkLst>
      <pc:sldChg chg="modSp mod">
        <pc:chgData name="Mahmoud Kamel" userId="b829af05-a610-418c-9409-5a2eb40a95cc" providerId="ADAL" clId="{49C826CE-9FB9-4C79-9939-2542B00F419F}" dt="2022-04-20T13:53:38.832" v="17" actId="20577"/>
        <pc:sldMkLst>
          <pc:docMk/>
          <pc:sldMk cId="0" sldId="256"/>
        </pc:sldMkLst>
        <pc:spChg chg="mod">
          <ac:chgData name="Mahmoud Kamel" userId="b829af05-a610-418c-9409-5a2eb40a95cc" providerId="ADAL" clId="{49C826CE-9FB9-4C79-9939-2542B00F419F}" dt="2022-04-20T13:53:38.832" v="17" actId="20577"/>
          <ac:spMkLst>
            <pc:docMk/>
            <pc:sldMk cId="0" sldId="256"/>
            <ac:spMk id="3074" creationId="{00000000-0000-0000-0000-000000000000}"/>
          </ac:spMkLst>
        </pc:spChg>
      </pc:sldChg>
      <pc:sldChg chg="modSp mod">
        <pc:chgData name="Mahmoud Kamel" userId="b829af05-a610-418c-9409-5a2eb40a95cc" providerId="ADAL" clId="{49C826CE-9FB9-4C79-9939-2542B00F419F}" dt="2022-04-20T13:54:40.561" v="19" actId="13926"/>
        <pc:sldMkLst>
          <pc:docMk/>
          <pc:sldMk cId="0" sldId="257"/>
        </pc:sldMkLst>
        <pc:spChg chg="mod">
          <ac:chgData name="Mahmoud Kamel" userId="b829af05-a610-418c-9409-5a2eb40a95cc" providerId="ADAL" clId="{49C826CE-9FB9-4C79-9939-2542B00F419F}" dt="2022-04-20T13:54:40.561" v="19" actId="13926"/>
          <ac:spMkLst>
            <pc:docMk/>
            <pc:sldMk cId="0" sldId="257"/>
            <ac:spMk id="3" creationId="{85CA0EA1-981E-42CE-84AB-E401C5D0F395}"/>
          </ac:spMkLst>
        </pc:spChg>
      </pc:sldChg>
      <pc:sldChg chg="modSp mod">
        <pc:chgData name="Mahmoud Kamel" userId="b829af05-a610-418c-9409-5a2eb40a95cc" providerId="ADAL" clId="{49C826CE-9FB9-4C79-9939-2542B00F419F}" dt="2022-04-20T13:55:24.675" v="21"/>
        <pc:sldMkLst>
          <pc:docMk/>
          <pc:sldMk cId="2772900848" sldId="283"/>
        </pc:sldMkLst>
        <pc:spChg chg="mod">
          <ac:chgData name="Mahmoud Kamel" userId="b829af05-a610-418c-9409-5a2eb40a95cc" providerId="ADAL" clId="{49C826CE-9FB9-4C79-9939-2542B00F419F}" dt="2022-04-20T13:55:24.675" v="21"/>
          <ac:spMkLst>
            <pc:docMk/>
            <pc:sldMk cId="2772900848" sldId="283"/>
            <ac:spMk id="3" creationId="{2095A187-BAEC-4177-91F0-9146FA6861A8}"/>
          </ac:spMkLst>
        </pc:spChg>
      </pc:sldChg>
      <pc:sldMasterChg chg="modSp mod modSldLayout">
        <pc:chgData name="Mahmoud Kamel" userId="b829af05-a610-418c-9409-5a2eb40a95cc" providerId="ADAL" clId="{49C826CE-9FB9-4C79-9939-2542B00F419F}" dt="2022-04-20T13:54:23.931" v="18" actId="13926"/>
        <pc:sldMasterMkLst>
          <pc:docMk/>
          <pc:sldMasterMk cId="0" sldId="2147483648"/>
        </pc:sldMasterMkLst>
        <pc:spChg chg="mod">
          <ac:chgData name="Mahmoud Kamel" userId="b829af05-a610-418c-9409-5a2eb40a95cc" providerId="ADAL" clId="{49C826CE-9FB9-4C79-9939-2542B00F419F}" dt="2022-04-20T13:52:56.439" v="12" actId="20577"/>
          <ac:spMkLst>
            <pc:docMk/>
            <pc:sldMasterMk cId="0" sldId="2147483648"/>
            <ac:spMk id="10" creationId="{00000000-0000-0000-0000-000000000000}"/>
          </ac:spMkLst>
        </pc:spChg>
        <pc:sldLayoutChg chg="modSp">
          <pc:chgData name="Mahmoud Kamel" userId="b829af05-a610-418c-9409-5a2eb40a95cc" providerId="ADAL" clId="{49C826CE-9FB9-4C79-9939-2542B00F419F}" dt="2022-04-20T13:54:23.931" v="18" actId="13926"/>
          <pc:sldLayoutMkLst>
            <pc:docMk/>
            <pc:sldMasterMk cId="0" sldId="2147483648"/>
            <pc:sldLayoutMk cId="0" sldId="2147483650"/>
          </pc:sldLayoutMkLst>
          <pc:spChg chg="mod">
            <ac:chgData name="Mahmoud Kamel" userId="b829af05-a610-418c-9409-5a2eb40a95cc" providerId="ADAL" clId="{49C826CE-9FB9-4C79-9939-2542B00F419F}" dt="2022-04-20T13:54:23.931" v="18" actId="13926"/>
            <ac:spMkLst>
              <pc:docMk/>
              <pc:sldMasterMk cId="0" sldId="2147483648"/>
              <pc:sldLayoutMk cId="0" sldId="2147483650"/>
              <ac:spMk id="1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State the problem clearly. </a:t>
            </a:r>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2516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451752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59439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11ax already enable this, add one slide to elaborate on this in 11ax. </a:t>
            </a:r>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50749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Check the specs and provide details</a:t>
            </a:r>
          </a:p>
          <a:p>
            <a:r>
              <a:rPr lang="en-US"/>
              <a:t>Add figure to explain this </a:t>
            </a:r>
          </a:p>
          <a:p>
            <a:r>
              <a:rPr lang="en-US"/>
              <a:t>In sensing we need to monitor changes in the channel not to decode the signal. </a:t>
            </a:r>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928658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643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0654r0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19.png"/><Relationship Id="rId3" Type="http://schemas.openxmlformats.org/officeDocument/2006/relationships/image" Target="../media/image4.jpe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notesSlide" Target="../notesSlides/notesSlide4.xml"/><Relationship Id="rId16" Type="http://schemas.openxmlformats.org/officeDocument/2006/relationships/image" Target="../media/image17.png"/><Relationship Id="rId20" Type="http://schemas.openxmlformats.org/officeDocument/2006/relationships/image" Target="../media/image21.sv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19" Type="http://schemas.openxmlformats.org/officeDocument/2006/relationships/image" Target="../media/image20.sv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NDP Transmission in TF Sounding Phase</a:t>
            </a:r>
          </a:p>
        </p:txBody>
      </p:sp>
      <p:sp>
        <p:nvSpPr>
          <p:cNvPr id="3074" name="Rectangle 2"/>
          <p:cNvSpPr>
            <a:spLocks noGrp="1" noChangeArrowheads="1"/>
          </p:cNvSpPr>
          <p:nvPr>
            <p:ph type="subTitle" idx="1"/>
          </p:nvPr>
        </p:nvSpPr>
        <p:spPr>
          <a:xfrm>
            <a:off x="1828800" y="2038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2022-04-20</a:t>
            </a:r>
          </a:p>
        </p:txBody>
      </p:sp>
      <p:sp>
        <p:nvSpPr>
          <p:cNvPr id="6" name="Date Placeholder 3"/>
          <p:cNvSpPr>
            <a:spLocks noGrp="1"/>
          </p:cNvSpPr>
          <p:nvPr>
            <p:ph type="dt" idx="10"/>
          </p:nvPr>
        </p:nvSpPr>
        <p:spPr/>
        <p:txBody>
          <a:bodyPr/>
          <a:lstStyle/>
          <a:p>
            <a:r>
              <a:rPr lang="en-US" dirty="0"/>
              <a:t>April 2022</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480385645"/>
              </p:ext>
            </p:extLst>
          </p:nvPr>
        </p:nvGraphicFramePr>
        <p:xfrm>
          <a:off x="1001713" y="3235325"/>
          <a:ext cx="10233025" cy="2714625"/>
        </p:xfrm>
        <a:graphic>
          <a:graphicData uri="http://schemas.openxmlformats.org/presentationml/2006/ole">
            <mc:AlternateContent xmlns:mc="http://schemas.openxmlformats.org/markup-compatibility/2006">
              <mc:Choice xmlns:v="urn:schemas-microsoft-com:vml" Requires="v">
                <p:oleObj name="Document" r:id="rId3" imgW="10425091" imgH="2778858" progId="Word.Document.8">
                  <p:embed/>
                </p:oleObj>
              </mc:Choice>
              <mc:Fallback>
                <p:oleObj name="Document" r:id="rId3" imgW="10425091" imgH="2778858" progId="Word.Document.8">
                  <p:embed/>
                  <p:pic>
                    <p:nvPicPr>
                      <p:cNvPr id="3075" name="Object 3"/>
                      <p:cNvPicPr>
                        <a:picLocks noChangeAspect="1" noChangeArrowheads="1"/>
                      </p:cNvPicPr>
                      <p:nvPr/>
                    </p:nvPicPr>
                    <p:blipFill>
                      <a:blip r:embed="rId4"/>
                      <a:srcRect/>
                      <a:stretch>
                        <a:fillRect/>
                      </a:stretch>
                    </p:blipFill>
                    <p:spPr bwMode="auto">
                      <a:xfrm>
                        <a:off x="1001713" y="3235325"/>
                        <a:ext cx="10233025" cy="2714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6365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FB544-43BC-4965-AC1A-29ECA8201ED8}"/>
              </a:ext>
            </a:extLst>
          </p:cNvPr>
          <p:cNvSpPr>
            <a:spLocks noGrp="1"/>
          </p:cNvSpPr>
          <p:nvPr>
            <p:ph type="title"/>
          </p:nvPr>
        </p:nvSpPr>
        <p:spPr/>
        <p:txBody>
          <a:bodyPr/>
          <a:lstStyle/>
          <a:p>
            <a:r>
              <a:rPr lang="en-US"/>
              <a:t>Benefits</a:t>
            </a:r>
          </a:p>
        </p:txBody>
      </p:sp>
      <p:sp>
        <p:nvSpPr>
          <p:cNvPr id="3" name="Content Placeholder 2">
            <a:extLst>
              <a:ext uri="{FF2B5EF4-FFF2-40B4-BE49-F238E27FC236}">
                <a16:creationId xmlns:a16="http://schemas.microsoft.com/office/drawing/2014/main" id="{759A3E1E-F70A-4711-A0B1-6259A21BD39C}"/>
              </a:ext>
            </a:extLst>
          </p:cNvPr>
          <p:cNvSpPr>
            <a:spLocks noGrp="1"/>
          </p:cNvSpPr>
          <p:nvPr>
            <p:ph idx="1"/>
          </p:nvPr>
        </p:nvSpPr>
        <p:spPr/>
        <p:txBody>
          <a:bodyPr/>
          <a:lstStyle/>
          <a:p>
            <a:pPr>
              <a:buFont typeface="Arial" panose="020B0604020202020204" pitchFamily="34" charset="0"/>
              <a:buChar char="•"/>
            </a:pPr>
            <a:r>
              <a:rPr lang="en-US" dirty="0"/>
              <a:t>No need for multiple sequential trigger frames to accommodate large number of sensing transmitters</a:t>
            </a:r>
          </a:p>
          <a:p>
            <a:pPr>
              <a:buFont typeface="Arial" panose="020B0604020202020204" pitchFamily="34" charset="0"/>
              <a:buChar char="•"/>
            </a:pPr>
            <a:r>
              <a:rPr lang="en-US" dirty="0"/>
              <a:t>May provide a preferable mode of sensing for some use cases</a:t>
            </a:r>
          </a:p>
          <a:p>
            <a:pPr lvl="2">
              <a:buFont typeface="Arial" panose="020B0604020202020204" pitchFamily="34" charset="0"/>
              <a:buChar char="•"/>
            </a:pPr>
            <a:r>
              <a:rPr lang="en-US" dirty="0"/>
              <a:t>Sensing via aggregate channel state monitoring</a:t>
            </a:r>
          </a:p>
          <a:p>
            <a:pPr>
              <a:buFont typeface="Arial" panose="020B0604020202020204" pitchFamily="34" charset="0"/>
              <a:buChar char="•"/>
            </a:pPr>
            <a:r>
              <a:rPr lang="en-US" dirty="0">
                <a:ea typeface="+mn-lt"/>
                <a:cs typeface="+mn-lt"/>
              </a:rPr>
              <a:t>Sensing contends the radio medium with communication and optimizing the time needed for sensing would improve the overall system performance</a:t>
            </a:r>
          </a:p>
          <a:p>
            <a:pPr lvl="1">
              <a:buFont typeface="Arial" panose="020B0604020202020204" pitchFamily="34" charset="0"/>
              <a:buChar char="•"/>
            </a:pPr>
            <a:r>
              <a:rPr lang="en-US" dirty="0"/>
              <a:t>Efficient and low overhead WLAN sensing allows for more time for communication</a:t>
            </a:r>
          </a:p>
          <a:p>
            <a:pPr lvl="1">
              <a:buFont typeface="Arial" panose="020B0604020202020204" pitchFamily="34" charset="0"/>
              <a:buChar char="•"/>
            </a:pPr>
            <a:r>
              <a:rPr lang="en-US" dirty="0">
                <a:ea typeface="+mn-lt"/>
                <a:cs typeface="+mn-lt"/>
              </a:rPr>
              <a:t>Reducing the footprint of sensing </a:t>
            </a:r>
            <a:r>
              <a:rPr lang="en-US" dirty="0"/>
              <a:t>in favor of improved system performance</a:t>
            </a:r>
            <a:r>
              <a:rPr lang="en-US" dirty="0">
                <a:ea typeface="+mn-lt"/>
                <a:cs typeface="+mn-lt"/>
              </a:rPr>
              <a:t> is desirable</a:t>
            </a:r>
          </a:p>
          <a:p>
            <a:pPr lvl="1">
              <a:buFont typeface="Arial" panose="020B0604020202020204" pitchFamily="34" charset="0"/>
              <a:buChar char="•"/>
            </a:pPr>
            <a:endParaRPr lang="en-US" b="0" dirty="0">
              <a:cs typeface="Times New Roman"/>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FB3EAB4-DA72-441A-A394-8E506EBB032F}"/>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5A7FF0B0-1DC2-4207-BD5C-F9F56934F8A1}"/>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11080A0-62EC-40E8-B343-3D58458F7955}"/>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95414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9000A-0F59-43C1-9DFC-AB56A13FDA30}"/>
              </a:ext>
            </a:extLst>
          </p:cNvPr>
          <p:cNvSpPr>
            <a:spLocks noGrp="1"/>
          </p:cNvSpPr>
          <p:nvPr>
            <p:ph type="title"/>
          </p:nvPr>
        </p:nvSpPr>
        <p:spPr/>
        <p:txBody>
          <a:bodyPr/>
          <a:lstStyle/>
          <a:p>
            <a:r>
              <a:rPr lang="en-US"/>
              <a:t>Potential Issues</a:t>
            </a:r>
          </a:p>
        </p:txBody>
      </p:sp>
      <p:sp>
        <p:nvSpPr>
          <p:cNvPr id="3" name="Content Placeholder 2">
            <a:extLst>
              <a:ext uri="{FF2B5EF4-FFF2-40B4-BE49-F238E27FC236}">
                <a16:creationId xmlns:a16="http://schemas.microsoft.com/office/drawing/2014/main" id="{244A889B-FF46-4AA4-83B5-CB23F30C97F4}"/>
              </a:ext>
            </a:extLst>
          </p:cNvPr>
          <p:cNvSpPr>
            <a:spLocks noGrp="1"/>
          </p:cNvSpPr>
          <p:nvPr>
            <p:ph idx="1"/>
          </p:nvPr>
        </p:nvSpPr>
        <p:spPr/>
        <p:txBody>
          <a:bodyPr/>
          <a:lstStyle/>
          <a:p>
            <a:pPr>
              <a:buFont typeface="Arial" panose="020B0604020202020204" pitchFamily="34" charset="0"/>
              <a:buChar char="•"/>
            </a:pPr>
            <a:r>
              <a:rPr lang="en-US" dirty="0"/>
              <a:t>Power Control</a:t>
            </a:r>
          </a:p>
          <a:p>
            <a:pPr lvl="1">
              <a:buFont typeface="Arial" panose="020B0604020202020204" pitchFamily="34" charset="0"/>
              <a:buChar char="•"/>
            </a:pPr>
            <a:r>
              <a:rPr lang="en-US" dirty="0"/>
              <a:t>Power control may be needed to guarantee balanced received signal power from different sensing transmitters</a:t>
            </a:r>
          </a:p>
          <a:p>
            <a:pPr marL="457200" lvl="1" indent="0"/>
            <a:endParaRPr lang="en-US" dirty="0"/>
          </a:p>
          <a:p>
            <a:pPr>
              <a:buFont typeface="Arial" panose="020B0604020202020204" pitchFamily="34" charset="0"/>
              <a:buChar char="•"/>
            </a:pPr>
            <a:r>
              <a:rPr lang="en-US" dirty="0"/>
              <a:t>Time Synchronization</a:t>
            </a:r>
          </a:p>
          <a:p>
            <a:pPr lvl="1">
              <a:buFont typeface="Arial" panose="020B0604020202020204" pitchFamily="34" charset="0"/>
              <a:buChar char="•"/>
            </a:pPr>
            <a:r>
              <a:rPr lang="en-US" dirty="0"/>
              <a:t>How fine is the required time synchronization between different sensing transmitters? </a:t>
            </a:r>
          </a:p>
          <a:p>
            <a:pPr lvl="1">
              <a:buFont typeface="Arial" panose="020B0604020202020204" pitchFamily="34" charset="0"/>
              <a:buChar char="•"/>
            </a:pPr>
            <a:r>
              <a:rPr lang="en-US" dirty="0"/>
              <a:t>How the synchronization between different sensing transmitters may impact the sensing results?</a:t>
            </a:r>
          </a:p>
          <a:p>
            <a:pPr marL="457200" lvl="1" indent="0"/>
            <a:endParaRPr lang="en-US" dirty="0"/>
          </a:p>
          <a:p>
            <a:pPr marL="0" indent="0"/>
            <a:r>
              <a:rPr lang="en-US" dirty="0"/>
              <a: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962B231-F0BC-45A4-BEE5-6CCCF467570B}"/>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462C9624-4950-4131-B5D2-4B1E26FAD4F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0FDF7DB-056D-41A5-9FAC-10694DBFC9E3}"/>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527035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B7AAD-DA88-4964-8D7B-45ED12604004}"/>
              </a:ext>
            </a:extLst>
          </p:cNvPr>
          <p:cNvSpPr>
            <a:spLocks noGrp="1"/>
          </p:cNvSpPr>
          <p:nvPr>
            <p:ph type="title"/>
          </p:nvPr>
        </p:nvSpPr>
        <p:spPr/>
        <p:txBody>
          <a:bodyPr/>
          <a:lstStyle/>
          <a:p>
            <a:r>
              <a:rPr lang="en-US"/>
              <a:t>Feasibility</a:t>
            </a:r>
          </a:p>
        </p:txBody>
      </p:sp>
      <p:sp>
        <p:nvSpPr>
          <p:cNvPr id="3" name="Content Placeholder 2">
            <a:extLst>
              <a:ext uri="{FF2B5EF4-FFF2-40B4-BE49-F238E27FC236}">
                <a16:creationId xmlns:a16="http://schemas.microsoft.com/office/drawing/2014/main" id="{EBC226F8-8B8E-4EE7-9EC3-1359DAAD003F}"/>
              </a:ext>
            </a:extLst>
          </p:cNvPr>
          <p:cNvSpPr>
            <a:spLocks noGrp="1"/>
          </p:cNvSpPr>
          <p:nvPr>
            <p:ph idx="1"/>
          </p:nvPr>
        </p:nvSpPr>
        <p:spPr/>
        <p:txBody>
          <a:bodyPr/>
          <a:lstStyle/>
          <a:p>
            <a:pPr>
              <a:buFont typeface="Arial" panose="020B0604020202020204" pitchFamily="34" charset="0"/>
              <a:buChar char="•"/>
            </a:pPr>
            <a:r>
              <a:rPr lang="en-US"/>
              <a:t>The legacy fields in 11ax TB PPDUs sent from different STAs may be transmitted on the same resources and the aggregate channel estimation is used to decode the SIG field</a:t>
            </a:r>
          </a:p>
          <a:p>
            <a:pPr lvl="1">
              <a:buFont typeface="Arial" panose="020B0604020202020204" pitchFamily="34" charset="0"/>
              <a:buChar char="•"/>
            </a:pPr>
            <a:r>
              <a:rPr lang="en-US"/>
              <a:t>Small RUs (less than 20 MHz) may be allocated to different STAs, and the legacy fields are sent on the same 20 MHz </a:t>
            </a:r>
          </a:p>
          <a:p>
            <a:pPr>
              <a:buFont typeface="Arial" panose="020B0604020202020204" pitchFamily="34" charset="0"/>
              <a:buChar char="•"/>
            </a:pPr>
            <a:r>
              <a:rPr lang="en-US"/>
              <a:t>Channel variations due to small mismatches in the time synchronization of the received NDPs may be distinguished from channel variations due to environment changes</a:t>
            </a:r>
          </a:p>
          <a:p>
            <a:pPr lvl="1">
              <a:buFont typeface="Arial" panose="020B0604020202020204" pitchFamily="34" charset="0"/>
              <a:buChar char="•"/>
            </a:pPr>
            <a:r>
              <a:rPr lang="en-US"/>
              <a:t>This may be left for higher layers (e.g., the sensing application)</a:t>
            </a:r>
          </a:p>
          <a:p>
            <a:pPr marL="457200" lvl="1" indent="0"/>
            <a:endParaRPr lang="en-US"/>
          </a:p>
        </p:txBody>
      </p:sp>
      <p:sp>
        <p:nvSpPr>
          <p:cNvPr id="4" name="Slide Number Placeholder 3">
            <a:extLst>
              <a:ext uri="{FF2B5EF4-FFF2-40B4-BE49-F238E27FC236}">
                <a16:creationId xmlns:a16="http://schemas.microsoft.com/office/drawing/2014/main" id="{8335BBE2-5D53-4EF1-98DA-257EAD16E9A5}"/>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C05BA365-F503-4E4E-BCFA-924315FA57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1E18AAFB-9725-4BDC-973E-2F8E0C7C5598}"/>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588659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44EE9-8BF2-46BF-986A-82A8F837E997}"/>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0FD5F06A-1080-4184-A6DE-C7FAE0403930}"/>
              </a:ext>
            </a:extLst>
          </p:cNvPr>
          <p:cNvSpPr>
            <a:spLocks noGrp="1"/>
          </p:cNvSpPr>
          <p:nvPr>
            <p:ph idx="1"/>
          </p:nvPr>
        </p:nvSpPr>
        <p:spPr/>
        <p:txBody>
          <a:bodyPr/>
          <a:lstStyle/>
          <a:p>
            <a:pPr>
              <a:buFont typeface="Arial" panose="020B0604020202020204" pitchFamily="34" charset="0"/>
              <a:buChar char="•"/>
            </a:pPr>
            <a:r>
              <a:rPr lang="en-US" b="0" dirty="0"/>
              <a:t>There may be several methods to transmit R2I NDP </a:t>
            </a:r>
          </a:p>
          <a:p>
            <a:pPr>
              <a:buFont typeface="Arial" panose="020B0604020202020204" pitchFamily="34" charset="0"/>
              <a:buChar char="•"/>
            </a:pPr>
            <a:r>
              <a:rPr lang="en-US" b="0" dirty="0"/>
              <a:t>In this contribution we focus on one of the methods (Method 3)</a:t>
            </a:r>
          </a:p>
          <a:p>
            <a:pPr lvl="1">
              <a:buFont typeface="Arial" panose="020B0604020202020204" pitchFamily="34" charset="0"/>
              <a:buChar char="•"/>
            </a:pPr>
            <a:r>
              <a:rPr lang="en-US" sz="2400" b="0" dirty="0"/>
              <a:t>Aggregate channel sensing via using the same uplink resource to transmit NDP PPDUs from different sensing transmitters  </a:t>
            </a:r>
          </a:p>
          <a:p>
            <a:pPr lvl="1">
              <a:buFont typeface="Arial" panose="020B0604020202020204" pitchFamily="34" charset="0"/>
              <a:buChar char="•"/>
            </a:pPr>
            <a:r>
              <a:rPr lang="en-US" sz="2400" b="0" dirty="0"/>
              <a:t>Efficient sensing is desirable to improve the overall system performance</a:t>
            </a:r>
          </a:p>
          <a:p>
            <a:pPr lvl="1">
              <a:buFont typeface="Arial" panose="020B0604020202020204" pitchFamily="34" charset="0"/>
              <a:buChar char="•"/>
            </a:pPr>
            <a:endParaRPr lang="en-US" sz="2400" b="0" dirty="0">
              <a:cs typeface="Times New Roman"/>
            </a:endParaRPr>
          </a:p>
          <a:p>
            <a:pPr marL="0" indent="0"/>
            <a:endParaRPr lang="en-US" dirty="0"/>
          </a:p>
        </p:txBody>
      </p:sp>
      <p:sp>
        <p:nvSpPr>
          <p:cNvPr id="4" name="Slide Number Placeholder 3">
            <a:extLst>
              <a:ext uri="{FF2B5EF4-FFF2-40B4-BE49-F238E27FC236}">
                <a16:creationId xmlns:a16="http://schemas.microsoft.com/office/drawing/2014/main" id="{4A259733-38C0-4BD9-B12B-DC2757444204}"/>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7BF1BECA-E20D-41FE-9606-E586383E688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DDC8BCF-2FB6-451D-8649-65A6D3FFD28F}"/>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69150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B631D-B840-4574-8A38-A7F8BE75C49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36732E1-7368-413C-A2AE-D138C480BFBC}"/>
              </a:ext>
            </a:extLst>
          </p:cNvPr>
          <p:cNvSpPr>
            <a:spLocks noGrp="1"/>
          </p:cNvSpPr>
          <p:nvPr>
            <p:ph idx="1"/>
          </p:nvPr>
        </p:nvSpPr>
        <p:spPr/>
        <p:txBody>
          <a:bodyPr/>
          <a:lstStyle/>
          <a:p>
            <a:r>
              <a:rPr lang="en-US" dirty="0">
                <a:ea typeface="+mn-lt"/>
                <a:cs typeface="+mn-lt"/>
              </a:rPr>
              <a:t>Do you agree that, in the TF Sounding phase of TB measurement instance, the R2I NDPs transmitted from different sensing responder transmitters are allowed to use the same time, frequency and spatial resource. </a:t>
            </a:r>
          </a:p>
          <a:p>
            <a:pPr lvl="1">
              <a:buFont typeface="Arial" panose="020B0604020202020204" pitchFamily="34" charset="0"/>
              <a:buChar char="•"/>
            </a:pPr>
            <a:r>
              <a:rPr lang="en-US" dirty="0">
                <a:ea typeface="+mn-lt"/>
                <a:cs typeface="+mn-lt"/>
              </a:rPr>
              <a:t>The format of the transmitted NDP PPDU is TBD</a:t>
            </a:r>
          </a:p>
          <a:p>
            <a:pPr marL="457200" lvl="1" indent="0"/>
            <a:endParaRPr lang="en-US" dirty="0"/>
          </a:p>
        </p:txBody>
      </p:sp>
      <p:sp>
        <p:nvSpPr>
          <p:cNvPr id="4" name="Slide Number Placeholder 3">
            <a:extLst>
              <a:ext uri="{FF2B5EF4-FFF2-40B4-BE49-F238E27FC236}">
                <a16:creationId xmlns:a16="http://schemas.microsoft.com/office/drawing/2014/main" id="{75421BEF-5E75-43AE-BCA6-A19C1AAD4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A4F58AA8-2FED-47DB-9D84-3D41C995B06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44468B2-CF71-4B7F-A9F0-E974CA8B3DDC}"/>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90002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2000" dirty="0"/>
              <a:t>[1] </a:t>
            </a:r>
            <a:r>
              <a:rPr lang="en-US" sz="2000" dirty="0"/>
              <a:t>“IEEE P802.11bf™/D0.01, Amendment 2: Enhancements for WLAN Sensing”, Mar. 2022.</a:t>
            </a:r>
          </a:p>
          <a:p>
            <a:r>
              <a:rPr lang="en-US" sz="2000" dirty="0"/>
              <a:t>[2] </a:t>
            </a:r>
            <a:r>
              <a:rPr lang="en-GB" sz="2000" dirty="0"/>
              <a:t>802.11-20/1712r2, </a:t>
            </a:r>
            <a:r>
              <a:rPr lang="en-US" sz="2000" dirty="0"/>
              <a:t>Wi-Fi Sensing Use Cases, Assaf Kasher (Qualcomm) </a:t>
            </a:r>
          </a:p>
          <a:p>
            <a:r>
              <a:rPr lang="en-US" sz="2000" dirty="0"/>
              <a:t>[3] </a:t>
            </a:r>
            <a:r>
              <a:rPr lang="en-US" sz="2000" dirty="0" err="1"/>
              <a:t>Safaei</a:t>
            </a:r>
            <a:r>
              <a:rPr lang="en-US" sz="2000" dirty="0"/>
              <a:t>, B., </a:t>
            </a:r>
            <a:r>
              <a:rPr lang="en-US" sz="2000" dirty="0" err="1"/>
              <a:t>Monazzah</a:t>
            </a:r>
            <a:r>
              <a:rPr lang="en-US" sz="2000" dirty="0"/>
              <a:t>, A.M.H., </a:t>
            </a:r>
            <a:r>
              <a:rPr lang="en-US" sz="2000" dirty="0" err="1"/>
              <a:t>Bafroei</a:t>
            </a:r>
            <a:r>
              <a:rPr lang="en-US" sz="2000" dirty="0"/>
              <a:t>, M.B. and </a:t>
            </a:r>
            <a:r>
              <a:rPr lang="en-US" sz="2000" dirty="0" err="1"/>
              <a:t>Ejlali</a:t>
            </a:r>
            <a:r>
              <a:rPr lang="en-US" sz="2000" dirty="0"/>
              <a:t>, A., 2017, December. Reliability side-effects in Internet of Things application layer protocols. In 2017 2nd International Conference on System Reliability and Safety (ICSRS) (pp. 207-212). IEEE.</a:t>
            </a:r>
          </a:p>
          <a:p>
            <a:endParaRPr lang="en-US" sz="2000" dirty="0"/>
          </a:p>
          <a:p>
            <a:endParaRPr lang="en-US" sz="2400" b="0" i="0" u="none" strike="noStrike" dirty="0">
              <a:effectLst/>
              <a:latin typeface="Arial" panose="020B0604020202020204" pitchFamily="34" charset="0"/>
            </a:endParaRPr>
          </a:p>
          <a:p>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dirty="0"/>
              <a:t>April 2022</a:t>
            </a:r>
            <a:endParaRPr lang="en-GB" dirty="0"/>
          </a:p>
        </p:txBody>
      </p:sp>
      <p:sp>
        <p:nvSpPr>
          <p:cNvPr id="3" name="Content Placeholder 2">
            <a:extLst>
              <a:ext uri="{FF2B5EF4-FFF2-40B4-BE49-F238E27FC236}">
                <a16:creationId xmlns:a16="http://schemas.microsoft.com/office/drawing/2014/main" id="{85CA0EA1-981E-42CE-84AB-E401C5D0F395}"/>
              </a:ext>
            </a:extLst>
          </p:cNvPr>
          <p:cNvSpPr>
            <a:spLocks noGrp="1"/>
          </p:cNvSpPr>
          <p:nvPr>
            <p:ph idx="1"/>
          </p:nvPr>
        </p:nvSpPr>
        <p:spPr/>
        <p:txBody>
          <a:bodyPr/>
          <a:lstStyle/>
          <a:p>
            <a:pPr>
              <a:buFont typeface="Arial" panose="020B0604020202020204" pitchFamily="34" charset="0"/>
              <a:buChar char="•"/>
            </a:pPr>
            <a:r>
              <a:rPr lang="en-US" dirty="0"/>
              <a:t>TF Sounding phase in TB Measurement Instance solicits NDP transmissions from different sensing transmitters in the uplink</a:t>
            </a:r>
            <a:endParaRPr lang="en-US" dirty="0">
              <a:cs typeface="Times New Roman"/>
            </a:endParaRPr>
          </a:p>
          <a:p>
            <a:pPr>
              <a:buFont typeface="Arial" panose="020B0604020202020204" pitchFamily="34" charset="0"/>
              <a:buChar char="•"/>
            </a:pPr>
            <a:r>
              <a:rPr lang="en-US" dirty="0"/>
              <a:t>In this contribution, we discuss several methods for NDP transmission, all of which are valid alternatives that may be supported by 11bf</a:t>
            </a:r>
          </a:p>
          <a:p>
            <a:pPr>
              <a:buFont typeface="Arial" panose="020B0604020202020204" pitchFamily="34" charset="0"/>
              <a:buChar char="•"/>
            </a:pPr>
            <a:r>
              <a:rPr lang="en-US" dirty="0"/>
              <a:t>We focus on one NDP transmission method which may improve the sensing efficiency</a:t>
            </a:r>
            <a:endParaRPr lang="en-US" dirty="0">
              <a:cs typeface="Times New Roman"/>
            </a:endParaRPr>
          </a:p>
          <a:p>
            <a:pPr lvl="1">
              <a:buFont typeface="Arial" panose="020B0604020202020204" pitchFamily="34" charset="0"/>
              <a:buChar char="•"/>
            </a:pPr>
            <a:r>
              <a:rPr lang="en-US" dirty="0"/>
              <a:t>The same NDP PPDU may be transmitted from different sensing transmitters on the same uplink resource</a:t>
            </a:r>
          </a:p>
          <a:p>
            <a:pPr lvl="1">
              <a:buFont typeface="Arial" panose="020B0604020202020204" pitchFamily="34" charset="0"/>
              <a:buChar char="•"/>
            </a:pPr>
            <a:r>
              <a:rPr lang="en-US" dirty="0"/>
              <a:t>Channel estimation of the aggregate link between the sensing receiver and the sensing transmitters may be performed on the received combined NDP PPDU</a:t>
            </a:r>
            <a:endParaRPr lang="en-US" dirty="0">
              <a:cs typeface="Times New Roman"/>
            </a:endParaRP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965BE-88E1-4C8A-B9F5-FC5785535904}"/>
              </a:ext>
            </a:extLst>
          </p:cNvPr>
          <p:cNvSpPr>
            <a:spLocks noGrp="1"/>
          </p:cNvSpPr>
          <p:nvPr>
            <p:ph type="title"/>
          </p:nvPr>
        </p:nvSpPr>
        <p:spPr/>
        <p:txBody>
          <a:bodyPr/>
          <a:lstStyle/>
          <a:p>
            <a:r>
              <a:rPr lang="en-US">
                <a:ea typeface="+mj-lt"/>
                <a:cs typeface="+mj-lt"/>
              </a:rPr>
              <a:t>Recap of TF Sounding Phase</a:t>
            </a:r>
            <a:endParaRPr lang="en-US"/>
          </a:p>
        </p:txBody>
      </p:sp>
      <p:sp>
        <p:nvSpPr>
          <p:cNvPr id="3" name="Content Placeholder 2">
            <a:extLst>
              <a:ext uri="{FF2B5EF4-FFF2-40B4-BE49-F238E27FC236}">
                <a16:creationId xmlns:a16="http://schemas.microsoft.com/office/drawing/2014/main" id="{1F23F279-5A24-4D59-A0C5-21976E679749}"/>
              </a:ext>
            </a:extLst>
          </p:cNvPr>
          <p:cNvSpPr>
            <a:spLocks noGrp="1"/>
          </p:cNvSpPr>
          <p:nvPr>
            <p:ph idx="1"/>
          </p:nvPr>
        </p:nvSpPr>
        <p:spPr>
          <a:xfrm>
            <a:off x="497935" y="1981201"/>
            <a:ext cx="5181599" cy="4113213"/>
          </a:xfrm>
        </p:spPr>
        <p:txBody>
          <a:bodyPr/>
          <a:lstStyle/>
          <a:p>
            <a:pPr>
              <a:buFont typeface="Arial" panose="020B0604020202020204" pitchFamily="34" charset="0"/>
              <a:buChar char="•"/>
            </a:pPr>
            <a:r>
              <a:rPr lang="en-US">
                <a:cs typeface="Times New Roman"/>
              </a:rPr>
              <a:t>TB Measurement Instance[1]:</a:t>
            </a:r>
          </a:p>
          <a:p>
            <a:pPr lvl="1">
              <a:buFont typeface="Arial" panose="020B0604020202020204" pitchFamily="34" charset="0"/>
              <a:buChar char="•"/>
            </a:pPr>
            <a:r>
              <a:rPr lang="en-US">
                <a:cs typeface="Times New Roman"/>
              </a:rPr>
              <a:t>In TF Sounding phase:</a:t>
            </a:r>
          </a:p>
          <a:p>
            <a:pPr lvl="2">
              <a:buFont typeface="Arial" panose="020B0604020202020204" pitchFamily="34" charset="0"/>
              <a:buChar char="•"/>
            </a:pPr>
            <a:r>
              <a:rPr lang="en-US">
                <a:cs typeface="Times New Roman"/>
              </a:rPr>
              <a:t>The AP shall transmit a Sensing Sounding TF to solicit R2I NDP transmissions</a:t>
            </a:r>
          </a:p>
          <a:p>
            <a:pPr lvl="2">
              <a:buFont typeface="Arial" panose="020B0604020202020204" pitchFamily="34" charset="0"/>
              <a:buChar char="•"/>
            </a:pPr>
            <a:r>
              <a:rPr lang="en-US">
                <a:cs typeface="Times New Roman"/>
              </a:rPr>
              <a:t>The Sensing Sounding Trigger frame shall allocate uplink resources for one or more STA’s R2I NDP transmission covering the full bandwidth </a:t>
            </a:r>
          </a:p>
          <a:p>
            <a:pPr lvl="2">
              <a:buFont typeface="Arial" panose="020B0604020202020204" pitchFamily="34" charset="0"/>
              <a:buChar char="•"/>
            </a:pPr>
            <a:r>
              <a:rPr lang="en-US">
                <a:solidFill>
                  <a:schemeClr val="tx1"/>
                </a:solidFill>
                <a:cs typeface="Times New Roman"/>
              </a:rPr>
              <a:t>NOTE—If the number of available sensing transmitters exceeds the available uplink resources, multiple sequential trigger frames can be transmitted within the acquired TXOP</a:t>
            </a:r>
          </a:p>
          <a:p>
            <a:pPr lvl="2">
              <a:buFont typeface="Arial" panose="020B0604020202020204" pitchFamily="34" charset="0"/>
              <a:buChar char="•"/>
            </a:pPr>
            <a:endParaRPr lang="en-US">
              <a:cs typeface="Times New Roman"/>
            </a:endParaRPr>
          </a:p>
          <a:p>
            <a:pPr lvl="1">
              <a:buFont typeface="Arial" panose="020B0604020202020204" pitchFamily="34" charset="0"/>
              <a:buChar char="•"/>
            </a:pPr>
            <a:endParaRPr lang="en-US"/>
          </a:p>
          <a:p>
            <a:pPr lvl="1">
              <a:buFont typeface="Arial" panose="020B0604020202020204" pitchFamily="34" charset="0"/>
              <a:buChar char="•"/>
            </a:pPr>
            <a:endParaRPr lang="en-US"/>
          </a:p>
          <a:p>
            <a:pPr marL="114300" lvl="1" indent="0">
              <a:spcBef>
                <a:spcPts val="0"/>
              </a:spcBef>
              <a:spcAft>
                <a:spcPts val="0"/>
              </a:spcAft>
            </a:pPr>
            <a:endParaRPr lang="en-US">
              <a:cs typeface="Times New Roman"/>
            </a:endParaRPr>
          </a:p>
          <a:p>
            <a:pPr lvl="1">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E922E3BF-0EC3-4778-96A0-D4A148832420}"/>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448C30B6-DA1E-40BB-84FD-46D603B3BFF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1EFB4A6C-F5B8-4FB4-9116-B891259CD25C}"/>
              </a:ext>
            </a:extLst>
          </p:cNvPr>
          <p:cNvSpPr>
            <a:spLocks noGrp="1"/>
          </p:cNvSpPr>
          <p:nvPr>
            <p:ph type="dt" idx="15"/>
          </p:nvPr>
        </p:nvSpPr>
        <p:spPr/>
        <p:txBody>
          <a:bodyPr/>
          <a:lstStyle/>
          <a:p>
            <a:r>
              <a:rPr lang="en-US"/>
              <a:t>April 2022</a:t>
            </a:r>
            <a:endParaRPr lang="en-GB"/>
          </a:p>
        </p:txBody>
      </p:sp>
      <p:pic>
        <p:nvPicPr>
          <p:cNvPr id="8" name="Picture 7">
            <a:extLst>
              <a:ext uri="{FF2B5EF4-FFF2-40B4-BE49-F238E27FC236}">
                <a16:creationId xmlns:a16="http://schemas.microsoft.com/office/drawing/2014/main" id="{35179013-28B2-4253-94BB-F8788D612A21}"/>
              </a:ext>
            </a:extLst>
          </p:cNvPr>
          <p:cNvPicPr>
            <a:picLocks noChangeAspect="1"/>
          </p:cNvPicPr>
          <p:nvPr/>
        </p:nvPicPr>
        <p:blipFill rotWithShape="1">
          <a:blip r:embed="rId3"/>
          <a:srcRect l="4963" r="4661"/>
          <a:stretch/>
        </p:blipFill>
        <p:spPr>
          <a:xfrm>
            <a:off x="6019650" y="2114816"/>
            <a:ext cx="6084833" cy="4061157"/>
          </a:xfrm>
          <a:prstGeom prst="rect">
            <a:avLst/>
          </a:prstGeom>
        </p:spPr>
      </p:pic>
      <p:sp>
        <p:nvSpPr>
          <p:cNvPr id="9" name="Rectangle: Rounded Corners 8">
            <a:extLst>
              <a:ext uri="{FF2B5EF4-FFF2-40B4-BE49-F238E27FC236}">
                <a16:creationId xmlns:a16="http://schemas.microsoft.com/office/drawing/2014/main" id="{7514864F-476D-1839-D863-9378ED3248D7}"/>
              </a:ext>
            </a:extLst>
          </p:cNvPr>
          <p:cNvSpPr/>
          <p:nvPr/>
        </p:nvSpPr>
        <p:spPr bwMode="auto">
          <a:xfrm>
            <a:off x="8949791" y="2273862"/>
            <a:ext cx="1539537" cy="3609048"/>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5549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0A71-7C50-471E-BD3B-B729A214529B}"/>
              </a:ext>
            </a:extLst>
          </p:cNvPr>
          <p:cNvSpPr>
            <a:spLocks noGrp="1"/>
          </p:cNvSpPr>
          <p:nvPr>
            <p:ph type="title"/>
          </p:nvPr>
        </p:nvSpPr>
        <p:spPr/>
        <p:txBody>
          <a:bodyPr/>
          <a:lstStyle/>
          <a:p>
            <a:r>
              <a:rPr lang="en-US" dirty="0"/>
              <a:t>Methods to Transmit R2I NDP in TF Sounding Phase </a:t>
            </a:r>
          </a:p>
        </p:txBody>
      </p:sp>
      <p:sp>
        <p:nvSpPr>
          <p:cNvPr id="3" name="Content Placeholder 2">
            <a:extLst>
              <a:ext uri="{FF2B5EF4-FFF2-40B4-BE49-F238E27FC236}">
                <a16:creationId xmlns:a16="http://schemas.microsoft.com/office/drawing/2014/main" id="{2095A187-BAEC-4177-91F0-9146FA6861A8}"/>
              </a:ext>
            </a:extLst>
          </p:cNvPr>
          <p:cNvSpPr>
            <a:spLocks noGrp="1"/>
          </p:cNvSpPr>
          <p:nvPr>
            <p:ph idx="1"/>
          </p:nvPr>
        </p:nvSpPr>
        <p:spPr/>
        <p:txBody>
          <a:bodyPr/>
          <a:lstStyle/>
          <a:p>
            <a:pPr>
              <a:buFont typeface="Arial" panose="020B0604020202020204" pitchFamily="34" charset="0"/>
              <a:buChar char="•"/>
            </a:pPr>
            <a:r>
              <a:rPr lang="en-US" dirty="0"/>
              <a:t>Method 1: Sensing Responder Transmitters transmit the NDP sequentially</a:t>
            </a:r>
          </a:p>
          <a:p>
            <a:pPr lvl="1">
              <a:buFont typeface="Arial" panose="020B0604020202020204" pitchFamily="34" charset="0"/>
              <a:buChar char="•"/>
            </a:pPr>
            <a:r>
              <a:rPr lang="en-US" dirty="0"/>
              <a:t>The NDP PPDU covers the full bandwidth</a:t>
            </a:r>
          </a:p>
          <a:p>
            <a:pPr>
              <a:buFont typeface="Arial" panose="020B0604020202020204" pitchFamily="34" charset="0"/>
              <a:buChar char="•"/>
            </a:pPr>
            <a:r>
              <a:rPr lang="en-US" dirty="0"/>
              <a:t>Method 2: Sensing Responder Transmitters transmit the NDP parallelly</a:t>
            </a:r>
          </a:p>
          <a:p>
            <a:pPr lvl="1">
              <a:buFont typeface="Arial" panose="020B0604020202020204" pitchFamily="34" charset="0"/>
              <a:buChar char="•"/>
            </a:pPr>
            <a:r>
              <a:rPr lang="en-US" dirty="0"/>
              <a:t>The NDP PPDUs are sent at the same time and multiplexed either in the frequency domain or in the spatial domain</a:t>
            </a:r>
          </a:p>
          <a:p>
            <a:pPr>
              <a:buFont typeface="Arial" panose="020B0604020202020204" pitchFamily="34" charset="0"/>
              <a:buChar char="•"/>
            </a:pPr>
            <a:r>
              <a:rPr lang="en-US" dirty="0"/>
              <a:t>Method 3: Sensing Responder Transmitters transmit the NDP parallelly</a:t>
            </a:r>
          </a:p>
          <a:p>
            <a:pPr lvl="1">
              <a:buFont typeface="Arial" panose="020B0604020202020204" pitchFamily="34" charset="0"/>
              <a:buChar char="•"/>
            </a:pPr>
            <a:r>
              <a:rPr lang="en-US" dirty="0"/>
              <a:t>The NDP PPDUs are sent at the same time using the same frequency and spatial resource </a:t>
            </a:r>
          </a:p>
          <a:p>
            <a:pPr>
              <a:buFont typeface="Arial" panose="020B0604020202020204" pitchFamily="34" charset="0"/>
              <a:buChar char="•"/>
            </a:pPr>
            <a:r>
              <a:rPr lang="en-US" dirty="0"/>
              <a:t>Method 4: Combination of Methods 1-3</a:t>
            </a:r>
          </a:p>
          <a:p>
            <a:pPr marL="0" indent="0"/>
            <a:endParaRPr lang="en-US" dirty="0"/>
          </a:p>
          <a:p>
            <a:pPr marL="0" indent="0"/>
            <a:r>
              <a:rPr lang="en-US" sz="1800" dirty="0"/>
              <a:t>Note- All the methods above are valid and may be supported by 11bf. </a:t>
            </a:r>
            <a:r>
              <a:rPr lang="en-US" sz="1800"/>
              <a:t>In this contribution, we focus on Method 3, and we will extend the discussion to cover other methods in later contributions.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727BF82-743D-4533-AE9F-2BB674FF8BF2}"/>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9CC6CDBD-CC01-4589-ABEA-0811276BA03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41555D3-03A0-4745-B58B-BA566CAA95D9}"/>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77290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6EA4-0088-4087-A2DF-BE780B291E86}"/>
              </a:ext>
            </a:extLst>
          </p:cNvPr>
          <p:cNvSpPr>
            <a:spLocks noGrp="1"/>
          </p:cNvSpPr>
          <p:nvPr>
            <p:ph type="title"/>
          </p:nvPr>
        </p:nvSpPr>
        <p:spPr/>
        <p:txBody>
          <a:bodyPr/>
          <a:lstStyle/>
          <a:p>
            <a:r>
              <a:rPr lang="en-US" dirty="0"/>
              <a:t>Methods to Transmit R2I NDP in TF Sounding Phase </a:t>
            </a:r>
          </a:p>
        </p:txBody>
      </p:sp>
      <p:sp>
        <p:nvSpPr>
          <p:cNvPr id="4" name="Slide Number Placeholder 3">
            <a:extLst>
              <a:ext uri="{FF2B5EF4-FFF2-40B4-BE49-F238E27FC236}">
                <a16:creationId xmlns:a16="http://schemas.microsoft.com/office/drawing/2014/main" id="{B501F7CC-79C7-490D-9C29-201031C4A43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6141A405-AB97-4FF3-8728-98A3BD407FBD}"/>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19AC1923-E406-4C06-9767-D0B5F72E1834}"/>
              </a:ext>
            </a:extLst>
          </p:cNvPr>
          <p:cNvSpPr>
            <a:spLocks noGrp="1"/>
          </p:cNvSpPr>
          <p:nvPr>
            <p:ph type="dt" idx="15"/>
          </p:nvPr>
        </p:nvSpPr>
        <p:spPr/>
        <p:txBody>
          <a:bodyPr/>
          <a:lstStyle/>
          <a:p>
            <a:r>
              <a:rPr lang="en-US"/>
              <a:t>April 2022</a:t>
            </a:r>
            <a:endParaRPr lang="en-GB"/>
          </a:p>
        </p:txBody>
      </p:sp>
      <p:pic>
        <p:nvPicPr>
          <p:cNvPr id="12" name="Picture 11">
            <a:extLst>
              <a:ext uri="{FF2B5EF4-FFF2-40B4-BE49-F238E27FC236}">
                <a16:creationId xmlns:a16="http://schemas.microsoft.com/office/drawing/2014/main" id="{9F7C5FFC-D212-4CD7-B322-D0BDD847403A}"/>
              </a:ext>
            </a:extLst>
          </p:cNvPr>
          <p:cNvPicPr>
            <a:picLocks noChangeAspect="1"/>
          </p:cNvPicPr>
          <p:nvPr/>
        </p:nvPicPr>
        <p:blipFill>
          <a:blip r:embed="rId2"/>
          <a:stretch>
            <a:fillRect/>
          </a:stretch>
        </p:blipFill>
        <p:spPr>
          <a:xfrm>
            <a:off x="940593" y="2501830"/>
            <a:ext cx="10348913" cy="3243263"/>
          </a:xfrm>
          <a:prstGeom prst="rect">
            <a:avLst/>
          </a:prstGeom>
        </p:spPr>
      </p:pic>
    </p:spTree>
    <p:extLst>
      <p:ext uri="{BB962C8B-B14F-4D97-AF65-F5344CB8AC3E}">
        <p14:creationId xmlns:p14="http://schemas.microsoft.com/office/powerpoint/2010/main" val="2020367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52A97-F0A1-480D-996A-D0C21747A132}"/>
              </a:ext>
            </a:extLst>
          </p:cNvPr>
          <p:cNvSpPr>
            <a:spLocks noGrp="1"/>
          </p:cNvSpPr>
          <p:nvPr>
            <p:ph type="title"/>
          </p:nvPr>
        </p:nvSpPr>
        <p:spPr/>
        <p:txBody>
          <a:bodyPr/>
          <a:lstStyle/>
          <a:p>
            <a:r>
              <a:rPr lang="en-US"/>
              <a:t>Motivation</a:t>
            </a:r>
          </a:p>
        </p:txBody>
      </p:sp>
      <p:sp>
        <p:nvSpPr>
          <p:cNvPr id="3" name="Content Placeholder 2">
            <a:extLst>
              <a:ext uri="{FF2B5EF4-FFF2-40B4-BE49-F238E27FC236}">
                <a16:creationId xmlns:a16="http://schemas.microsoft.com/office/drawing/2014/main" id="{9550A300-CEE8-42F4-8E4D-51782C0E6928}"/>
              </a:ext>
            </a:extLst>
          </p:cNvPr>
          <p:cNvSpPr>
            <a:spLocks noGrp="1"/>
          </p:cNvSpPr>
          <p:nvPr>
            <p:ph idx="1"/>
          </p:nvPr>
        </p:nvSpPr>
        <p:spPr/>
        <p:txBody>
          <a:bodyPr/>
          <a:lstStyle/>
          <a:p>
            <a:pPr>
              <a:buFont typeface="Arial" panose="020B0604020202020204" pitchFamily="34" charset="0"/>
              <a:buChar char="•"/>
            </a:pPr>
            <a:r>
              <a:rPr lang="en-US" dirty="0"/>
              <a:t>Orthogonal transmission (Method 1 and 2) of NDP PPDUs from different sensing transmitters may be necessary for ranging and sensing applications that require accurate CSI, but may not be  necessary or efficient for some sensing applications, e.g., Room Sensing [2]</a:t>
            </a:r>
          </a:p>
          <a:p>
            <a:pPr lvl="1">
              <a:buFont typeface="Arial" panose="020B0604020202020204" pitchFamily="34" charset="0"/>
              <a:buChar char="•"/>
            </a:pPr>
            <a:r>
              <a:rPr lang="en-US" dirty="0"/>
              <a:t>Detection of motion in a room</a:t>
            </a:r>
          </a:p>
          <a:p>
            <a:pPr lvl="1">
              <a:buFont typeface="Arial" panose="020B0604020202020204" pitchFamily="34" charset="0"/>
              <a:buChar char="•"/>
            </a:pPr>
            <a:r>
              <a:rPr lang="en-US" dirty="0"/>
              <a:t>Detection of people falling</a:t>
            </a:r>
          </a:p>
          <a:p>
            <a:pPr lvl="1">
              <a:buFont typeface="Arial" panose="020B0604020202020204" pitchFamily="34" charset="0"/>
              <a:buChar char="•"/>
            </a:pPr>
            <a:r>
              <a:rPr lang="en-US" dirty="0"/>
              <a:t>Detection of presence of intruders in a house</a:t>
            </a:r>
          </a:p>
          <a:p>
            <a:pPr>
              <a:buFont typeface="Arial" panose="020B0604020202020204" pitchFamily="34" charset="0"/>
              <a:buChar char="•"/>
            </a:pPr>
            <a:r>
              <a:rPr lang="en-US" dirty="0"/>
              <a:t>Triggering a large number of sensors in multiple  triggering sequences may increase the time required to perform the sensing measurement instance</a:t>
            </a:r>
          </a:p>
          <a:p>
            <a:pPr lvl="1">
              <a:buFont typeface="Arial" panose="020B0604020202020204" pitchFamily="34" charset="0"/>
              <a:buChar char="•"/>
            </a:pPr>
            <a:r>
              <a:rPr lang="en-US" dirty="0"/>
              <a:t>The average number of connected devices per household may reach 40+ by 2025 [3] </a:t>
            </a:r>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0479A57-2F00-448E-8123-1EFB04DE7144}"/>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750D3B14-9716-45AD-A17E-EB960F277AF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C53FBF39-CA51-4F4F-A5A2-8865A0B4C7F1}"/>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99273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0D45-FF18-4533-BA43-E3FF19FA13D1}"/>
              </a:ext>
            </a:extLst>
          </p:cNvPr>
          <p:cNvSpPr>
            <a:spLocks noGrp="1"/>
          </p:cNvSpPr>
          <p:nvPr>
            <p:ph type="title"/>
          </p:nvPr>
        </p:nvSpPr>
        <p:spPr/>
        <p:txBody>
          <a:bodyPr/>
          <a:lstStyle/>
          <a:p>
            <a:r>
              <a:rPr lang="en-US"/>
              <a:t>Use Cases</a:t>
            </a:r>
          </a:p>
        </p:txBody>
      </p:sp>
      <p:sp>
        <p:nvSpPr>
          <p:cNvPr id="3" name="Content Placeholder 2">
            <a:extLst>
              <a:ext uri="{FF2B5EF4-FFF2-40B4-BE49-F238E27FC236}">
                <a16:creationId xmlns:a16="http://schemas.microsoft.com/office/drawing/2014/main" id="{26F44D97-5F4E-4736-AC21-3BD9C57A2D5A}"/>
              </a:ext>
            </a:extLst>
          </p:cNvPr>
          <p:cNvSpPr>
            <a:spLocks noGrp="1"/>
          </p:cNvSpPr>
          <p:nvPr>
            <p:ph idx="1"/>
          </p:nvPr>
        </p:nvSpPr>
        <p:spPr/>
        <p:txBody>
          <a:bodyPr/>
          <a:lstStyle/>
          <a:p>
            <a:pPr>
              <a:buFont typeface="Arial" panose="020B0604020202020204" pitchFamily="34" charset="0"/>
              <a:buChar char="•"/>
            </a:pPr>
            <a:r>
              <a:rPr lang="en-US"/>
              <a:t>Many smart home devices or consumer electronics may exist in the same room</a:t>
            </a:r>
          </a:p>
          <a:p>
            <a:pPr lvl="1">
              <a:buFont typeface="Arial" panose="020B0604020202020204" pitchFamily="34" charset="0"/>
              <a:buChar char="•"/>
            </a:pPr>
            <a:r>
              <a:rPr lang="en-US"/>
              <a:t>Using the same resource for the devices that are collocated may be desirable such that all the sensors may be triggered in one triggering sequence</a:t>
            </a:r>
          </a:p>
          <a:p>
            <a:pPr>
              <a:buFont typeface="Arial" panose="020B0604020202020204" pitchFamily="34" charset="0"/>
              <a:buChar char="•"/>
            </a:pPr>
            <a:r>
              <a:rPr lang="en-US"/>
              <a:t>Large conference rooms may host a quite large number of  STAs </a:t>
            </a:r>
          </a:p>
          <a:p>
            <a:pPr lvl="1">
              <a:buFont typeface="Arial" panose="020B0604020202020204" pitchFamily="34" charset="0"/>
              <a:buChar char="•"/>
            </a:pPr>
            <a:r>
              <a:rPr lang="en-US"/>
              <a:t>Triggering all the sensing transmitters on different resources in multiple sequential triggering sequences may increase the sensing time and negatively impact the system performance</a:t>
            </a:r>
          </a:p>
          <a:p>
            <a:pPr>
              <a:buFont typeface="Arial" panose="020B0604020202020204" pitchFamily="34" charset="0"/>
              <a:buChar char="•"/>
            </a:pPr>
            <a:r>
              <a:rPr lang="en-US"/>
              <a:t>Large Warehouses may have hundreds of Wi-Fi connected sensors</a:t>
            </a:r>
          </a:p>
          <a:p>
            <a:pPr lvl="1">
              <a:buFont typeface="Arial" panose="020B0604020202020204" pitchFamily="34" charset="0"/>
              <a:buChar char="•"/>
            </a:pPr>
            <a:r>
              <a:rPr lang="en-US"/>
              <a:t>Providing an efficient way to include many sensors in an efficient sensing measurement instance may significantly impact the communication performance</a:t>
            </a:r>
          </a:p>
        </p:txBody>
      </p:sp>
      <p:sp>
        <p:nvSpPr>
          <p:cNvPr id="4" name="Slide Number Placeholder 3">
            <a:extLst>
              <a:ext uri="{FF2B5EF4-FFF2-40B4-BE49-F238E27FC236}">
                <a16:creationId xmlns:a16="http://schemas.microsoft.com/office/drawing/2014/main" id="{954D3E6F-2A07-4EB8-AFF8-BDB729CA2512}"/>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4E85E8C2-4943-4849-BA26-74348957AF0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E7AB34D-F7A4-48D7-A199-80E57E096E2F}"/>
              </a:ext>
            </a:extLst>
          </p:cNvPr>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957481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A4121-5CB2-4870-AFBF-C0910AEC64B8}"/>
              </a:ext>
            </a:extLst>
          </p:cNvPr>
          <p:cNvSpPr>
            <a:spLocks noGrp="1"/>
          </p:cNvSpPr>
          <p:nvPr>
            <p:ph type="title"/>
          </p:nvPr>
        </p:nvSpPr>
        <p:spPr/>
        <p:txBody>
          <a:bodyPr/>
          <a:lstStyle/>
          <a:p>
            <a:r>
              <a:rPr lang="en-US"/>
              <a:t>Aggregate Channel Sensing</a:t>
            </a:r>
          </a:p>
        </p:txBody>
      </p:sp>
      <p:sp>
        <p:nvSpPr>
          <p:cNvPr id="4" name="Slide Number Placeholder 3">
            <a:extLst>
              <a:ext uri="{FF2B5EF4-FFF2-40B4-BE49-F238E27FC236}">
                <a16:creationId xmlns:a16="http://schemas.microsoft.com/office/drawing/2014/main" id="{0F7914A6-793E-4D4A-9476-F467A57737CA}"/>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18B106EC-9F5A-41C6-BB81-90973144E58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59FA0D0B-5CD2-4795-88EA-0DDF644D8D61}"/>
              </a:ext>
            </a:extLst>
          </p:cNvPr>
          <p:cNvSpPr>
            <a:spLocks noGrp="1"/>
          </p:cNvSpPr>
          <p:nvPr>
            <p:ph type="dt" idx="15"/>
          </p:nvPr>
        </p:nvSpPr>
        <p:spPr/>
        <p:txBody>
          <a:bodyPr/>
          <a:lstStyle/>
          <a:p>
            <a:r>
              <a:rPr lang="en-US"/>
              <a:t>April 2022</a:t>
            </a:r>
            <a:endParaRPr lang="en-GB"/>
          </a:p>
        </p:txBody>
      </p:sp>
      <p:pic>
        <p:nvPicPr>
          <p:cNvPr id="32" name="Content Placeholder 7" descr="Engineering drawing&#10;&#10;Description automatically generated">
            <a:extLst>
              <a:ext uri="{FF2B5EF4-FFF2-40B4-BE49-F238E27FC236}">
                <a16:creationId xmlns:a16="http://schemas.microsoft.com/office/drawing/2014/main" id="{DB9368BC-7525-4C2C-9926-FC8F5806FFAD}"/>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4995" b="7096"/>
          <a:stretch/>
        </p:blipFill>
        <p:spPr>
          <a:xfrm>
            <a:off x="4653995" y="1628293"/>
            <a:ext cx="7214525" cy="4756639"/>
          </a:xfrm>
        </p:spPr>
      </p:pic>
      <p:sp>
        <p:nvSpPr>
          <p:cNvPr id="28" name="Content Placeholder 5">
            <a:extLst>
              <a:ext uri="{FF2B5EF4-FFF2-40B4-BE49-F238E27FC236}">
                <a16:creationId xmlns:a16="http://schemas.microsoft.com/office/drawing/2014/main" id="{80C78695-7117-4DFD-B1BA-EA80F82FA904}"/>
              </a:ext>
            </a:extLst>
          </p:cNvPr>
          <p:cNvSpPr txBox="1">
            <a:spLocks/>
          </p:cNvSpPr>
          <p:nvPr/>
        </p:nvSpPr>
        <p:spPr>
          <a:xfrm>
            <a:off x="466726" y="1819275"/>
            <a:ext cx="4343400" cy="4441825"/>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marL="457200" lvl="1" indent="0"/>
            <a:endParaRPr lang="en-US" kern="0"/>
          </a:p>
        </p:txBody>
      </p:sp>
      <p:pic>
        <p:nvPicPr>
          <p:cNvPr id="9" name="Graphic 8" descr="Wireless router with solid fill">
            <a:extLst>
              <a:ext uri="{FF2B5EF4-FFF2-40B4-BE49-F238E27FC236}">
                <a16:creationId xmlns:a16="http://schemas.microsoft.com/office/drawing/2014/main" id="{86277385-52BD-4DE0-8C8C-5FDD4FECF65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78750" y="3657930"/>
            <a:ext cx="570970" cy="570970"/>
          </a:xfrm>
          <a:prstGeom prst="rect">
            <a:avLst/>
          </a:prstGeom>
        </p:spPr>
      </p:pic>
      <p:pic>
        <p:nvPicPr>
          <p:cNvPr id="11" name="Graphic 10" descr="Tablet with solid fill">
            <a:extLst>
              <a:ext uri="{FF2B5EF4-FFF2-40B4-BE49-F238E27FC236}">
                <a16:creationId xmlns:a16="http://schemas.microsoft.com/office/drawing/2014/main" id="{08E44CC0-94B2-404F-989E-35AD542404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049037">
            <a:off x="6559202" y="3262266"/>
            <a:ext cx="448141" cy="448141"/>
          </a:xfrm>
          <a:prstGeom prst="rect">
            <a:avLst/>
          </a:prstGeom>
        </p:spPr>
      </p:pic>
      <p:pic>
        <p:nvPicPr>
          <p:cNvPr id="13" name="Graphic 12" descr="Laptop with solid fill">
            <a:extLst>
              <a:ext uri="{FF2B5EF4-FFF2-40B4-BE49-F238E27FC236}">
                <a16:creationId xmlns:a16="http://schemas.microsoft.com/office/drawing/2014/main" id="{246DBCAC-2619-48EA-9862-CADFD981163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12944" y="2513821"/>
            <a:ext cx="359369" cy="359369"/>
          </a:xfrm>
          <a:prstGeom prst="rect">
            <a:avLst/>
          </a:prstGeom>
        </p:spPr>
      </p:pic>
      <p:pic>
        <p:nvPicPr>
          <p:cNvPr id="15" name="Graphic 14" descr="Smart Phone with solid fill">
            <a:extLst>
              <a:ext uri="{FF2B5EF4-FFF2-40B4-BE49-F238E27FC236}">
                <a16:creationId xmlns:a16="http://schemas.microsoft.com/office/drawing/2014/main" id="{F3747DEA-6672-4C7E-9586-493ED6EC0D45}"/>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91218" y="2805027"/>
            <a:ext cx="266506" cy="266506"/>
          </a:xfrm>
          <a:prstGeom prst="rect">
            <a:avLst/>
          </a:prstGeom>
        </p:spPr>
      </p:pic>
      <p:pic>
        <p:nvPicPr>
          <p:cNvPr id="27" name="Graphic 26" descr="Security camera outline">
            <a:extLst>
              <a:ext uri="{FF2B5EF4-FFF2-40B4-BE49-F238E27FC236}">
                <a16:creationId xmlns:a16="http://schemas.microsoft.com/office/drawing/2014/main" id="{ECF05BE7-5006-4CB2-8E2E-0756FC7A074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flipH="1">
            <a:off x="4578240" y="3071533"/>
            <a:ext cx="549671" cy="549671"/>
          </a:xfrm>
          <a:prstGeom prst="rect">
            <a:avLst/>
          </a:prstGeom>
        </p:spPr>
      </p:pic>
      <p:pic>
        <p:nvPicPr>
          <p:cNvPr id="42" name="Graphic 41" descr="Laptop with solid fill">
            <a:extLst>
              <a:ext uri="{FF2B5EF4-FFF2-40B4-BE49-F238E27FC236}">
                <a16:creationId xmlns:a16="http://schemas.microsoft.com/office/drawing/2014/main" id="{9599E563-58C9-46CA-9292-665605B12A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20239456">
            <a:off x="6375827" y="3805361"/>
            <a:ext cx="436448" cy="436448"/>
          </a:xfrm>
          <a:prstGeom prst="rect">
            <a:avLst/>
          </a:prstGeom>
        </p:spPr>
      </p:pic>
      <p:pic>
        <p:nvPicPr>
          <p:cNvPr id="30" name="Graphic 29" descr="Wi-Fi outline">
            <a:extLst>
              <a:ext uri="{FF2B5EF4-FFF2-40B4-BE49-F238E27FC236}">
                <a16:creationId xmlns:a16="http://schemas.microsoft.com/office/drawing/2014/main" id="{AD48BA82-334D-4274-81E3-1A963547DD6A}"/>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4796885">
            <a:off x="9623453" y="2370687"/>
            <a:ext cx="914400" cy="914400"/>
          </a:xfrm>
          <a:prstGeom prst="rect">
            <a:avLst/>
          </a:prstGeom>
        </p:spPr>
      </p:pic>
      <p:pic>
        <p:nvPicPr>
          <p:cNvPr id="43" name="Graphic 42" descr="Wi-Fi outline">
            <a:extLst>
              <a:ext uri="{FF2B5EF4-FFF2-40B4-BE49-F238E27FC236}">
                <a16:creationId xmlns:a16="http://schemas.microsoft.com/office/drawing/2014/main" id="{998D3E54-BD2F-46EE-9AAD-9785CD81474C}"/>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14720469">
            <a:off x="10202250" y="2662878"/>
            <a:ext cx="914400" cy="914400"/>
          </a:xfrm>
          <a:prstGeom prst="rect">
            <a:avLst/>
          </a:prstGeom>
        </p:spPr>
      </p:pic>
      <p:pic>
        <p:nvPicPr>
          <p:cNvPr id="44" name="Graphic 43" descr="Wi-Fi outline">
            <a:extLst>
              <a:ext uri="{FF2B5EF4-FFF2-40B4-BE49-F238E27FC236}">
                <a16:creationId xmlns:a16="http://schemas.microsoft.com/office/drawing/2014/main" id="{FA7621C9-A587-4522-8219-E4488878DE7A}"/>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7763519">
            <a:off x="6593544" y="3065543"/>
            <a:ext cx="914400" cy="914400"/>
          </a:xfrm>
          <a:prstGeom prst="rect">
            <a:avLst/>
          </a:prstGeom>
        </p:spPr>
      </p:pic>
      <p:pic>
        <p:nvPicPr>
          <p:cNvPr id="46" name="Graphic 45" descr="Wi-Fi outline">
            <a:extLst>
              <a:ext uri="{FF2B5EF4-FFF2-40B4-BE49-F238E27FC236}">
                <a16:creationId xmlns:a16="http://schemas.microsoft.com/office/drawing/2014/main" id="{A1A5ED8E-D4F5-479B-9CF4-8672C11B35B0}"/>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rot="6879022">
            <a:off x="6332363" y="3667353"/>
            <a:ext cx="914400" cy="914400"/>
          </a:xfrm>
          <a:prstGeom prst="rect">
            <a:avLst/>
          </a:prstGeom>
        </p:spPr>
      </p:pic>
      <p:pic>
        <p:nvPicPr>
          <p:cNvPr id="47" name="Graphic 46" descr="Wi-Fi outline">
            <a:extLst>
              <a:ext uri="{FF2B5EF4-FFF2-40B4-BE49-F238E27FC236}">
                <a16:creationId xmlns:a16="http://schemas.microsoft.com/office/drawing/2014/main" id="{F5822C6E-1425-45DF-948F-E3B451DDFA2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rot="7763519">
            <a:off x="4738064" y="2967288"/>
            <a:ext cx="914400" cy="914400"/>
          </a:xfrm>
          <a:prstGeom prst="rect">
            <a:avLst/>
          </a:prstGeom>
        </p:spPr>
      </p:pic>
      <p:cxnSp>
        <p:nvCxnSpPr>
          <p:cNvPr id="49" name="Straight Arrow Connector 48">
            <a:extLst>
              <a:ext uri="{FF2B5EF4-FFF2-40B4-BE49-F238E27FC236}">
                <a16:creationId xmlns:a16="http://schemas.microsoft.com/office/drawing/2014/main" id="{C7BB445F-FCBB-4BCB-A036-3305DE3FC1FF}"/>
              </a:ext>
            </a:extLst>
          </p:cNvPr>
          <p:cNvCxnSpPr>
            <a:cxnSpLocks/>
          </p:cNvCxnSpPr>
          <p:nvPr/>
        </p:nvCxnSpPr>
        <p:spPr bwMode="auto">
          <a:xfrm flipV="1">
            <a:off x="6705600" y="3940240"/>
            <a:ext cx="1534331" cy="191972"/>
          </a:xfrm>
          <a:prstGeom prst="straightConnector1">
            <a:avLst/>
          </a:prstGeom>
          <a:solidFill>
            <a:srgbClr val="00B8FF"/>
          </a:solidFill>
          <a:ln w="28575" cap="flat" cmpd="sng" algn="ctr">
            <a:solidFill>
              <a:srgbClr val="99FF66"/>
            </a:solidFill>
            <a:prstDash val="lgDash"/>
            <a:round/>
            <a:headEnd type="none" w="med" len="med"/>
            <a:tailEnd type="triangle"/>
          </a:ln>
          <a:effectLst/>
        </p:spPr>
      </p:cxnSp>
      <p:sp>
        <p:nvSpPr>
          <p:cNvPr id="52" name="TextBox 51">
            <a:extLst>
              <a:ext uri="{FF2B5EF4-FFF2-40B4-BE49-F238E27FC236}">
                <a16:creationId xmlns:a16="http://schemas.microsoft.com/office/drawing/2014/main" id="{778D00FC-240E-4134-93F8-E8E64A844798}"/>
              </a:ext>
            </a:extLst>
          </p:cNvPr>
          <p:cNvSpPr txBox="1"/>
          <p:nvPr/>
        </p:nvSpPr>
        <p:spPr>
          <a:xfrm>
            <a:off x="7230291" y="3297057"/>
            <a:ext cx="413896" cy="307777"/>
          </a:xfrm>
          <a:prstGeom prst="rect">
            <a:avLst/>
          </a:prstGeom>
          <a:noFill/>
        </p:spPr>
        <p:txBody>
          <a:bodyPr wrap="none" rtlCol="0">
            <a:spAutoFit/>
          </a:bodyPr>
          <a:lstStyle/>
          <a:p>
            <a:r>
              <a:rPr lang="en-US" sz="1400" b="1">
                <a:solidFill>
                  <a:srgbClr val="00B0F0"/>
                </a:solidFill>
              </a:rPr>
              <a:t>H1</a:t>
            </a:r>
          </a:p>
        </p:txBody>
      </p:sp>
      <p:sp>
        <p:nvSpPr>
          <p:cNvPr id="53" name="TextBox 52">
            <a:extLst>
              <a:ext uri="{FF2B5EF4-FFF2-40B4-BE49-F238E27FC236}">
                <a16:creationId xmlns:a16="http://schemas.microsoft.com/office/drawing/2014/main" id="{D2464398-D31B-4A70-ABB7-165C92192B41}"/>
              </a:ext>
            </a:extLst>
          </p:cNvPr>
          <p:cNvSpPr txBox="1"/>
          <p:nvPr/>
        </p:nvSpPr>
        <p:spPr>
          <a:xfrm>
            <a:off x="6818192" y="4198733"/>
            <a:ext cx="413896" cy="307777"/>
          </a:xfrm>
          <a:prstGeom prst="rect">
            <a:avLst/>
          </a:prstGeom>
          <a:noFill/>
        </p:spPr>
        <p:txBody>
          <a:bodyPr wrap="none" rtlCol="0">
            <a:spAutoFit/>
          </a:bodyPr>
          <a:lstStyle/>
          <a:p>
            <a:r>
              <a:rPr lang="en-US" sz="1400" b="1">
                <a:solidFill>
                  <a:srgbClr val="99FF66"/>
                </a:solidFill>
              </a:rPr>
              <a:t>H2</a:t>
            </a:r>
          </a:p>
        </p:txBody>
      </p:sp>
      <p:sp>
        <p:nvSpPr>
          <p:cNvPr id="54" name="Content Placeholder 2">
            <a:extLst>
              <a:ext uri="{FF2B5EF4-FFF2-40B4-BE49-F238E27FC236}">
                <a16:creationId xmlns:a16="http://schemas.microsoft.com/office/drawing/2014/main" id="{ED3CDCE5-477C-402C-A8B2-31F3258787A5}"/>
              </a:ext>
            </a:extLst>
          </p:cNvPr>
          <p:cNvSpPr txBox="1">
            <a:spLocks/>
          </p:cNvSpPr>
          <p:nvPr/>
        </p:nvSpPr>
        <p:spPr bwMode="auto">
          <a:xfrm>
            <a:off x="914401" y="1981201"/>
            <a:ext cx="392218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a:t>Sensing transmitters located in certain proximity (e.g., in the same room)  may be allocated the same resource to send their NDP in the uplink</a:t>
            </a:r>
          </a:p>
          <a:p>
            <a:pPr>
              <a:buFont typeface="Arial" panose="020B0604020202020204" pitchFamily="34" charset="0"/>
              <a:buChar char="•"/>
            </a:pPr>
            <a:endParaRPr lang="en-US" sz="2000" kern="0"/>
          </a:p>
          <a:p>
            <a:pPr>
              <a:buFont typeface="Arial" panose="020B0604020202020204" pitchFamily="34" charset="0"/>
              <a:buChar char="•"/>
            </a:pPr>
            <a:r>
              <a:rPr lang="en-US" sz="2000" b="0" kern="0"/>
              <a:t>Instead of collecting per-link CSI, we may acquire a channel which is the aggregated channel between multiple sensing transmitters and one sensing receiver</a:t>
            </a:r>
          </a:p>
        </p:txBody>
      </p:sp>
      <p:cxnSp>
        <p:nvCxnSpPr>
          <p:cNvPr id="31" name="Straight Arrow Connector 30">
            <a:extLst>
              <a:ext uri="{FF2B5EF4-FFF2-40B4-BE49-F238E27FC236}">
                <a16:creationId xmlns:a16="http://schemas.microsoft.com/office/drawing/2014/main" id="{09FABAC7-B171-4870-9A61-89634B63B9EB}"/>
              </a:ext>
            </a:extLst>
          </p:cNvPr>
          <p:cNvCxnSpPr>
            <a:cxnSpLocks/>
          </p:cNvCxnSpPr>
          <p:nvPr/>
        </p:nvCxnSpPr>
        <p:spPr bwMode="auto">
          <a:xfrm>
            <a:off x="6932847" y="3424488"/>
            <a:ext cx="1258180" cy="496361"/>
          </a:xfrm>
          <a:prstGeom prst="straightConnector1">
            <a:avLst/>
          </a:prstGeom>
          <a:solidFill>
            <a:srgbClr val="00B8FF"/>
          </a:solidFill>
          <a:ln w="28575" cap="flat" cmpd="sng" algn="ctr">
            <a:solidFill>
              <a:srgbClr val="00B0F0"/>
            </a:solidFill>
            <a:prstDash val="lgDash"/>
            <a:round/>
            <a:headEnd type="none" w="med" len="med"/>
            <a:tailEnd type="triangle"/>
          </a:ln>
          <a:effectLst/>
        </p:spPr>
      </p:cxnSp>
      <p:cxnSp>
        <p:nvCxnSpPr>
          <p:cNvPr id="34" name="Straight Arrow Connector 33">
            <a:extLst>
              <a:ext uri="{FF2B5EF4-FFF2-40B4-BE49-F238E27FC236}">
                <a16:creationId xmlns:a16="http://schemas.microsoft.com/office/drawing/2014/main" id="{E24FC630-225F-48C3-8594-09D0D87C1E2F}"/>
              </a:ext>
            </a:extLst>
          </p:cNvPr>
          <p:cNvCxnSpPr>
            <a:cxnSpLocks/>
          </p:cNvCxnSpPr>
          <p:nvPr/>
        </p:nvCxnSpPr>
        <p:spPr bwMode="auto">
          <a:xfrm>
            <a:off x="6985507" y="3443000"/>
            <a:ext cx="405406" cy="2354358"/>
          </a:xfrm>
          <a:prstGeom prst="straightConnector1">
            <a:avLst/>
          </a:prstGeom>
          <a:solidFill>
            <a:srgbClr val="00B8FF"/>
          </a:solidFill>
          <a:ln w="12700" cap="flat" cmpd="sng" algn="ctr">
            <a:solidFill>
              <a:srgbClr val="00B0F0"/>
            </a:solidFill>
            <a:prstDash val="lg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D1A4DEB4-BF3D-42F4-A019-66ABFF0F9BFF}"/>
              </a:ext>
            </a:extLst>
          </p:cNvPr>
          <p:cNvCxnSpPr>
            <a:cxnSpLocks/>
          </p:cNvCxnSpPr>
          <p:nvPr/>
        </p:nvCxnSpPr>
        <p:spPr bwMode="auto">
          <a:xfrm flipH="1">
            <a:off x="7399403" y="3996177"/>
            <a:ext cx="769770" cy="1801181"/>
          </a:xfrm>
          <a:prstGeom prst="straightConnector1">
            <a:avLst/>
          </a:prstGeom>
          <a:solidFill>
            <a:srgbClr val="00B8FF"/>
          </a:solidFill>
          <a:ln w="12700" cap="flat" cmpd="sng" algn="ctr">
            <a:solidFill>
              <a:srgbClr val="00B0F0"/>
            </a:solidFill>
            <a:prstDash val="lgDash"/>
            <a:round/>
            <a:headEnd type="triangle" w="med" len="med"/>
            <a:tailEnd type="none" w="med" len="med"/>
          </a:ln>
          <a:effectLst/>
        </p:spPr>
      </p:cxnSp>
      <p:cxnSp>
        <p:nvCxnSpPr>
          <p:cNvPr id="41" name="Straight Arrow Connector 40">
            <a:extLst>
              <a:ext uri="{FF2B5EF4-FFF2-40B4-BE49-F238E27FC236}">
                <a16:creationId xmlns:a16="http://schemas.microsoft.com/office/drawing/2014/main" id="{26893182-9CE8-45C3-BE16-707B4539B23D}"/>
              </a:ext>
            </a:extLst>
          </p:cNvPr>
          <p:cNvCxnSpPr>
            <a:cxnSpLocks/>
          </p:cNvCxnSpPr>
          <p:nvPr/>
        </p:nvCxnSpPr>
        <p:spPr bwMode="auto">
          <a:xfrm>
            <a:off x="6716968" y="4158348"/>
            <a:ext cx="1049400" cy="1435975"/>
          </a:xfrm>
          <a:prstGeom prst="straightConnector1">
            <a:avLst/>
          </a:prstGeom>
          <a:solidFill>
            <a:srgbClr val="00B8FF"/>
          </a:solidFill>
          <a:ln w="12700" cap="flat" cmpd="sng" algn="ctr">
            <a:solidFill>
              <a:srgbClr val="99FF66"/>
            </a:solidFill>
            <a:prstDash val="lgDash"/>
            <a:round/>
            <a:headEnd type="none" w="med" len="med"/>
            <a:tailEnd type="none" w="med" len="med"/>
          </a:ln>
          <a:effectLst/>
        </p:spPr>
      </p:cxnSp>
      <p:cxnSp>
        <p:nvCxnSpPr>
          <p:cNvPr id="45" name="Straight Arrow Connector 44">
            <a:extLst>
              <a:ext uri="{FF2B5EF4-FFF2-40B4-BE49-F238E27FC236}">
                <a16:creationId xmlns:a16="http://schemas.microsoft.com/office/drawing/2014/main" id="{3E0837E8-D1D8-4F65-B881-83A625A742B0}"/>
              </a:ext>
            </a:extLst>
          </p:cNvPr>
          <p:cNvCxnSpPr>
            <a:cxnSpLocks/>
          </p:cNvCxnSpPr>
          <p:nvPr/>
        </p:nvCxnSpPr>
        <p:spPr bwMode="auto">
          <a:xfrm flipH="1">
            <a:off x="7766368" y="3996177"/>
            <a:ext cx="449230" cy="1598146"/>
          </a:xfrm>
          <a:prstGeom prst="straightConnector1">
            <a:avLst/>
          </a:prstGeom>
          <a:solidFill>
            <a:srgbClr val="00B8FF"/>
          </a:solidFill>
          <a:ln w="12700" cap="flat" cmpd="sng" algn="ctr">
            <a:solidFill>
              <a:srgbClr val="99FF66"/>
            </a:solidFill>
            <a:prstDash val="lgDash"/>
            <a:round/>
            <a:headEnd type="triangle" w="med" len="med"/>
            <a:tailEnd type="none" w="med" len="med"/>
          </a:ln>
          <a:effectLst/>
        </p:spPr>
      </p:cxnSp>
      <p:cxnSp>
        <p:nvCxnSpPr>
          <p:cNvPr id="29" name="Straight Arrow Connector 28">
            <a:extLst>
              <a:ext uri="{FF2B5EF4-FFF2-40B4-BE49-F238E27FC236}">
                <a16:creationId xmlns:a16="http://schemas.microsoft.com/office/drawing/2014/main" id="{F444F06A-E182-4EED-A2C8-4195E1616DE7}"/>
              </a:ext>
            </a:extLst>
          </p:cNvPr>
          <p:cNvCxnSpPr>
            <a:cxnSpLocks/>
          </p:cNvCxnSpPr>
          <p:nvPr/>
        </p:nvCxnSpPr>
        <p:spPr bwMode="auto">
          <a:xfrm>
            <a:off x="6920283" y="3382710"/>
            <a:ext cx="1477722" cy="1762494"/>
          </a:xfrm>
          <a:prstGeom prst="straightConnector1">
            <a:avLst/>
          </a:prstGeom>
          <a:solidFill>
            <a:srgbClr val="00B8FF"/>
          </a:solidFill>
          <a:ln w="12700" cap="flat" cmpd="sng" algn="ctr">
            <a:solidFill>
              <a:srgbClr val="00B0F0"/>
            </a:solidFill>
            <a:prstDash val="lgDash"/>
            <a:round/>
            <a:headEnd type="none" w="med" len="med"/>
            <a:tailEnd type="none" w="med" len="med"/>
          </a:ln>
          <a:effectLst/>
        </p:spPr>
      </p:cxnSp>
      <p:cxnSp>
        <p:nvCxnSpPr>
          <p:cNvPr id="33" name="Straight Arrow Connector 32">
            <a:extLst>
              <a:ext uri="{FF2B5EF4-FFF2-40B4-BE49-F238E27FC236}">
                <a16:creationId xmlns:a16="http://schemas.microsoft.com/office/drawing/2014/main" id="{CAEFE7FE-0E98-4404-A486-08813C5C272C}"/>
              </a:ext>
            </a:extLst>
          </p:cNvPr>
          <p:cNvCxnSpPr>
            <a:cxnSpLocks/>
          </p:cNvCxnSpPr>
          <p:nvPr/>
        </p:nvCxnSpPr>
        <p:spPr bwMode="auto">
          <a:xfrm>
            <a:off x="8191027" y="3940240"/>
            <a:ext cx="196575" cy="1207309"/>
          </a:xfrm>
          <a:prstGeom prst="straightConnector1">
            <a:avLst/>
          </a:prstGeom>
          <a:solidFill>
            <a:srgbClr val="00B8FF"/>
          </a:solidFill>
          <a:ln w="12700" cap="flat" cmpd="sng" algn="ctr">
            <a:solidFill>
              <a:srgbClr val="00B0F0"/>
            </a:solidFill>
            <a:prstDash val="lgDash"/>
            <a:round/>
            <a:headEnd type="triangle" w="med" len="med"/>
            <a:tailEnd type="none" w="med" len="med"/>
          </a:ln>
          <a:effectLst/>
        </p:spPr>
      </p:cxnSp>
      <p:cxnSp>
        <p:nvCxnSpPr>
          <p:cNvPr id="35" name="Straight Arrow Connector 34">
            <a:extLst>
              <a:ext uri="{FF2B5EF4-FFF2-40B4-BE49-F238E27FC236}">
                <a16:creationId xmlns:a16="http://schemas.microsoft.com/office/drawing/2014/main" id="{AE6152A6-9488-4E90-93BF-199EEA016BCD}"/>
              </a:ext>
            </a:extLst>
          </p:cNvPr>
          <p:cNvCxnSpPr>
            <a:cxnSpLocks/>
          </p:cNvCxnSpPr>
          <p:nvPr/>
        </p:nvCxnSpPr>
        <p:spPr bwMode="auto">
          <a:xfrm>
            <a:off x="6718062" y="4132212"/>
            <a:ext cx="1456708" cy="1208713"/>
          </a:xfrm>
          <a:prstGeom prst="straightConnector1">
            <a:avLst/>
          </a:prstGeom>
          <a:solidFill>
            <a:srgbClr val="00B8FF"/>
          </a:solidFill>
          <a:ln w="12700" cap="flat" cmpd="sng" algn="ctr">
            <a:solidFill>
              <a:srgbClr val="99FF66"/>
            </a:solidFill>
            <a:prstDash val="lgDash"/>
            <a:round/>
            <a:headEnd type="none" w="med" len="med"/>
            <a:tailEnd type="none" w="med" len="med"/>
          </a:ln>
          <a:effectLst/>
        </p:spPr>
      </p:cxnSp>
      <p:cxnSp>
        <p:nvCxnSpPr>
          <p:cNvPr id="36" name="Straight Arrow Connector 35">
            <a:extLst>
              <a:ext uri="{FF2B5EF4-FFF2-40B4-BE49-F238E27FC236}">
                <a16:creationId xmlns:a16="http://schemas.microsoft.com/office/drawing/2014/main" id="{D9C643E0-A0DE-46AA-BBE1-D2A63CD4C6FA}"/>
              </a:ext>
            </a:extLst>
          </p:cNvPr>
          <p:cNvCxnSpPr>
            <a:cxnSpLocks/>
          </p:cNvCxnSpPr>
          <p:nvPr/>
        </p:nvCxnSpPr>
        <p:spPr bwMode="auto">
          <a:xfrm flipH="1">
            <a:off x="8180624" y="3976786"/>
            <a:ext cx="34893" cy="1360390"/>
          </a:xfrm>
          <a:prstGeom prst="straightConnector1">
            <a:avLst/>
          </a:prstGeom>
          <a:solidFill>
            <a:srgbClr val="00B8FF"/>
          </a:solidFill>
          <a:ln w="12700" cap="flat" cmpd="sng" algn="ctr">
            <a:solidFill>
              <a:srgbClr val="99FF66"/>
            </a:solidFill>
            <a:prstDash val="lgDash"/>
            <a:round/>
            <a:headEnd type="triangle" w="med" len="med"/>
            <a:tailEnd type="none" w="med" len="med"/>
          </a:ln>
          <a:effectLst/>
        </p:spPr>
      </p:cxnSp>
    </p:spTree>
    <p:extLst>
      <p:ext uri="{BB962C8B-B14F-4D97-AF65-F5344CB8AC3E}">
        <p14:creationId xmlns:p14="http://schemas.microsoft.com/office/powerpoint/2010/main" val="4268809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A4121-5CB2-4870-AFBF-C0910AEC64B8}"/>
              </a:ext>
            </a:extLst>
          </p:cNvPr>
          <p:cNvSpPr>
            <a:spLocks noGrp="1"/>
          </p:cNvSpPr>
          <p:nvPr>
            <p:ph type="title"/>
          </p:nvPr>
        </p:nvSpPr>
        <p:spPr/>
        <p:txBody>
          <a:bodyPr/>
          <a:lstStyle/>
          <a:p>
            <a:r>
              <a:rPr lang="en-US"/>
              <a:t>System Model</a:t>
            </a:r>
          </a:p>
        </p:txBody>
      </p:sp>
      <p:sp>
        <p:nvSpPr>
          <p:cNvPr id="4" name="Slide Number Placeholder 3">
            <a:extLst>
              <a:ext uri="{FF2B5EF4-FFF2-40B4-BE49-F238E27FC236}">
                <a16:creationId xmlns:a16="http://schemas.microsoft.com/office/drawing/2014/main" id="{0F7914A6-793E-4D4A-9476-F467A57737CA}"/>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18B106EC-9F5A-41C6-BB81-90973144E58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59FA0D0B-5CD2-4795-88EA-0DDF644D8D61}"/>
              </a:ext>
            </a:extLst>
          </p:cNvPr>
          <p:cNvSpPr>
            <a:spLocks noGrp="1"/>
          </p:cNvSpPr>
          <p:nvPr>
            <p:ph type="dt" idx="15"/>
          </p:nvPr>
        </p:nvSpPr>
        <p:spPr/>
        <p:txBody>
          <a:bodyPr/>
          <a:lstStyle/>
          <a:p>
            <a:r>
              <a:rPr lang="en-US"/>
              <a:t>April 2022</a:t>
            </a:r>
            <a:endParaRPr lang="en-GB"/>
          </a:p>
        </p:txBody>
      </p:sp>
      <mc:AlternateContent xmlns:mc="http://schemas.openxmlformats.org/markup-compatibility/2006" xmlns:a14="http://schemas.microsoft.com/office/drawing/2010/main">
        <mc:Choice Requires="a14">
          <p:sp>
            <p:nvSpPr>
              <p:cNvPr id="45" name="Content Placeholder 5">
                <a:extLst>
                  <a:ext uri="{FF2B5EF4-FFF2-40B4-BE49-F238E27FC236}">
                    <a16:creationId xmlns:a16="http://schemas.microsoft.com/office/drawing/2014/main" id="{865B2298-E865-4636-ABA0-F82708A8AA16}"/>
                  </a:ext>
                </a:extLst>
              </p:cNvPr>
              <p:cNvSpPr txBox="1">
                <a:spLocks/>
              </p:cNvSpPr>
              <p:nvPr/>
            </p:nvSpPr>
            <p:spPr>
              <a:xfrm>
                <a:off x="466725" y="1819275"/>
                <a:ext cx="10198257" cy="4441825"/>
              </a:xfrm>
              <a:prstGeom prst="rect">
                <a:avLst/>
              </a:prstGeom>
            </p:spPr>
            <p:txBody>
              <a:bodyPr>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kern="0"/>
                  <a:t>Each sensing </a:t>
                </a:r>
                <a:r>
                  <a:rPr lang="en-US" kern="0" dirty="0"/>
                  <a:t>transmitter may send the same NDP PPDU at the same time on the same frequency/space resource. </a:t>
                </a:r>
              </a:p>
              <a:p>
                <a:pPr marL="400050">
                  <a:buFont typeface="Arial" panose="020B0604020202020204" pitchFamily="34" charset="0"/>
                  <a:buChar char="•"/>
                </a:pPr>
                <a:r>
                  <a:rPr lang="en-US" kern="0" dirty="0"/>
                  <a:t>Assuming perfect synchronization</a:t>
                </a:r>
              </a:p>
              <a:p>
                <a:pPr marL="57150" indent="0"/>
                <a:endParaRPr lang="en-US" kern="0" dirty="0"/>
              </a:p>
              <a:p>
                <a:pPr marL="57150" indent="0" algn="ctr"/>
                <a14:m>
                  <m:oMathPara xmlns:m="http://schemas.openxmlformats.org/officeDocument/2006/math">
                    <m:oMathParaPr>
                      <m:jc m:val="center"/>
                    </m:oMathParaPr>
                    <m:oMath xmlns:m="http://schemas.openxmlformats.org/officeDocument/2006/math">
                      <m:r>
                        <a:rPr lang="en-US" b="1" i="1" kern="0" smtClean="0">
                          <a:latin typeface="Cambria Math" panose="02040503050406030204" pitchFamily="18" charset="0"/>
                        </a:rPr>
                        <m:t>𝒚</m:t>
                      </m:r>
                      <m:r>
                        <a:rPr lang="en-US" b="1" i="1" kern="0" smtClean="0">
                          <a:latin typeface="Cambria Math" panose="02040503050406030204" pitchFamily="18" charset="0"/>
                        </a:rPr>
                        <m:t> = </m:t>
                      </m:r>
                      <m:sSub>
                        <m:sSubPr>
                          <m:ctrlPr>
                            <a:rPr lang="en-US" b="1" i="1" kern="0" smtClean="0">
                              <a:latin typeface="Cambria Math" panose="02040503050406030204" pitchFamily="18" charset="0"/>
                            </a:rPr>
                          </m:ctrlPr>
                        </m:sSubPr>
                        <m:e>
                          <m:r>
                            <a:rPr lang="en-US" b="1" i="1" kern="0" smtClean="0">
                              <a:latin typeface="Cambria Math" panose="02040503050406030204" pitchFamily="18" charset="0"/>
                            </a:rPr>
                            <m:t>𝑯</m:t>
                          </m:r>
                        </m:e>
                        <m:sub>
                          <m:r>
                            <a:rPr lang="en-US" b="1" i="1" kern="0" smtClean="0">
                              <a:latin typeface="Cambria Math" panose="02040503050406030204" pitchFamily="18" charset="0"/>
                            </a:rPr>
                            <m:t>𝟏</m:t>
                          </m:r>
                        </m:sub>
                      </m:sSub>
                      <m:r>
                        <a:rPr lang="en-US" b="1" i="1" kern="0" smtClean="0">
                          <a:latin typeface="Cambria Math" panose="02040503050406030204" pitchFamily="18" charset="0"/>
                        </a:rPr>
                        <m:t>𝒙</m:t>
                      </m:r>
                      <m:r>
                        <a:rPr lang="en-US" b="1" i="1" kern="0" smtClean="0">
                          <a:latin typeface="Cambria Math" panose="02040503050406030204" pitchFamily="18" charset="0"/>
                        </a:rPr>
                        <m:t>+</m:t>
                      </m:r>
                      <m:sSub>
                        <m:sSubPr>
                          <m:ctrlPr>
                            <a:rPr lang="en-US" b="1" i="1" kern="0" smtClean="0">
                              <a:latin typeface="Cambria Math" panose="02040503050406030204" pitchFamily="18" charset="0"/>
                            </a:rPr>
                          </m:ctrlPr>
                        </m:sSubPr>
                        <m:e>
                          <m:r>
                            <a:rPr lang="en-US" b="1" i="1" kern="0" smtClean="0">
                              <a:latin typeface="Cambria Math" panose="02040503050406030204" pitchFamily="18" charset="0"/>
                            </a:rPr>
                            <m:t>𝑯</m:t>
                          </m:r>
                        </m:e>
                        <m:sub>
                          <m:r>
                            <a:rPr lang="en-US" b="1" i="1" kern="0" smtClean="0">
                              <a:latin typeface="Cambria Math" panose="02040503050406030204" pitchFamily="18" charset="0"/>
                            </a:rPr>
                            <m:t>𝟐</m:t>
                          </m:r>
                        </m:sub>
                      </m:sSub>
                      <m:r>
                        <a:rPr lang="en-US" b="1" i="1" kern="0" smtClean="0">
                          <a:latin typeface="Cambria Math" panose="02040503050406030204" pitchFamily="18" charset="0"/>
                        </a:rPr>
                        <m:t>𝒙</m:t>
                      </m:r>
                    </m:oMath>
                  </m:oMathPara>
                </a14:m>
                <a:br>
                  <a:rPr lang="en-US" b="1" i="1" kern="0" dirty="0">
                    <a:latin typeface="Cambria Math" panose="02040503050406030204" pitchFamily="18" charset="0"/>
                  </a:rPr>
                </a:br>
                <a14:m>
                  <m:oMath xmlns:m="http://schemas.openxmlformats.org/officeDocument/2006/math">
                    <m:r>
                      <a:rPr lang="en-US" b="1" i="1" kern="0" smtClean="0">
                        <a:latin typeface="Cambria Math" panose="02040503050406030204" pitchFamily="18" charset="0"/>
                      </a:rPr>
                      <m:t>=</m:t>
                    </m:r>
                    <m:d>
                      <m:dPr>
                        <m:ctrlPr>
                          <a:rPr lang="en-US" i="1" kern="0" dirty="0">
                            <a:latin typeface="Cambria Math" panose="02040503050406030204" pitchFamily="18" charset="0"/>
                          </a:rPr>
                        </m:ctrlPr>
                      </m:dPr>
                      <m:e>
                        <m:sSub>
                          <m:sSubPr>
                            <m:ctrlPr>
                              <a:rPr lang="en-US" b="0" i="1" kern="0" dirty="0">
                                <a:latin typeface="Cambria Math" panose="02040503050406030204" pitchFamily="18" charset="0"/>
                              </a:rPr>
                            </m:ctrlPr>
                          </m:sSubPr>
                          <m:e>
                            <m:r>
                              <a:rPr lang="en-US" i="1" kern="0" dirty="0">
                                <a:latin typeface="Cambria Math" panose="02040503050406030204" pitchFamily="18" charset="0"/>
                              </a:rPr>
                              <m:t>𝑯</m:t>
                            </m:r>
                          </m:e>
                          <m:sub>
                            <m:r>
                              <a:rPr lang="en-US" b="0" i="1" kern="0" dirty="0">
                                <a:latin typeface="Cambria Math" panose="02040503050406030204" pitchFamily="18" charset="0"/>
                              </a:rPr>
                              <m:t>1</m:t>
                            </m:r>
                          </m:sub>
                        </m:sSub>
                        <m:r>
                          <a:rPr lang="en-US" i="1" kern="0" dirty="0">
                            <a:latin typeface="Cambria Math" panose="02040503050406030204" pitchFamily="18" charset="0"/>
                          </a:rPr>
                          <m:t>+</m:t>
                        </m:r>
                        <m:sSub>
                          <m:sSubPr>
                            <m:ctrlPr>
                              <a:rPr lang="en-US" b="0" i="1" kern="0" dirty="0">
                                <a:latin typeface="Cambria Math" panose="02040503050406030204" pitchFamily="18" charset="0"/>
                              </a:rPr>
                            </m:ctrlPr>
                          </m:sSubPr>
                          <m:e>
                            <m:r>
                              <a:rPr lang="en-US" i="1" kern="0" dirty="0">
                                <a:latin typeface="Cambria Math" panose="02040503050406030204" pitchFamily="18" charset="0"/>
                              </a:rPr>
                              <m:t>𝑯</m:t>
                            </m:r>
                          </m:e>
                          <m:sub>
                            <m:r>
                              <a:rPr lang="en-US" b="0" i="1" kern="0" dirty="0">
                                <a:latin typeface="Cambria Math" panose="02040503050406030204" pitchFamily="18" charset="0"/>
                              </a:rPr>
                              <m:t>2</m:t>
                            </m:r>
                          </m:sub>
                        </m:sSub>
                      </m:e>
                    </m:d>
                    <m:r>
                      <a:rPr lang="en-US" i="1" kern="0" dirty="0">
                        <a:latin typeface="Cambria Math" panose="02040503050406030204" pitchFamily="18" charset="0"/>
                      </a:rPr>
                      <m:t>𝒙</m:t>
                    </m:r>
                  </m:oMath>
                </a14:m>
                <a:r>
                  <a:rPr lang="en-US" kern="0" dirty="0"/>
                  <a:t>  </a:t>
                </a:r>
                <a:br>
                  <a:rPr lang="en-US" kern="0" dirty="0"/>
                </a:br>
                <a:r>
                  <a:rPr lang="en-US" kern="0" dirty="0"/>
                  <a:t>=  </a:t>
                </a:r>
                <a14:m>
                  <m:oMath xmlns:m="http://schemas.openxmlformats.org/officeDocument/2006/math">
                    <m:sSub>
                      <m:sSubPr>
                        <m:ctrlPr>
                          <a:rPr lang="en-US" i="1" kern="0" dirty="0">
                            <a:latin typeface="Cambria Math" panose="02040503050406030204" pitchFamily="18" charset="0"/>
                          </a:rPr>
                        </m:ctrlPr>
                      </m:sSubPr>
                      <m:e>
                        <m:r>
                          <a:rPr lang="en-US" i="1" kern="0" dirty="0">
                            <a:latin typeface="Cambria Math" panose="02040503050406030204" pitchFamily="18" charset="0"/>
                          </a:rPr>
                          <m:t>𝑯</m:t>
                        </m:r>
                      </m:e>
                      <m:sub>
                        <m:r>
                          <a:rPr lang="en-US" i="1" kern="0" dirty="0">
                            <a:latin typeface="Cambria Math" panose="02040503050406030204" pitchFamily="18" charset="0"/>
                          </a:rPr>
                          <m:t>𝑎</m:t>
                        </m:r>
                      </m:sub>
                    </m:sSub>
                    <m:r>
                      <a:rPr lang="en-US" i="1" kern="0" dirty="0">
                        <a:latin typeface="Cambria Math" panose="02040503050406030204" pitchFamily="18" charset="0"/>
                      </a:rPr>
                      <m:t>𝒙</m:t>
                    </m:r>
                  </m:oMath>
                </a14:m>
                <a:r>
                  <a:rPr lang="x-IV_mathan" sz="1800" dirty="0">
                    <a:effectLst/>
                    <a:latin typeface="Cambria Math" panose="02040503050406030204" pitchFamily="18" charset="0"/>
                  </a:rPr>
                  <a:t> </a:t>
                </a:r>
              </a:p>
              <a:p>
                <a:pPr marL="57150" indent="0"/>
                <a:endParaRPr lang="en-US" kern="0" dirty="0"/>
              </a:p>
              <a:p>
                <a:pPr marL="400050">
                  <a:buFont typeface="Arial" panose="020B0604020202020204" pitchFamily="34" charset="0"/>
                  <a:buChar char="•"/>
                </a:pPr>
                <a:r>
                  <a:rPr lang="en-US" kern="0" dirty="0"/>
                  <a:t>Notations</a:t>
                </a:r>
              </a:p>
              <a:p>
                <a:pPr marL="800100" lvl="1">
                  <a:buFont typeface="Arial" panose="020B0604020202020204" pitchFamily="34" charset="0"/>
                  <a:buChar char="•"/>
                </a:pPr>
                <a14:m>
                  <m:oMath xmlns:m="http://schemas.openxmlformats.org/officeDocument/2006/math">
                    <m:r>
                      <a:rPr lang="en-US" b="1" i="1" kern="0" dirty="0" smtClean="0">
                        <a:latin typeface="Cambria Math" panose="02040503050406030204" pitchFamily="18" charset="0"/>
                      </a:rPr>
                      <m:t>𝒚</m:t>
                    </m:r>
                  </m:oMath>
                </a14:m>
                <a:r>
                  <a:rPr lang="en-US" kern="0" dirty="0"/>
                  <a:t> is the received signal at the sensing receivers, </a:t>
                </a:r>
              </a:p>
              <a:p>
                <a:pPr marL="800100" lvl="1">
                  <a:buFont typeface="Arial" panose="020B0604020202020204" pitchFamily="34" charset="0"/>
                  <a:buChar char="•"/>
                </a:pPr>
                <a14:m>
                  <m:oMath xmlns:m="http://schemas.openxmlformats.org/officeDocument/2006/math">
                    <m:r>
                      <a:rPr lang="en-US" b="1" i="1" kern="0" dirty="0" smtClean="0">
                        <a:latin typeface="Cambria Math" panose="02040503050406030204" pitchFamily="18" charset="0"/>
                      </a:rPr>
                      <m:t>𝒙</m:t>
                    </m:r>
                  </m:oMath>
                </a14:m>
                <a:r>
                  <a:rPr lang="en-US" kern="0" dirty="0"/>
                  <a:t> is the LTFs of the transmitted NDP PPDU at the sensing transmitters, and  </a:t>
                </a:r>
                <a:endParaRPr lang="en-US" i="1" kern="0" dirty="0">
                  <a:latin typeface="Cambria Math" panose="02040503050406030204" pitchFamily="18" charset="0"/>
                </a:endParaRPr>
              </a:p>
              <a:p>
                <a:pPr marL="800100" lvl="1">
                  <a:buFont typeface="Arial" panose="020B0604020202020204" pitchFamily="34" charset="0"/>
                  <a:buChar char="•"/>
                </a:pPr>
                <a14:m>
                  <m:oMath xmlns:m="http://schemas.openxmlformats.org/officeDocument/2006/math">
                    <m:sSub>
                      <m:sSubPr>
                        <m:ctrlPr>
                          <a:rPr lang="en-US" b="1" i="1" kern="0" dirty="0" smtClean="0">
                            <a:latin typeface="Cambria Math" panose="02040503050406030204" pitchFamily="18" charset="0"/>
                          </a:rPr>
                        </m:ctrlPr>
                      </m:sSubPr>
                      <m:e>
                        <m:r>
                          <a:rPr lang="en-US" b="1" i="1" kern="0" dirty="0" smtClean="0">
                            <a:latin typeface="Cambria Math" panose="02040503050406030204" pitchFamily="18" charset="0"/>
                          </a:rPr>
                          <m:t>𝑯</m:t>
                        </m:r>
                      </m:e>
                      <m:sub>
                        <m:r>
                          <a:rPr lang="en-US" b="1" i="1" kern="0" dirty="0" smtClean="0">
                            <a:latin typeface="Cambria Math" panose="02040503050406030204" pitchFamily="18" charset="0"/>
                          </a:rPr>
                          <m:t>𝒂</m:t>
                        </m:r>
                      </m:sub>
                    </m:sSub>
                    <m:r>
                      <a:rPr lang="en-US" i="1" kern="0" dirty="0" smtClean="0">
                        <a:latin typeface="Cambria Math" panose="02040503050406030204" pitchFamily="18" charset="0"/>
                      </a:rPr>
                      <m:t> </m:t>
                    </m:r>
                  </m:oMath>
                </a14:m>
                <a:r>
                  <a:rPr lang="en-US" kern="0" dirty="0"/>
                  <a:t>is the aggregate channel between the sensing receiver and the sensing transmitters responded to the trigger frame and sent the NDP PPDU on the same resource</a:t>
                </a:r>
              </a:p>
              <a:p>
                <a:pPr marL="457200" lvl="1" indent="0"/>
                <a:endParaRPr lang="en-US" kern="0" dirty="0"/>
              </a:p>
            </p:txBody>
          </p:sp>
        </mc:Choice>
        <mc:Fallback xmlns="">
          <p:sp>
            <p:nvSpPr>
              <p:cNvPr id="45" name="Content Placeholder 5">
                <a:extLst>
                  <a:ext uri="{FF2B5EF4-FFF2-40B4-BE49-F238E27FC236}">
                    <a16:creationId xmlns:a16="http://schemas.microsoft.com/office/drawing/2014/main" id="{865B2298-E865-4636-ABA0-F82708A8AA16}"/>
                  </a:ext>
                </a:extLst>
              </p:cNvPr>
              <p:cNvSpPr txBox="1">
                <a:spLocks noRot="1" noChangeAspect="1" noMove="1" noResize="1" noEditPoints="1" noAdjustHandles="1" noChangeArrowheads="1" noChangeShapeType="1" noTextEdit="1"/>
              </p:cNvSpPr>
              <p:nvPr/>
            </p:nvSpPr>
            <p:spPr>
              <a:xfrm>
                <a:off x="466725" y="1819275"/>
                <a:ext cx="10198257" cy="4441825"/>
              </a:xfrm>
              <a:prstGeom prst="rect">
                <a:avLst/>
              </a:prstGeom>
              <a:blipFill>
                <a:blip r:embed="rId3"/>
                <a:stretch>
                  <a:fillRect l="-179" t="-2332" r="-1136"/>
                </a:stretch>
              </a:blipFill>
            </p:spPr>
            <p:txBody>
              <a:bodyPr/>
              <a:lstStyle/>
              <a:p>
                <a:r>
                  <a:rPr lang="en-US">
                    <a:noFill/>
                  </a:rPr>
                  <a:t> </a:t>
                </a:r>
              </a:p>
            </p:txBody>
          </p:sp>
        </mc:Fallback>
      </mc:AlternateContent>
    </p:spTree>
    <p:extLst>
      <p:ext uri="{BB962C8B-B14F-4D97-AF65-F5344CB8AC3E}">
        <p14:creationId xmlns:p14="http://schemas.microsoft.com/office/powerpoint/2010/main" val="1892495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6" ma:contentTypeDescription="Create a new document." ma:contentTypeScope="" ma:versionID="6a2251905084b5f47087a7826e2872ae">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134d860e4fd3bfbcaa40b9cc5916248c"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2CC37-76A1-4F22-92FF-E8D9FC5D040E}">
  <ds:schemaRefs>
    <ds:schemaRef ds:uri="9dae37dc-1963-4192-976e-711db4d08a86"/>
    <ds:schemaRef ds:uri="e3424205-c870-41b8-8c6f-b833c5b04d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87CF8B4-2DD8-4641-99AE-486B200D7270}">
  <ds:schemaRefs>
    <ds:schemaRef ds:uri="http://schemas.microsoft.com/office/infopath/2007/PartnerControls"/>
    <ds:schemaRef ds:uri="e3424205-c870-41b8-8c6f-b833c5b04d9f"/>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9dae37dc-1963-4192-976e-711db4d08a86"/>
    <ds:schemaRef ds:uri="http://purl.org/dc/dcmitype/"/>
    <ds:schemaRef ds:uri="http://www.w3.org/XML/1998/namespace"/>
  </ds:schemaRefs>
</ds:datastoreItem>
</file>

<file path=customXml/itemProps3.xml><?xml version="1.0" encoding="utf-8"?>
<ds:datastoreItem xmlns:ds="http://schemas.openxmlformats.org/officeDocument/2006/customXml" ds:itemID="{F65A9414-04A8-4E81-9C06-6CC70F293A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xxxxrx Disregard Bits in TB-PPDU</Template>
  <TotalTime>1877</TotalTime>
  <Words>1381</Words>
  <Application>Microsoft Office PowerPoint</Application>
  <PresentationFormat>Widescreen</PresentationFormat>
  <Paragraphs>177</Paragraphs>
  <Slides>15</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Cambria Math</vt:lpstr>
      <vt:lpstr>Times New Roman</vt:lpstr>
      <vt:lpstr>Office Theme</vt:lpstr>
      <vt:lpstr>Document</vt:lpstr>
      <vt:lpstr>Discussion on NDP Transmission in TF Sounding Phase</vt:lpstr>
      <vt:lpstr>Abstract</vt:lpstr>
      <vt:lpstr>Recap of TF Sounding Phase</vt:lpstr>
      <vt:lpstr>Methods to Transmit R2I NDP in TF Sounding Phase </vt:lpstr>
      <vt:lpstr>Methods to Transmit R2I NDP in TF Sounding Phase </vt:lpstr>
      <vt:lpstr>Motivation</vt:lpstr>
      <vt:lpstr>Use Cases</vt:lpstr>
      <vt:lpstr>Aggregate Channel Sensing</vt:lpstr>
      <vt:lpstr>System Model</vt:lpstr>
      <vt:lpstr>Benefits</vt:lpstr>
      <vt:lpstr>Potential Issues</vt:lpstr>
      <vt:lpstr>Feasibility</vt:lpstr>
      <vt:lpstr>Conclusions</vt:lpstr>
      <vt:lpstr>SP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Non-Orthogonal NDP Transmission in TF Sensing</dc:title>
  <dc:creator>Mahmoud Kamel</dc:creator>
  <cp:lastModifiedBy>Mahmoud Kamel</cp:lastModifiedBy>
  <cp:revision>6</cp:revision>
  <dcterms:created xsi:type="dcterms:W3CDTF">2021-06-23T02:23:07Z</dcterms:created>
  <dcterms:modified xsi:type="dcterms:W3CDTF">2022-04-20T13:55:34Z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