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 id="2434" r:id="rId59"/>
    <p:sldId id="2435" r:id="rId60"/>
    <p:sldId id="2436" r:id="rId61"/>
    <p:sldId id="2437" r:id="rId62"/>
    <p:sldId id="2438" r:id="rId63"/>
    <p:sldId id="2439" r:id="rId64"/>
    <p:sldId id="2440" r:id="rId65"/>
    <p:sldId id="2442" r:id="rId66"/>
    <p:sldId id="2441" r:id="rId67"/>
    <p:sldId id="2443" r:id="rId68"/>
    <p:sldId id="2444" r:id="rId69"/>
    <p:sldId id="2446" r:id="rId70"/>
    <p:sldId id="2447" r:id="rId71"/>
    <p:sldId id="2448" r:id="rId72"/>
    <p:sldId id="2449" r:id="rId73"/>
    <p:sldId id="2450" r:id="rId7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69" d="100"/>
          <a:sy n="69" d="100"/>
        </p:scale>
        <p:origin x="96" y="15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24/08/19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581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286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98557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2422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81373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802.11-22/0651r52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4/11-24-0669-03-00bh-ieee-802-11bh-lb284-comment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4/11-24-0883-03-00bh-p802-11bh-initial-sa-comments.xls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0068-03-00bh-devid-in-assoc.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2024-08-20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#31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 Stephen McCann</a:t>
            </a:r>
          </a:p>
          <a:p>
            <a:pPr>
              <a:spcBef>
                <a:spcPts val="0"/>
              </a:spcBef>
            </a:pPr>
            <a:r>
              <a:rPr lang="en-US" sz="2400" dirty="0"/>
              <a:t>Second: Peter Yee</a:t>
            </a:r>
          </a:p>
          <a:p>
            <a:pPr>
              <a:spcBef>
                <a:spcPts val="0"/>
              </a:spcBef>
            </a:pPr>
            <a:r>
              <a:rPr lang="en-US" sz="2400" dirty="0"/>
              <a:t>Result: Unanimous consent (</a:t>
            </a:r>
            <a:r>
              <a:rPr lang="en-US" sz="2400" dirty="0">
                <a:highlight>
                  <a:srgbClr val="00FF00"/>
                </a:highlight>
              </a:rPr>
              <a:t>Motion 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a:t>
            </a:r>
            <a:endParaRPr lang="en-GB" sz="200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Stephen Orr, Second: Carol Ansley</a:t>
            </a:r>
          </a:p>
          <a:p>
            <a:endParaRPr lang="en-US" sz="1800" dirty="0"/>
          </a:p>
          <a:p>
            <a:pPr>
              <a:spcBef>
                <a:spcPts val="0"/>
              </a:spcBef>
            </a:pPr>
            <a:r>
              <a:rPr lang="en-US" sz="2000" dirty="0"/>
              <a:t>Result: Yes: 10,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33: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Luther Smith</a:t>
            </a:r>
          </a:p>
          <a:p>
            <a:pPr>
              <a:spcBef>
                <a:spcPts val="0"/>
              </a:spcBef>
            </a:pPr>
            <a:r>
              <a:rPr lang="en-US" dirty="0"/>
              <a:t>Result: Yes: 11, No: 0,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34: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Jerome Henry</a:t>
            </a:r>
          </a:p>
          <a:p>
            <a:pPr>
              <a:spcBef>
                <a:spcPts val="0"/>
              </a:spcBef>
            </a:pPr>
            <a:r>
              <a:rPr lang="en-US" dirty="0"/>
              <a:t>Second: Stephen Orr</a:t>
            </a:r>
          </a:p>
          <a:p>
            <a:pPr>
              <a:spcBef>
                <a:spcPts val="0"/>
              </a:spcBef>
            </a:pPr>
            <a:r>
              <a:rPr lang="en-US" dirty="0"/>
              <a:t>Result: Yes: 10, No: 1,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35: </a:t>
            </a:r>
            <a:r>
              <a:rPr lang="en-GB" dirty="0"/>
              <a:t>P802.11bh PAR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Stephen McCann</a:t>
            </a:r>
          </a:p>
          <a:p>
            <a:pPr>
              <a:spcBef>
                <a:spcPts val="0"/>
              </a:spcBef>
            </a:pPr>
            <a:r>
              <a:rPr lang="en-US" dirty="0"/>
              <a:t>Second: Peter Yee</a:t>
            </a:r>
          </a:p>
          <a:p>
            <a:pPr>
              <a:spcBef>
                <a:spcPts val="0"/>
              </a:spcBef>
            </a:pPr>
            <a:r>
              <a:rPr lang="en-US" dirty="0"/>
              <a:t>Result: Yes: 10, No: 0, Abstain: 1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36: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Jerome Henry</a:t>
            </a:r>
          </a:p>
          <a:p>
            <a:pPr>
              <a:spcBef>
                <a:spcPts val="0"/>
              </a:spcBef>
            </a:pPr>
            <a:r>
              <a:rPr lang="en-US" dirty="0"/>
              <a:t>Result: Yes: 11, No: 0, Abstain: 1 (</a:t>
            </a:r>
            <a:r>
              <a:rPr lang="en-US" dirty="0">
                <a:highlight>
                  <a:srgbClr val="00FF00"/>
                </a:highlight>
              </a:rPr>
              <a:t>Motion passes</a:t>
            </a:r>
            <a:r>
              <a:rPr lang="en-US" dirty="0"/>
              <a:t>)</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9, 2024 (CRC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58</a:t>
            </a:fld>
            <a:endParaRPr lang="en-GB"/>
          </a:p>
        </p:txBody>
      </p:sp>
    </p:spTree>
    <p:extLst>
      <p:ext uri="{BB962C8B-B14F-4D97-AF65-F5344CB8AC3E}">
        <p14:creationId xmlns:p14="http://schemas.microsoft.com/office/powerpoint/2010/main" val="4058873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37: LB284 comment resolution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comment resolutions for all of the comments received from WG LB 284 on P802.11bh D4.0, as </a:t>
            </a:r>
            <a:r>
              <a:rPr lang="pt-BR" sz="2000" dirty="0">
                <a:solidFill>
                  <a:schemeClr val="tx1"/>
                </a:solidFill>
              </a:rPr>
              <a:t>contained in </a:t>
            </a:r>
            <a:r>
              <a:rPr lang="en-US" sz="2000" b="0" dirty="0">
                <a:hlinkClick r:id="rId2"/>
              </a:rPr>
              <a:t>11-24/0669r3</a:t>
            </a:r>
            <a:r>
              <a:rPr lang="en-US" sz="2000" b="0" dirty="0"/>
              <a:t>,</a:t>
            </a:r>
            <a:endParaRPr lang="en-GB" sz="2000" dirty="0">
              <a:solidFill>
                <a:schemeClr val="tx1"/>
              </a:solidFill>
            </a:endParaRPr>
          </a:p>
          <a:p>
            <a:endParaRPr lang="en-US" sz="2000" dirty="0">
              <a:solidFill>
                <a:schemeClr val="tx1"/>
              </a:solidFill>
            </a:endParaRPr>
          </a:p>
          <a:p>
            <a:endParaRPr lang="en-US" sz="2000" dirty="0">
              <a:solidFill>
                <a:schemeClr val="tx1"/>
              </a:solidFill>
            </a:endParaRPr>
          </a:p>
          <a:p>
            <a:r>
              <a:rPr lang="en-US" sz="2000" dirty="0"/>
              <a:t>Moved by Jay Yang, Second: Carol Ansley</a:t>
            </a:r>
          </a:p>
          <a:p>
            <a:endParaRPr lang="en-US" sz="1800" dirty="0"/>
          </a:p>
          <a:p>
            <a:pPr>
              <a:spcBef>
                <a:spcPts val="0"/>
              </a:spcBef>
            </a:pPr>
            <a:r>
              <a:rPr lang="en-US" sz="2000" dirty="0"/>
              <a:t>Result: Unanimous consent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846379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38: P802.11bh Initial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a 30 day Initial SA Ballot asking the question “Should P802.11bh D4.0 be forwarded to RevCom?”</a:t>
            </a:r>
            <a:endParaRPr lang="en-US" sz="2000" dirty="0">
              <a:solidFill>
                <a:schemeClr val="tx1"/>
              </a:solidFill>
            </a:endParaRPr>
          </a:p>
          <a:p>
            <a:endParaRPr lang="en-US" sz="2000" dirty="0">
              <a:solidFill>
                <a:schemeClr val="tx1"/>
              </a:solidFill>
            </a:endParaRPr>
          </a:p>
          <a:p>
            <a:r>
              <a:rPr lang="en-US" sz="2000" dirty="0"/>
              <a:t>Moved by Jay Yang, Second: Okan Mutgan</a:t>
            </a:r>
          </a:p>
          <a:p>
            <a:endParaRPr lang="en-US" sz="1800" dirty="0"/>
          </a:p>
          <a:p>
            <a:pPr>
              <a:spcBef>
                <a:spcPts val="0"/>
              </a:spcBef>
            </a:pPr>
            <a:r>
              <a:rPr lang="en-US" sz="2000" dirty="0"/>
              <a:t>Result: Yes: 5, No: 0, Abstain: 0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7448827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61</a:t>
            </a:fld>
            <a:endParaRPr lang="en-GB"/>
          </a:p>
        </p:txBody>
      </p:sp>
    </p:spTree>
    <p:extLst>
      <p:ext uri="{BB962C8B-B14F-4D97-AF65-F5344CB8AC3E}">
        <p14:creationId xmlns:p14="http://schemas.microsoft.com/office/powerpoint/2010/main" val="10043422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39 – Initial SA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11-24/0883r3</a:t>
            </a:r>
            <a:r>
              <a:rPr lang="en-US" b="0" dirty="0"/>
              <a:t> marked “Ready for motion” in the Notes column (16 CIDs), and incorporate the text changes into the latest TGbh draft:</a:t>
            </a:r>
          </a:p>
          <a:p>
            <a:pPr marL="0" indent="0"/>
            <a:endParaRPr lang="en-US" dirty="0"/>
          </a:p>
          <a:p>
            <a:pPr>
              <a:spcBef>
                <a:spcPts val="0"/>
              </a:spcBef>
            </a:pPr>
            <a:r>
              <a:rPr lang="en-US" sz="2400" dirty="0"/>
              <a:t>Moved: Jouni Malinen</a:t>
            </a:r>
          </a:p>
          <a:p>
            <a:pPr>
              <a:spcBef>
                <a:spcPts val="0"/>
              </a:spcBef>
            </a:pPr>
            <a:r>
              <a:rPr lang="en-US" sz="2400" dirty="0"/>
              <a:t>Second: Jay Yang</a:t>
            </a:r>
          </a:p>
          <a:p>
            <a:pPr>
              <a:spcBef>
                <a:spcPts val="0"/>
              </a:spcBef>
            </a:pPr>
            <a:r>
              <a:rPr lang="en-US" sz="2400" dirty="0"/>
              <a:t>Result: Yes: , No: , Abstain:  (Motion passes/fails)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Tree>
    <p:extLst>
      <p:ext uri="{BB962C8B-B14F-4D97-AF65-F5344CB8AC3E}">
        <p14:creationId xmlns:p14="http://schemas.microsoft.com/office/powerpoint/2010/main" val="13359745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xx – Device ID in non-FILS Association Req/</a:t>
            </a:r>
            <a:r>
              <a:rPr lang="en-US" dirty="0" err="1"/>
              <a:t>Rsp</a:t>
            </a:r>
            <a:endParaRPr lang="en-US" dirty="0"/>
          </a:p>
        </p:txBody>
      </p:sp>
      <p:sp>
        <p:nvSpPr>
          <p:cNvPr id="3" name="Content Placeholder 2"/>
          <p:cNvSpPr>
            <a:spLocks noGrp="1"/>
          </p:cNvSpPr>
          <p:nvPr>
            <p:ph idx="1"/>
          </p:nvPr>
        </p:nvSpPr>
        <p:spPr>
          <a:xfrm>
            <a:off x="914401" y="1600200"/>
            <a:ext cx="10361084" cy="4799014"/>
          </a:xfrm>
        </p:spPr>
        <p:txBody>
          <a:bodyPr/>
          <a:lstStyle/>
          <a:p>
            <a:r>
              <a:rPr lang="en-US" b="0" dirty="0"/>
              <a:t>Agree to the resolution of CID 3133 in the direction described in </a:t>
            </a:r>
            <a:r>
              <a:rPr lang="en-US" b="0" dirty="0">
                <a:hlinkClick r:id="rId2"/>
              </a:rPr>
              <a:t>11-24/0068r3</a:t>
            </a:r>
            <a:r>
              <a:rPr lang="en-US" b="0" dirty="0"/>
              <a:t> (final review, and potentially small technical clean-up, still TBD), </a:t>
            </a:r>
            <a:r>
              <a:rPr lang="en-US" b="0" u="sng" dirty="0"/>
              <a:t>and direct the author to continue cleaning up the document.</a:t>
            </a:r>
          </a:p>
          <a:p>
            <a:pPr marL="0" indent="0"/>
            <a:endParaRPr lang="en-US" dirty="0"/>
          </a:p>
          <a:p>
            <a:pPr>
              <a:spcBef>
                <a:spcPts val="0"/>
              </a:spcBef>
            </a:pPr>
            <a:r>
              <a:rPr lang="en-US" sz="2400" dirty="0"/>
              <a:t>Moved:</a:t>
            </a:r>
          </a:p>
          <a:p>
            <a:pPr>
              <a:spcBef>
                <a:spcPts val="0"/>
              </a:spcBef>
            </a:pPr>
            <a:r>
              <a:rPr lang="en-US" sz="2400" dirty="0"/>
              <a:t>Second:</a:t>
            </a:r>
          </a:p>
          <a:p>
            <a:pPr>
              <a:spcBef>
                <a:spcPts val="0"/>
              </a:spcBef>
            </a:pPr>
            <a:r>
              <a:rPr lang="en-US" sz="2400" dirty="0"/>
              <a:t>Result: Yes: , No: , Abstain:  (Motion passes/fails)</a:t>
            </a:r>
          </a:p>
          <a:p>
            <a:pPr>
              <a:spcBef>
                <a:spcPts val="0"/>
              </a:spcBef>
            </a:pPr>
            <a:endParaRPr lang="en-US" dirty="0">
              <a:highlight>
                <a:srgbClr val="00FF00"/>
              </a:highlight>
            </a:endParaRPr>
          </a:p>
          <a:p>
            <a:pPr>
              <a:spcBef>
                <a:spcPts val="0"/>
              </a:spcBef>
            </a:pPr>
            <a:r>
              <a:rPr lang="en-US" sz="2400" dirty="0">
                <a:solidFill>
                  <a:schemeClr val="tx1"/>
                </a:solidFill>
                <a:highlight>
                  <a:srgbClr val="FF0000"/>
                </a:highlight>
              </a:rPr>
              <a:t>Failed – lack of mover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Tree>
    <p:extLst>
      <p:ext uri="{BB962C8B-B14F-4D97-AF65-F5344CB8AC3E}">
        <p14:creationId xmlns:p14="http://schemas.microsoft.com/office/powerpoint/2010/main" val="4252131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40 – TGbh face-to-face ad hoc, June 2024</a:t>
            </a:r>
          </a:p>
        </p:txBody>
      </p:sp>
      <p:sp>
        <p:nvSpPr>
          <p:cNvPr id="3" name="Content Placeholder 2"/>
          <p:cNvSpPr>
            <a:spLocks noGrp="1"/>
          </p:cNvSpPr>
          <p:nvPr>
            <p:ph idx="1"/>
          </p:nvPr>
        </p:nvSpPr>
        <p:spPr>
          <a:xfrm>
            <a:off x="914401" y="1600200"/>
            <a:ext cx="10361084" cy="4799014"/>
          </a:xfrm>
        </p:spPr>
        <p:txBody>
          <a:bodyPr/>
          <a:lstStyle/>
          <a:p>
            <a:r>
              <a:rPr lang="en-US" sz="2400" dirty="0"/>
              <a:t>Request WG approval of TGbh (as CRC) mixed-mode ad hoc meeting: </a:t>
            </a:r>
          </a:p>
          <a:p>
            <a:pPr marL="457200" indent="-457200">
              <a:buFont typeface="Arial" panose="020B0604020202020204" pitchFamily="34" charset="0"/>
              <a:buChar char="•"/>
            </a:pPr>
            <a:r>
              <a:rPr lang="en-US" sz="2400" dirty="0"/>
              <a:t>June 18-20, for resolution of initial SA ballot comments, and start SA first recirc on a D5.0</a:t>
            </a:r>
          </a:p>
          <a:p>
            <a:pPr marL="457200" indent="-457200">
              <a:buFont typeface="Arial" panose="020B0604020202020204" pitchFamily="34" charset="0"/>
              <a:buChar char="•"/>
            </a:pPr>
            <a:r>
              <a:rPr lang="en-US" sz="2400" dirty="0"/>
              <a:t>CommScope, Sunnyvale, CA, USA</a:t>
            </a:r>
          </a:p>
          <a:p>
            <a:r>
              <a:rPr lang="en-US" sz="2400" dirty="0"/>
              <a:t>	</a:t>
            </a:r>
          </a:p>
          <a:p>
            <a:endParaRPr lang="en-US" dirty="0"/>
          </a:p>
          <a:p>
            <a:pPr>
              <a:spcBef>
                <a:spcPts val="0"/>
              </a:spcBef>
            </a:pPr>
            <a:r>
              <a:rPr lang="en-US" sz="2400" dirty="0"/>
              <a:t>Moved: Jon Rosdahl</a:t>
            </a:r>
          </a:p>
          <a:p>
            <a:pPr>
              <a:spcBef>
                <a:spcPts val="0"/>
              </a:spcBef>
            </a:pPr>
            <a:r>
              <a:rPr lang="en-US" sz="2400" dirty="0"/>
              <a:t>Second: Jouni Malinen</a:t>
            </a:r>
          </a:p>
          <a:p>
            <a:pPr>
              <a:spcBef>
                <a:spcPts val="0"/>
              </a:spcBef>
            </a:pPr>
            <a:r>
              <a:rPr lang="en-US" sz="2400" dirty="0"/>
              <a:t>Result: Yes: 14, No: 0, Abstain: 10 (Motion </a:t>
            </a:r>
            <a:r>
              <a:rPr lang="en-US" sz="2400" dirty="0">
                <a:highlight>
                  <a:srgbClr val="00FF00"/>
                </a:highlight>
              </a:rPr>
              <a:t>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Tree>
    <p:extLst>
      <p:ext uri="{BB962C8B-B14F-4D97-AF65-F5344CB8AC3E}">
        <p14:creationId xmlns:p14="http://schemas.microsoft.com/office/powerpoint/2010/main" val="30960915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June 2024 ad hoc (Sunnyvale)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65</a:t>
            </a:fld>
            <a:endParaRPr lang="en-GB"/>
          </a:p>
        </p:txBody>
      </p:sp>
    </p:spTree>
    <p:extLst>
      <p:ext uri="{BB962C8B-B14F-4D97-AF65-F5344CB8AC3E}">
        <p14:creationId xmlns:p14="http://schemas.microsoft.com/office/powerpoint/2010/main" val="25624776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#41 – Initial SA ballot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Initial SA LB on P802.11bh D4.0, per the resolutions recorded in 11-24/0883r15 </a:t>
            </a:r>
            <a:r>
              <a:rPr lang="en-GB" dirty="0">
                <a:solidFill>
                  <a:schemeClr val="tx1"/>
                </a:solidFill>
              </a:rPr>
              <a:t>w</a:t>
            </a:r>
            <a:r>
              <a:rPr lang="en-GB" sz="2400" dirty="0">
                <a:solidFill>
                  <a:schemeClr val="tx1"/>
                </a:solidFill>
              </a:rPr>
              <a:t>ith “Ready for motion” in the Notes column</a:t>
            </a:r>
            <a:r>
              <a:rPr lang="en-GB" dirty="0">
                <a:solidFill>
                  <a:schemeClr val="tx1"/>
                </a:solidFill>
              </a:rPr>
              <a:t>.</a:t>
            </a:r>
            <a:endParaRPr lang="en-US" b="0" dirty="0"/>
          </a:p>
          <a:p>
            <a:pPr>
              <a:spcBef>
                <a:spcPts val="0"/>
              </a:spcBef>
            </a:pPr>
            <a:endParaRPr lang="en-US" sz="2400" dirty="0"/>
          </a:p>
          <a:p>
            <a:pPr>
              <a:spcBef>
                <a:spcPts val="0"/>
              </a:spcBef>
            </a:pPr>
            <a:r>
              <a:rPr lang="en-US" sz="2400" dirty="0"/>
              <a:t>Moved: Jay Yang</a:t>
            </a:r>
          </a:p>
          <a:p>
            <a:pPr>
              <a:spcBef>
                <a:spcPts val="0"/>
              </a:spcBef>
            </a:pPr>
            <a:r>
              <a:rPr lang="en-US" sz="2400" dirty="0"/>
              <a:t>Second: Graham Smith</a:t>
            </a:r>
          </a:p>
          <a:p>
            <a:pPr>
              <a:spcBef>
                <a:spcPts val="0"/>
              </a:spcBef>
            </a:pPr>
            <a:r>
              <a:rPr lang="en-US" sz="2400" dirty="0"/>
              <a:t>Result: Y 6/N 0/A 0 (</a:t>
            </a:r>
            <a:r>
              <a:rPr lang="en-US" sz="2400" dirty="0">
                <a:highlight>
                  <a:srgbClr val="00FF00"/>
                </a:highlight>
              </a:rPr>
              <a:t>Motion passes</a:t>
            </a:r>
            <a:r>
              <a:rPr lang="en-US" sz="2400" dirty="0"/>
              <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Tree>
    <p:extLst>
      <p:ext uri="{BB962C8B-B14F-4D97-AF65-F5344CB8AC3E}">
        <p14:creationId xmlns:p14="http://schemas.microsoft.com/office/powerpoint/2010/main" val="38568936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#42: P802.11bh first recirculation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Initial SA letter ballot on P802.11bh D4.0, as </a:t>
            </a:r>
            <a:r>
              <a:rPr lang="pt-BR" sz="2000" dirty="0">
                <a:solidFill>
                  <a:schemeClr val="tx1"/>
                </a:solidFill>
              </a:rPr>
              <a:t>contained in </a:t>
            </a:r>
            <a:r>
              <a:rPr lang="en-GB" sz="2000" dirty="0">
                <a:solidFill>
                  <a:schemeClr val="tx1"/>
                </a:solidFill>
              </a:rPr>
              <a:t>11-24/0883r15 </a:t>
            </a:r>
            <a:r>
              <a:rPr lang="pt-BR" sz="2000" dirty="0">
                <a:solidFill>
                  <a:schemeClr val="tx1"/>
                </a:solidFill>
              </a:rPr>
              <a:t>,</a:t>
            </a:r>
            <a:endParaRPr lang="en-GB" sz="2000" dirty="0">
              <a:solidFill>
                <a:schemeClr val="tx1"/>
              </a:solidFill>
            </a:endParaRPr>
          </a:p>
          <a:p>
            <a:r>
              <a:rPr lang="en-GB" sz="2000" dirty="0">
                <a:solidFill>
                  <a:schemeClr val="tx1"/>
                </a:solidFill>
              </a:rPr>
              <a:t>Instruct the editor to prepare P802.11bh D5.0 incorporating those changes, and</a:t>
            </a:r>
          </a:p>
          <a:p>
            <a:r>
              <a:rPr lang="en-GB" sz="2000" dirty="0">
                <a:solidFill>
                  <a:schemeClr val="tx1"/>
                </a:solidFill>
              </a:rPr>
              <a:t>Approve a 10+ day SA Recirculation Ballot asking the question “Should P802.11bh D5.0 be forwarded to RevCom?”, giving the Chair discretion to manage the ballot duration as needed to complete on/before July 11.</a:t>
            </a:r>
            <a:endParaRPr lang="en-US" sz="2000" dirty="0">
              <a:solidFill>
                <a:schemeClr val="tx1"/>
              </a:solidFill>
            </a:endParaRPr>
          </a:p>
          <a:p>
            <a:endParaRPr lang="en-US" sz="2000" dirty="0">
              <a:solidFill>
                <a:schemeClr val="tx1"/>
              </a:solidFill>
            </a:endParaRPr>
          </a:p>
          <a:p>
            <a:r>
              <a:rPr lang="en-US" sz="2000" dirty="0"/>
              <a:t>Moved by: Jay Yang</a:t>
            </a:r>
          </a:p>
          <a:p>
            <a:r>
              <a:rPr lang="en-US" sz="2000" dirty="0"/>
              <a:t>Second: Joe Levy</a:t>
            </a:r>
          </a:p>
          <a:p>
            <a:endParaRPr lang="en-US" sz="1800" dirty="0"/>
          </a:p>
          <a:p>
            <a:pPr>
              <a:spcBef>
                <a:spcPts val="0"/>
              </a:spcBef>
            </a:pPr>
            <a:r>
              <a:rPr lang="en-US" sz="2000" dirty="0"/>
              <a:t>Result: Yes: 6,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6099545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68</a:t>
            </a:fld>
            <a:endParaRPr lang="en-GB"/>
          </a:p>
        </p:txBody>
      </p:sp>
    </p:spTree>
    <p:extLst>
      <p:ext uri="{BB962C8B-B14F-4D97-AF65-F5344CB8AC3E}">
        <p14:creationId xmlns:p14="http://schemas.microsoft.com/office/powerpoint/2010/main" val="15114122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#43: First SA recirc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first SA recirculation ballot on P802.11bh D5.0, per the resolutions recorded in 11-24/1262r</a:t>
            </a:r>
            <a:r>
              <a:rPr lang="en-GB" dirty="0">
                <a:solidFill>
                  <a:schemeClr val="tx1"/>
                </a:solidFill>
              </a:rPr>
              <a:t>6, and incorporate the changes in the latest TGbh draft.</a:t>
            </a:r>
            <a:endParaRPr lang="en-US" b="0" dirty="0"/>
          </a:p>
          <a:p>
            <a:pPr>
              <a:spcBef>
                <a:spcPts val="0"/>
              </a:spcBef>
            </a:pPr>
            <a:endParaRPr lang="en-US" sz="2400" dirty="0"/>
          </a:p>
          <a:p>
            <a:r>
              <a:rPr lang="en-US" sz="2400" dirty="0"/>
              <a:t>Moved by: Jouni Malinen</a:t>
            </a:r>
          </a:p>
          <a:p>
            <a:r>
              <a:rPr lang="en-US" sz="2400" dirty="0"/>
              <a:t>Second: Jerome Henry</a:t>
            </a:r>
          </a:p>
          <a:p>
            <a:endParaRPr lang="en-US" sz="2000" dirty="0"/>
          </a:p>
          <a:p>
            <a:pPr>
              <a:spcBef>
                <a:spcPts val="0"/>
              </a:spcBef>
            </a:pPr>
            <a:r>
              <a:rPr lang="en-US" sz="2400" dirty="0"/>
              <a:t>Result: Yes: 8, No: 0, Abstain: 0  (Motion </a:t>
            </a:r>
            <a:r>
              <a:rPr lang="en-US" sz="2400" dirty="0">
                <a:highlight>
                  <a:srgbClr val="00FF00"/>
                </a:highlight>
              </a:rPr>
              <a:t>Passes</a:t>
            </a:r>
            <a:r>
              <a:rPr lang="en-US" sz="2400" dirty="0"/>
              <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Tree>
    <p:extLst>
      <p:ext uri="{BB962C8B-B14F-4D97-AF65-F5344CB8AC3E}">
        <p14:creationId xmlns:p14="http://schemas.microsoft.com/office/powerpoint/2010/main" val="4291858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#44: P802.11bh second recirculation SA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first SA recirculation ballot on P802.11bh D5.0, as </a:t>
            </a:r>
            <a:r>
              <a:rPr lang="pt-BR" sz="2000" dirty="0">
                <a:solidFill>
                  <a:schemeClr val="tx1"/>
                </a:solidFill>
              </a:rPr>
              <a:t>contained in </a:t>
            </a:r>
            <a:r>
              <a:rPr lang="en-GB" sz="2000" dirty="0">
                <a:solidFill>
                  <a:schemeClr val="tx1"/>
                </a:solidFill>
              </a:rPr>
              <a:t>11-24/1262r6 </a:t>
            </a:r>
            <a:r>
              <a:rPr lang="pt-BR" sz="2000" dirty="0">
                <a:solidFill>
                  <a:schemeClr val="tx1"/>
                </a:solidFill>
              </a:rPr>
              <a:t>,</a:t>
            </a:r>
            <a:endParaRPr lang="en-GB" sz="2000" dirty="0">
              <a:solidFill>
                <a:schemeClr val="tx1"/>
              </a:solidFill>
            </a:endParaRPr>
          </a:p>
          <a:p>
            <a:r>
              <a:rPr lang="en-GB" sz="2000" dirty="0">
                <a:solidFill>
                  <a:schemeClr val="tx1"/>
                </a:solidFill>
              </a:rPr>
              <a:t>Instruct the editor to prepare P802.11bh D6.0 incorporating those changes, and</a:t>
            </a:r>
          </a:p>
          <a:p>
            <a:r>
              <a:rPr lang="en-GB" sz="2000" dirty="0">
                <a:solidFill>
                  <a:schemeClr val="tx1"/>
                </a:solidFill>
              </a:rPr>
              <a:t>Approve a 10 day SA 2</a:t>
            </a:r>
            <a:r>
              <a:rPr lang="en-GB" sz="2000" baseline="30000" dirty="0">
                <a:solidFill>
                  <a:schemeClr val="tx1"/>
                </a:solidFill>
              </a:rPr>
              <a:t>nd</a:t>
            </a:r>
            <a:r>
              <a:rPr lang="en-GB" sz="2000" dirty="0">
                <a:solidFill>
                  <a:schemeClr val="tx1"/>
                </a:solidFill>
              </a:rPr>
              <a:t> Recirculation Ballot asking the question “Should P802.11bh D6.0 be forwarded to RevCom?”.</a:t>
            </a:r>
            <a:endParaRPr lang="en-US" sz="2000" dirty="0">
              <a:solidFill>
                <a:schemeClr val="tx1"/>
              </a:solidFill>
            </a:endParaRPr>
          </a:p>
          <a:p>
            <a:endParaRPr lang="en-US" sz="2000" dirty="0">
              <a:solidFill>
                <a:schemeClr val="tx1"/>
              </a:solidFill>
            </a:endParaRPr>
          </a:p>
          <a:p>
            <a:r>
              <a:rPr lang="en-US" sz="2000" dirty="0"/>
              <a:t>Moved by: Carol Ansley</a:t>
            </a:r>
          </a:p>
          <a:p>
            <a:r>
              <a:rPr lang="en-US" sz="2000" dirty="0"/>
              <a:t>Second: Luther Smith</a:t>
            </a:r>
          </a:p>
          <a:p>
            <a:endParaRPr lang="en-US" sz="1800" dirty="0"/>
          </a:p>
          <a:p>
            <a:pPr>
              <a:spcBef>
                <a:spcPts val="0"/>
              </a:spcBef>
            </a:pPr>
            <a:r>
              <a:rPr lang="en-US" sz="2000" dirty="0"/>
              <a:t>Result: Yes: 8, No: 0, Abstain: 0  (Motion </a:t>
            </a:r>
            <a:r>
              <a:rPr lang="en-US" sz="2000" dirty="0">
                <a:highlight>
                  <a:srgbClr val="00FF00"/>
                </a:highlight>
              </a:rPr>
              <a:t>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31700320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#45: </a:t>
            </a:r>
            <a:r>
              <a:rPr lang="en-GB" sz="3200" dirty="0"/>
              <a:t>P802.11</a:t>
            </a:r>
            <a:r>
              <a:rPr lang="en-US" sz="3200" dirty="0" err="1"/>
              <a:t>bh</a:t>
            </a:r>
            <a:r>
              <a:rPr lang="en-GB" sz="3200" dirty="0"/>
              <a:t> Conditional Forward to </a:t>
            </a:r>
            <a:r>
              <a:rPr lang="en-GB" sz="3200" dirty="0" err="1"/>
              <a:t>REVcom</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Approve document 11-24/1317r0 as the report to the IEEE 802 Executive Committee (EC) on the requirements for conditional approval to forward P802.11bh D6.0 to RevCom, and</a:t>
            </a:r>
          </a:p>
          <a:p>
            <a:r>
              <a:rPr lang="en-US" sz="2000" dirty="0">
                <a:solidFill>
                  <a:schemeClr val="tx1"/>
                </a:solidFill>
              </a:rPr>
              <a:t>Request the IEEE 802 EC to conditionally approve forwarding P802.11bh D6.0 to RevCom.</a:t>
            </a:r>
          </a:p>
          <a:p>
            <a:endParaRPr lang="en-US" sz="2000" dirty="0">
              <a:solidFill>
                <a:schemeClr val="tx1"/>
              </a:solidFill>
            </a:endParaRPr>
          </a:p>
          <a:p>
            <a:r>
              <a:rPr lang="en-US" sz="2000" dirty="0">
                <a:solidFill>
                  <a:schemeClr val="tx1"/>
                </a:solidFill>
              </a:rPr>
              <a:t>With license granted to the TG chair to update the “unsatisfied comments” aspects off-line, following the posting of the final resolutions spreadsheet</a:t>
            </a:r>
          </a:p>
          <a:p>
            <a:endParaRPr lang="en-US" sz="2000" dirty="0">
              <a:solidFill>
                <a:schemeClr val="tx1"/>
              </a:solidFill>
            </a:endParaRPr>
          </a:p>
          <a:p>
            <a:r>
              <a:rPr lang="en-US" sz="2000" dirty="0"/>
              <a:t>Moved by: Jerome Henry</a:t>
            </a:r>
          </a:p>
          <a:p>
            <a:r>
              <a:rPr lang="en-US" sz="2000" dirty="0"/>
              <a:t>Second: Jouni Malinen</a:t>
            </a:r>
          </a:p>
          <a:p>
            <a:endParaRPr lang="en-US" sz="1800" dirty="0"/>
          </a:p>
          <a:p>
            <a:pPr>
              <a:spcBef>
                <a:spcPts val="0"/>
              </a:spcBef>
            </a:pPr>
            <a:r>
              <a:rPr lang="en-US" sz="2000" dirty="0"/>
              <a:t>Result: Yes: 8, No: 0, Abstain: 1  (Motion </a:t>
            </a:r>
            <a:r>
              <a:rPr lang="en-US" sz="2000" dirty="0">
                <a:highlight>
                  <a:srgbClr val="00FF00"/>
                </a:highlight>
              </a:rPr>
              <a:t>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259334040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20, 2024 (CRG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72</a:t>
            </a:fld>
            <a:endParaRPr lang="en-GB"/>
          </a:p>
        </p:txBody>
      </p:sp>
    </p:spTree>
    <p:extLst>
      <p:ext uri="{BB962C8B-B14F-4D97-AF65-F5344CB8AC3E}">
        <p14:creationId xmlns:p14="http://schemas.microsoft.com/office/powerpoint/2010/main" val="12537352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#46: Second SA recirc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second SA recirculation ballot on P802.11bh D6.0, per the resolutions recorded in 11-24/1415r2</a:t>
            </a:r>
            <a:r>
              <a:rPr lang="en-GB" dirty="0">
                <a:solidFill>
                  <a:schemeClr val="tx1"/>
                </a:solidFill>
              </a:rPr>
              <a:t>.</a:t>
            </a:r>
            <a:endParaRPr lang="en-US" b="0" dirty="0"/>
          </a:p>
          <a:p>
            <a:pPr>
              <a:spcBef>
                <a:spcPts val="0"/>
              </a:spcBef>
            </a:pPr>
            <a:endParaRPr lang="en-US" sz="2400" dirty="0"/>
          </a:p>
          <a:p>
            <a:r>
              <a:rPr lang="en-US" sz="2400" dirty="0"/>
              <a:t>Moved by: </a:t>
            </a:r>
          </a:p>
          <a:p>
            <a:r>
              <a:rPr lang="en-US" sz="2400" dirty="0"/>
              <a:t>Second: </a:t>
            </a:r>
          </a:p>
          <a:p>
            <a:endParaRPr lang="en-US" sz="2000" dirty="0"/>
          </a:p>
          <a:p>
            <a:pPr>
              <a:spcBef>
                <a:spcPts val="0"/>
              </a:spcBef>
            </a:pPr>
            <a:r>
              <a:rPr lang="en-US" sz="2400" dirty="0"/>
              <a:t>Result: Yes: , No: , Abstain:   (Motion Passes/Fails)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Tree>
    <p:extLst>
      <p:ext uri="{BB962C8B-B14F-4D97-AF65-F5344CB8AC3E}">
        <p14:creationId xmlns:p14="http://schemas.microsoft.com/office/powerpoint/2010/main" val="611800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43781</TotalTime>
  <Words>4643</Words>
  <Application>Microsoft Office PowerPoint</Application>
  <PresentationFormat>Widescreen</PresentationFormat>
  <Paragraphs>608</Paragraphs>
  <Slides>73</Slides>
  <Notes>32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0"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#31 – LB283 comment resolution</vt:lpstr>
      <vt:lpstr>Motion 32: P802.11bh recirculation letter ballot</vt:lpstr>
      <vt:lpstr>Motion 33: P802.11bh Report to EC</vt:lpstr>
      <vt:lpstr>Motion 34: P802.11bh Conditional SA Ballot</vt:lpstr>
      <vt:lpstr>Motion 35: P802.11bh PAR re-affirmation</vt:lpstr>
      <vt:lpstr>Motion 36: P802.11bh CSD re-affirmation</vt:lpstr>
      <vt:lpstr>April 9, 2024 (CRC Teleconference)</vt:lpstr>
      <vt:lpstr>Motion 37: LB284 comment resolution</vt:lpstr>
      <vt:lpstr>Motion 38: P802.11bh Initial SA letter ballot</vt:lpstr>
      <vt:lpstr>May 2024 (Interim session)</vt:lpstr>
      <vt:lpstr>Motion 39 – Initial SA comment resolution</vt:lpstr>
      <vt:lpstr>Motion xx – Device ID in non-FILS Association Req/Rsp</vt:lpstr>
      <vt:lpstr>Motion 40 – TGbh face-to-face ad hoc, June 2024</vt:lpstr>
      <vt:lpstr>June 2024 ad hoc (Sunnyvale)</vt:lpstr>
      <vt:lpstr>Motion #41 – Initial SA ballot comment resolution</vt:lpstr>
      <vt:lpstr>Motion #42: P802.11bh first recirculation SA letter ballot</vt:lpstr>
      <vt:lpstr>July 2024 (Plenary session)</vt:lpstr>
      <vt:lpstr>Motion #43: First SA recirc comment resolution</vt:lpstr>
      <vt:lpstr>Motion #44: P802.11bh second recirculation SA ballot</vt:lpstr>
      <vt:lpstr>Motion #45: P802.11bh Conditional Forward to REVcom</vt:lpstr>
      <vt:lpstr>August 20, 2024 (CRG Teleconference)</vt:lpstr>
      <vt:lpstr>Motion #46: Second SA recirc comment resolution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326</cp:revision>
  <cp:lastPrinted>1601-01-01T00:00:00Z</cp:lastPrinted>
  <dcterms:created xsi:type="dcterms:W3CDTF">2021-01-26T19:12:38Z</dcterms:created>
  <dcterms:modified xsi:type="dcterms:W3CDTF">2024-08-19T16:22:46Z</dcterms:modified>
</cp:coreProperties>
</file>