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3"/>
  </p:notesMasterIdLst>
  <p:handoutMasterIdLst>
    <p:handoutMasterId r:id="rId74"/>
  </p:handoutMasterIdLst>
  <p:sldIdLst>
    <p:sldId id="256" r:id="rId2"/>
    <p:sldId id="257" r:id="rId3"/>
    <p:sldId id="2381" r:id="rId4"/>
    <p:sldId id="2369" r:id="rId5"/>
    <p:sldId id="2379" r:id="rId6"/>
    <p:sldId id="2380" r:id="rId7"/>
    <p:sldId id="2382" r:id="rId8"/>
    <p:sldId id="314" r:id="rId9"/>
    <p:sldId id="315" r:id="rId10"/>
    <p:sldId id="317" r:id="rId11"/>
    <p:sldId id="318" r:id="rId12"/>
    <p:sldId id="2384" r:id="rId13"/>
    <p:sldId id="2378" r:id="rId14"/>
    <p:sldId id="2383" r:id="rId15"/>
    <p:sldId id="2388" r:id="rId16"/>
    <p:sldId id="2386" r:id="rId17"/>
    <p:sldId id="2385" r:id="rId18"/>
    <p:sldId id="2389" r:id="rId19"/>
    <p:sldId id="2391" r:id="rId20"/>
    <p:sldId id="2392" r:id="rId21"/>
    <p:sldId id="2393" r:id="rId22"/>
    <p:sldId id="2395" r:id="rId23"/>
    <p:sldId id="2394" r:id="rId24"/>
    <p:sldId id="2396" r:id="rId25"/>
    <p:sldId id="2397" r:id="rId26"/>
    <p:sldId id="2398" r:id="rId27"/>
    <p:sldId id="2402" r:id="rId28"/>
    <p:sldId id="2403" r:id="rId29"/>
    <p:sldId id="2406" r:id="rId30"/>
    <p:sldId id="2405" r:id="rId31"/>
    <p:sldId id="672" r:id="rId32"/>
    <p:sldId id="2408" r:id="rId33"/>
    <p:sldId id="2407" r:id="rId34"/>
    <p:sldId id="2409" r:id="rId35"/>
    <p:sldId id="2410" r:id="rId36"/>
    <p:sldId id="2411" r:id="rId37"/>
    <p:sldId id="2412" r:id="rId38"/>
    <p:sldId id="2413" r:id="rId39"/>
    <p:sldId id="2414" r:id="rId40"/>
    <p:sldId id="2415" r:id="rId41"/>
    <p:sldId id="2416" r:id="rId42"/>
    <p:sldId id="2419" r:id="rId43"/>
    <p:sldId id="2420" r:id="rId44"/>
    <p:sldId id="2417" r:id="rId45"/>
    <p:sldId id="2418" r:id="rId46"/>
    <p:sldId id="1041" r:id="rId47"/>
    <p:sldId id="2421" r:id="rId48"/>
    <p:sldId id="2428" r:id="rId49"/>
    <p:sldId id="2423" r:id="rId50"/>
    <p:sldId id="2424" r:id="rId51"/>
    <p:sldId id="2431" r:id="rId52"/>
    <p:sldId id="2432" r:id="rId53"/>
    <p:sldId id="2433" r:id="rId54"/>
    <p:sldId id="2425" r:id="rId55"/>
    <p:sldId id="660" r:id="rId56"/>
    <p:sldId id="1053" r:id="rId57"/>
    <p:sldId id="2430" r:id="rId58"/>
    <p:sldId id="2434" r:id="rId59"/>
    <p:sldId id="2435" r:id="rId60"/>
    <p:sldId id="2436" r:id="rId61"/>
    <p:sldId id="2437" r:id="rId62"/>
    <p:sldId id="2438" r:id="rId63"/>
    <p:sldId id="2439" r:id="rId64"/>
    <p:sldId id="2440" r:id="rId65"/>
    <p:sldId id="2442" r:id="rId66"/>
    <p:sldId id="2441" r:id="rId67"/>
    <p:sldId id="2443" r:id="rId68"/>
    <p:sldId id="2444" r:id="rId69"/>
    <p:sldId id="2446" r:id="rId70"/>
    <p:sldId id="2447" r:id="rId71"/>
    <p:sldId id="2448" r:id="rId7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p:scale>
          <a:sx n="90" d="100"/>
          <a:sy n="90" d="100"/>
        </p:scale>
        <p:origin x="72" y="93"/>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24/07/18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9380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182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979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8872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214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3031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4758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9946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51341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52767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109636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29752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2013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77862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961960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3386438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35817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82869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808621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98557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2422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759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23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883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802.11-22/0651r48</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0771-01-00bh-rsn-capability-indication-for-p802-11bh.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2/11-22-0741-02-00bh-suggestions-for-remaining-fix-ups-in-tgbh-d0-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2/11-22-0973-08-00bh-cc41-comments-against-d0-2.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99-03-00bh-revisions-to-rsn-extension-elemen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973-24-00bh-cc41-comments-against-d0-2.xls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2/11-22-0973-27-00bh-cc41-comments-against-d0-2.xls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0651-18-00bh-tgbh-motions-list.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3/11-23-1152-07-00bh-ieee-802-11bh-lb274-comments.xls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3/11-23-1152-15-00bh-ieee-802-11bh-lb274-comments.xls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3/11-23-1152-19-00bh-ieee-802-11bh-lb274-comments.xls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3/11-23-1152-24-00bh-ieee-802-11bh-lb274-comments.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3/11-23-1152-25-00bh-ieee-802-11bh-lb274-comments.xls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3/11-23-1855-03-00bh-lb274-misc-cid-resolutions.docx" TargetMode="External"/><Relationship Id="rId3" Type="http://schemas.openxmlformats.org/officeDocument/2006/relationships/hyperlink" Target="https://mentor.ieee.org/802.11/dcn/23/11-23-1726-05-00bh-lb274-cid-resolutions-for-pasn.docx" TargetMode="External"/><Relationship Id="rId7" Type="http://schemas.openxmlformats.org/officeDocument/2006/relationships/hyperlink" Target="https://mentor.ieee.org/802.11/dcn/23/11-23-1314-06-00bh-cr-for-use-case-4-8.doc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69-05-00bh-cr-for-cids-in-subclause-9.docx" TargetMode="External"/><Relationship Id="rId5" Type="http://schemas.openxmlformats.org/officeDocument/2006/relationships/hyperlink" Target="https://mentor.ieee.org/802.11/dcn/23/11-23-1842-00-00bh-cr-for-misc-cids-relevant-irm.docx" TargetMode="External"/><Relationship Id="rId4" Type="http://schemas.openxmlformats.org/officeDocument/2006/relationships/hyperlink" Target="https://mentor.ieee.org/802.11/dcn/23/11-23-1353-08-00bh-cr-for-cids-relevant-to-device-id-part-2.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2116-02-00bh-wba-draft-liaison-response.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539-00-00bh-bit-assignment-of-optional-subelement-ids-for-beacon-request.pptx" TargetMode="External"/><Relationship Id="rId2" Type="http://schemas.openxmlformats.org/officeDocument/2006/relationships/hyperlink" Target="https://mentor.ieee.org/802.11/dcn/24/11-24-0380-02-00bh-ieee-802-11bh-lb283-comments.xls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586-01-00bh-p802-11bh-d3-0-mdr-report-response.docx" TargetMode="Externa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4/11-24-0380-02-00bh-ieee-802-11bh-lb283-comments.xls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4/11-24-0181-02-00bh-tgbh-report-to-ec-on-conditional-approval-to-go-to-sa-ballot.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grouper.ieee.org/groups/802/11/PARs/P802.11bh.pdf"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ec/dcn/22/ec-22-0088-00-ACSD-p802-11bh.pdf"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24/11-24-0669-03-00bh-ieee-802-11bh-lb284-comments.xls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4/11-24-0883-03-00bh-p802-11bh-initial-sa-comments.xls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4/11-24-0068-03-00bh-devid-in-assoc.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482-01-00bh-annex-for-opaque-device-i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TGbh-motions-list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2024-07-18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Kurt Lumbatis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Carol Ansley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6-7-8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Graham Smith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10-5-7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13,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Tree>
    <p:extLst>
      <p:ext uri="{BB962C8B-B14F-4D97-AF65-F5344CB8AC3E}">
        <p14:creationId xmlns:p14="http://schemas.microsoft.com/office/powerpoint/2010/main" val="2726693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#7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documents:</a:t>
            </a:r>
          </a:p>
          <a:p>
            <a:pPr>
              <a:buFont typeface="Arial" panose="020B0604020202020204" pitchFamily="34" charset="0"/>
              <a:buChar char="•"/>
            </a:pPr>
            <a:r>
              <a:rPr lang="en-GB" altLang="en-US" sz="2400" u="sng" dirty="0">
                <a:solidFill>
                  <a:schemeClr val="tx1"/>
                </a:solidFill>
                <a:hlinkClick r:id="rId3"/>
              </a:rPr>
              <a:t>11-22/0771r1</a:t>
            </a:r>
            <a:r>
              <a:rPr lang="en-GB" altLang="en-US" sz="2400" u="sng" dirty="0">
                <a:solidFill>
                  <a:schemeClr val="tx1"/>
                </a:solidFill>
              </a:rPr>
              <a:t>  </a:t>
            </a:r>
            <a:r>
              <a:rPr lang="en-US" dirty="0"/>
              <a:t>RSN capability indication for P802.11bh</a:t>
            </a:r>
            <a:endParaRPr lang="en-GB" altLang="en-US" u="sng" dirty="0">
              <a:solidFill>
                <a:schemeClr val="tx1"/>
              </a:solidFill>
            </a:endParaRPr>
          </a:p>
          <a:p>
            <a:pPr>
              <a:buFont typeface="Arial" panose="020B0604020202020204" pitchFamily="34" charset="0"/>
              <a:buChar char="•"/>
            </a:pPr>
            <a:r>
              <a:rPr lang="en-GB" altLang="en-US" dirty="0">
                <a:solidFill>
                  <a:schemeClr val="tx1"/>
                </a:solidFill>
                <a:hlinkClick r:id="rId4"/>
              </a:rPr>
              <a:t>11-22/0741r2</a:t>
            </a:r>
            <a:r>
              <a:rPr lang="en-GB" altLang="en-US" dirty="0">
                <a:solidFill>
                  <a:schemeClr val="tx1"/>
                </a:solidFill>
              </a:rPr>
              <a:t> – Suggestions for remaining fix ups in TGbh D0.1</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 Jouni Malinen</a:t>
            </a:r>
          </a:p>
          <a:p>
            <a:pPr marL="0" indent="0"/>
            <a:r>
              <a:rPr lang="en-GB" altLang="en-US" dirty="0">
                <a:solidFill>
                  <a:schemeClr val="tx1"/>
                </a:solidFill>
              </a:rPr>
              <a:t>Seconded: Amelia Andersdotter</a:t>
            </a:r>
          </a:p>
          <a:p>
            <a:pPr marL="0" indent="0"/>
            <a:r>
              <a:rPr lang="en-GB" altLang="en-US" dirty="0">
                <a:solidFill>
                  <a:schemeClr val="tx1"/>
                </a:solidFill>
              </a:rPr>
              <a:t>Results: </a:t>
            </a:r>
            <a:r>
              <a:rPr lang="en-GB" altLang="en-US" dirty="0">
                <a:solidFill>
                  <a:schemeClr val="tx1"/>
                </a:solidFill>
                <a:highlight>
                  <a:srgbClr val="00FF00"/>
                </a:highlight>
              </a:rPr>
              <a:t>Unanimous</a:t>
            </a:r>
            <a:endParaRPr lang="en-US" altLang="en-US" dirty="0">
              <a:solidFill>
                <a:schemeClr val="tx1"/>
              </a:solidFill>
              <a:highlight>
                <a:srgbClr val="00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Tree>
    <p:extLst>
      <p:ext uri="{BB962C8B-B14F-4D97-AF65-F5344CB8AC3E}">
        <p14:creationId xmlns:p14="http://schemas.microsoft.com/office/powerpoint/2010/main" val="892464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#8 - TGbh Comment Collection</a:t>
            </a:r>
          </a:p>
        </p:txBody>
      </p:sp>
      <p:sp>
        <p:nvSpPr>
          <p:cNvPr id="3" name="Content Placeholder 2"/>
          <p:cNvSpPr>
            <a:spLocks noGrp="1"/>
          </p:cNvSpPr>
          <p:nvPr>
            <p:ph idx="1"/>
          </p:nvPr>
        </p:nvSpPr>
        <p:spPr/>
        <p:txBody>
          <a:bodyPr/>
          <a:lstStyle/>
          <a:p>
            <a:r>
              <a:rPr lang="en-US" b="0" dirty="0"/>
              <a:t>Instruct the editor to prepare P802.11bh/D0.2, and</a:t>
            </a:r>
          </a:p>
          <a:p>
            <a:r>
              <a:rPr lang="en-US" b="0" dirty="0"/>
              <a:t>approve a 30 day Comment Collection requesting comment on the draft.</a:t>
            </a:r>
          </a:p>
          <a:p>
            <a:endParaRPr lang="en-US" b="0" dirty="0"/>
          </a:p>
          <a:p>
            <a:r>
              <a:rPr lang="en-US" dirty="0"/>
              <a:t>Moved: Jay Yang</a:t>
            </a:r>
          </a:p>
          <a:p>
            <a:r>
              <a:rPr lang="en-US" dirty="0"/>
              <a:t>Seconded: Jouni Malinen</a:t>
            </a:r>
          </a:p>
          <a:p>
            <a:r>
              <a:rPr lang="en-US" dirty="0"/>
              <a:t>Result: </a:t>
            </a:r>
            <a:r>
              <a:rPr lang="en-US" dirty="0">
                <a:highlight>
                  <a:srgbClr val="00FF00"/>
                </a:highlight>
              </a:rPr>
              <a:t>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67079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August 30,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29198721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#9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11-22/0973r8</a:t>
            </a:r>
            <a:r>
              <a:rPr lang="en-US" b="0" dirty="0"/>
              <a:t>:</a:t>
            </a:r>
          </a:p>
          <a:p>
            <a:pPr>
              <a:buFont typeface="Arial" panose="020B0604020202020204" pitchFamily="34" charset="0"/>
              <a:buChar char="•"/>
            </a:pPr>
            <a:r>
              <a:rPr lang="en-US" b="0" dirty="0"/>
              <a:t>CIDs 1, 3, 13, 14, 55, 59, 60</a:t>
            </a:r>
          </a:p>
          <a:p>
            <a:r>
              <a:rPr lang="en-US" b="0" dirty="0"/>
              <a:t>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2026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#10 – Specific TGbh Scenarios</a:t>
            </a:r>
          </a:p>
        </p:txBody>
      </p:sp>
      <p:sp>
        <p:nvSpPr>
          <p:cNvPr id="3" name="Content Placeholder 2"/>
          <p:cNvSpPr>
            <a:spLocks noGrp="1"/>
          </p:cNvSpPr>
          <p:nvPr>
            <p:ph idx="1"/>
          </p:nvPr>
        </p:nvSpPr>
        <p:spPr/>
        <p:txBody>
          <a:bodyPr/>
          <a:lstStyle/>
          <a:p>
            <a:r>
              <a:rPr lang="en-US" b="0" dirty="0"/>
              <a:t>Motion:</a:t>
            </a:r>
          </a:p>
          <a:p>
            <a:r>
              <a:rPr lang="en-US" b="0" dirty="0"/>
              <a:t>o	802.11bh shall provide a mechanism for the infrastructure to identify a previously known non-AP STA that is using a randomized MAC address, when that STA transmits Public Action frames, Authentication/Association Request frames and post-association Probe Request frames.</a:t>
            </a:r>
          </a:p>
          <a:p>
            <a:r>
              <a:rPr lang="en-US" b="0" dirty="0"/>
              <a:t>o	Note: the mechanism shall not decrease users’ privacy.</a:t>
            </a:r>
          </a:p>
          <a:p>
            <a:endParaRPr lang="en-US" b="0" dirty="0"/>
          </a:p>
          <a:p>
            <a:r>
              <a:rPr lang="en-US" dirty="0"/>
              <a:t>Moved: Kurt Lumbatis</a:t>
            </a:r>
          </a:p>
          <a:p>
            <a:r>
              <a:rPr lang="en-US" dirty="0"/>
              <a:t>Seconded: Joe Levy</a:t>
            </a:r>
          </a:p>
          <a:p>
            <a:r>
              <a:rPr lang="en-US" dirty="0"/>
              <a:t>Result: 11-7-3  </a:t>
            </a:r>
            <a:r>
              <a:rPr lang="en-US" dirty="0">
                <a:highlight>
                  <a:srgbClr val="FF0000"/>
                </a:highlight>
              </a:rPr>
              <a:t>Motion fails.  </a:t>
            </a:r>
            <a:r>
              <a:rPr lang="en-US" dirty="0"/>
              <a:t>(Deemed technical, and needed 75%)</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59900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 15, 2022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649295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#11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a:t>
            </a:r>
          </a:p>
          <a:p>
            <a:pPr>
              <a:buFont typeface="Arial" panose="020B0604020202020204" pitchFamily="34" charset="0"/>
              <a:buChar char="•"/>
            </a:pPr>
            <a:r>
              <a:rPr lang="en-US" b="0" dirty="0"/>
              <a:t>CIDs 21, 22, 23, 34, 54</a:t>
            </a:r>
          </a:p>
          <a:p>
            <a:r>
              <a:rPr lang="en-US" b="0" dirty="0"/>
              <a:t>and incorporate the text changes into the latest TGbh draft.</a:t>
            </a:r>
          </a:p>
          <a:p>
            <a:r>
              <a:rPr lang="en-US" b="0" dirty="0"/>
              <a:t> </a:t>
            </a:r>
          </a:p>
          <a:p>
            <a:r>
              <a:rPr lang="en-US" dirty="0"/>
              <a:t>Moved: Peter Yee</a:t>
            </a:r>
          </a:p>
          <a:p>
            <a:r>
              <a:rPr lang="en-US" dirty="0"/>
              <a:t>Seconded: Kurt Lumbatis</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03032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Record of motions for 802.11 TGbh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#12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(per 11-22/1078r0): </a:t>
            </a:r>
          </a:p>
          <a:p>
            <a:pPr>
              <a:buFont typeface="Arial" panose="020B0604020202020204" pitchFamily="34" charset="0"/>
              <a:buChar char="•"/>
            </a:pPr>
            <a:r>
              <a:rPr lang="en-US" b="0" dirty="0"/>
              <a:t>CIDs 51, 52</a:t>
            </a:r>
            <a:r>
              <a:rPr lang="en-US" dirty="0"/>
              <a:t>.</a:t>
            </a:r>
            <a:endParaRPr lang="en-US" b="0" dirty="0"/>
          </a:p>
          <a:p>
            <a:r>
              <a:rPr lang="en-US" b="0" dirty="0"/>
              <a:t>and incorporate the text changes into the latest TGbh draft.</a:t>
            </a:r>
          </a:p>
          <a:p>
            <a:r>
              <a:rPr lang="en-US" b="0" dirty="0"/>
              <a:t> </a:t>
            </a:r>
          </a:p>
          <a:p>
            <a:r>
              <a:rPr lang="en-US" dirty="0"/>
              <a:t>Moved: Sidharth Thakur</a:t>
            </a:r>
          </a:p>
          <a:p>
            <a:r>
              <a:rPr lang="en-US" dirty="0"/>
              <a:t>Seconded: Jouni Malinen</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08665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 15, 2022 (Plenary session, part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24546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#13 – dot11DeviceIDActivated MIB attribute</a:t>
            </a:r>
          </a:p>
        </p:txBody>
      </p:sp>
      <p:sp>
        <p:nvSpPr>
          <p:cNvPr id="3" name="Content Placeholder 2"/>
          <p:cNvSpPr>
            <a:spLocks noGrp="1"/>
          </p:cNvSpPr>
          <p:nvPr>
            <p:ph idx="1"/>
          </p:nvPr>
        </p:nvSpPr>
        <p:spPr/>
        <p:txBody>
          <a:bodyPr/>
          <a:lstStyle/>
          <a:p>
            <a:r>
              <a:rPr lang="en-US" b="0" dirty="0"/>
              <a:t>Move to approve the text changes in </a:t>
            </a:r>
            <a:r>
              <a:rPr lang="en-US" altLang="en-US" b="0" dirty="0">
                <a:solidFill>
                  <a:schemeClr val="tx1"/>
                </a:solidFill>
                <a:hlinkClick r:id="rId2"/>
              </a:rPr>
              <a:t>11-22/1599r3</a:t>
            </a:r>
            <a:r>
              <a:rPr lang="en-US" b="0" dirty="0"/>
              <a:t> 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14-2-10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8185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Feb 28,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954511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#14 – RRCM</a:t>
            </a:r>
          </a:p>
        </p:txBody>
      </p:sp>
      <p:sp>
        <p:nvSpPr>
          <p:cNvPr id="3" name="Content Placeholder 2"/>
          <p:cNvSpPr>
            <a:spLocks noGrp="1"/>
          </p:cNvSpPr>
          <p:nvPr>
            <p:ph idx="1"/>
          </p:nvPr>
        </p:nvSpPr>
        <p:spPr/>
        <p:txBody>
          <a:bodyPr/>
          <a:lstStyle/>
          <a:p>
            <a:r>
              <a:rPr lang="en-US" b="0" dirty="0"/>
              <a:t>Move to approve the text changes in </a:t>
            </a:r>
            <a:r>
              <a:rPr lang="en-US" b="0" dirty="0">
                <a:hlinkClick r:id="rId2"/>
              </a:rPr>
              <a:t>11-22/1079r4</a:t>
            </a:r>
            <a:r>
              <a:rPr lang="en-US" b="0" dirty="0"/>
              <a:t>, Option 1, and incorporate the text changes into the latest TGbh draft.</a:t>
            </a:r>
          </a:p>
          <a:p>
            <a:r>
              <a:rPr lang="en-US" b="0" dirty="0"/>
              <a:t> </a:t>
            </a:r>
          </a:p>
          <a:p>
            <a:r>
              <a:rPr lang="en-US" dirty="0"/>
              <a:t>Moved: Jay Yang</a:t>
            </a:r>
          </a:p>
          <a:p>
            <a:r>
              <a:rPr lang="en-US" dirty="0"/>
              <a:t>Seconded: Okan Mutgan</a:t>
            </a:r>
          </a:p>
          <a:p>
            <a:r>
              <a:rPr lang="en-US" dirty="0"/>
              <a:t>Result: 8Y 17N 4A – </a:t>
            </a:r>
            <a:r>
              <a:rPr lang="en-US" dirty="0">
                <a:highlight>
                  <a:srgbClr val="FF0000"/>
                </a:highlight>
              </a:rPr>
              <a:t>Motion 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43755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16,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564988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#15 – Way forward CIDs</a:t>
            </a:r>
          </a:p>
        </p:txBody>
      </p:sp>
      <p:sp>
        <p:nvSpPr>
          <p:cNvPr id="3" name="Content Placeholder 2"/>
          <p:cNvSpPr>
            <a:spLocks noGrp="1"/>
          </p:cNvSpPr>
          <p:nvPr>
            <p:ph idx="1"/>
          </p:nvPr>
        </p:nvSpPr>
        <p:spPr>
          <a:xfrm>
            <a:off x="914401" y="1676400"/>
            <a:ext cx="10361084" cy="4876800"/>
          </a:xfrm>
        </p:spPr>
        <p:txBody>
          <a:bodyPr/>
          <a:lstStyle/>
          <a:p>
            <a:r>
              <a:rPr lang="en-US" b="0" dirty="0"/>
              <a:t>Move to approve the resolutions to the “Way forward?” CIDs in 11-22/0973r19, as</a:t>
            </a:r>
          </a:p>
          <a:p>
            <a:r>
              <a:rPr lang="en-US" b="0" dirty="0"/>
              <a:t>	Rejected.</a:t>
            </a:r>
          </a:p>
          <a:p>
            <a:pPr lvl="1"/>
            <a:r>
              <a:rPr lang="en-US" sz="2200" b="0" dirty="0"/>
              <a:t>“TGbh discussed at least 8 unique proposals for such a mechanism, across almost a year of teleconferences and sessions, and could not come to consensus on a proposal that provided such a solution.  (See minutes and agenda decks for recent TGbh calls/meetings for details.)  Points of debate remain on whether to use a MAC address-based method or an IE-based method, how much security /privacy is required or provided by the proposals, how much computation or storage is required, and exactly which use cases are or are not addressed by each proposal.”</a:t>
            </a:r>
          </a:p>
          <a:p>
            <a:r>
              <a:rPr lang="en-US" dirty="0"/>
              <a:t>Moved: Stephen McCann</a:t>
            </a:r>
          </a:p>
          <a:p>
            <a:r>
              <a:rPr lang="en-US" dirty="0"/>
              <a:t>Seconded: Kurt Lumbatis</a:t>
            </a:r>
          </a:p>
          <a:p>
            <a:r>
              <a:rPr lang="en-US" dirty="0"/>
              <a:t>Result: 17-6-2 – </a:t>
            </a:r>
            <a:r>
              <a:rPr lang="en-US" dirty="0">
                <a:highlight>
                  <a:srgbClr val="FF0000"/>
                </a:highlight>
              </a:rPr>
              <a:t>Motion fails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31082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18,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802505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#16 – CC41 comment resolution</a:t>
            </a:r>
          </a:p>
        </p:txBody>
      </p:sp>
      <p:sp>
        <p:nvSpPr>
          <p:cNvPr id="3" name="Content Placeholder 2"/>
          <p:cNvSpPr>
            <a:spLocks noGrp="1"/>
          </p:cNvSpPr>
          <p:nvPr>
            <p:ph idx="1"/>
          </p:nvPr>
        </p:nvSpPr>
        <p:spPr/>
        <p:txBody>
          <a:bodyPr/>
          <a:lstStyle/>
          <a:p>
            <a:r>
              <a:rPr lang="en-US" b="0" dirty="0"/>
              <a:t>Move to approve the resolutions of CC41 comments, and incorporate the text changes into the P802.11bh draft, as indicated in </a:t>
            </a:r>
            <a:r>
              <a:rPr lang="en-US" b="0" dirty="0">
                <a:hlinkClick r:id="rId2"/>
              </a:rPr>
              <a:t>11-22/0973r24</a:t>
            </a:r>
            <a:r>
              <a:rPr lang="en-US" b="0" dirty="0"/>
              <a:t> for CIDs marked “Ready for motion”: </a:t>
            </a:r>
          </a:p>
          <a:p>
            <a:pPr>
              <a:buFont typeface="Arial" panose="020B0604020202020204" pitchFamily="34" charset="0"/>
              <a:buChar char="•"/>
            </a:pPr>
            <a:r>
              <a:rPr lang="en-US" b="0" dirty="0"/>
              <a:t>CIDs 2, 3, 4, 5, 6, 7, 8, 9, 10, 11, 12, 15, 16, 17, 24, 25, 26, 27, 30, 31, 32, 33, 36, 40, 41, 42, 45, 47, 49, 50, 51, 52, 53, 58, 61, 62, 63, 64, 65</a:t>
            </a:r>
          </a:p>
          <a:p>
            <a:endParaRPr lang="en-US" b="0" dirty="0"/>
          </a:p>
          <a:p>
            <a:r>
              <a:rPr lang="en-US" b="0" dirty="0"/>
              <a:t> </a:t>
            </a:r>
            <a:r>
              <a:rPr lang="en-US" dirty="0"/>
              <a:t>Moved: Kurt Lumbatis</a:t>
            </a:r>
          </a:p>
          <a:p>
            <a:r>
              <a:rPr lang="en-US" dirty="0"/>
              <a:t>Seconded: Joe Levy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736709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15,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7843859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11,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2944231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#17 – CC41 comment resolution</a:t>
            </a:r>
          </a:p>
        </p:txBody>
      </p:sp>
      <p:sp>
        <p:nvSpPr>
          <p:cNvPr id="3" name="Content Placeholder 2"/>
          <p:cNvSpPr>
            <a:spLocks noGrp="1"/>
          </p:cNvSpPr>
          <p:nvPr>
            <p:ph idx="1"/>
          </p:nvPr>
        </p:nvSpPr>
        <p:spPr/>
        <p:txBody>
          <a:bodyPr/>
          <a:lstStyle/>
          <a:p>
            <a:r>
              <a:rPr lang="en-US" b="0" dirty="0"/>
              <a:t>Move to approve the resolutions to CIDs 19, 20, 35 and 62, per resolutions recorded in </a:t>
            </a:r>
            <a:r>
              <a:rPr lang="en-US" b="0" dirty="0">
                <a:hlinkClick r:id="rId2"/>
              </a:rPr>
              <a:t>11-22/0973r27</a:t>
            </a:r>
            <a:r>
              <a:rPr lang="en-US" b="0" dirty="0"/>
              <a:t> (Note this overrides the existing resolution for CID 62) and incorporate the text changes into the latest TGbh draft.</a:t>
            </a:r>
          </a:p>
          <a:p>
            <a:r>
              <a:rPr lang="en-US" b="0" dirty="0"/>
              <a:t> </a:t>
            </a:r>
          </a:p>
          <a:p>
            <a:r>
              <a:rPr lang="en-US" dirty="0"/>
              <a:t>Moved: Jerome Henry</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0415563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#18: P802.11bh initial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a:t>
            </a:r>
            <a:r>
              <a:rPr lang="en-US" sz="2000" dirty="0">
                <a:hlinkClick r:id="rId2"/>
              </a:rPr>
              <a:t>11-22/0651r18</a:t>
            </a:r>
            <a:r>
              <a:rPr lang="en-US" sz="2000" dirty="0"/>
              <a:t> Motions: 9, 11, 12, 13, 16 and 17, instruct the editor to prepare P802.11bh D1.0,  </a:t>
            </a:r>
          </a:p>
          <a:p>
            <a:r>
              <a:rPr lang="en-US" sz="2000" dirty="0"/>
              <a:t>and approve a 30 day Working Group Technical Letter Ballot asking the question “Should P802.11bh D1.0 be forwarded to SA Ballot?”</a:t>
            </a:r>
          </a:p>
          <a:p>
            <a:endParaRPr lang="en-US" sz="2000" dirty="0"/>
          </a:p>
          <a:p>
            <a:endParaRPr lang="en-US" sz="2000" dirty="0"/>
          </a:p>
          <a:p>
            <a:r>
              <a:rPr lang="en-US" sz="2000" dirty="0"/>
              <a:t>Moved: Jerome Henry</a:t>
            </a:r>
          </a:p>
          <a:p>
            <a:r>
              <a:rPr lang="en-US" sz="2000" dirty="0"/>
              <a:t>Second: Joe Levy</a:t>
            </a:r>
          </a:p>
          <a:p>
            <a:endParaRPr lang="en-US" sz="2000" dirty="0"/>
          </a:p>
          <a:p>
            <a:endParaRPr lang="en-US" sz="2000" dirty="0"/>
          </a:p>
          <a:p>
            <a:endParaRPr lang="en-US" sz="2000" dirty="0"/>
          </a:p>
          <a:p>
            <a:r>
              <a:rPr lang="en-US" sz="2000" dirty="0"/>
              <a:t>Result: Yes: 21, No: 1, Abstain: 1 / (</a:t>
            </a:r>
            <a:r>
              <a:rPr lang="en-US" sz="2000" dirty="0">
                <a:highlight>
                  <a:srgbClr val="00FF00"/>
                </a:highlight>
              </a:rPr>
              <a:t>Motion passes</a:t>
            </a:r>
            <a:r>
              <a:rPr lang="en-US" sz="2000" dirty="0"/>
              <a:t>)</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1626501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July 13,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088603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#19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11-23/1152r8</a:t>
            </a:r>
            <a:r>
              <a:rPr lang="en-US" b="0" dirty="0"/>
              <a:t> for CIDs marked “Ready for motion”: </a:t>
            </a:r>
          </a:p>
          <a:p>
            <a:pPr>
              <a:buFont typeface="Arial" panose="020B0604020202020204" pitchFamily="34" charset="0"/>
              <a:buChar char="•"/>
            </a:pPr>
            <a:r>
              <a:rPr lang="en-US" b="0" dirty="0"/>
              <a:t>CIDs 22, 25, 51, 78, 95, 96, 142, 168, 169.</a:t>
            </a:r>
          </a:p>
          <a:p>
            <a:endParaRPr lang="en-US" b="0" dirty="0"/>
          </a:p>
          <a:p>
            <a:r>
              <a:rPr lang="en-US" b="0" dirty="0"/>
              <a:t> </a:t>
            </a:r>
            <a:r>
              <a:rPr lang="en-US" dirty="0"/>
              <a:t>Moved: Kurt Lumbatis</a:t>
            </a:r>
          </a:p>
          <a:p>
            <a:r>
              <a:rPr lang="en-US" dirty="0"/>
              <a:t>Seconded: Jouni Malinen</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22398045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August 22,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19864991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#20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11-23/1152r15</a:t>
            </a:r>
            <a:r>
              <a:rPr lang="en-US" b="0" dirty="0"/>
              <a:t>, and incorporate the text changes into the latest TGbh draft:</a:t>
            </a:r>
          </a:p>
          <a:p>
            <a:r>
              <a:rPr lang="en-US" b="0" dirty="0"/>
              <a:t>-	Technical/General CIDs: 2, 3, 4, 5, 6, 10, 11, 15, 17, 23, 28, 32, 33, 36, 37, 49, 56, 57, 58, 59, 60, 61, 62, 86, 100, 101, 102, 110, 132, 134, 138, 149, 152, 193, 197, 207, 239, 272</a:t>
            </a:r>
          </a:p>
          <a:p>
            <a:r>
              <a:rPr lang="en-US" b="0" dirty="0"/>
              <a:t>-	Editorial CIDs: 29, 35, 38, 39, 41, 43, 44, 45, 46, 63, 70, 71, 77, 93, 94, 115, 116, 118, 119, 139, 141, 144, 150, 151, 153, 154, 158, 161, 173, 189, 194, 199, 202, 204, 205, 206, 210, 211, 218, 219, 220, 221, 222, 225, 229, 254, 259, 263, 264, 269, 270, 271, 275, 279, 282, 285, 287, 288.</a:t>
            </a:r>
          </a:p>
          <a:p>
            <a:r>
              <a:rPr lang="en-US" dirty="0"/>
              <a:t>Moved: Jay Yang</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12076255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September 14,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36</a:t>
            </a:fld>
            <a:endParaRPr lang="en-GB"/>
          </a:p>
        </p:txBody>
      </p:sp>
    </p:spTree>
    <p:extLst>
      <p:ext uri="{BB962C8B-B14F-4D97-AF65-F5344CB8AC3E}">
        <p14:creationId xmlns:p14="http://schemas.microsoft.com/office/powerpoint/2010/main" val="1158579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#21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11-23/1152r19</a:t>
            </a:r>
            <a:r>
              <a:rPr lang="en-US" b="0" dirty="0"/>
              <a:t> for CIDs marked “Ready for motion”: </a:t>
            </a:r>
          </a:p>
          <a:p>
            <a:pPr>
              <a:buFont typeface="Arial" panose="020B0604020202020204" pitchFamily="34" charset="0"/>
              <a:buChar char="•"/>
            </a:pPr>
            <a:r>
              <a:rPr lang="en-US" b="0" dirty="0"/>
              <a:t>CIDs 155, 64, 66, 68, 69, 81, 147, 108, 228, 14, 179, 16, 175, 73, 7, 21, 114, 224, 135, 257, 79, 80.</a:t>
            </a:r>
          </a:p>
          <a:p>
            <a:pPr>
              <a:buFont typeface="Arial" panose="020B0604020202020204" pitchFamily="34" charset="0"/>
              <a:buChar char="•"/>
            </a:pPr>
            <a:endParaRPr lang="en-US" b="0" dirty="0"/>
          </a:p>
          <a:p>
            <a:endParaRPr lang="en-US" b="0" dirty="0"/>
          </a:p>
          <a:p>
            <a:r>
              <a:rPr lang="en-US" b="0" dirty="0"/>
              <a:t> </a:t>
            </a:r>
            <a:r>
              <a:rPr lang="en-US" dirty="0"/>
              <a:t>Moved: Jerome Henry</a:t>
            </a:r>
          </a:p>
          <a:p>
            <a:r>
              <a:rPr lang="en-US" dirty="0"/>
              <a:t>Seconded: Carol Ansley</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Tree>
    <p:extLst>
      <p:ext uri="{BB962C8B-B14F-4D97-AF65-F5344CB8AC3E}">
        <p14:creationId xmlns:p14="http://schemas.microsoft.com/office/powerpoint/2010/main" val="40933341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October 31,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38</a:t>
            </a:fld>
            <a:endParaRPr lang="en-GB"/>
          </a:p>
        </p:txBody>
      </p:sp>
    </p:spTree>
    <p:extLst>
      <p:ext uri="{BB962C8B-B14F-4D97-AF65-F5344CB8AC3E}">
        <p14:creationId xmlns:p14="http://schemas.microsoft.com/office/powerpoint/2010/main" val="3153207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#22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11-23/1152r24</a:t>
            </a:r>
            <a:r>
              <a:rPr lang="en-US" b="0" dirty="0"/>
              <a:t> marked “Ready for motion”, and incorporate the text changes into the latest TGbh draft:</a:t>
            </a:r>
          </a:p>
          <a:p>
            <a:r>
              <a:rPr lang="en-US" b="0" dirty="0"/>
              <a:t>- CIDs: 30, 48, 90, 120, 143, 163, 258, 290, 291, 20, 89, 76, 130, 261, 262, 247, 13, 236, 237, 238, 176, 180, 255, 226, 24, 177, 253, 248, 1, 83, 145, 174, 246, 75, 123, 249, 106, 105, 121, 91, 92, 172, 166, 251, 178, 171, 34, 241, 109, 128, 137, 148, 160, 164, 156, 240, 196, 198, 208, 214, 19, 88, 40, 170, 104, 103, 244, 72, 65, 214, 129, 192, 200, 201, 203, 260, 266, 12.</a:t>
            </a:r>
          </a:p>
          <a:p>
            <a:r>
              <a:rPr lang="en-US" dirty="0"/>
              <a:t>Moved: Graham Smith</a:t>
            </a:r>
          </a:p>
          <a:p>
            <a:r>
              <a:rPr lang="en-US" dirty="0"/>
              <a:t>Seconded: Jay Yang</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Tree>
    <p:extLst>
      <p:ext uri="{BB962C8B-B14F-4D97-AF65-F5344CB8AC3E}">
        <p14:creationId xmlns:p14="http://schemas.microsoft.com/office/powerpoint/2010/main" val="231042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Moved: Jouni Malinen</a:t>
            </a:r>
          </a:p>
          <a:p>
            <a:r>
              <a:rPr lang="en-US" dirty="0"/>
              <a:t>Seconded: Dan Harkins</a:t>
            </a:r>
          </a:p>
          <a:p>
            <a:r>
              <a:rPr lang="en-US" dirty="0"/>
              <a:t>Result: 22-8-1  73%  </a:t>
            </a:r>
            <a:r>
              <a:rPr lang="en-US" dirty="0">
                <a:highlight>
                  <a:srgbClr val="FF0000"/>
                </a:highlight>
              </a:rPr>
              <a:t>Fails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November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40</a:t>
            </a:fld>
            <a:endParaRPr lang="en-GB"/>
          </a:p>
        </p:txBody>
      </p:sp>
    </p:spTree>
    <p:extLst>
      <p:ext uri="{BB962C8B-B14F-4D97-AF65-F5344CB8AC3E}">
        <p14:creationId xmlns:p14="http://schemas.microsoft.com/office/powerpoint/2010/main" val="19283812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#23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11-23/1152r25</a:t>
            </a:r>
            <a:r>
              <a:rPr lang="en-US" b="0" dirty="0"/>
              <a:t> marked “Ready for motion”, and incorporate the text changes into the latest TGbh draft:</a:t>
            </a:r>
          </a:p>
          <a:p>
            <a:r>
              <a:rPr lang="en-US" b="0" dirty="0"/>
              <a:t>- CIDs: 31, 82, 133, 232, 233, 234, 235, 245.</a:t>
            </a:r>
          </a:p>
          <a:p>
            <a:r>
              <a:rPr lang="en-US" dirty="0"/>
              <a:t>Moved: Jouni Malinen</a:t>
            </a:r>
          </a:p>
          <a:p>
            <a:r>
              <a:rPr lang="en-US" dirty="0"/>
              <a:t>Seconded: Carol Ansley</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Tree>
    <p:extLst>
      <p:ext uri="{BB962C8B-B14F-4D97-AF65-F5344CB8AC3E}">
        <p14:creationId xmlns:p14="http://schemas.microsoft.com/office/powerpoint/2010/main" val="26702234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#24 – LB274 comment resolution – CID 122</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r>
              <a:rPr lang="en-US" b="0" dirty="0"/>
              <a:t>- CIDs: 122</a:t>
            </a:r>
          </a:p>
          <a:p>
            <a:r>
              <a:rPr lang="en-US" dirty="0"/>
              <a:t>Moved: Jouni</a:t>
            </a:r>
          </a:p>
          <a:p>
            <a:r>
              <a:rPr lang="en-US" dirty="0"/>
              <a:t>Seconded: Carol</a:t>
            </a:r>
          </a:p>
          <a:p>
            <a:r>
              <a:rPr lang="en-US" dirty="0"/>
              <a:t>Result: 15-5-2-3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11207540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#25 – LB274 comment resolution – CID 98</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 to CID 98 as:</a:t>
            </a:r>
          </a:p>
          <a:p>
            <a:r>
              <a:rPr lang="en-US" b="0" dirty="0"/>
              <a:t>“Rejected. This topic was discussed in 23/1453r1, but the group didn’t reach consensus.</a:t>
            </a:r>
          </a:p>
          <a:p>
            <a:r>
              <a:rPr lang="en-US" b="0" dirty="0"/>
              <a:t>SP: The Device ID shall be added to 802.11 authentication frames to facilitate identification when an 802.11 state machine enters State 2.</a:t>
            </a:r>
          </a:p>
          <a:p>
            <a:r>
              <a:rPr lang="en-US" b="0" dirty="0"/>
              <a:t> SP results:  Y:8;  N:8”</a:t>
            </a:r>
          </a:p>
          <a:p>
            <a:endParaRPr lang="en-US" b="0" dirty="0"/>
          </a:p>
          <a:p>
            <a:r>
              <a:rPr lang="en-US" dirty="0"/>
              <a:t>Moved: Jay </a:t>
            </a:r>
          </a:p>
          <a:p>
            <a:r>
              <a:rPr lang="en-US" dirty="0"/>
              <a:t>Seconded: Jarkko</a:t>
            </a:r>
          </a:p>
          <a:p>
            <a:r>
              <a:rPr lang="en-US" dirty="0"/>
              <a:t>Result: 15-2-4-4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Tree>
    <p:extLst>
      <p:ext uri="{BB962C8B-B14F-4D97-AF65-F5344CB8AC3E}">
        <p14:creationId xmlns:p14="http://schemas.microsoft.com/office/powerpoint/2010/main" val="37802153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#26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pPr>
              <a:buFontTx/>
              <a:buChar char="-"/>
            </a:pPr>
            <a:r>
              <a:rPr lang="en-US" b="0" dirty="0"/>
              <a:t>CIDs: 18, 111, 162, 112, 113, 42, 99, 124, 125, 126, 127, 187, 188, 265, 281, 185, 186, 131, 136, 274, 191, 54, 55, 165, 167, 190, 267, 268, 292, 293, 117, 223, 273, 286, 74, 52, 8, 9, 53, 250, 256.</a:t>
            </a:r>
          </a:p>
          <a:p>
            <a:pPr marL="0" indent="0"/>
            <a:r>
              <a:rPr lang="en-US" b="0" dirty="0"/>
              <a:t>And, resolve CIDs 84, 85, 87, 212, 283 as shown in </a:t>
            </a:r>
            <a:r>
              <a:rPr lang="en-US" b="0" dirty="0">
                <a:hlinkClick r:id="rId3"/>
              </a:rPr>
              <a:t>11-23/1726r5</a:t>
            </a:r>
            <a:r>
              <a:rPr lang="en-US" sz="2400" b="0" dirty="0"/>
              <a:t>, </a:t>
            </a:r>
            <a:r>
              <a:rPr lang="en-US" b="0" dirty="0"/>
              <a:t>CID 227 as shown in </a:t>
            </a:r>
            <a:r>
              <a:rPr lang="en-US" sz="2400" b="0" dirty="0">
                <a:hlinkClick r:id="rId4"/>
              </a:rPr>
              <a:t>11-23/1353r8</a:t>
            </a:r>
            <a:r>
              <a:rPr lang="en-US" sz="2400" b="0" dirty="0"/>
              <a:t>, CIDs 26 and 27 as shown in </a:t>
            </a:r>
            <a:r>
              <a:rPr lang="en-US" sz="2400" b="0" dirty="0">
                <a:hlinkClick r:id="rId5"/>
              </a:rPr>
              <a:t>11-23/1842r0</a:t>
            </a:r>
            <a:r>
              <a:rPr lang="en-US" sz="2400" b="0" dirty="0"/>
              <a:t>, CID 159 as shown in </a:t>
            </a:r>
            <a:r>
              <a:rPr lang="en-US" sz="2400" b="0" dirty="0">
                <a:hlinkClick r:id="rId6"/>
              </a:rPr>
              <a:t>11-23/1369r5</a:t>
            </a:r>
            <a:r>
              <a:rPr lang="en-US" sz="2400" b="0" dirty="0"/>
              <a:t>, CID 98 as shown in </a:t>
            </a:r>
            <a:r>
              <a:rPr lang="en-US" sz="2400" b="0" dirty="0">
                <a:hlinkClick r:id="rId7"/>
              </a:rPr>
              <a:t>11-23/1314r6</a:t>
            </a:r>
            <a:r>
              <a:rPr lang="en-US" sz="2400" b="0" dirty="0"/>
              <a:t> , and CIDs </a:t>
            </a:r>
            <a:r>
              <a:rPr lang="en-US" b="0" dirty="0"/>
              <a:t>50, 84, 85, 87, 157, 209, 212, 213, 215, 216, 217, 230, 231, 242, 243, 252, 276, 277, 278, 280, 283, 284 as shown in</a:t>
            </a:r>
            <a:r>
              <a:rPr lang="en-US" sz="2400" b="0" dirty="0">
                <a:hlinkClick r:id="rId8"/>
              </a:rPr>
              <a:t> 11-23/1855r3</a:t>
            </a:r>
            <a:endParaRPr lang="en-US" b="0" dirty="0"/>
          </a:p>
          <a:p>
            <a:r>
              <a:rPr lang="en-US" dirty="0"/>
              <a:t>Moved: Carol</a:t>
            </a:r>
          </a:p>
          <a:p>
            <a:r>
              <a:rPr lang="en-US" dirty="0"/>
              <a:t>Seconded: Peter</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4339378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#27: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comment resolutions for all of the comments received from LB 274 on P802.11bh D1.0 as contained in </a:t>
            </a:r>
            <a:r>
              <a:rPr lang="en-US" sz="2000" dirty="0">
                <a:hlinkClick r:id="rId2"/>
              </a:rPr>
              <a:t>11-23/1152r30</a:t>
            </a:r>
            <a:r>
              <a:rPr lang="en-US" sz="2000" dirty="0"/>
              <a:t> and motions 23, 24, 25, and 26 of </a:t>
            </a:r>
            <a:r>
              <a:rPr lang="en-US" sz="2000" dirty="0">
                <a:hlinkClick r:id="rId3"/>
              </a:rPr>
              <a:t>11-22/0651r31</a:t>
            </a:r>
            <a:r>
              <a:rPr lang="en-US" sz="2000" dirty="0"/>
              <a:t>, </a:t>
            </a:r>
          </a:p>
          <a:p>
            <a:pPr>
              <a:buFont typeface="Arial" panose="020B0604020202020204" pitchFamily="34" charset="0"/>
              <a:buChar char="•"/>
            </a:pPr>
            <a:r>
              <a:rPr lang="en-US" sz="2000" dirty="0"/>
              <a:t>Instruct the editor to prepare P802.11bh D2.0 incorporating those changes, and</a:t>
            </a:r>
          </a:p>
          <a:p>
            <a:pPr>
              <a:buFont typeface="Arial" panose="020B0604020202020204" pitchFamily="34" charset="0"/>
              <a:buChar char="•"/>
            </a:pPr>
            <a:r>
              <a:rPr lang="en-US" sz="2000" dirty="0"/>
              <a:t>Approve a 20 day Working Group Recirculation Ballot asking the question “Should P802.11bh D2.0 be forwarded to SA Ballot?”</a:t>
            </a:r>
          </a:p>
          <a:p>
            <a:endParaRPr lang="en-US" sz="2000" dirty="0"/>
          </a:p>
          <a:p>
            <a:endParaRPr lang="en-US" sz="2000" dirty="0"/>
          </a:p>
          <a:p>
            <a:r>
              <a:rPr lang="en-US" sz="2000" dirty="0"/>
              <a:t>Moved: Peter</a:t>
            </a:r>
          </a:p>
          <a:p>
            <a:r>
              <a:rPr lang="en-US" sz="2000" dirty="0"/>
              <a:t>Second: Stephen Orr</a:t>
            </a:r>
          </a:p>
          <a:p>
            <a:r>
              <a:rPr lang="en-US" sz="2000" dirty="0"/>
              <a:t>Result UC (</a:t>
            </a:r>
            <a:r>
              <a:rPr lang="en-US" sz="2000" dirty="0">
                <a:highlight>
                  <a:srgbClr val="00FF00"/>
                </a:highlight>
              </a:rPr>
              <a:t>Passes</a:t>
            </a:r>
            <a:r>
              <a:rPr lang="en-US" sz="2000" dirty="0"/>
              <a:t>)</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Tree>
    <p:extLst>
      <p:ext uri="{BB962C8B-B14F-4D97-AF65-F5344CB8AC3E}">
        <p14:creationId xmlns:p14="http://schemas.microsoft.com/office/powerpoint/2010/main" val="21476963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#28: WBA liaison for TGbh</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Request the IEEE 802.11 Working Group (WG) chair to send the liaison in </a:t>
            </a:r>
            <a:r>
              <a:rPr lang="en-US" sz="2400" b="0" dirty="0">
                <a:hlinkClick r:id="rId2"/>
              </a:rPr>
              <a:t>11-23/2116r2</a:t>
            </a:r>
            <a:r>
              <a:rPr lang="en-US" dirty="0"/>
              <a:t> to the WBA, attaching P802.11bh D1.0, and </a:t>
            </a:r>
            <a:r>
              <a:rPr lang="en-US" dirty="0">
                <a:solidFill>
                  <a:schemeClr val="tx1"/>
                </a:solidFill>
              </a:rPr>
              <a:t>granting the WG chair editorial license.</a:t>
            </a:r>
            <a:endParaRPr lang="en-US" dirty="0"/>
          </a:p>
          <a:p>
            <a:endParaRPr lang="en-US" dirty="0"/>
          </a:p>
          <a:p>
            <a:r>
              <a:rPr lang="en-US" dirty="0"/>
              <a:t>Moved: Stephen Orr</a:t>
            </a:r>
          </a:p>
          <a:p>
            <a:r>
              <a:rPr lang="en-US" dirty="0"/>
              <a:t>Second: Joe</a:t>
            </a:r>
          </a:p>
          <a:p>
            <a:r>
              <a:rPr lang="en-US" dirty="0"/>
              <a:t>Result UC (</a:t>
            </a:r>
            <a:r>
              <a:rPr lang="en-US" dirty="0">
                <a:highlight>
                  <a:srgbClr val="00FF00"/>
                </a:highlight>
              </a:rPr>
              <a:t>Passes</a:t>
            </a:r>
            <a:r>
              <a:rPr lang="en-US" dirty="0"/>
              <a:t>)</a:t>
            </a:r>
          </a:p>
          <a:p>
            <a:endParaRPr lang="en-US" dirty="0"/>
          </a:p>
          <a:p>
            <a:endParaRPr lang="en-US" dirty="0"/>
          </a:p>
          <a:p>
            <a:endParaRPr lang="en-US"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Tree>
    <p:extLst>
      <p:ext uri="{BB962C8B-B14F-4D97-AF65-F5344CB8AC3E}">
        <p14:creationId xmlns:p14="http://schemas.microsoft.com/office/powerpoint/2010/main" val="1370065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January 2024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47</a:t>
            </a:fld>
            <a:endParaRPr lang="en-GB"/>
          </a:p>
        </p:txBody>
      </p:sp>
    </p:spTree>
    <p:extLst>
      <p:ext uri="{BB962C8B-B14F-4D97-AF65-F5344CB8AC3E}">
        <p14:creationId xmlns:p14="http://schemas.microsoft.com/office/powerpoint/2010/main" val="32525698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#29: CIDs 239, 243, 242</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Approve resolution of CID 239, 243, 242 with Revised: Incorporate the changes in 11-24/0068r1.</a:t>
            </a:r>
          </a:p>
          <a:p>
            <a:endParaRPr lang="en-US" sz="2000" dirty="0"/>
          </a:p>
          <a:p>
            <a:endParaRPr lang="en-US" sz="2000" dirty="0"/>
          </a:p>
          <a:p>
            <a:pPr>
              <a:spcBef>
                <a:spcPts val="0"/>
              </a:spcBef>
            </a:pPr>
            <a:r>
              <a:rPr lang="en-US" sz="2000" dirty="0"/>
              <a:t>Moved: Dan Harkins</a:t>
            </a:r>
          </a:p>
          <a:p>
            <a:pPr>
              <a:spcBef>
                <a:spcPts val="0"/>
              </a:spcBef>
            </a:pPr>
            <a:r>
              <a:rPr lang="en-US" sz="2000" dirty="0"/>
              <a:t>Second: Stuart Kerry</a:t>
            </a:r>
          </a:p>
          <a:p>
            <a:pPr>
              <a:spcBef>
                <a:spcPts val="0"/>
              </a:spcBef>
            </a:pPr>
            <a:r>
              <a:rPr lang="en-US" sz="2000" dirty="0"/>
              <a:t>Result: Yes: 8, No: 19, Abstain: 12 (</a:t>
            </a:r>
            <a:r>
              <a:rPr lang="en-US" sz="2000" dirty="0">
                <a:highlight>
                  <a:srgbClr val="FF0000"/>
                </a:highlight>
              </a:rPr>
              <a:t>Motion fails</a:t>
            </a:r>
            <a:r>
              <a:rPr lang="en-US" sz="2000" dirty="0"/>
              <a:t>)</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Tree>
    <p:extLst>
      <p:ext uri="{BB962C8B-B14F-4D97-AF65-F5344CB8AC3E}">
        <p14:creationId xmlns:p14="http://schemas.microsoft.com/office/powerpoint/2010/main" val="8090619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#30 – LB282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per the resolutions recorded in </a:t>
            </a:r>
            <a:r>
              <a:rPr lang="en-US" b="0" dirty="0">
                <a:hlinkClick r:id="rId2"/>
              </a:rPr>
              <a:t>11-24/0040r9</a:t>
            </a:r>
            <a:r>
              <a:rPr lang="en-US" b="0" dirty="0"/>
              <a:t> marked “Ready for motion”, and incorporate the text changes into the latest TGbh draft:</a:t>
            </a:r>
          </a:p>
          <a:p>
            <a:pPr marL="0" indent="0"/>
            <a:r>
              <a:rPr lang="en-US" b="0" dirty="0"/>
              <a:t>And, the resolutions as shown in 11-24/144r5, 11-24/162r1, 11-24/44r8, 11-24/48r12, 11-24/172r3,   11-24/53r2, 11-24/49r1, 11-24/124r2, 11-24/135r2</a:t>
            </a:r>
          </a:p>
          <a:p>
            <a:pPr marL="0" indent="0"/>
            <a:endParaRPr lang="en-US" dirty="0"/>
          </a:p>
          <a:p>
            <a:pPr>
              <a:spcBef>
                <a:spcPts val="0"/>
              </a:spcBef>
            </a:pPr>
            <a:r>
              <a:rPr lang="en-US" sz="2400" dirty="0"/>
              <a:t>Moved: Graham Smith</a:t>
            </a:r>
          </a:p>
          <a:p>
            <a:pPr>
              <a:spcBef>
                <a:spcPts val="0"/>
              </a:spcBef>
            </a:pPr>
            <a:r>
              <a:rPr lang="en-US" sz="2400" dirty="0"/>
              <a:t>Second: Jay Yang</a:t>
            </a:r>
          </a:p>
          <a:p>
            <a:pPr>
              <a:spcBef>
                <a:spcPts val="0"/>
              </a:spcBef>
            </a:pPr>
            <a:r>
              <a:rPr lang="en-US" sz="2400" dirty="0"/>
              <a:t>Result: Yes: , No: , Abstain:  (Motion passes)  </a:t>
            </a:r>
            <a:r>
              <a:rPr lang="en-US" sz="2400" dirty="0">
                <a:highlight>
                  <a:srgbClr val="00FF00"/>
                </a:highlight>
              </a:rPr>
              <a:t>UC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3272023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a:t>
            </a:r>
            <a:r>
              <a:rPr lang="en-US" dirty="0"/>
              <a:t>2</a:t>
            </a:r>
            <a:r>
              <a:rPr lang="en-US" sz="3200" dirty="0"/>
              <a:t> – Motion to reconsider</a:t>
            </a:r>
            <a:endParaRPr lang="en-GB" dirty="0"/>
          </a:p>
        </p:txBody>
      </p:sp>
      <p:sp>
        <p:nvSpPr>
          <p:cNvPr id="4098" name="Rectangle 2"/>
          <p:cNvSpPr>
            <a:spLocks noGrp="1" noChangeArrowheads="1"/>
          </p:cNvSpPr>
          <p:nvPr>
            <p:ph idx="1"/>
          </p:nvPr>
        </p:nvSpPr>
        <p:spPr>
          <a:xfrm>
            <a:off x="965200" y="1371600"/>
            <a:ext cx="10361084" cy="5103814"/>
          </a:xfrm>
          <a:ln/>
        </p:spPr>
        <p:txBody>
          <a:bodyPr/>
          <a:lstStyle/>
          <a:p>
            <a:r>
              <a:rPr lang="en-US" sz="2800" dirty="0"/>
              <a:t>Move to reconsider Motion #1</a:t>
            </a:r>
            <a:endParaRPr lang="en-US" b="1" dirty="0"/>
          </a:p>
          <a:p>
            <a:pPr marL="0" indent="0"/>
            <a:endParaRPr lang="en-GB" altLang="en-US" sz="1800" u="sng" dirty="0">
              <a:solidFill>
                <a:schemeClr val="tx1"/>
              </a:solidFill>
            </a:endParaRPr>
          </a:p>
          <a:p>
            <a:r>
              <a:rPr lang="en-US" dirty="0"/>
              <a:t>Moved: Stephane Baron</a:t>
            </a:r>
          </a:p>
          <a:p>
            <a:r>
              <a:rPr lang="en-US" dirty="0"/>
              <a:t>Seconded: Dan Harkins</a:t>
            </a:r>
          </a:p>
          <a:p>
            <a:r>
              <a:rPr lang="en-US" dirty="0"/>
              <a:t>Result: 28-6-0  </a:t>
            </a:r>
            <a:r>
              <a:rPr lang="en-US" dirty="0">
                <a:highlight>
                  <a:srgbClr val="00FF00"/>
                </a:highlight>
              </a:rPr>
              <a:t>Passes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99536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(WG motion #2):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LB 282 on P802.11bh D2.0, as </a:t>
            </a:r>
            <a:r>
              <a:rPr lang="pt-BR" sz="2000" dirty="0">
                <a:solidFill>
                  <a:schemeClr val="tx1"/>
                </a:solidFill>
              </a:rPr>
              <a:t>contained in 11-24/0040r9, 11-24/144r5, 11-24/162r1, 11-24/44r8, 11-24/48r12, 11-24/172r3,   11-24/53r2, 11-24/49r1, 11-24/124r2, 11-24/135r2</a:t>
            </a:r>
            <a:r>
              <a:rPr lang="en-GB" sz="2000" dirty="0">
                <a:solidFill>
                  <a:schemeClr val="tx1"/>
                </a:solidFill>
              </a:rPr>
              <a:t> and 11-24/59r1,</a:t>
            </a:r>
          </a:p>
          <a:p>
            <a:r>
              <a:rPr lang="en-GB" sz="2000" dirty="0">
                <a:solidFill>
                  <a:schemeClr val="tx1"/>
                </a:solidFill>
              </a:rPr>
              <a:t>Instruct the editor to prepare P802.11bh D3.0 incorporating those changes, and</a:t>
            </a:r>
          </a:p>
          <a:p>
            <a:r>
              <a:rPr lang="en-GB" sz="2000" dirty="0">
                <a:solidFill>
                  <a:schemeClr val="tx1"/>
                </a:solidFill>
              </a:rPr>
              <a:t>Approve a 15 day Working Group Recirculation Ballot asking the question “Should P802.11bh D3.0 be forwarded to SA Ballot?”</a:t>
            </a:r>
            <a:endParaRPr lang="en-US" sz="2000" dirty="0">
              <a:solidFill>
                <a:schemeClr val="tx1"/>
              </a:solidFill>
            </a:endParaRPr>
          </a:p>
          <a:p>
            <a:endParaRPr lang="en-US" sz="2000" dirty="0">
              <a:solidFill>
                <a:schemeClr val="tx1"/>
              </a:solidFill>
            </a:endParaRPr>
          </a:p>
          <a:p>
            <a:r>
              <a:rPr lang="en-US" sz="2000" dirty="0"/>
              <a:t>Moved by Mark Hamilton, Second: Peter Yee</a:t>
            </a:r>
          </a:p>
          <a:p>
            <a:endParaRPr lang="en-US" sz="1800" dirty="0"/>
          </a:p>
          <a:p>
            <a:pPr>
              <a:spcBef>
                <a:spcPts val="0"/>
              </a:spcBef>
            </a:pPr>
            <a:r>
              <a:rPr lang="en-US" sz="2000" dirty="0"/>
              <a:t>Result: Unanimous Consent (Motion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50</a:t>
            </a:fld>
            <a:endParaRPr lang="en-GB" dirty="0"/>
          </a:p>
        </p:txBody>
      </p:sp>
    </p:spTree>
    <p:extLst>
      <p:ext uri="{BB962C8B-B14F-4D97-AF65-F5344CB8AC3E}">
        <p14:creationId xmlns:p14="http://schemas.microsoft.com/office/powerpoint/2010/main" val="5025061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2024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51</a:t>
            </a:fld>
            <a:endParaRPr lang="en-GB"/>
          </a:p>
        </p:txBody>
      </p:sp>
    </p:spTree>
    <p:extLst>
      <p:ext uri="{BB962C8B-B14F-4D97-AF65-F5344CB8AC3E}">
        <p14:creationId xmlns:p14="http://schemas.microsoft.com/office/powerpoint/2010/main" val="38924205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#31 – LB283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following:</a:t>
            </a:r>
          </a:p>
          <a:p>
            <a:pPr>
              <a:buFont typeface="Arial" panose="020B0604020202020204" pitchFamily="34" charset="0"/>
              <a:buChar char="•"/>
            </a:pPr>
            <a:r>
              <a:rPr lang="en-US" b="0" dirty="0"/>
              <a:t>Resolutions to all CIDs on LB283, per the resolutions recorded in </a:t>
            </a:r>
            <a:r>
              <a:rPr lang="en-US" b="0" dirty="0">
                <a:hlinkClick r:id="rId2"/>
              </a:rPr>
              <a:t>11-24/0380r2</a:t>
            </a:r>
            <a:r>
              <a:rPr lang="en-US" b="0" dirty="0"/>
              <a:t> </a:t>
            </a:r>
          </a:p>
          <a:p>
            <a:pPr>
              <a:buFont typeface="Arial" panose="020B0604020202020204" pitchFamily="34" charset="0"/>
              <a:buChar char="•"/>
            </a:pPr>
            <a:r>
              <a:rPr lang="en-US" altLang="en-US" sz="2400" b="0" dirty="0"/>
              <a:t>Change to use the values 166 and 167 in Table 9-141 (Optional subelement IDs for Beacon request) for “IRM Recommendation” and “Measurement ID”, respectively, as described </a:t>
            </a:r>
            <a:r>
              <a:rPr lang="en-US" altLang="en-US" b="0" dirty="0">
                <a:latin typeface="+mj-lt"/>
              </a:rPr>
              <a:t>in: </a:t>
            </a:r>
            <a:r>
              <a:rPr lang="en-US" b="0" u="sng" dirty="0">
                <a:solidFill>
                  <a:srgbClr val="0563C1"/>
                </a:solidFill>
                <a:effectLst/>
                <a:latin typeface="+mj-lt"/>
                <a:ea typeface="Calibri" panose="020F0502020204030204" pitchFamily="34" charset="0"/>
                <a:hlinkClick r:id="rId3"/>
              </a:rPr>
              <a:t>11-24/0539r0</a:t>
            </a:r>
            <a:r>
              <a:rPr lang="en-US" u="sng" dirty="0">
                <a:solidFill>
                  <a:srgbClr val="0563C1"/>
                </a:solidFill>
                <a:effectLst/>
                <a:latin typeface="+mj-lt"/>
                <a:ea typeface="Calibri" panose="020F0502020204030204" pitchFamily="34" charset="0"/>
              </a:rPr>
              <a:t> </a:t>
            </a:r>
            <a:endParaRPr lang="en-US" altLang="en-US" b="0" dirty="0">
              <a:latin typeface="+mj-lt"/>
            </a:endParaRPr>
          </a:p>
          <a:p>
            <a:pPr>
              <a:buFont typeface="Arial" panose="020B0604020202020204" pitchFamily="34" charset="0"/>
              <a:buChar char="•"/>
            </a:pPr>
            <a:r>
              <a:rPr lang="en-US" altLang="en-US" b="0" dirty="0"/>
              <a:t>I</a:t>
            </a:r>
            <a:r>
              <a:rPr lang="en-US" altLang="en-US" sz="2400" b="0" dirty="0"/>
              <a:t>ncorporate changes per the MDR findings, as recorded here: </a:t>
            </a:r>
            <a:r>
              <a:rPr lang="en-US" altLang="en-US" sz="2400" b="0" dirty="0">
                <a:hlinkClick r:id="rId4"/>
              </a:rPr>
              <a:t>11-24/0586r1</a:t>
            </a:r>
            <a:r>
              <a:rPr lang="en-US" altLang="en-US" sz="2400" b="0" dirty="0"/>
              <a:t> </a:t>
            </a:r>
            <a:endParaRPr lang="en-US" altLang="en-US" sz="2400" b="0" dirty="0">
              <a:highlight>
                <a:srgbClr val="FFFF00"/>
              </a:highlight>
            </a:endParaRPr>
          </a:p>
          <a:p>
            <a:pPr>
              <a:buFont typeface="Arial" panose="020B0604020202020204" pitchFamily="34" charset="0"/>
              <a:buChar char="•"/>
            </a:pPr>
            <a:r>
              <a:rPr lang="en-US" altLang="en-US" b="0" dirty="0"/>
              <a:t>U</a:t>
            </a:r>
            <a:r>
              <a:rPr lang="en-US" altLang="en-US" sz="2400" b="0" dirty="0"/>
              <a:t>pdate the &lt;ANA&gt; assignments, as provided by the ANA</a:t>
            </a:r>
          </a:p>
          <a:p>
            <a:r>
              <a:rPr lang="en-US" altLang="en-US" b="0" dirty="0"/>
              <a:t>and direct the Editor to i</a:t>
            </a:r>
            <a:r>
              <a:rPr lang="en-US" b="0" dirty="0"/>
              <a:t>ncorporate all the above text changes into the latest TGbh draft</a:t>
            </a:r>
          </a:p>
          <a:p>
            <a:pPr>
              <a:spcBef>
                <a:spcPts val="0"/>
              </a:spcBef>
            </a:pPr>
            <a:r>
              <a:rPr lang="en-US" sz="2400" dirty="0"/>
              <a:t>Moved: Stephen McCann</a:t>
            </a:r>
          </a:p>
          <a:p>
            <a:pPr>
              <a:spcBef>
                <a:spcPts val="0"/>
              </a:spcBef>
            </a:pPr>
            <a:r>
              <a:rPr lang="en-US" sz="2400" dirty="0"/>
              <a:t>Second: Peter Yee</a:t>
            </a:r>
          </a:p>
          <a:p>
            <a:pPr>
              <a:spcBef>
                <a:spcPts val="0"/>
              </a:spcBef>
            </a:pPr>
            <a:r>
              <a:rPr lang="en-US" sz="2400" dirty="0"/>
              <a:t>Result: Unanimous consent (</a:t>
            </a:r>
            <a:r>
              <a:rPr lang="en-US" sz="2400" dirty="0">
                <a:highlight>
                  <a:srgbClr val="00FF00"/>
                </a:highlight>
              </a:rPr>
              <a:t>Motion passes</a:t>
            </a:r>
            <a:r>
              <a:rPr lang="en-US" sz="2400" dirty="0"/>
              <a:t>)</a:t>
            </a:r>
            <a:endParaRPr lang="en-US" sz="2400"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Tree>
    <p:extLst>
      <p:ext uri="{BB962C8B-B14F-4D97-AF65-F5344CB8AC3E}">
        <p14:creationId xmlns:p14="http://schemas.microsoft.com/office/powerpoint/2010/main" val="28794510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32: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LB 283 on P802.11bh D3.0, as </a:t>
            </a:r>
            <a:r>
              <a:rPr lang="pt-BR" sz="2000" dirty="0">
                <a:solidFill>
                  <a:schemeClr val="tx1"/>
                </a:solidFill>
              </a:rPr>
              <a:t>contained in </a:t>
            </a:r>
            <a:r>
              <a:rPr lang="en-US" sz="2000" b="0" dirty="0">
                <a:hlinkClick r:id="rId2"/>
              </a:rPr>
              <a:t>11-24/0380r2</a:t>
            </a:r>
            <a:r>
              <a:rPr lang="en-US" sz="2000" b="0" dirty="0"/>
              <a:t>,</a:t>
            </a:r>
            <a:endParaRPr lang="en-GB" sz="2000" dirty="0">
              <a:solidFill>
                <a:schemeClr val="tx1"/>
              </a:solidFill>
            </a:endParaRPr>
          </a:p>
          <a:p>
            <a:r>
              <a:rPr lang="en-GB" sz="2000" dirty="0">
                <a:solidFill>
                  <a:schemeClr val="tx1"/>
                </a:solidFill>
              </a:rPr>
              <a:t>Instruct the editor to prepare P802.11bh D4.0 incorporating those changes, and</a:t>
            </a:r>
          </a:p>
          <a:p>
            <a:r>
              <a:rPr lang="en-GB" sz="2000" dirty="0">
                <a:solidFill>
                  <a:schemeClr val="tx1"/>
                </a:solidFill>
              </a:rPr>
              <a:t>Approve a 15 day Working Group Recirculation Ballot asking the question “Should P802.11bh D4.0 be forwarded to SA Ballot?”</a:t>
            </a:r>
            <a:endParaRPr lang="en-US" sz="2000" dirty="0">
              <a:solidFill>
                <a:schemeClr val="tx1"/>
              </a:solidFill>
            </a:endParaRPr>
          </a:p>
          <a:p>
            <a:endParaRPr lang="en-US" sz="2000" dirty="0">
              <a:solidFill>
                <a:schemeClr val="tx1"/>
              </a:solidFill>
            </a:endParaRPr>
          </a:p>
          <a:p>
            <a:r>
              <a:rPr lang="en-US" sz="2000" dirty="0"/>
              <a:t>Moved by Stephen Orr, Second: Carol Ansley</a:t>
            </a:r>
          </a:p>
          <a:p>
            <a:endParaRPr lang="en-US" sz="1800" dirty="0"/>
          </a:p>
          <a:p>
            <a:pPr>
              <a:spcBef>
                <a:spcPts val="0"/>
              </a:spcBef>
            </a:pPr>
            <a:r>
              <a:rPr lang="en-US" sz="2000" dirty="0"/>
              <a:t>Result: Yes: 10, No: 0, Abstain: 0  (</a:t>
            </a:r>
            <a:r>
              <a:rPr lang="en-US" sz="2000" dirty="0">
                <a:highlight>
                  <a:srgbClr val="00FF00"/>
                </a:highlight>
              </a:rPr>
              <a:t>Motion Passes</a:t>
            </a:r>
            <a:r>
              <a:rPr lang="en-US" sz="2000" dirty="0"/>
              <a:t>)</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53</a:t>
            </a:fld>
            <a:endParaRPr lang="en-GB" dirty="0"/>
          </a:p>
        </p:txBody>
      </p:sp>
    </p:spTree>
    <p:extLst>
      <p:ext uri="{BB962C8B-B14F-4D97-AF65-F5344CB8AC3E}">
        <p14:creationId xmlns:p14="http://schemas.microsoft.com/office/powerpoint/2010/main" val="7423359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33: </a:t>
            </a:r>
            <a:r>
              <a:rPr lang="en-GB" dirty="0"/>
              <a:t>P802.11bh Report to EC</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Approve document </a:t>
            </a:r>
            <a:r>
              <a:rPr lang="en-US" dirty="0">
                <a:solidFill>
                  <a:schemeClr val="tx1"/>
                </a:solidFill>
                <a:hlinkClick r:id="rId2"/>
              </a:rPr>
              <a:t>11-24/0181r2</a:t>
            </a:r>
            <a:r>
              <a:rPr lang="en-US" dirty="0">
                <a:solidFill>
                  <a:schemeClr val="tx1"/>
                </a:solidFill>
              </a:rPr>
              <a:t> as the report to the IEEE 802 Executive Committee (EC) on the requirements for conditional approval to forward P802.11bh D4.0 to SA Ballot.  </a:t>
            </a:r>
            <a:endParaRPr lang="en-US" dirty="0">
              <a:solidFill>
                <a:schemeClr val="tx1"/>
              </a:solidFill>
              <a:highlight>
                <a:srgbClr val="FF00FF"/>
              </a:highlight>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Peter Yee</a:t>
            </a:r>
          </a:p>
          <a:p>
            <a:pPr>
              <a:spcBef>
                <a:spcPts val="0"/>
              </a:spcBef>
            </a:pPr>
            <a:r>
              <a:rPr lang="en-US" dirty="0"/>
              <a:t>Second: Luther Smith</a:t>
            </a:r>
          </a:p>
          <a:p>
            <a:pPr>
              <a:spcBef>
                <a:spcPts val="0"/>
              </a:spcBef>
            </a:pPr>
            <a:r>
              <a:rPr lang="en-US" dirty="0"/>
              <a:t>Result: Yes: 11, No: 0, Abstain: 0 (</a:t>
            </a:r>
            <a:r>
              <a:rPr lang="en-US" dirty="0">
                <a:highlight>
                  <a:srgbClr val="00FF00"/>
                </a:highlight>
              </a:rPr>
              <a:t>Motion passes</a:t>
            </a:r>
            <a:r>
              <a:rPr lang="en-US" dirty="0"/>
              <a: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54</a:t>
            </a:fld>
            <a:endParaRPr lang="en-GB" dirty="0"/>
          </a:p>
        </p:txBody>
      </p:sp>
    </p:spTree>
    <p:extLst>
      <p:ext uri="{BB962C8B-B14F-4D97-AF65-F5344CB8AC3E}">
        <p14:creationId xmlns:p14="http://schemas.microsoft.com/office/powerpoint/2010/main" val="283587713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34: </a:t>
            </a:r>
            <a:r>
              <a:rPr lang="en-GB" dirty="0"/>
              <a:t>P802.11bh Conditional SA Ballot</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Request the IEEE 802 Executive Committee to conditionally approve forwarding P802.11bh D4.0 to SA Ballot.</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Jerome Henry</a:t>
            </a:r>
          </a:p>
          <a:p>
            <a:pPr>
              <a:spcBef>
                <a:spcPts val="0"/>
              </a:spcBef>
            </a:pPr>
            <a:r>
              <a:rPr lang="en-US" dirty="0"/>
              <a:t>Second: Stephen Orr</a:t>
            </a:r>
          </a:p>
          <a:p>
            <a:pPr>
              <a:spcBef>
                <a:spcPts val="0"/>
              </a:spcBef>
            </a:pPr>
            <a:r>
              <a:rPr lang="en-US" dirty="0"/>
              <a:t>Result: Yes: 10, No: 1, Abstain: 0 (</a:t>
            </a:r>
            <a:r>
              <a:rPr lang="en-US" dirty="0">
                <a:highlight>
                  <a:srgbClr val="00FF00"/>
                </a:highlight>
              </a:rPr>
              <a:t>Motion passes</a:t>
            </a:r>
            <a:r>
              <a:rPr lang="en-US" dirty="0"/>
              <a: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55</a:t>
            </a:fld>
            <a:endParaRPr lang="en-GB" dirty="0"/>
          </a:p>
        </p:txBody>
      </p:sp>
    </p:spTree>
    <p:extLst>
      <p:ext uri="{BB962C8B-B14F-4D97-AF65-F5344CB8AC3E}">
        <p14:creationId xmlns:p14="http://schemas.microsoft.com/office/powerpoint/2010/main" val="323437160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35: </a:t>
            </a:r>
            <a:r>
              <a:rPr lang="en-GB" dirty="0"/>
              <a:t>P802.11bh PAR re-affirmation</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Re-affirm the P802.11bh PAR in document </a:t>
            </a:r>
            <a:r>
              <a:rPr lang="en-US" dirty="0">
                <a:solidFill>
                  <a:schemeClr val="tx1"/>
                </a:solidFill>
                <a:hlinkClick r:id="rId2"/>
              </a:rPr>
              <a:t>https://grouper.ieee.org/groups/802/11/PARs/P802.11bh.pdf</a:t>
            </a:r>
            <a:r>
              <a:rPr lang="en-US" dirty="0">
                <a:solidFill>
                  <a:schemeClr val="tx1"/>
                </a:solidFill>
              </a:rPr>
              <a:t> </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Stephen McCann</a:t>
            </a:r>
          </a:p>
          <a:p>
            <a:pPr>
              <a:spcBef>
                <a:spcPts val="0"/>
              </a:spcBef>
            </a:pPr>
            <a:r>
              <a:rPr lang="en-US" dirty="0"/>
              <a:t>Second: Peter Yee</a:t>
            </a:r>
          </a:p>
          <a:p>
            <a:pPr>
              <a:spcBef>
                <a:spcPts val="0"/>
              </a:spcBef>
            </a:pPr>
            <a:r>
              <a:rPr lang="en-US" dirty="0"/>
              <a:t>Result: Yes: 10, No: 0, Abstain: 1 (</a:t>
            </a:r>
            <a:r>
              <a:rPr lang="en-US" dirty="0">
                <a:highlight>
                  <a:srgbClr val="00FF00"/>
                </a:highlight>
              </a:rPr>
              <a:t>Motion passes</a:t>
            </a:r>
            <a:r>
              <a:rPr lang="en-US" dirty="0"/>
              <a: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4533922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36: </a:t>
            </a:r>
            <a:r>
              <a:rPr lang="en-GB" dirty="0"/>
              <a:t>P802.11bh CSD re-affirmation</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Re-affirm the P802.11bh CSD in document </a:t>
            </a:r>
            <a:r>
              <a:rPr lang="en-US" dirty="0">
                <a:solidFill>
                  <a:schemeClr val="tx1"/>
                </a:solidFill>
                <a:hlinkClick r:id="rId2"/>
              </a:rPr>
              <a:t>https://mentor.ieee.org/802-ec/dcn/22/ec-22-0088-00-ACSD-p802-11bh.pdf</a:t>
            </a:r>
            <a:r>
              <a:rPr lang="en-US" dirty="0">
                <a:solidFill>
                  <a:schemeClr val="tx1"/>
                </a:solidFill>
              </a:rPr>
              <a:t> </a:t>
            </a: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Peter Yee</a:t>
            </a:r>
          </a:p>
          <a:p>
            <a:pPr>
              <a:spcBef>
                <a:spcPts val="0"/>
              </a:spcBef>
            </a:pPr>
            <a:r>
              <a:rPr lang="en-US" dirty="0"/>
              <a:t>Second: Jerome Henry</a:t>
            </a:r>
          </a:p>
          <a:p>
            <a:pPr>
              <a:spcBef>
                <a:spcPts val="0"/>
              </a:spcBef>
            </a:pPr>
            <a:r>
              <a:rPr lang="en-US" dirty="0"/>
              <a:t>Result: Yes: 11, No: 0, Abstain: 1 (</a:t>
            </a:r>
            <a:r>
              <a:rPr lang="en-US" dirty="0">
                <a:highlight>
                  <a:srgbClr val="00FF00"/>
                </a:highlight>
              </a:rPr>
              <a:t>Motion passes</a:t>
            </a:r>
            <a:r>
              <a:rPr lang="en-US" dirty="0"/>
              <a:t>)</a:t>
            </a:r>
          </a:p>
          <a:p>
            <a:endParaRPr lang="en-US" dirty="0"/>
          </a:p>
          <a:p>
            <a:endParaRPr lang="en-US" dirty="0">
              <a:solidFill>
                <a:schemeClr val="tx1"/>
              </a:solidFill>
            </a:endParaRPr>
          </a:p>
          <a:p>
            <a:r>
              <a:rPr lang="en-US" dirty="0">
                <a:solidFill>
                  <a:schemeClr val="tx1"/>
                </a:solidFill>
              </a:rPr>
              <a:t>(Note, no CAD, per CSD 1.1.2)</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57</a:t>
            </a:fld>
            <a:endParaRPr lang="en-GB" dirty="0"/>
          </a:p>
        </p:txBody>
      </p:sp>
    </p:spTree>
    <p:extLst>
      <p:ext uri="{BB962C8B-B14F-4D97-AF65-F5344CB8AC3E}">
        <p14:creationId xmlns:p14="http://schemas.microsoft.com/office/powerpoint/2010/main" val="330180327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9, 2024 (CRC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58</a:t>
            </a:fld>
            <a:endParaRPr lang="en-GB"/>
          </a:p>
        </p:txBody>
      </p:sp>
    </p:spTree>
    <p:extLst>
      <p:ext uri="{BB962C8B-B14F-4D97-AF65-F5344CB8AC3E}">
        <p14:creationId xmlns:p14="http://schemas.microsoft.com/office/powerpoint/2010/main" val="40588738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37: LB284 comment resolution</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Approve comment resolutions for all of the comments received from WG LB 284 on P802.11bh D4.0, as </a:t>
            </a:r>
            <a:r>
              <a:rPr lang="pt-BR" sz="2000" dirty="0">
                <a:solidFill>
                  <a:schemeClr val="tx1"/>
                </a:solidFill>
              </a:rPr>
              <a:t>contained in </a:t>
            </a:r>
            <a:r>
              <a:rPr lang="en-US" sz="2000" b="0" dirty="0">
                <a:hlinkClick r:id="rId2"/>
              </a:rPr>
              <a:t>11-24/0669r3</a:t>
            </a:r>
            <a:r>
              <a:rPr lang="en-US" sz="2000" b="0" dirty="0"/>
              <a:t>,</a:t>
            </a:r>
            <a:endParaRPr lang="en-GB" sz="2000" dirty="0">
              <a:solidFill>
                <a:schemeClr val="tx1"/>
              </a:solidFill>
            </a:endParaRPr>
          </a:p>
          <a:p>
            <a:endParaRPr lang="en-US" sz="2000" dirty="0">
              <a:solidFill>
                <a:schemeClr val="tx1"/>
              </a:solidFill>
            </a:endParaRPr>
          </a:p>
          <a:p>
            <a:endParaRPr lang="en-US" sz="2000" dirty="0">
              <a:solidFill>
                <a:schemeClr val="tx1"/>
              </a:solidFill>
            </a:endParaRPr>
          </a:p>
          <a:p>
            <a:r>
              <a:rPr lang="en-US" sz="2000" dirty="0"/>
              <a:t>Moved by Jay Yang, Second: Carol Ansley</a:t>
            </a:r>
          </a:p>
          <a:p>
            <a:endParaRPr lang="en-US" sz="1800" dirty="0"/>
          </a:p>
          <a:p>
            <a:pPr>
              <a:spcBef>
                <a:spcPts val="0"/>
              </a:spcBef>
            </a:pPr>
            <a:r>
              <a:rPr lang="en-US" sz="2000" dirty="0"/>
              <a:t>Result: Unanimous consent  </a:t>
            </a:r>
            <a:r>
              <a:rPr lang="en-US" sz="2000" dirty="0">
                <a:highlight>
                  <a:srgbClr val="00FF00"/>
                </a:highlight>
              </a:rPr>
              <a:t> (Motion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846379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Reconsider 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Result: 22-11-2  66%  </a:t>
            </a:r>
            <a:r>
              <a:rPr lang="en-US" dirty="0">
                <a:highlight>
                  <a:srgbClr val="FF0000"/>
                </a:highlight>
              </a:rPr>
              <a:t>Fails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48592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38: P802.11bh Initial SA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Approve a 30 day Initial SA Ballot asking the question “Should P802.11bh D4.0 be forwarded to RevCom?”</a:t>
            </a:r>
            <a:endParaRPr lang="en-US" sz="2000" dirty="0">
              <a:solidFill>
                <a:schemeClr val="tx1"/>
              </a:solidFill>
            </a:endParaRPr>
          </a:p>
          <a:p>
            <a:endParaRPr lang="en-US" sz="2000" dirty="0">
              <a:solidFill>
                <a:schemeClr val="tx1"/>
              </a:solidFill>
            </a:endParaRPr>
          </a:p>
          <a:p>
            <a:r>
              <a:rPr lang="en-US" sz="2000" dirty="0"/>
              <a:t>Moved by Jay Yang, Second: Okan Mutgan</a:t>
            </a:r>
          </a:p>
          <a:p>
            <a:endParaRPr lang="en-US" sz="1800" dirty="0"/>
          </a:p>
          <a:p>
            <a:pPr>
              <a:spcBef>
                <a:spcPts val="0"/>
              </a:spcBef>
            </a:pPr>
            <a:r>
              <a:rPr lang="en-US" sz="2000" dirty="0"/>
              <a:t>Result: Yes: 5, No: 0, Abstain: 0 </a:t>
            </a:r>
            <a:r>
              <a:rPr lang="en-US" sz="2000" dirty="0">
                <a:highlight>
                  <a:srgbClr val="00FF00"/>
                </a:highlight>
              </a:rPr>
              <a:t> (Motion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60</a:t>
            </a:fld>
            <a:endParaRPr lang="en-GB" dirty="0"/>
          </a:p>
        </p:txBody>
      </p:sp>
    </p:spTree>
    <p:extLst>
      <p:ext uri="{BB962C8B-B14F-4D97-AF65-F5344CB8AC3E}">
        <p14:creationId xmlns:p14="http://schemas.microsoft.com/office/powerpoint/2010/main" val="74488270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2024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61</a:t>
            </a:fld>
            <a:endParaRPr lang="en-GB"/>
          </a:p>
        </p:txBody>
      </p:sp>
    </p:spTree>
    <p:extLst>
      <p:ext uri="{BB962C8B-B14F-4D97-AF65-F5344CB8AC3E}">
        <p14:creationId xmlns:p14="http://schemas.microsoft.com/office/powerpoint/2010/main" val="10043422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39 – Initial SA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per the resolutions recorded in </a:t>
            </a:r>
            <a:r>
              <a:rPr lang="en-US" b="0" dirty="0">
                <a:hlinkClick r:id="rId2"/>
              </a:rPr>
              <a:t>11-24/0883r3</a:t>
            </a:r>
            <a:r>
              <a:rPr lang="en-US" b="0" dirty="0"/>
              <a:t> marked “Ready for motion” in the Notes column (16 CIDs), and incorporate the text changes into the latest TGbh draft:</a:t>
            </a:r>
          </a:p>
          <a:p>
            <a:pPr marL="0" indent="0"/>
            <a:endParaRPr lang="en-US" dirty="0"/>
          </a:p>
          <a:p>
            <a:pPr>
              <a:spcBef>
                <a:spcPts val="0"/>
              </a:spcBef>
            </a:pPr>
            <a:r>
              <a:rPr lang="en-US" sz="2400" dirty="0"/>
              <a:t>Moved: Jouni Malinen</a:t>
            </a:r>
          </a:p>
          <a:p>
            <a:pPr>
              <a:spcBef>
                <a:spcPts val="0"/>
              </a:spcBef>
            </a:pPr>
            <a:r>
              <a:rPr lang="en-US" sz="2400" dirty="0"/>
              <a:t>Second: Jay Yang</a:t>
            </a:r>
          </a:p>
          <a:p>
            <a:pPr>
              <a:spcBef>
                <a:spcPts val="0"/>
              </a:spcBef>
            </a:pPr>
            <a:r>
              <a:rPr lang="en-US" sz="2400" dirty="0"/>
              <a:t>Result: Yes: , No: , Abstain:  (Motion passes/fails)  </a:t>
            </a:r>
            <a:r>
              <a:rPr lang="en-US" sz="2400" dirty="0">
                <a:highlight>
                  <a:srgbClr val="00FF00"/>
                </a:highlight>
              </a:rPr>
              <a:t>UC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Tree>
    <p:extLst>
      <p:ext uri="{BB962C8B-B14F-4D97-AF65-F5344CB8AC3E}">
        <p14:creationId xmlns:p14="http://schemas.microsoft.com/office/powerpoint/2010/main" val="13359745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xx – Device ID in non-FILS Association Req/</a:t>
            </a:r>
            <a:r>
              <a:rPr lang="en-US" dirty="0" err="1"/>
              <a:t>Rsp</a:t>
            </a:r>
            <a:endParaRPr lang="en-US" dirty="0"/>
          </a:p>
        </p:txBody>
      </p:sp>
      <p:sp>
        <p:nvSpPr>
          <p:cNvPr id="3" name="Content Placeholder 2"/>
          <p:cNvSpPr>
            <a:spLocks noGrp="1"/>
          </p:cNvSpPr>
          <p:nvPr>
            <p:ph idx="1"/>
          </p:nvPr>
        </p:nvSpPr>
        <p:spPr>
          <a:xfrm>
            <a:off x="914401" y="1600200"/>
            <a:ext cx="10361084" cy="4799014"/>
          </a:xfrm>
        </p:spPr>
        <p:txBody>
          <a:bodyPr/>
          <a:lstStyle/>
          <a:p>
            <a:r>
              <a:rPr lang="en-US" b="0" dirty="0"/>
              <a:t>Agree to the resolution of CID 3133 in the direction described in </a:t>
            </a:r>
            <a:r>
              <a:rPr lang="en-US" b="0" dirty="0">
                <a:hlinkClick r:id="rId2"/>
              </a:rPr>
              <a:t>11-24/0068r3</a:t>
            </a:r>
            <a:r>
              <a:rPr lang="en-US" b="0" dirty="0"/>
              <a:t> (final review, and potentially small technical clean-up, still TBD), </a:t>
            </a:r>
            <a:r>
              <a:rPr lang="en-US" b="0" u="sng" dirty="0"/>
              <a:t>and direct the author to continue cleaning up the document.</a:t>
            </a:r>
          </a:p>
          <a:p>
            <a:pPr marL="0" indent="0"/>
            <a:endParaRPr lang="en-US" dirty="0"/>
          </a:p>
          <a:p>
            <a:pPr>
              <a:spcBef>
                <a:spcPts val="0"/>
              </a:spcBef>
            </a:pPr>
            <a:r>
              <a:rPr lang="en-US" sz="2400" dirty="0"/>
              <a:t>Moved:</a:t>
            </a:r>
          </a:p>
          <a:p>
            <a:pPr>
              <a:spcBef>
                <a:spcPts val="0"/>
              </a:spcBef>
            </a:pPr>
            <a:r>
              <a:rPr lang="en-US" sz="2400" dirty="0"/>
              <a:t>Second:</a:t>
            </a:r>
          </a:p>
          <a:p>
            <a:pPr>
              <a:spcBef>
                <a:spcPts val="0"/>
              </a:spcBef>
            </a:pPr>
            <a:r>
              <a:rPr lang="en-US" sz="2400" dirty="0"/>
              <a:t>Result: Yes: , No: , Abstain:  (Motion passes/fails)</a:t>
            </a:r>
          </a:p>
          <a:p>
            <a:pPr>
              <a:spcBef>
                <a:spcPts val="0"/>
              </a:spcBef>
            </a:pPr>
            <a:endParaRPr lang="en-US" dirty="0">
              <a:highlight>
                <a:srgbClr val="00FF00"/>
              </a:highlight>
            </a:endParaRPr>
          </a:p>
          <a:p>
            <a:pPr>
              <a:spcBef>
                <a:spcPts val="0"/>
              </a:spcBef>
            </a:pPr>
            <a:r>
              <a:rPr lang="en-US" sz="2400" dirty="0">
                <a:solidFill>
                  <a:schemeClr val="tx1"/>
                </a:solidFill>
                <a:highlight>
                  <a:srgbClr val="FF0000"/>
                </a:highlight>
              </a:rPr>
              <a:t>Failed – lack of mover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Tree>
    <p:extLst>
      <p:ext uri="{BB962C8B-B14F-4D97-AF65-F5344CB8AC3E}">
        <p14:creationId xmlns:p14="http://schemas.microsoft.com/office/powerpoint/2010/main" val="425213127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40 – TGbh face-to-face ad hoc, June 2024</a:t>
            </a:r>
          </a:p>
        </p:txBody>
      </p:sp>
      <p:sp>
        <p:nvSpPr>
          <p:cNvPr id="3" name="Content Placeholder 2"/>
          <p:cNvSpPr>
            <a:spLocks noGrp="1"/>
          </p:cNvSpPr>
          <p:nvPr>
            <p:ph idx="1"/>
          </p:nvPr>
        </p:nvSpPr>
        <p:spPr>
          <a:xfrm>
            <a:off x="914401" y="1600200"/>
            <a:ext cx="10361084" cy="4799014"/>
          </a:xfrm>
        </p:spPr>
        <p:txBody>
          <a:bodyPr/>
          <a:lstStyle/>
          <a:p>
            <a:r>
              <a:rPr lang="en-US" sz="2400" dirty="0"/>
              <a:t>Request WG approval of TGbh (as CRC) mixed-mode ad hoc meeting: </a:t>
            </a:r>
          </a:p>
          <a:p>
            <a:pPr marL="457200" indent="-457200">
              <a:buFont typeface="Arial" panose="020B0604020202020204" pitchFamily="34" charset="0"/>
              <a:buChar char="•"/>
            </a:pPr>
            <a:r>
              <a:rPr lang="en-US" sz="2400" dirty="0"/>
              <a:t>June 18-20, for resolution of initial SA ballot comments, and start SA first recirc on a D5.0</a:t>
            </a:r>
          </a:p>
          <a:p>
            <a:pPr marL="457200" indent="-457200">
              <a:buFont typeface="Arial" panose="020B0604020202020204" pitchFamily="34" charset="0"/>
              <a:buChar char="•"/>
            </a:pPr>
            <a:r>
              <a:rPr lang="en-US" sz="2400" dirty="0"/>
              <a:t>CommScope, Sunnyvale, CA, USA</a:t>
            </a:r>
          </a:p>
          <a:p>
            <a:r>
              <a:rPr lang="en-US" sz="2400" dirty="0"/>
              <a:t>	</a:t>
            </a:r>
          </a:p>
          <a:p>
            <a:endParaRPr lang="en-US" dirty="0"/>
          </a:p>
          <a:p>
            <a:pPr>
              <a:spcBef>
                <a:spcPts val="0"/>
              </a:spcBef>
            </a:pPr>
            <a:r>
              <a:rPr lang="en-US" sz="2400" dirty="0"/>
              <a:t>Moved: Jon Rosdahl</a:t>
            </a:r>
          </a:p>
          <a:p>
            <a:pPr>
              <a:spcBef>
                <a:spcPts val="0"/>
              </a:spcBef>
            </a:pPr>
            <a:r>
              <a:rPr lang="en-US" sz="2400" dirty="0"/>
              <a:t>Second: Jouni Malinen</a:t>
            </a:r>
          </a:p>
          <a:p>
            <a:pPr>
              <a:spcBef>
                <a:spcPts val="0"/>
              </a:spcBef>
            </a:pPr>
            <a:r>
              <a:rPr lang="en-US" sz="2400" dirty="0"/>
              <a:t>Result: Yes: 14, No: 0, Abstain: 10 (Motion </a:t>
            </a:r>
            <a:r>
              <a:rPr lang="en-US" sz="2400" dirty="0">
                <a:highlight>
                  <a:srgbClr val="00FF00"/>
                </a:highlight>
              </a:rPr>
              <a:t>passes</a:t>
            </a:r>
            <a:r>
              <a:rPr lang="en-US" sz="2400" dirty="0"/>
              <a:t>)</a:t>
            </a:r>
            <a:endParaRPr lang="en-US" sz="2400"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Tree>
    <p:extLst>
      <p:ext uri="{BB962C8B-B14F-4D97-AF65-F5344CB8AC3E}">
        <p14:creationId xmlns:p14="http://schemas.microsoft.com/office/powerpoint/2010/main" val="309609153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June 2024 ad hoc (Sunnyvale)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65</a:t>
            </a:fld>
            <a:endParaRPr lang="en-GB"/>
          </a:p>
        </p:txBody>
      </p:sp>
    </p:spTree>
    <p:extLst>
      <p:ext uri="{BB962C8B-B14F-4D97-AF65-F5344CB8AC3E}">
        <p14:creationId xmlns:p14="http://schemas.microsoft.com/office/powerpoint/2010/main" val="25624776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#41 – Initial SA ballot comment resolution</a:t>
            </a:r>
          </a:p>
        </p:txBody>
      </p:sp>
      <p:sp>
        <p:nvSpPr>
          <p:cNvPr id="3" name="Content Placeholder 2"/>
          <p:cNvSpPr>
            <a:spLocks noGrp="1"/>
          </p:cNvSpPr>
          <p:nvPr>
            <p:ph idx="1"/>
          </p:nvPr>
        </p:nvSpPr>
        <p:spPr>
          <a:xfrm>
            <a:off x="914401" y="1600200"/>
            <a:ext cx="10361084" cy="4799014"/>
          </a:xfrm>
        </p:spPr>
        <p:txBody>
          <a:bodyPr/>
          <a:lstStyle/>
          <a:p>
            <a:r>
              <a:rPr lang="en-GB" sz="2400" dirty="0">
                <a:solidFill>
                  <a:schemeClr val="tx1"/>
                </a:solidFill>
              </a:rPr>
              <a:t>Approve comment resolutions for all of the comments received from Initial SA LB on P802.11bh D4.0, per the resolutions recorded in 11-24/0883r15 </a:t>
            </a:r>
            <a:r>
              <a:rPr lang="en-GB" dirty="0">
                <a:solidFill>
                  <a:schemeClr val="tx1"/>
                </a:solidFill>
              </a:rPr>
              <a:t>w</a:t>
            </a:r>
            <a:r>
              <a:rPr lang="en-GB" sz="2400" dirty="0">
                <a:solidFill>
                  <a:schemeClr val="tx1"/>
                </a:solidFill>
              </a:rPr>
              <a:t>ith “Ready for motion” in the Notes column</a:t>
            </a:r>
            <a:r>
              <a:rPr lang="en-GB" dirty="0">
                <a:solidFill>
                  <a:schemeClr val="tx1"/>
                </a:solidFill>
              </a:rPr>
              <a:t>.</a:t>
            </a:r>
            <a:endParaRPr lang="en-US" b="0" dirty="0"/>
          </a:p>
          <a:p>
            <a:pPr>
              <a:spcBef>
                <a:spcPts val="0"/>
              </a:spcBef>
            </a:pPr>
            <a:endParaRPr lang="en-US" sz="2400" dirty="0"/>
          </a:p>
          <a:p>
            <a:pPr>
              <a:spcBef>
                <a:spcPts val="0"/>
              </a:spcBef>
            </a:pPr>
            <a:r>
              <a:rPr lang="en-US" sz="2400" dirty="0"/>
              <a:t>Moved: Jay Yang</a:t>
            </a:r>
          </a:p>
          <a:p>
            <a:pPr>
              <a:spcBef>
                <a:spcPts val="0"/>
              </a:spcBef>
            </a:pPr>
            <a:r>
              <a:rPr lang="en-US" sz="2400" dirty="0"/>
              <a:t>Second: Graham Smith</a:t>
            </a:r>
          </a:p>
          <a:p>
            <a:pPr>
              <a:spcBef>
                <a:spcPts val="0"/>
              </a:spcBef>
            </a:pPr>
            <a:r>
              <a:rPr lang="en-US" sz="2400" dirty="0"/>
              <a:t>Result: Y 6/N 0/A 0 (</a:t>
            </a:r>
            <a:r>
              <a:rPr lang="en-US" sz="2400" dirty="0">
                <a:highlight>
                  <a:srgbClr val="00FF00"/>
                </a:highlight>
              </a:rPr>
              <a:t>Motion passes</a:t>
            </a:r>
            <a:r>
              <a:rPr lang="en-US" sz="2400" dirty="0"/>
              <a: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Tree>
    <p:extLst>
      <p:ext uri="{BB962C8B-B14F-4D97-AF65-F5344CB8AC3E}">
        <p14:creationId xmlns:p14="http://schemas.microsoft.com/office/powerpoint/2010/main" val="385689365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#42: P802.11bh first recirculation SA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Initial SA letter ballot on P802.11bh D4.0, as </a:t>
            </a:r>
            <a:r>
              <a:rPr lang="pt-BR" sz="2000" dirty="0">
                <a:solidFill>
                  <a:schemeClr val="tx1"/>
                </a:solidFill>
              </a:rPr>
              <a:t>contained in </a:t>
            </a:r>
            <a:r>
              <a:rPr lang="en-GB" sz="2000" dirty="0">
                <a:solidFill>
                  <a:schemeClr val="tx1"/>
                </a:solidFill>
              </a:rPr>
              <a:t>11-24/0883r15 </a:t>
            </a:r>
            <a:r>
              <a:rPr lang="pt-BR" sz="2000" dirty="0">
                <a:solidFill>
                  <a:schemeClr val="tx1"/>
                </a:solidFill>
              </a:rPr>
              <a:t>,</a:t>
            </a:r>
            <a:endParaRPr lang="en-GB" sz="2000" dirty="0">
              <a:solidFill>
                <a:schemeClr val="tx1"/>
              </a:solidFill>
            </a:endParaRPr>
          </a:p>
          <a:p>
            <a:r>
              <a:rPr lang="en-GB" sz="2000" dirty="0">
                <a:solidFill>
                  <a:schemeClr val="tx1"/>
                </a:solidFill>
              </a:rPr>
              <a:t>Instruct the editor to prepare P802.11bh D5.0 incorporating those changes, and</a:t>
            </a:r>
          </a:p>
          <a:p>
            <a:r>
              <a:rPr lang="en-GB" sz="2000" dirty="0">
                <a:solidFill>
                  <a:schemeClr val="tx1"/>
                </a:solidFill>
              </a:rPr>
              <a:t>Approve a 10+ day SA Recirculation Ballot asking the question “Should P802.11bh D5.0 be forwarded to RevCom?”, giving the Chair discretion to manage the ballot duration as needed to complete on/before July 11.</a:t>
            </a:r>
            <a:endParaRPr lang="en-US" sz="2000" dirty="0">
              <a:solidFill>
                <a:schemeClr val="tx1"/>
              </a:solidFill>
            </a:endParaRPr>
          </a:p>
          <a:p>
            <a:endParaRPr lang="en-US" sz="2000" dirty="0">
              <a:solidFill>
                <a:schemeClr val="tx1"/>
              </a:solidFill>
            </a:endParaRPr>
          </a:p>
          <a:p>
            <a:r>
              <a:rPr lang="en-US" sz="2000" dirty="0"/>
              <a:t>Moved by: Jay Yang</a:t>
            </a:r>
          </a:p>
          <a:p>
            <a:r>
              <a:rPr lang="en-US" sz="2000" dirty="0"/>
              <a:t>Second: Joe Levy</a:t>
            </a:r>
          </a:p>
          <a:p>
            <a:endParaRPr lang="en-US" sz="1800" dirty="0"/>
          </a:p>
          <a:p>
            <a:pPr>
              <a:spcBef>
                <a:spcPts val="0"/>
              </a:spcBef>
            </a:pPr>
            <a:r>
              <a:rPr lang="en-US" sz="2000" dirty="0"/>
              <a:t>Result: Yes: 6, No: 0, Abstain: 0  (</a:t>
            </a:r>
            <a:r>
              <a:rPr lang="en-US" sz="2000" dirty="0">
                <a:highlight>
                  <a:srgbClr val="00FF00"/>
                </a:highlight>
              </a:rPr>
              <a:t>Motion Passes</a:t>
            </a:r>
            <a:r>
              <a:rPr lang="en-US" sz="2000" dirty="0"/>
              <a:t>)</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67</a:t>
            </a:fld>
            <a:endParaRPr lang="en-GB" dirty="0"/>
          </a:p>
        </p:txBody>
      </p:sp>
    </p:spTree>
    <p:extLst>
      <p:ext uri="{BB962C8B-B14F-4D97-AF65-F5344CB8AC3E}">
        <p14:creationId xmlns:p14="http://schemas.microsoft.com/office/powerpoint/2010/main" val="360995450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July 2024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68</a:t>
            </a:fld>
            <a:endParaRPr lang="en-GB"/>
          </a:p>
        </p:txBody>
      </p:sp>
    </p:spTree>
    <p:extLst>
      <p:ext uri="{BB962C8B-B14F-4D97-AF65-F5344CB8AC3E}">
        <p14:creationId xmlns:p14="http://schemas.microsoft.com/office/powerpoint/2010/main" val="15114122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#43: First SA recirc comment resolution</a:t>
            </a:r>
          </a:p>
        </p:txBody>
      </p:sp>
      <p:sp>
        <p:nvSpPr>
          <p:cNvPr id="3" name="Content Placeholder 2"/>
          <p:cNvSpPr>
            <a:spLocks noGrp="1"/>
          </p:cNvSpPr>
          <p:nvPr>
            <p:ph idx="1"/>
          </p:nvPr>
        </p:nvSpPr>
        <p:spPr>
          <a:xfrm>
            <a:off x="914401" y="1600200"/>
            <a:ext cx="10361084" cy="4799014"/>
          </a:xfrm>
        </p:spPr>
        <p:txBody>
          <a:bodyPr/>
          <a:lstStyle/>
          <a:p>
            <a:r>
              <a:rPr lang="en-GB" sz="2400" dirty="0">
                <a:solidFill>
                  <a:schemeClr val="tx1"/>
                </a:solidFill>
              </a:rPr>
              <a:t>Approve comment resolutions for all of the comments received from first SA recirculation ballot on P802.11bh D5.0, per the resolutions recorded in 11-24/1262r</a:t>
            </a:r>
            <a:r>
              <a:rPr lang="en-GB" sz="2400" dirty="0">
                <a:solidFill>
                  <a:schemeClr val="tx1"/>
                </a:solidFill>
                <a:highlight>
                  <a:srgbClr val="FFFF00"/>
                </a:highlight>
              </a:rPr>
              <a:t>??,</a:t>
            </a:r>
            <a:r>
              <a:rPr lang="en-GB" dirty="0">
                <a:solidFill>
                  <a:schemeClr val="tx1"/>
                </a:solidFill>
              </a:rPr>
              <a:t> and incorporate the changes in the latest TGbh draft.</a:t>
            </a:r>
            <a:endParaRPr lang="en-US" b="0" dirty="0"/>
          </a:p>
          <a:p>
            <a:pPr>
              <a:spcBef>
                <a:spcPts val="0"/>
              </a:spcBef>
            </a:pPr>
            <a:endParaRPr lang="en-US" sz="2400" dirty="0"/>
          </a:p>
          <a:p>
            <a:r>
              <a:rPr lang="en-US" sz="2400" dirty="0"/>
              <a:t>Moved by:</a:t>
            </a:r>
          </a:p>
          <a:p>
            <a:r>
              <a:rPr lang="en-US" sz="2400" dirty="0"/>
              <a:t>Second:</a:t>
            </a:r>
          </a:p>
          <a:p>
            <a:endParaRPr lang="en-US" sz="2000" dirty="0"/>
          </a:p>
          <a:p>
            <a:pPr>
              <a:spcBef>
                <a:spcPts val="0"/>
              </a:spcBef>
            </a:pPr>
            <a:r>
              <a:rPr lang="en-US" sz="2400" dirty="0"/>
              <a:t>Result: Yes: , No: , Abstain:   (Motion Passes/Fails)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Tree>
    <p:extLst>
      <p:ext uri="{BB962C8B-B14F-4D97-AF65-F5344CB8AC3E}">
        <p14:creationId xmlns:p14="http://schemas.microsoft.com/office/powerpoint/2010/main" val="4291858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April 12,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Tree>
    <p:extLst>
      <p:ext uri="{BB962C8B-B14F-4D97-AF65-F5344CB8AC3E}">
        <p14:creationId xmlns:p14="http://schemas.microsoft.com/office/powerpoint/2010/main" val="2707980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#44: P802.11bh second recirculation SA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first SA recirculation ballot on P802.11bh D5.0, as </a:t>
            </a:r>
            <a:r>
              <a:rPr lang="pt-BR" sz="2000" dirty="0">
                <a:solidFill>
                  <a:schemeClr val="tx1"/>
                </a:solidFill>
              </a:rPr>
              <a:t>contained in </a:t>
            </a:r>
            <a:r>
              <a:rPr lang="en-GB" sz="2000" dirty="0">
                <a:solidFill>
                  <a:schemeClr val="tx1"/>
                </a:solidFill>
              </a:rPr>
              <a:t>11-24/1262r</a:t>
            </a:r>
            <a:r>
              <a:rPr lang="en-GB" sz="2000" dirty="0">
                <a:solidFill>
                  <a:schemeClr val="tx1"/>
                </a:solidFill>
                <a:highlight>
                  <a:srgbClr val="FFFF00"/>
                </a:highlight>
              </a:rPr>
              <a:t>??</a:t>
            </a:r>
            <a:r>
              <a:rPr lang="en-GB" sz="2000" dirty="0">
                <a:solidFill>
                  <a:schemeClr val="tx1"/>
                </a:solidFill>
              </a:rPr>
              <a:t> </a:t>
            </a:r>
            <a:r>
              <a:rPr lang="pt-BR" sz="2000" dirty="0">
                <a:solidFill>
                  <a:schemeClr val="tx1"/>
                </a:solidFill>
              </a:rPr>
              <a:t>,</a:t>
            </a:r>
            <a:endParaRPr lang="en-GB" sz="2000" dirty="0">
              <a:solidFill>
                <a:schemeClr val="tx1"/>
              </a:solidFill>
            </a:endParaRPr>
          </a:p>
          <a:p>
            <a:r>
              <a:rPr lang="en-GB" sz="2000" dirty="0">
                <a:solidFill>
                  <a:schemeClr val="tx1"/>
                </a:solidFill>
              </a:rPr>
              <a:t>Instruct the editor to prepare P802.11bh D6.0 incorporating those changes, and</a:t>
            </a:r>
          </a:p>
          <a:p>
            <a:r>
              <a:rPr lang="en-GB" sz="2000" dirty="0">
                <a:solidFill>
                  <a:schemeClr val="tx1"/>
                </a:solidFill>
              </a:rPr>
              <a:t>Approve a 10 day SA 2</a:t>
            </a:r>
            <a:r>
              <a:rPr lang="en-GB" sz="2000" baseline="30000" dirty="0">
                <a:solidFill>
                  <a:schemeClr val="tx1"/>
                </a:solidFill>
              </a:rPr>
              <a:t>nd</a:t>
            </a:r>
            <a:r>
              <a:rPr lang="en-GB" sz="2000" dirty="0">
                <a:solidFill>
                  <a:schemeClr val="tx1"/>
                </a:solidFill>
              </a:rPr>
              <a:t> Recirculation Ballot asking the question “Should P802.11bh D6.0 be forwarded to RevCom?”.</a:t>
            </a:r>
            <a:endParaRPr lang="en-US" sz="2000" dirty="0">
              <a:solidFill>
                <a:schemeClr val="tx1"/>
              </a:solidFill>
            </a:endParaRPr>
          </a:p>
          <a:p>
            <a:endParaRPr lang="en-US" sz="2000" dirty="0">
              <a:solidFill>
                <a:schemeClr val="tx1"/>
              </a:solidFill>
            </a:endParaRPr>
          </a:p>
          <a:p>
            <a:r>
              <a:rPr lang="en-US" sz="2000" dirty="0"/>
              <a:t>Moved by:</a:t>
            </a:r>
          </a:p>
          <a:p>
            <a:r>
              <a:rPr lang="en-US" sz="2000" dirty="0"/>
              <a:t>Second:</a:t>
            </a:r>
          </a:p>
          <a:p>
            <a:endParaRPr lang="en-US" sz="1800" dirty="0"/>
          </a:p>
          <a:p>
            <a:pPr>
              <a:spcBef>
                <a:spcPts val="0"/>
              </a:spcBef>
            </a:pPr>
            <a:r>
              <a:rPr lang="en-US" sz="2000" dirty="0"/>
              <a:t>Result: Yes: , No: , Abstain:   (Motion Passes/Fails)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70</a:t>
            </a:fld>
            <a:endParaRPr lang="en-GB" dirty="0"/>
          </a:p>
        </p:txBody>
      </p:sp>
    </p:spTree>
    <p:extLst>
      <p:ext uri="{BB962C8B-B14F-4D97-AF65-F5344CB8AC3E}">
        <p14:creationId xmlns:p14="http://schemas.microsoft.com/office/powerpoint/2010/main" val="317003201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#45: </a:t>
            </a:r>
            <a:r>
              <a:rPr lang="en-GB" sz="3200" dirty="0"/>
              <a:t>P802.11</a:t>
            </a:r>
            <a:r>
              <a:rPr lang="en-US" sz="3200" dirty="0" err="1"/>
              <a:t>bh</a:t>
            </a:r>
            <a:r>
              <a:rPr lang="en-GB" sz="3200" dirty="0"/>
              <a:t> Conditional Forward to </a:t>
            </a:r>
            <a:r>
              <a:rPr lang="en-GB" sz="3200" dirty="0" err="1"/>
              <a:t>REVcom</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solidFill>
                  <a:schemeClr val="tx1"/>
                </a:solidFill>
              </a:rPr>
              <a:t>Approve document 11-24/1317r</a:t>
            </a:r>
            <a:r>
              <a:rPr lang="en-US" sz="2000" dirty="0">
                <a:solidFill>
                  <a:schemeClr val="tx1"/>
                </a:solidFill>
                <a:highlight>
                  <a:srgbClr val="FFFF00"/>
                </a:highlight>
              </a:rPr>
              <a:t>??</a:t>
            </a:r>
            <a:r>
              <a:rPr lang="en-US" sz="2000" dirty="0">
                <a:solidFill>
                  <a:schemeClr val="tx1"/>
                </a:solidFill>
              </a:rPr>
              <a:t> as the report to the IEEE 802 Executive Committee (EC) on the requirements for conditional approval to forward P802.11bh D6.0 to RevCom, and</a:t>
            </a:r>
          </a:p>
          <a:p>
            <a:r>
              <a:rPr lang="en-US" sz="2000" dirty="0">
                <a:solidFill>
                  <a:schemeClr val="tx1"/>
                </a:solidFill>
              </a:rPr>
              <a:t>Request the IEEE 802 EC to conditionally approve forwarding P802.11bh D6.0 to RevCom.</a:t>
            </a:r>
          </a:p>
          <a:p>
            <a:endParaRPr lang="en-US" sz="2000" dirty="0">
              <a:solidFill>
                <a:schemeClr val="tx1"/>
              </a:solidFill>
            </a:endParaRPr>
          </a:p>
          <a:p>
            <a:r>
              <a:rPr lang="en-US" sz="2000" dirty="0"/>
              <a:t>Moved by:</a:t>
            </a:r>
          </a:p>
          <a:p>
            <a:r>
              <a:rPr lang="en-US" sz="2000" dirty="0"/>
              <a:t>Second:</a:t>
            </a:r>
          </a:p>
          <a:p>
            <a:endParaRPr lang="en-US" sz="1800" dirty="0"/>
          </a:p>
          <a:p>
            <a:pPr>
              <a:spcBef>
                <a:spcPts val="0"/>
              </a:spcBef>
            </a:pPr>
            <a:r>
              <a:rPr lang="en-US" sz="2000" dirty="0"/>
              <a:t>Result: Yes: , No: , Abstain:   (Motion Passes/Fails)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2593340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10-7-5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documents:</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p>
          <a:p>
            <a:pPr lvl="2">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4"/>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Dan Harkins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13-4-4  </a:t>
            </a:r>
            <a:r>
              <a:rPr lang="en-GB" sz="2400" b="1" dirty="0">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Passes</a:t>
            </a:r>
            <a:endParaRPr lang="en-US"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43614</TotalTime>
  <Words>4523</Words>
  <Application>Microsoft Office PowerPoint</Application>
  <PresentationFormat>Widescreen</PresentationFormat>
  <Paragraphs>592</Paragraphs>
  <Slides>71</Slides>
  <Notes>31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71</vt:i4>
      </vt:variant>
    </vt:vector>
  </HeadingPairs>
  <TitlesOfParts>
    <vt:vector size="78" baseType="lpstr">
      <vt:lpstr>Arial</vt:lpstr>
      <vt:lpstr>Calibri</vt:lpstr>
      <vt:lpstr>Courier New</vt:lpstr>
      <vt:lpstr>Times New Roman</vt:lpstr>
      <vt:lpstr>Wingdings</vt:lpstr>
      <vt:lpstr>Office Theme</vt:lpstr>
      <vt:lpstr>Document</vt:lpstr>
      <vt:lpstr>TGbh-motions-list</vt:lpstr>
      <vt:lpstr>Abstract</vt:lpstr>
      <vt:lpstr>March 11, 2022 (Plenary session)</vt:lpstr>
      <vt:lpstr>Motion #1 – Create Draft</vt:lpstr>
      <vt:lpstr>Motion #2 – Motion to reconsider</vt:lpstr>
      <vt:lpstr>Reconsider Motion #1 – Create Draft</vt:lpstr>
      <vt:lpstr>April 12, 2022 (Teleconference)</vt:lpstr>
      <vt:lpstr>Motion #3 – 11-22/0158</vt:lpstr>
      <vt:lpstr>Motion #4 – 11-22/0187, 11-22/0482</vt:lpstr>
      <vt:lpstr>Motion #5 – 11-21/1379</vt:lpstr>
      <vt:lpstr>Motion #6 – 11-22/0427</vt:lpstr>
      <vt:lpstr>May 13, 2022 (Interim session)</vt:lpstr>
      <vt:lpstr>Motion #7 – D0.1 update</vt:lpstr>
      <vt:lpstr>Motion #8 - TGbh Comment Collection</vt:lpstr>
      <vt:lpstr>August 30, 2022 (Teleconference)</vt:lpstr>
      <vt:lpstr>Motion #9 – CC41 comment resolution</vt:lpstr>
      <vt:lpstr>Motion #10 – Specific TGbh Scenarios</vt:lpstr>
      <vt:lpstr>Sept 15, 2022 (Interim session)</vt:lpstr>
      <vt:lpstr>Motion #11 – CC41 comment resolution</vt:lpstr>
      <vt:lpstr>Motion #12 – CC41 comment resolution</vt:lpstr>
      <vt:lpstr>Nov 15, 2022 (Plenary session, part 1)</vt:lpstr>
      <vt:lpstr>Motion #13 – dot11DeviceIDActivated MIB attribute</vt:lpstr>
      <vt:lpstr>Feb 28, 2023 (Teleconference)</vt:lpstr>
      <vt:lpstr>Motion #14 – RRCM</vt:lpstr>
      <vt:lpstr>March 16, 2023 (Plenary session)</vt:lpstr>
      <vt:lpstr>Motion #15 – Way forward CIDs</vt:lpstr>
      <vt:lpstr>April 18, 2023 (Teleconference)</vt:lpstr>
      <vt:lpstr>Motion #16 – CC41 comment resolution</vt:lpstr>
      <vt:lpstr>May 15, 2023 (Interim session)</vt:lpstr>
      <vt:lpstr>Motion #17 – CC41 comment resolution</vt:lpstr>
      <vt:lpstr>Motion #18: P802.11bh initial letter ballot</vt:lpstr>
      <vt:lpstr>July 13, 2023 (Plenary session)</vt:lpstr>
      <vt:lpstr>Motion #19 – LB274 comment resolution</vt:lpstr>
      <vt:lpstr>August 22, 2023 (Teleconference)</vt:lpstr>
      <vt:lpstr>Motion #20 – LB274 comment resolution</vt:lpstr>
      <vt:lpstr>September 14, 2023 (Interim session)</vt:lpstr>
      <vt:lpstr>Motion #21 – LB274 comment resolution</vt:lpstr>
      <vt:lpstr>October 31, 2023 (Teleconference)</vt:lpstr>
      <vt:lpstr>Motion #22 – LB274 comment resolution</vt:lpstr>
      <vt:lpstr>November 2023 (Plenary session)</vt:lpstr>
      <vt:lpstr>Motion #23 – LB274 comment resolution</vt:lpstr>
      <vt:lpstr>Motion #24 – LB274 comment resolution – CID 122</vt:lpstr>
      <vt:lpstr>Motion #25 – LB274 comment resolution – CID 98</vt:lpstr>
      <vt:lpstr>Motion #26 – LB274 comment resolution</vt:lpstr>
      <vt:lpstr>Motion #27: P802.11bh recirculation letter ballot</vt:lpstr>
      <vt:lpstr>Motion #28: WBA liaison for TGbh</vt:lpstr>
      <vt:lpstr>January 2024 (Interim session)</vt:lpstr>
      <vt:lpstr>Motion #29: CIDs 239, 243, 242</vt:lpstr>
      <vt:lpstr>Motion #30 – LB282 comment resolution</vt:lpstr>
      <vt:lpstr>Motion (WG motion #2): P802.11bh recirculation letter ballot</vt:lpstr>
      <vt:lpstr>March 2024 (Plenary session)</vt:lpstr>
      <vt:lpstr>Motion #31 – LB283 comment resolution</vt:lpstr>
      <vt:lpstr>Motion 32: P802.11bh recirculation letter ballot</vt:lpstr>
      <vt:lpstr>Motion 33: P802.11bh Report to EC</vt:lpstr>
      <vt:lpstr>Motion 34: P802.11bh Conditional SA Ballot</vt:lpstr>
      <vt:lpstr>Motion 35: P802.11bh PAR re-affirmation</vt:lpstr>
      <vt:lpstr>Motion 36: P802.11bh CSD re-affirmation</vt:lpstr>
      <vt:lpstr>April 9, 2024 (CRC Teleconference)</vt:lpstr>
      <vt:lpstr>Motion 37: LB284 comment resolution</vt:lpstr>
      <vt:lpstr>Motion 38: P802.11bh Initial SA letter ballot</vt:lpstr>
      <vt:lpstr>May 2024 (Interim session)</vt:lpstr>
      <vt:lpstr>Motion 39 – Initial SA comment resolution</vt:lpstr>
      <vt:lpstr>Motion xx – Device ID in non-FILS Association Req/Rsp</vt:lpstr>
      <vt:lpstr>Motion 40 – TGbh face-to-face ad hoc, June 2024</vt:lpstr>
      <vt:lpstr>June 2024 ad hoc (Sunnyvale)</vt:lpstr>
      <vt:lpstr>Motion #41 – Initial SA ballot comment resolution</vt:lpstr>
      <vt:lpstr>Motion #42: P802.11bh first recirculation SA letter ballot</vt:lpstr>
      <vt:lpstr>July 2024 (Plenary session)</vt:lpstr>
      <vt:lpstr>Motion #43: First SA recirc comment resolution</vt:lpstr>
      <vt:lpstr>Motion #44: P802.11bh second recirculation SA ballot</vt:lpstr>
      <vt:lpstr>Motion #45: P802.11bh Conditional Forward to REVcom</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Hamilton, Mark</cp:lastModifiedBy>
  <cp:revision>318</cp:revision>
  <cp:lastPrinted>1601-01-01T00:00:00Z</cp:lastPrinted>
  <dcterms:created xsi:type="dcterms:W3CDTF">2021-01-26T19:12:38Z</dcterms:created>
  <dcterms:modified xsi:type="dcterms:W3CDTF">2024-07-18T12:18:10Z</dcterms:modified>
</cp:coreProperties>
</file>