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257" r:id="rId3"/>
    <p:sldId id="2381" r:id="rId4"/>
    <p:sldId id="2369" r:id="rId5"/>
    <p:sldId id="2379" r:id="rId6"/>
    <p:sldId id="2380" r:id="rId7"/>
    <p:sldId id="2382" r:id="rId8"/>
    <p:sldId id="314" r:id="rId9"/>
    <p:sldId id="315" r:id="rId10"/>
    <p:sldId id="317" r:id="rId11"/>
    <p:sldId id="318" r:id="rId12"/>
    <p:sldId id="2384" r:id="rId13"/>
    <p:sldId id="2378" r:id="rId14"/>
    <p:sldId id="2383" r:id="rId15"/>
    <p:sldId id="2388" r:id="rId16"/>
    <p:sldId id="2386" r:id="rId17"/>
    <p:sldId id="2385" r:id="rId18"/>
    <p:sldId id="2389" r:id="rId19"/>
    <p:sldId id="2391" r:id="rId20"/>
    <p:sldId id="2392" r:id="rId21"/>
    <p:sldId id="2393" r:id="rId22"/>
    <p:sldId id="2395" r:id="rId23"/>
    <p:sldId id="2394" r:id="rId24"/>
    <p:sldId id="2396" r:id="rId25"/>
    <p:sldId id="2397" r:id="rId26"/>
    <p:sldId id="2398" r:id="rId27"/>
    <p:sldId id="2402" r:id="rId28"/>
    <p:sldId id="2403" r:id="rId29"/>
    <p:sldId id="2406" r:id="rId30"/>
    <p:sldId id="2405" r:id="rId31"/>
    <p:sldId id="672" r:id="rId32"/>
    <p:sldId id="2408" r:id="rId33"/>
    <p:sldId id="2407" r:id="rId34"/>
    <p:sldId id="2409" r:id="rId35"/>
    <p:sldId id="2410" r:id="rId36"/>
    <p:sldId id="2411" r:id="rId37"/>
    <p:sldId id="2412" r:id="rId38"/>
    <p:sldId id="2413" r:id="rId39"/>
    <p:sldId id="2414" r:id="rId40"/>
    <p:sldId id="2415" r:id="rId41"/>
    <p:sldId id="2416" r:id="rId42"/>
    <p:sldId id="2417" r:id="rId43"/>
    <p:sldId id="2418" r:id="rId44"/>
    <p:sldId id="1041" r:id="rId4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73" d="100"/>
          <a:sy n="73" d="100"/>
        </p:scale>
        <p:origin x="57" y="171"/>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02168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93943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93808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231828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79798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68872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52142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30314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47585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9946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51341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5276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10963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29752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201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7786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4808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7598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2317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3883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780398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21765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802.11-22/0651r30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1379-03-00bh-proposed-text-for-id-query-action-frame.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0427-05-00bh-maad-mac-2-text.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0771-01-00bh-rsn-capability-indication-for-p802-11bh.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2/11-22-0741-02-00bh-suggestions-for-remaining-fix-ups-in-tgbh-d0-1.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2/11-22-0973-08-00bh-cc41-comments-against-d0-2.xls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2/11-22-0973-10-00bh-cc41-comments-against-d0-2.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599-03-00bh-revisions-to-rsn-extension-element.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2/11-22-1079-04-00bh-cr-for-sta-generated-id.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2/11-22-0973-24-00bh-cc41-comments-against-d0-2.xls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2/11-22-0973-27-00bh-cc41-comments-against-d0-2.xls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0651-18-00bh-tgbh-motions-list.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3/11-23-1152-07-00bh-ieee-802-11bh-lb274-comments.xls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3/11-23-1152-15-00bh-ieee-802-11bh-lb274-comments.xls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3/11-23-1152-19-00bh-ieee-802-11bh-lb274-comments.xls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3/11-23-1152-25-00bh-ieee-802-11bh-lb274-comments.xls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3/11-23-1152-24-00bh-ieee-802-11bh-lb274-comments.xls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0651-18-00bh-tgbh-motions-list.pptx" TargetMode="External"/><Relationship Id="rId2" Type="http://schemas.openxmlformats.org/officeDocument/2006/relationships/hyperlink" Target="https://mentor.ieee.org/802.11/dcn/23/11-23-1152-27-00bh-ieee-802-11bh-lb274-comments.xls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482-00-00bh-annex-for-opaque-device-id.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0158-03-00bh-sta-generated-device-id.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0187-02-00bh-network-generated-device-id.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22/11-22-0482-01-00bh-annex-for-opaque-device-id.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TGbh-motions-list</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#5 – 11-21/1379</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11-21/1379r3</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Proposed text for ID Query Action frame)</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Kurt Lumbatis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Carol Ansley</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6-7-8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10</a:t>
            </a:fld>
            <a:endParaRPr lang="en-GB"/>
          </a:p>
        </p:txBody>
      </p:sp>
    </p:spTree>
    <p:extLst>
      <p:ext uri="{BB962C8B-B14F-4D97-AF65-F5344CB8AC3E}">
        <p14:creationId xmlns:p14="http://schemas.microsoft.com/office/powerpoint/2010/main" val="27127643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#6 – 11-22/0427</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11-22/0427r5</a:t>
            </a:r>
            <a:r>
              <a:rPr lang="en-US" sz="2400" b="1" dirty="0">
                <a:effectLst/>
                <a:latin typeface="Calibri" panose="020F0502020204030204" pitchFamily="34" charset="0"/>
                <a:ea typeface="Times New Roman" panose="02020603050405020304" pitchFamily="18" charset="0"/>
              </a:rPr>
              <a:t>  (MAAD MAC 2 text)</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Graham Smith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10-5-7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11</a:t>
            </a:fld>
            <a:endParaRPr lang="en-GB"/>
          </a:p>
        </p:txBody>
      </p:sp>
    </p:spTree>
    <p:extLst>
      <p:ext uri="{BB962C8B-B14F-4D97-AF65-F5344CB8AC3E}">
        <p14:creationId xmlns:p14="http://schemas.microsoft.com/office/powerpoint/2010/main" val="374244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May 13, 2022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12</a:t>
            </a:fld>
            <a:endParaRPr lang="en-GB"/>
          </a:p>
        </p:txBody>
      </p:sp>
    </p:spTree>
    <p:extLst>
      <p:ext uri="{BB962C8B-B14F-4D97-AF65-F5344CB8AC3E}">
        <p14:creationId xmlns:p14="http://schemas.microsoft.com/office/powerpoint/2010/main" val="27266939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#7 – D0.1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D0.1 draft as specified in the following documents:</a:t>
            </a:r>
          </a:p>
          <a:p>
            <a:pPr>
              <a:buFont typeface="Arial" panose="020B0604020202020204" pitchFamily="34" charset="0"/>
              <a:buChar char="•"/>
            </a:pPr>
            <a:r>
              <a:rPr lang="en-GB" altLang="en-US" sz="2400" u="sng" dirty="0">
                <a:solidFill>
                  <a:schemeClr val="tx1"/>
                </a:solidFill>
                <a:hlinkClick r:id="rId3"/>
              </a:rPr>
              <a:t>11-22/0771r1</a:t>
            </a:r>
            <a:r>
              <a:rPr lang="en-GB" altLang="en-US" sz="2400" u="sng" dirty="0">
                <a:solidFill>
                  <a:schemeClr val="tx1"/>
                </a:solidFill>
              </a:rPr>
              <a:t>  </a:t>
            </a:r>
            <a:r>
              <a:rPr lang="en-US" dirty="0"/>
              <a:t>RSN capability indication for P802.11bh</a:t>
            </a:r>
            <a:endParaRPr lang="en-GB" altLang="en-US" u="sng" dirty="0">
              <a:solidFill>
                <a:schemeClr val="tx1"/>
              </a:solidFill>
            </a:endParaRPr>
          </a:p>
          <a:p>
            <a:pPr>
              <a:buFont typeface="Arial" panose="020B0604020202020204" pitchFamily="34" charset="0"/>
              <a:buChar char="•"/>
            </a:pPr>
            <a:r>
              <a:rPr lang="en-GB" altLang="en-US" dirty="0">
                <a:solidFill>
                  <a:schemeClr val="tx1"/>
                </a:solidFill>
                <a:hlinkClick r:id="rId4"/>
              </a:rPr>
              <a:t>11-22/0741r2</a:t>
            </a:r>
            <a:r>
              <a:rPr lang="en-GB" altLang="en-US" dirty="0">
                <a:solidFill>
                  <a:schemeClr val="tx1"/>
                </a:solidFill>
              </a:rPr>
              <a:t> – Suggestions for remaining fix ups in TGbh D0.1</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 Jouni Malinen</a:t>
            </a:r>
          </a:p>
          <a:p>
            <a:pPr marL="0" indent="0"/>
            <a:r>
              <a:rPr lang="en-GB" altLang="en-US" dirty="0">
                <a:solidFill>
                  <a:schemeClr val="tx1"/>
                </a:solidFill>
              </a:rPr>
              <a:t>Seconded: Amelia Andersdotter</a:t>
            </a:r>
          </a:p>
          <a:p>
            <a:pPr marL="0" indent="0"/>
            <a:r>
              <a:rPr lang="en-GB" altLang="en-US" dirty="0">
                <a:solidFill>
                  <a:schemeClr val="tx1"/>
                </a:solidFill>
              </a:rPr>
              <a:t>Results: </a:t>
            </a:r>
            <a:r>
              <a:rPr lang="en-GB" altLang="en-US" dirty="0">
                <a:solidFill>
                  <a:schemeClr val="tx1"/>
                </a:solidFill>
                <a:highlight>
                  <a:srgbClr val="00FF00"/>
                </a:highlight>
              </a:rPr>
              <a:t>Unanimous</a:t>
            </a:r>
            <a:endParaRPr lang="en-US" altLang="en-US" dirty="0">
              <a:solidFill>
                <a:schemeClr val="tx1"/>
              </a:solidFill>
              <a:highlight>
                <a:srgbClr val="00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13</a:t>
            </a:fld>
            <a:endParaRPr lang="en-GB"/>
          </a:p>
        </p:txBody>
      </p:sp>
    </p:spTree>
    <p:extLst>
      <p:ext uri="{BB962C8B-B14F-4D97-AF65-F5344CB8AC3E}">
        <p14:creationId xmlns:p14="http://schemas.microsoft.com/office/powerpoint/2010/main" val="8924641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#8 - TGbh Comment Collection</a:t>
            </a:r>
          </a:p>
        </p:txBody>
      </p:sp>
      <p:sp>
        <p:nvSpPr>
          <p:cNvPr id="3" name="Content Placeholder 2"/>
          <p:cNvSpPr>
            <a:spLocks noGrp="1"/>
          </p:cNvSpPr>
          <p:nvPr>
            <p:ph idx="1"/>
          </p:nvPr>
        </p:nvSpPr>
        <p:spPr/>
        <p:txBody>
          <a:bodyPr/>
          <a:lstStyle/>
          <a:p>
            <a:r>
              <a:rPr lang="en-US" b="0" dirty="0"/>
              <a:t>Instruct the editor to prepare P802.11bh/D0.2, and</a:t>
            </a:r>
          </a:p>
          <a:p>
            <a:r>
              <a:rPr lang="en-US" b="0" dirty="0"/>
              <a:t>approve a 30 day Comment Collection requesting comment on the draft.</a:t>
            </a:r>
          </a:p>
          <a:p>
            <a:endParaRPr lang="en-US" b="0" dirty="0"/>
          </a:p>
          <a:p>
            <a:r>
              <a:rPr lang="en-US" dirty="0"/>
              <a:t>Moved: Jay Yang</a:t>
            </a:r>
          </a:p>
          <a:p>
            <a:r>
              <a:rPr lang="en-US" dirty="0"/>
              <a:t>Seconded: Jouni Malinen</a:t>
            </a:r>
          </a:p>
          <a:p>
            <a:r>
              <a:rPr lang="en-US" dirty="0"/>
              <a:t>Result: </a:t>
            </a:r>
            <a:r>
              <a:rPr lang="en-US" dirty="0">
                <a:highlight>
                  <a:srgbClr val="00FF00"/>
                </a:highlight>
              </a:rPr>
              <a:t>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67079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August 30,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29198721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#9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11-22/0973r8</a:t>
            </a:r>
            <a:r>
              <a:rPr lang="en-US" b="0" dirty="0"/>
              <a:t>:</a:t>
            </a:r>
          </a:p>
          <a:p>
            <a:pPr>
              <a:buFont typeface="Arial" panose="020B0604020202020204" pitchFamily="34" charset="0"/>
              <a:buChar char="•"/>
            </a:pPr>
            <a:r>
              <a:rPr lang="en-US" b="0" dirty="0"/>
              <a:t>CIDs 1, 3, 13, 14, 55, 59, 60</a:t>
            </a:r>
          </a:p>
          <a:p>
            <a:r>
              <a:rPr lang="en-US" b="0" dirty="0"/>
              <a:t>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Unanimous Consent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7202625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#10 – Specific TGbh Scenarios</a:t>
            </a:r>
          </a:p>
        </p:txBody>
      </p:sp>
      <p:sp>
        <p:nvSpPr>
          <p:cNvPr id="3" name="Content Placeholder 2"/>
          <p:cNvSpPr>
            <a:spLocks noGrp="1"/>
          </p:cNvSpPr>
          <p:nvPr>
            <p:ph idx="1"/>
          </p:nvPr>
        </p:nvSpPr>
        <p:spPr/>
        <p:txBody>
          <a:bodyPr/>
          <a:lstStyle/>
          <a:p>
            <a:r>
              <a:rPr lang="en-US" b="0" dirty="0"/>
              <a:t>Motion:</a:t>
            </a:r>
          </a:p>
          <a:p>
            <a:r>
              <a:rPr lang="en-US" b="0" dirty="0"/>
              <a:t>o	802.11bh shall provide a mechanism for the infrastructure to identify a previously known non-AP STA that is using a randomized MAC address, when that STA transmits Public Action frames, Authentication/Association Request frames and post-association Probe Request frames.</a:t>
            </a:r>
          </a:p>
          <a:p>
            <a:r>
              <a:rPr lang="en-US" b="0" dirty="0"/>
              <a:t>o	Note: the mechanism shall not decrease users’ privacy.</a:t>
            </a:r>
          </a:p>
          <a:p>
            <a:endParaRPr lang="en-US" b="0" dirty="0"/>
          </a:p>
          <a:p>
            <a:r>
              <a:rPr lang="en-US" dirty="0"/>
              <a:t>Moved: Kurt Lumbatis</a:t>
            </a:r>
          </a:p>
          <a:p>
            <a:r>
              <a:rPr lang="en-US" dirty="0"/>
              <a:t>Seconded: Joe Levy</a:t>
            </a:r>
          </a:p>
          <a:p>
            <a:r>
              <a:rPr lang="en-US" dirty="0"/>
              <a:t>Result: 11-7-3  </a:t>
            </a:r>
            <a:r>
              <a:rPr lang="en-US" dirty="0">
                <a:highlight>
                  <a:srgbClr val="FF0000"/>
                </a:highlight>
              </a:rPr>
              <a:t>Motion fails.  </a:t>
            </a:r>
            <a:r>
              <a:rPr lang="en-US" dirty="0"/>
              <a:t>(Deemed technical, and needed 75%)</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1599001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 15, 2022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649295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#11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a:t>
            </a:r>
          </a:p>
          <a:p>
            <a:pPr>
              <a:buFont typeface="Arial" panose="020B0604020202020204" pitchFamily="34" charset="0"/>
              <a:buChar char="•"/>
            </a:pPr>
            <a:r>
              <a:rPr lang="en-US" b="0" dirty="0"/>
              <a:t>CIDs 21, 22, 23, 34, 54</a:t>
            </a:r>
          </a:p>
          <a:p>
            <a:r>
              <a:rPr lang="en-US" b="0" dirty="0"/>
              <a:t>and incorporate the text changes into the latest TGbh draft.</a:t>
            </a:r>
          </a:p>
          <a:p>
            <a:r>
              <a:rPr lang="en-US" b="0" dirty="0"/>
              <a:t> </a:t>
            </a:r>
          </a:p>
          <a:p>
            <a:r>
              <a:rPr lang="en-US" dirty="0"/>
              <a:t>Moved: Peter Yee</a:t>
            </a:r>
          </a:p>
          <a:p>
            <a:r>
              <a:rPr lang="en-US" dirty="0"/>
              <a:t>Seconded: Kurt Lumbatis</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030320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Record of motions for 802.11 TGbh</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#12 – CC41 comment resolution</a:t>
            </a:r>
          </a:p>
        </p:txBody>
      </p:sp>
      <p:sp>
        <p:nvSpPr>
          <p:cNvPr id="3" name="Content Placeholder 2"/>
          <p:cNvSpPr>
            <a:spLocks noGrp="1"/>
          </p:cNvSpPr>
          <p:nvPr>
            <p:ph idx="1"/>
          </p:nvPr>
        </p:nvSpPr>
        <p:spPr/>
        <p:txBody>
          <a:bodyPr/>
          <a:lstStyle/>
          <a:p>
            <a:r>
              <a:rPr lang="en-US" b="0" dirty="0"/>
              <a:t>Move to approve the resolutions to the CIDs listed below, per resolutions recorded in </a:t>
            </a:r>
            <a:r>
              <a:rPr lang="en-US" b="0" dirty="0">
                <a:hlinkClick r:id="rId2"/>
              </a:rPr>
              <a:t>11-22/0973r10</a:t>
            </a:r>
            <a:r>
              <a:rPr lang="en-US" b="0" dirty="0"/>
              <a:t> (per 11-22/1078r0): </a:t>
            </a:r>
          </a:p>
          <a:p>
            <a:pPr>
              <a:buFont typeface="Arial" panose="020B0604020202020204" pitchFamily="34" charset="0"/>
              <a:buChar char="•"/>
            </a:pPr>
            <a:r>
              <a:rPr lang="en-US" b="0" dirty="0"/>
              <a:t>CIDs 51, 52</a:t>
            </a:r>
            <a:r>
              <a:rPr lang="en-US" dirty="0"/>
              <a:t>.</a:t>
            </a:r>
            <a:endParaRPr lang="en-US" b="0" dirty="0"/>
          </a:p>
          <a:p>
            <a:r>
              <a:rPr lang="en-US" b="0" dirty="0"/>
              <a:t>and incorporate the text changes into the latest TGbh draft.</a:t>
            </a:r>
          </a:p>
          <a:p>
            <a:r>
              <a:rPr lang="en-US" b="0" dirty="0"/>
              <a:t> </a:t>
            </a:r>
          </a:p>
          <a:p>
            <a:r>
              <a:rPr lang="en-US" dirty="0"/>
              <a:t>Moved: Sidharth Thakur</a:t>
            </a:r>
          </a:p>
          <a:p>
            <a:r>
              <a:rPr lang="en-US" dirty="0"/>
              <a:t>Seconded: Jouni Malinen</a:t>
            </a:r>
          </a:p>
          <a:p>
            <a:r>
              <a:rPr lang="en-US" dirty="0"/>
              <a:t>Result: </a:t>
            </a:r>
            <a:r>
              <a:rPr lang="en-US" dirty="0">
                <a:highlight>
                  <a:srgbClr val="00FF00"/>
                </a:highlight>
              </a:rPr>
              <a:t>UC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90866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 15, 2022 (Plenary session, part 1)</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5924546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#13 – dot11DeviceIDActivated MIB attribute</a:t>
            </a:r>
          </a:p>
        </p:txBody>
      </p:sp>
      <p:sp>
        <p:nvSpPr>
          <p:cNvPr id="3" name="Content Placeholder 2"/>
          <p:cNvSpPr>
            <a:spLocks noGrp="1"/>
          </p:cNvSpPr>
          <p:nvPr>
            <p:ph idx="1"/>
          </p:nvPr>
        </p:nvSpPr>
        <p:spPr/>
        <p:txBody>
          <a:bodyPr/>
          <a:lstStyle/>
          <a:p>
            <a:r>
              <a:rPr lang="en-US" b="0" dirty="0"/>
              <a:t>Move to approve the text changes in </a:t>
            </a:r>
            <a:r>
              <a:rPr lang="en-US" altLang="en-US" b="0" dirty="0">
                <a:solidFill>
                  <a:schemeClr val="tx1"/>
                </a:solidFill>
                <a:hlinkClick r:id="rId2"/>
              </a:rPr>
              <a:t>11-22/1599r3</a:t>
            </a:r>
            <a:r>
              <a:rPr lang="en-US" b="0" dirty="0"/>
              <a:t> and incorporate the text changes into the latest TGbh draft.</a:t>
            </a:r>
          </a:p>
          <a:p>
            <a:r>
              <a:rPr lang="en-US" b="0" dirty="0"/>
              <a:t> </a:t>
            </a:r>
          </a:p>
          <a:p>
            <a:r>
              <a:rPr lang="en-US" dirty="0"/>
              <a:t>Moved: Kurt Lumbatis</a:t>
            </a:r>
          </a:p>
          <a:p>
            <a:r>
              <a:rPr lang="en-US" dirty="0"/>
              <a:t>Seconded: Jay Yang</a:t>
            </a:r>
          </a:p>
          <a:p>
            <a:r>
              <a:rPr lang="en-US" dirty="0"/>
              <a:t>Result: </a:t>
            </a:r>
            <a:r>
              <a:rPr lang="en-US" dirty="0">
                <a:highlight>
                  <a:srgbClr val="00FF00"/>
                </a:highlight>
              </a:rPr>
              <a:t>14-2-10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3581857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Feb 28,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39545117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#14 – RRCM</a:t>
            </a:r>
          </a:p>
        </p:txBody>
      </p:sp>
      <p:sp>
        <p:nvSpPr>
          <p:cNvPr id="3" name="Content Placeholder 2"/>
          <p:cNvSpPr>
            <a:spLocks noGrp="1"/>
          </p:cNvSpPr>
          <p:nvPr>
            <p:ph idx="1"/>
          </p:nvPr>
        </p:nvSpPr>
        <p:spPr/>
        <p:txBody>
          <a:bodyPr/>
          <a:lstStyle/>
          <a:p>
            <a:r>
              <a:rPr lang="en-US" b="0" dirty="0"/>
              <a:t>Move to approve the text changes in </a:t>
            </a:r>
            <a:r>
              <a:rPr lang="en-US" b="0" dirty="0">
                <a:hlinkClick r:id="rId2"/>
              </a:rPr>
              <a:t>11-22/1079r4</a:t>
            </a:r>
            <a:r>
              <a:rPr lang="en-US" b="0" dirty="0"/>
              <a:t>, Option 1, and incorporate the text changes into the latest TGbh draft.</a:t>
            </a:r>
          </a:p>
          <a:p>
            <a:r>
              <a:rPr lang="en-US" b="0" dirty="0"/>
              <a:t> </a:t>
            </a:r>
          </a:p>
          <a:p>
            <a:r>
              <a:rPr lang="en-US" dirty="0"/>
              <a:t>Moved: Jay Yang</a:t>
            </a:r>
          </a:p>
          <a:p>
            <a:r>
              <a:rPr lang="en-US" dirty="0"/>
              <a:t>Seconded: Okan Mutgan</a:t>
            </a:r>
          </a:p>
          <a:p>
            <a:r>
              <a:rPr lang="en-US" dirty="0"/>
              <a:t>Result: 8Y 17N 4A – </a:t>
            </a:r>
            <a:r>
              <a:rPr lang="en-US" dirty="0">
                <a:highlight>
                  <a:srgbClr val="FF0000"/>
                </a:highlight>
              </a:rPr>
              <a:t>Motion fails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6437554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March 16,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5649885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#15 – Way forward CIDs</a:t>
            </a:r>
          </a:p>
        </p:txBody>
      </p:sp>
      <p:sp>
        <p:nvSpPr>
          <p:cNvPr id="3" name="Content Placeholder 2"/>
          <p:cNvSpPr>
            <a:spLocks noGrp="1"/>
          </p:cNvSpPr>
          <p:nvPr>
            <p:ph idx="1"/>
          </p:nvPr>
        </p:nvSpPr>
        <p:spPr>
          <a:xfrm>
            <a:off x="914401" y="1676400"/>
            <a:ext cx="10361084" cy="4876800"/>
          </a:xfrm>
        </p:spPr>
        <p:txBody>
          <a:bodyPr/>
          <a:lstStyle/>
          <a:p>
            <a:r>
              <a:rPr lang="en-US" b="0" dirty="0"/>
              <a:t>Move to approve the resolutions to the “Way forward?” CIDs in 11-22/0973r19, as</a:t>
            </a:r>
          </a:p>
          <a:p>
            <a:r>
              <a:rPr lang="en-US" b="0" dirty="0"/>
              <a:t>	Rejected.</a:t>
            </a:r>
          </a:p>
          <a:p>
            <a:pPr lvl="1"/>
            <a:r>
              <a:rPr lang="en-US" sz="2200" b="0" dirty="0"/>
              <a:t>“TGbh discussed at least 8 unique proposals for such a mechanism, across almost a year of teleconferences and sessions, and could not come to consensus on a proposal that provided such a solution.  (See minutes and agenda decks for recent TGbh calls/meetings for details.)  Points of debate remain on whether to use a MAC address-based method or an IE-based method, how much security /privacy is required or provided by the proposals, how much computation or storage is required, and exactly which use cases are or are not addressed by each proposal.”</a:t>
            </a:r>
          </a:p>
          <a:p>
            <a:r>
              <a:rPr lang="en-US" dirty="0"/>
              <a:t>Moved: Stephen McCann</a:t>
            </a:r>
          </a:p>
          <a:p>
            <a:r>
              <a:rPr lang="en-US" dirty="0"/>
              <a:t>Seconded: Kurt Lumbatis</a:t>
            </a:r>
          </a:p>
          <a:p>
            <a:r>
              <a:rPr lang="en-US" dirty="0"/>
              <a:t>Result: 17-6-2 – </a:t>
            </a:r>
            <a:r>
              <a:rPr lang="en-US" dirty="0">
                <a:highlight>
                  <a:srgbClr val="FF0000"/>
                </a:highlight>
              </a:rPr>
              <a:t>Motion fails</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731082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April 18,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2802505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#16 – CC41 comment resolution</a:t>
            </a:r>
          </a:p>
        </p:txBody>
      </p:sp>
      <p:sp>
        <p:nvSpPr>
          <p:cNvPr id="3" name="Content Placeholder 2"/>
          <p:cNvSpPr>
            <a:spLocks noGrp="1"/>
          </p:cNvSpPr>
          <p:nvPr>
            <p:ph idx="1"/>
          </p:nvPr>
        </p:nvSpPr>
        <p:spPr/>
        <p:txBody>
          <a:bodyPr/>
          <a:lstStyle/>
          <a:p>
            <a:r>
              <a:rPr lang="en-US" b="0" dirty="0"/>
              <a:t>Move to approve the resolutions of CC41 comments, and incorporate the text changes into the P802.11bh draft, as indicated in </a:t>
            </a:r>
            <a:r>
              <a:rPr lang="en-US" b="0" dirty="0">
                <a:hlinkClick r:id="rId2"/>
              </a:rPr>
              <a:t>11-22/0973r24</a:t>
            </a:r>
            <a:r>
              <a:rPr lang="en-US" b="0" dirty="0"/>
              <a:t> for CIDs marked “Ready for motion”: </a:t>
            </a:r>
          </a:p>
          <a:p>
            <a:pPr>
              <a:buFont typeface="Arial" panose="020B0604020202020204" pitchFamily="34" charset="0"/>
              <a:buChar char="•"/>
            </a:pPr>
            <a:r>
              <a:rPr lang="en-US" b="0" dirty="0"/>
              <a:t>CIDs 2, 3, 4, 5, 6, 7, 8, 9, 10, 11, 12, 15, 16, 17, 24, 25, 26, 27, 30, 31, 32, 33, 36, 40, 41, 42, 45, 47, 49, 50, 51, 52, 53, 58, 61, 62, 63, 64, 65</a:t>
            </a:r>
          </a:p>
          <a:p>
            <a:endParaRPr lang="en-US" b="0" dirty="0"/>
          </a:p>
          <a:p>
            <a:r>
              <a:rPr lang="en-US" b="0" dirty="0"/>
              <a:t> </a:t>
            </a:r>
            <a:r>
              <a:rPr lang="en-US" dirty="0"/>
              <a:t>Moved: Kurt Lumbatis</a:t>
            </a:r>
          </a:p>
          <a:p>
            <a:r>
              <a:rPr lang="en-US" dirty="0"/>
              <a:t>Seconded: Joe Levy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736709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May 15,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37843859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March 11,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Tree>
    <p:extLst>
      <p:ext uri="{BB962C8B-B14F-4D97-AF65-F5344CB8AC3E}">
        <p14:creationId xmlns:p14="http://schemas.microsoft.com/office/powerpoint/2010/main" val="29442310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#17 – CC41 comment resolution</a:t>
            </a:r>
          </a:p>
        </p:txBody>
      </p:sp>
      <p:sp>
        <p:nvSpPr>
          <p:cNvPr id="3" name="Content Placeholder 2"/>
          <p:cNvSpPr>
            <a:spLocks noGrp="1"/>
          </p:cNvSpPr>
          <p:nvPr>
            <p:ph idx="1"/>
          </p:nvPr>
        </p:nvSpPr>
        <p:spPr/>
        <p:txBody>
          <a:bodyPr/>
          <a:lstStyle/>
          <a:p>
            <a:r>
              <a:rPr lang="en-US" b="0" dirty="0"/>
              <a:t>Move to approve the resolutions to CIDs 19, 20, 35 and 62, per resolutions recorded in </a:t>
            </a:r>
            <a:r>
              <a:rPr lang="en-US" b="0" dirty="0">
                <a:hlinkClick r:id="rId2"/>
              </a:rPr>
              <a:t>11-22/0973r27</a:t>
            </a:r>
            <a:r>
              <a:rPr lang="en-US" b="0" dirty="0"/>
              <a:t> (Note this overrides the existing resolution for CID 62) and incorporate the text changes into the latest TGbh draft.</a:t>
            </a:r>
          </a:p>
          <a:p>
            <a:r>
              <a:rPr lang="en-US" b="0" dirty="0"/>
              <a:t> </a:t>
            </a:r>
          </a:p>
          <a:p>
            <a:r>
              <a:rPr lang="en-US" dirty="0"/>
              <a:t>Moved: Jerome Henry</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0415563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#18: P802.11bh initial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a:t>
            </a:r>
            <a:r>
              <a:rPr lang="en-US" sz="2000" dirty="0">
                <a:hlinkClick r:id="rId2"/>
              </a:rPr>
              <a:t>11-22/0651r18</a:t>
            </a:r>
            <a:r>
              <a:rPr lang="en-US" sz="2000" dirty="0"/>
              <a:t> Motions: 9, 11, 12, 13, 16 and 17, instruct the editor to prepare P802.11bh D1.0,  </a:t>
            </a:r>
          </a:p>
          <a:p>
            <a:r>
              <a:rPr lang="en-US" sz="2000" dirty="0"/>
              <a:t>and approve a 30 day Working Group Technical Letter Ballot asking the question “Should P802.11bh D1.0 be forwarded to SA Ballot?”</a:t>
            </a:r>
          </a:p>
          <a:p>
            <a:endParaRPr lang="en-US" sz="2000" dirty="0"/>
          </a:p>
          <a:p>
            <a:endParaRPr lang="en-US" sz="2000" dirty="0"/>
          </a:p>
          <a:p>
            <a:r>
              <a:rPr lang="en-US" sz="2000" dirty="0"/>
              <a:t>Moved: Jerome Henry</a:t>
            </a:r>
          </a:p>
          <a:p>
            <a:r>
              <a:rPr lang="en-US" sz="2000" dirty="0"/>
              <a:t>Second: Joe Levy</a:t>
            </a:r>
          </a:p>
          <a:p>
            <a:endParaRPr lang="en-US" sz="2000" dirty="0"/>
          </a:p>
          <a:p>
            <a:endParaRPr lang="en-US" sz="2000" dirty="0"/>
          </a:p>
          <a:p>
            <a:endParaRPr lang="en-US" sz="2000" dirty="0"/>
          </a:p>
          <a:p>
            <a:r>
              <a:rPr lang="en-US" sz="2000" dirty="0"/>
              <a:t>Result: Yes: 21, No: 1, Abstain: 1 / (</a:t>
            </a:r>
            <a:r>
              <a:rPr lang="en-US" sz="2000" dirty="0">
                <a:highlight>
                  <a:srgbClr val="00FF00"/>
                </a:highlight>
              </a:rPr>
              <a:t>Motion passes</a:t>
            </a:r>
            <a:r>
              <a:rPr lang="en-US" sz="2000" dirty="0"/>
              <a:t>)</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62650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July 13,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0886032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#19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11-23/1152r8</a:t>
            </a:r>
            <a:r>
              <a:rPr lang="en-US" b="0" dirty="0"/>
              <a:t> for CIDs marked “Ready for motion”: </a:t>
            </a:r>
          </a:p>
          <a:p>
            <a:pPr>
              <a:buFont typeface="Arial" panose="020B0604020202020204" pitchFamily="34" charset="0"/>
              <a:buChar char="•"/>
            </a:pPr>
            <a:r>
              <a:rPr lang="en-US" b="0" dirty="0"/>
              <a:t>CIDs 22, 25, 51, 78, 95, 96, 142, 168, 169.</a:t>
            </a:r>
          </a:p>
          <a:p>
            <a:endParaRPr lang="en-US" b="0" dirty="0"/>
          </a:p>
          <a:p>
            <a:r>
              <a:rPr lang="en-US" b="0" dirty="0"/>
              <a:t> </a:t>
            </a:r>
            <a:r>
              <a:rPr lang="en-US" dirty="0"/>
              <a:t>Moved: Kurt Lumbatis</a:t>
            </a:r>
          </a:p>
          <a:p>
            <a:r>
              <a:rPr lang="en-US" dirty="0"/>
              <a:t>Seconded: Jouni Malinen</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Tree>
    <p:extLst>
      <p:ext uri="{BB962C8B-B14F-4D97-AF65-F5344CB8AC3E}">
        <p14:creationId xmlns:p14="http://schemas.microsoft.com/office/powerpoint/2010/main" val="2239804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August 22,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864991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#20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11-23/1152r15</a:t>
            </a:r>
            <a:r>
              <a:rPr lang="en-US" b="0" dirty="0"/>
              <a:t>, and incorporate the text changes into the latest TGbh draft:</a:t>
            </a:r>
          </a:p>
          <a:p>
            <a:r>
              <a:rPr lang="en-US" b="0" dirty="0"/>
              <a:t>-	Technical/General CIDs: 2, 3, 4, 5, 6, 10, 11, 15, 17, 23, 28, 32, 33, 36, 37, 49, 56, 57, 58, 59, 60, 61, 62, 86, 100, 101, 102, 110, 132, 134, 138, 149, 152, 193, 197, 207, 239, 272</a:t>
            </a:r>
          </a:p>
          <a:p>
            <a:r>
              <a:rPr lang="en-US" b="0" dirty="0"/>
              <a:t>-	Editorial CIDs: 29, 35, 38, 39, 41, 43, 44, 45, 46, 63, 70, 71, 77, 93, 94, 115, 116, 118, 119, 139, 141, 144, 150, 151, 153, 154, 158, 161, 173, 189, 194, 199, 202, 204, 205, 206, 210, 211, 218, 219, 220, 221, 222, 225, 229, 254, 259, 263, 264, 269, 270, 271, 275, 279, 282, 285, 287, 288.</a:t>
            </a:r>
          </a:p>
          <a:p>
            <a:r>
              <a:rPr lang="en-US" dirty="0"/>
              <a:t>Moved: Jay Yang</a:t>
            </a:r>
          </a:p>
          <a:p>
            <a:r>
              <a:rPr lang="en-US" dirty="0"/>
              <a:t>Seconded: Carol Ansley</a:t>
            </a:r>
          </a:p>
          <a:p>
            <a:r>
              <a:rPr lang="en-US" dirty="0"/>
              <a:t>Result: UC – </a:t>
            </a:r>
            <a:r>
              <a:rPr lang="en-US" dirty="0">
                <a:highlight>
                  <a:srgbClr val="00FF00"/>
                </a:highlight>
              </a:rPr>
              <a:t>Motion 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extLst>
      <p:ext uri="{BB962C8B-B14F-4D97-AF65-F5344CB8AC3E}">
        <p14:creationId xmlns:p14="http://schemas.microsoft.com/office/powerpoint/2010/main" val="12076255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September 14, 2023 (Interim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Tree>
    <p:extLst>
      <p:ext uri="{BB962C8B-B14F-4D97-AF65-F5344CB8AC3E}">
        <p14:creationId xmlns:p14="http://schemas.microsoft.com/office/powerpoint/2010/main" val="1158579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#21 – LB274 comment resolution</a:t>
            </a:r>
          </a:p>
        </p:txBody>
      </p:sp>
      <p:sp>
        <p:nvSpPr>
          <p:cNvPr id="3" name="Content Placeholder 2"/>
          <p:cNvSpPr>
            <a:spLocks noGrp="1"/>
          </p:cNvSpPr>
          <p:nvPr>
            <p:ph idx="1"/>
          </p:nvPr>
        </p:nvSpPr>
        <p:spPr/>
        <p:txBody>
          <a:bodyPr/>
          <a:lstStyle/>
          <a:p>
            <a:r>
              <a:rPr lang="en-US" b="0" dirty="0"/>
              <a:t>Move to approve the resolutions of LB274 comments, and incorporate the text changes into the P802.11bh draft, as indicated in </a:t>
            </a:r>
            <a:r>
              <a:rPr lang="en-US" b="0" dirty="0">
                <a:hlinkClick r:id="rId2"/>
              </a:rPr>
              <a:t>11-23/1152r19</a:t>
            </a:r>
            <a:r>
              <a:rPr lang="en-US" b="0" dirty="0"/>
              <a:t> for CIDs marked “Ready for motion”: </a:t>
            </a:r>
          </a:p>
          <a:p>
            <a:pPr>
              <a:buFont typeface="Arial" panose="020B0604020202020204" pitchFamily="34" charset="0"/>
              <a:buChar char="•"/>
            </a:pPr>
            <a:r>
              <a:rPr lang="en-US" b="0" dirty="0"/>
              <a:t>CIDs 155, 64, 66, 68, 69, 81, 147, 108, 228, 14, 179, 16, 175, 73, 7, 21, 114, 224, 135, 257, 79, 80.</a:t>
            </a:r>
          </a:p>
          <a:p>
            <a:pPr>
              <a:buFont typeface="Arial" panose="020B0604020202020204" pitchFamily="34" charset="0"/>
              <a:buChar char="•"/>
            </a:pPr>
            <a:endParaRPr lang="en-US" b="0" dirty="0"/>
          </a:p>
          <a:p>
            <a:endParaRPr lang="en-US" b="0" dirty="0"/>
          </a:p>
          <a:p>
            <a:r>
              <a:rPr lang="en-US" b="0" dirty="0"/>
              <a:t> </a:t>
            </a:r>
            <a:r>
              <a:rPr lang="en-US" dirty="0"/>
              <a:t>Moved: Jerome Henry</a:t>
            </a:r>
          </a:p>
          <a:p>
            <a:r>
              <a:rPr lang="en-US" dirty="0"/>
              <a:t>Seconded: Carol Ansley</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extLst>
      <p:ext uri="{BB962C8B-B14F-4D97-AF65-F5344CB8AC3E}">
        <p14:creationId xmlns:p14="http://schemas.microsoft.com/office/powerpoint/2010/main" val="40933341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October 31, 2023 (Teleconference)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3153207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#22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11-23/1152r24</a:t>
            </a:r>
            <a:r>
              <a:rPr lang="en-US" b="0" dirty="0"/>
              <a:t> marked “Ready for motion”, and incorporate the text changes into the latest TGbh draft:</a:t>
            </a:r>
          </a:p>
          <a:p>
            <a:r>
              <a:rPr lang="en-US" b="0" dirty="0"/>
              <a:t>- CIDs: 30, 48, 90, 120, 143, 163, 258, 290, 291, 20, 89, 76, 130, 261, 262, 247, 13, 236, 237, 238, 176, 180, 255, 226, 24, 177, 253, 248, 1, 83, 145, 174, 246, 75, 123, 249, 106, 105, 121, 91, 92, 172, 166, 251, 178, 171, 34, 241, 109, 128, 137, 148, 160, 164, 156, 240, 196, 198, 208, 214, 19, 88, 40, 170, 104, 103, 244, 72, 65, 214, 129, 192, 200, 201, 203, 260, 266, 12.</a:t>
            </a:r>
          </a:p>
          <a:p>
            <a:r>
              <a:rPr lang="en-US" dirty="0"/>
              <a:t>Moved: Graham Smith</a:t>
            </a:r>
          </a:p>
          <a:p>
            <a:r>
              <a:rPr lang="en-US" dirty="0"/>
              <a:t>Seconded: Jay Yang</a:t>
            </a:r>
          </a:p>
          <a:p>
            <a:r>
              <a:rPr lang="en-US" dirty="0"/>
              <a:t>Result: UC </a:t>
            </a:r>
            <a:r>
              <a:rPr lang="en-US" dirty="0">
                <a:highlight>
                  <a:srgbClr val="00FF00"/>
                </a:highlight>
              </a:rPr>
              <a:t>Passes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23104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Moved: Jouni Malinen</a:t>
            </a:r>
          </a:p>
          <a:p>
            <a:r>
              <a:rPr lang="en-US" dirty="0"/>
              <a:t>Seconded: Dan Harkins</a:t>
            </a:r>
          </a:p>
          <a:p>
            <a:r>
              <a:rPr lang="en-US" dirty="0"/>
              <a:t>Result: 22-8-1  73%  </a:t>
            </a:r>
            <a:r>
              <a:rPr lang="en-US" dirty="0">
                <a:highlight>
                  <a:srgbClr val="FF0000"/>
                </a:highlight>
              </a:rPr>
              <a:t>Fails</a:t>
            </a: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November 2023 (Plenary session)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40</a:t>
            </a:fld>
            <a:endParaRPr lang="en-GB"/>
          </a:p>
        </p:txBody>
      </p:sp>
    </p:spTree>
    <p:extLst>
      <p:ext uri="{BB962C8B-B14F-4D97-AF65-F5344CB8AC3E}">
        <p14:creationId xmlns:p14="http://schemas.microsoft.com/office/powerpoint/2010/main" val="19283812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#23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11-23/1152r25</a:t>
            </a:r>
            <a:r>
              <a:rPr lang="en-US" b="0" dirty="0"/>
              <a:t> marked “Ready for motion”, and incorporate the text changes into the latest TGbh draft:</a:t>
            </a:r>
          </a:p>
          <a:p>
            <a:r>
              <a:rPr lang="en-US" b="0" dirty="0"/>
              <a:t>- CIDs: 31, 82, 133, 232, 233, 234, 235, 245.</a:t>
            </a:r>
          </a:p>
          <a:p>
            <a:r>
              <a:rPr lang="en-US" dirty="0"/>
              <a:t>Moved: Jouni Malinen</a:t>
            </a:r>
          </a:p>
          <a:p>
            <a:r>
              <a:rPr lang="en-US" dirty="0"/>
              <a:t>Seconded: Carol Ansley</a:t>
            </a:r>
          </a:p>
          <a:p>
            <a:r>
              <a:rPr lang="en-US" dirty="0"/>
              <a:t>Result: UC</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Tree>
    <p:extLst>
      <p:ext uri="{BB962C8B-B14F-4D97-AF65-F5344CB8AC3E}">
        <p14:creationId xmlns:p14="http://schemas.microsoft.com/office/powerpoint/2010/main" val="26702234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#xx – LB274 comment resolution</a:t>
            </a:r>
          </a:p>
        </p:txBody>
      </p:sp>
      <p:sp>
        <p:nvSpPr>
          <p:cNvPr id="3" name="Content Placeholder 2"/>
          <p:cNvSpPr>
            <a:spLocks noGrp="1"/>
          </p:cNvSpPr>
          <p:nvPr>
            <p:ph idx="1"/>
          </p:nvPr>
        </p:nvSpPr>
        <p:spPr>
          <a:xfrm>
            <a:off x="914401" y="1600200"/>
            <a:ext cx="10361084" cy="4799014"/>
          </a:xfrm>
        </p:spPr>
        <p:txBody>
          <a:bodyPr/>
          <a:lstStyle/>
          <a:p>
            <a:r>
              <a:rPr lang="en-US" b="0" dirty="0"/>
              <a:t>Approve the resolutions to CIDs listed below, per the resolutions recorded in </a:t>
            </a:r>
            <a:r>
              <a:rPr lang="en-US" b="0" dirty="0">
                <a:hlinkClick r:id="rId2"/>
              </a:rPr>
              <a:t>11-23/1152rXX</a:t>
            </a:r>
            <a:r>
              <a:rPr lang="en-US" b="0" dirty="0"/>
              <a:t> marked “Ready for motion”, and incorporate the text changes into the latest TGbh draft:</a:t>
            </a:r>
          </a:p>
          <a:p>
            <a:r>
              <a:rPr lang="en-US" b="0" dirty="0"/>
              <a:t>- CIDs: </a:t>
            </a:r>
          </a:p>
          <a:p>
            <a:r>
              <a:rPr lang="en-US" dirty="0"/>
              <a:t>Moved:</a:t>
            </a:r>
          </a:p>
          <a:p>
            <a:r>
              <a:rPr lang="en-US" dirty="0"/>
              <a:t>Seconded:</a:t>
            </a:r>
          </a:p>
          <a:p>
            <a:r>
              <a:rPr lang="en-US" dirty="0"/>
              <a:t>Result:</a:t>
            </a:r>
            <a:endParaRPr lang="en-US" dirty="0">
              <a:highlight>
                <a:srgbClr val="00FF00"/>
              </a:highlight>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Tree>
    <p:extLst>
      <p:ext uri="{BB962C8B-B14F-4D97-AF65-F5344CB8AC3E}">
        <p14:creationId xmlns:p14="http://schemas.microsoft.com/office/powerpoint/2010/main" val="4339378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#xx: P802.11bh recirculation letter ballot</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sz="2000" dirty="0"/>
              <a:t>Having approved comment resolutions for all of the comments received from LB 274 on P802.11bh D1.0 as contained in </a:t>
            </a:r>
            <a:r>
              <a:rPr lang="en-US" sz="2000" dirty="0">
                <a:hlinkClick r:id="rId2"/>
              </a:rPr>
              <a:t>11-23/1152rXX</a:t>
            </a:r>
            <a:r>
              <a:rPr lang="en-US" sz="2000" dirty="0"/>
              <a:t> and motions 23 and xx of </a:t>
            </a:r>
            <a:r>
              <a:rPr lang="en-US" sz="2000" dirty="0">
                <a:hlinkClick r:id="rId3"/>
              </a:rPr>
              <a:t>11-22/0651rXX</a:t>
            </a:r>
            <a:r>
              <a:rPr lang="en-US" sz="2000" dirty="0"/>
              <a:t>, </a:t>
            </a:r>
          </a:p>
          <a:p>
            <a:pPr>
              <a:buFont typeface="Arial" panose="020B0604020202020204" pitchFamily="34" charset="0"/>
              <a:buChar char="•"/>
            </a:pPr>
            <a:r>
              <a:rPr lang="en-US" sz="2000" dirty="0"/>
              <a:t>Instruct the editor to prepare P802.11bh D2.0 incorporating those changes, and</a:t>
            </a:r>
          </a:p>
          <a:p>
            <a:pPr>
              <a:buFont typeface="Arial" panose="020B0604020202020204" pitchFamily="34" charset="0"/>
              <a:buChar char="•"/>
            </a:pPr>
            <a:r>
              <a:rPr lang="en-US" sz="2000" dirty="0"/>
              <a:t>Approve a xx (15? 20?) day Working Group Recirculation Ballot asking the question “Should P802.11bh D2.0 be forwarded to SA Ballot?”</a:t>
            </a:r>
          </a:p>
          <a:p>
            <a:endParaRPr lang="en-US" sz="2000" dirty="0"/>
          </a:p>
          <a:p>
            <a:endParaRPr lang="en-US" sz="2000" dirty="0"/>
          </a:p>
          <a:p>
            <a:r>
              <a:rPr lang="en-US" sz="2000" dirty="0"/>
              <a:t>Moved:</a:t>
            </a:r>
          </a:p>
          <a:p>
            <a:r>
              <a:rPr lang="en-US" sz="2000" dirty="0"/>
              <a:t>Second:</a:t>
            </a:r>
          </a:p>
          <a:p>
            <a:endParaRPr lang="en-US" sz="2000" dirty="0"/>
          </a:p>
          <a:p>
            <a:endParaRPr lang="en-US" sz="2000" dirty="0"/>
          </a:p>
          <a:p>
            <a:r>
              <a:rPr lang="en-US" sz="2000" dirty="0"/>
              <a:t>Result: Yes:, No: , Abstain:  / (Motion )</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21476963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Motion xx: WBA liaison for TGbh</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468842" y="1751014"/>
            <a:ext cx="11353800" cy="4649786"/>
          </a:xfrm>
        </p:spPr>
        <p:txBody>
          <a:bodyPr/>
          <a:lstStyle/>
          <a:p>
            <a:r>
              <a:rPr lang="en-US" dirty="0"/>
              <a:t>Request the IEEE 802.11 Working Group (WG) chair to send the liaison in 11-23/XXXXr0 to the WBA, attaching P802.11bh D1.0, and </a:t>
            </a:r>
            <a:r>
              <a:rPr lang="en-US" dirty="0">
                <a:solidFill>
                  <a:schemeClr val="tx1"/>
                </a:solidFill>
              </a:rPr>
              <a:t>granting the WG chair editorial license.</a:t>
            </a:r>
            <a:endParaRPr lang="en-US" dirty="0"/>
          </a:p>
          <a:p>
            <a:endParaRPr lang="en-US" dirty="0"/>
          </a:p>
          <a:p>
            <a:r>
              <a:rPr lang="en-US" dirty="0"/>
              <a:t>Moved:</a:t>
            </a:r>
          </a:p>
          <a:p>
            <a:r>
              <a:rPr lang="en-US" dirty="0"/>
              <a:t>Second:</a:t>
            </a:r>
          </a:p>
          <a:p>
            <a:endParaRPr lang="en-US" dirty="0"/>
          </a:p>
          <a:p>
            <a:endParaRPr lang="en-US" dirty="0"/>
          </a:p>
          <a:p>
            <a:endParaRPr lang="en-US" dirty="0"/>
          </a:p>
          <a:p>
            <a:r>
              <a:rPr lang="en-US" dirty="0"/>
              <a:t>Result: Yes:, No: , Abstain: (Motion )</a:t>
            </a:r>
          </a:p>
          <a:p>
            <a:endParaRPr lang="en-US" sz="2000"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May 2023</a:t>
            </a:r>
            <a:endParaRPr lang="en-GB" dirty="0"/>
          </a:p>
        </p:txBody>
      </p:sp>
      <p:sp>
        <p:nvSpPr>
          <p:cNvPr id="8" name="Footer Placeholder 4">
            <a:extLst>
              <a:ext uri="{FF2B5EF4-FFF2-40B4-BE49-F238E27FC236}">
                <a16:creationId xmlns:a16="http://schemas.microsoft.com/office/drawing/2014/main" id="{41CA3664-C382-4611-8574-44FF980160CE}"/>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Stephen McCann, Huawei</a:t>
            </a:r>
            <a:endParaRPr lang="en-GB" dirty="0"/>
          </a:p>
        </p:txBody>
      </p:sp>
    </p:spTree>
    <p:extLst>
      <p:ext uri="{BB962C8B-B14F-4D97-AF65-F5344CB8AC3E}">
        <p14:creationId xmlns:p14="http://schemas.microsoft.com/office/powerpoint/2010/main" val="13700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a:t>
            </a:r>
            <a:r>
              <a:rPr lang="en-US" dirty="0"/>
              <a:t>2</a:t>
            </a:r>
            <a:r>
              <a:rPr lang="en-US" sz="3200" dirty="0"/>
              <a:t> – Motion to reconsider</a:t>
            </a:r>
            <a:endParaRPr lang="en-GB" dirty="0"/>
          </a:p>
        </p:txBody>
      </p:sp>
      <p:sp>
        <p:nvSpPr>
          <p:cNvPr id="4098" name="Rectangle 2"/>
          <p:cNvSpPr>
            <a:spLocks noGrp="1" noChangeArrowheads="1"/>
          </p:cNvSpPr>
          <p:nvPr>
            <p:ph idx="1"/>
          </p:nvPr>
        </p:nvSpPr>
        <p:spPr>
          <a:xfrm>
            <a:off x="965200" y="1371600"/>
            <a:ext cx="10361084" cy="5103814"/>
          </a:xfrm>
          <a:ln/>
        </p:spPr>
        <p:txBody>
          <a:bodyPr/>
          <a:lstStyle/>
          <a:p>
            <a:r>
              <a:rPr lang="en-US" sz="2800" dirty="0"/>
              <a:t>Move to reconsider Motion #1</a:t>
            </a:r>
            <a:endParaRPr lang="en-US" b="1" dirty="0"/>
          </a:p>
          <a:p>
            <a:pPr marL="0" indent="0"/>
            <a:endParaRPr lang="en-GB" altLang="en-US" sz="1800" u="sng" dirty="0">
              <a:solidFill>
                <a:schemeClr val="tx1"/>
              </a:solidFill>
            </a:endParaRPr>
          </a:p>
          <a:p>
            <a:r>
              <a:rPr lang="en-US" dirty="0"/>
              <a:t>Moved: Stephane Baron</a:t>
            </a:r>
          </a:p>
          <a:p>
            <a:r>
              <a:rPr lang="en-US" dirty="0"/>
              <a:t>Seconded: Dan Harkins</a:t>
            </a:r>
          </a:p>
          <a:p>
            <a:r>
              <a:rPr lang="en-US" dirty="0"/>
              <a:t>Result: 28-6-0  </a:t>
            </a:r>
            <a:r>
              <a:rPr lang="en-US" dirty="0">
                <a:highlight>
                  <a:srgbClr val="00FF00"/>
                </a:highlight>
              </a:rPr>
              <a:t>Passes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99536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Reconsider Motion #1 – Create Draft</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draft by incorporating the following documents:</a:t>
            </a:r>
          </a:p>
          <a:p>
            <a:pPr>
              <a:buFont typeface="Arial" panose="020B0604020202020204" pitchFamily="34" charset="0"/>
              <a:buChar char="•"/>
            </a:pPr>
            <a:r>
              <a:rPr lang="en-US" altLang="en-US" dirty="0">
                <a:solidFill>
                  <a:schemeClr val="tx1"/>
                </a:solidFill>
                <a:hlinkClick r:id="rId3"/>
              </a:rPr>
              <a:t>11-22/0187r2</a:t>
            </a:r>
            <a:r>
              <a:rPr lang="en-US" altLang="en-US" dirty="0">
                <a:solidFill>
                  <a:schemeClr val="tx1"/>
                </a:solidFill>
              </a:rPr>
              <a:t> Network generated Device ID</a:t>
            </a:r>
          </a:p>
          <a:p>
            <a:pPr>
              <a:buFont typeface="Arial" panose="020B0604020202020204" pitchFamily="34" charset="0"/>
              <a:buChar char="•"/>
            </a:pPr>
            <a:r>
              <a:rPr lang="en-US" b="1" dirty="0">
                <a:hlinkClick r:id="rId4"/>
              </a:rPr>
              <a:t>11-22/0482r1</a:t>
            </a:r>
            <a:r>
              <a:rPr lang="en-US" b="1" dirty="0"/>
              <a:t> Annex Text for Opaque Device ID</a:t>
            </a:r>
          </a:p>
          <a:p>
            <a:pPr marL="0" indent="0"/>
            <a:endParaRPr lang="en-GB" altLang="en-US" sz="1800" u="sng" dirty="0">
              <a:solidFill>
                <a:schemeClr val="tx1"/>
              </a:solidFill>
            </a:endParaRPr>
          </a:p>
          <a:p>
            <a:r>
              <a:rPr lang="en-US" dirty="0"/>
              <a:t>Result: 22-11-2  66%  </a:t>
            </a:r>
            <a:r>
              <a:rPr lang="en-US" dirty="0">
                <a:highlight>
                  <a:srgbClr val="FF0000"/>
                </a:highlight>
              </a:rPr>
              <a:t>Fails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4859247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April 12,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Tree>
    <p:extLst>
      <p:ext uri="{BB962C8B-B14F-4D97-AF65-F5344CB8AC3E}">
        <p14:creationId xmlns:p14="http://schemas.microsoft.com/office/powerpoint/2010/main" val="2707980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#3 – 11-22/0158</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11-22/0158r3</a:t>
            </a:r>
            <a:r>
              <a:rPr lang="en-US" sz="2400" b="1" dirty="0">
                <a:effectLst/>
                <a:latin typeface="Calibri" panose="020F0502020204030204" pitchFamily="34" charset="0"/>
                <a:ea typeface="Times New Roman" panose="02020603050405020304" pitchFamily="18" charset="0"/>
              </a:rPr>
              <a:t> (STA generated device ID)</a:t>
            </a: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Jon Rosdahl</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10-7-5  </a:t>
            </a:r>
            <a:r>
              <a:rPr lang="en-GB" sz="2400" b="1"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rPr>
              <a:t>Fails</a:t>
            </a:r>
            <a:endParaRPr lang="en-US" sz="2400" dirty="0">
              <a:effectLst/>
              <a:highlight>
                <a:srgbClr val="FF00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Tree>
    <p:extLst>
      <p:ext uri="{BB962C8B-B14F-4D97-AF65-F5344CB8AC3E}">
        <p14:creationId xmlns:p14="http://schemas.microsoft.com/office/powerpoint/2010/main" val="3809630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Motion #4 – 11-22/0187, 11-22/0482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685800" marR="0">
              <a:spcBef>
                <a:spcPts val="0"/>
              </a:spcBef>
              <a:spcAft>
                <a:spcPts val="0"/>
              </a:spcAft>
            </a:pPr>
            <a:r>
              <a:rPr lang="en-US" b="1" dirty="0">
                <a:effectLst/>
                <a:latin typeface="Calibri" panose="020F0502020204030204" pitchFamily="34" charset="0"/>
                <a:ea typeface="Calibri" panose="020F0502020204030204" pitchFamily="34" charset="0"/>
              </a:rPr>
              <a:t>Move to incorporate the text changes into the P802.11bh draft as indicated in the following documents:</a:t>
            </a:r>
            <a:endParaRPr lang="en-US"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3"/>
              </a:rPr>
              <a:t>11-22/0187r2</a:t>
            </a:r>
            <a:r>
              <a:rPr lang="en-US" sz="2400" dirty="0">
                <a:effectLst/>
                <a:latin typeface="Calibri" panose="020F0502020204030204" pitchFamily="34" charset="0"/>
                <a:ea typeface="Times New Roman" panose="02020603050405020304" pitchFamily="18" charset="0"/>
              </a:rPr>
              <a:t> (</a:t>
            </a:r>
            <a:r>
              <a:rPr lang="en-US" sz="2400" b="1" dirty="0">
                <a:effectLst/>
                <a:latin typeface="Calibri" panose="020F0502020204030204" pitchFamily="34" charset="0"/>
                <a:ea typeface="Times New Roman" panose="02020603050405020304" pitchFamily="18" charset="0"/>
              </a:rPr>
              <a:t>Network generated device ID)</a:t>
            </a:r>
          </a:p>
          <a:p>
            <a:pPr lvl="2">
              <a:spcBef>
                <a:spcPts val="0"/>
              </a:spcBef>
              <a:spcAft>
                <a:spcPts val="0"/>
              </a:spcAft>
              <a:buSzPts val="1000"/>
              <a:buFont typeface="Wingdings" panose="05000000000000000000" pitchFamily="2" charset="2"/>
              <a:buChar char=""/>
              <a:tabLst>
                <a:tab pos="1371600" algn="l"/>
              </a:tabLst>
            </a:pPr>
            <a:r>
              <a:rPr lang="en-US" sz="2400" b="1" u="sng" dirty="0">
                <a:solidFill>
                  <a:srgbClr val="0563C1"/>
                </a:solidFill>
                <a:effectLst/>
                <a:latin typeface="Calibri" panose="020F0502020204030204" pitchFamily="34" charset="0"/>
                <a:ea typeface="Times New Roman" panose="02020603050405020304" pitchFamily="18" charset="0"/>
                <a:hlinkClick r:id="rId4"/>
              </a:rPr>
              <a:t>11-22/0482r1</a:t>
            </a:r>
            <a:r>
              <a:rPr lang="en-US" sz="2400" b="1" dirty="0">
                <a:effectLst/>
                <a:latin typeface="Calibri" panose="020F0502020204030204" pitchFamily="34" charset="0"/>
                <a:ea typeface="Times New Roman" panose="02020603050405020304" pitchFamily="18" charset="0"/>
              </a:rPr>
              <a:t> (Annex Text for Opaque Device ID)</a:t>
            </a:r>
            <a:endParaRPr lang="en-US" sz="2400" dirty="0">
              <a:effectLst/>
              <a:latin typeface="Calibri" panose="020F0502020204030204" pitchFamily="34" charset="0"/>
              <a:ea typeface="Calibri" panose="020F0502020204030204" pitchFamily="34" charset="0"/>
            </a:endParaRPr>
          </a:p>
          <a:p>
            <a:pPr marL="1143000" marR="0" lvl="2" indent="-228600">
              <a:spcBef>
                <a:spcPts val="0"/>
              </a:spcBef>
              <a:spcAft>
                <a:spcPts val="0"/>
              </a:spcAft>
              <a:buSzPts val="1000"/>
              <a:buFont typeface="Wingdings" panose="05000000000000000000" pitchFamily="2" charset="2"/>
              <a:buChar char=""/>
              <a:tabLst>
                <a:tab pos="1371600" algn="l"/>
              </a:tabLst>
            </a:pPr>
            <a:endParaRPr lang="en-US" sz="2400" dirty="0">
              <a:effectLst/>
              <a:latin typeface="Calibri" panose="020F0502020204030204" pitchFamily="34" charset="0"/>
              <a:ea typeface="Calibri" panose="020F0502020204030204" pitchFamily="34"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Moved: Dan Harkins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Seconded: Stephen McCann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spcBef>
                <a:spcPts val="0"/>
              </a:spcBef>
              <a:spcAft>
                <a:spcPts val="0"/>
              </a:spcAft>
              <a:buSzPts val="1000"/>
              <a:buFont typeface="Courier New" panose="02070309020205020404" pitchFamily="49" charset="0"/>
              <a:buChar char="o"/>
              <a:tabLst>
                <a:tab pos="914400" algn="l"/>
              </a:tabLst>
            </a:pPr>
            <a:r>
              <a:rPr lang="en-GB" sz="2400" b="1" dirty="0">
                <a:effectLst/>
                <a:latin typeface="Calibri" panose="020F0502020204030204" pitchFamily="34" charset="0"/>
                <a:ea typeface="Times New Roman" panose="02020603050405020304" pitchFamily="18" charset="0"/>
                <a:cs typeface="Times New Roman" panose="02020603050405020304" pitchFamily="18" charset="0"/>
              </a:rPr>
              <a:t>Results: 13-4-4  </a:t>
            </a:r>
            <a:r>
              <a:rPr lang="en-GB" sz="2400" b="1" dirty="0">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Passes</a:t>
            </a:r>
            <a:endParaRPr lang="en-US" sz="2400" dirty="0">
              <a:effectLst/>
              <a:highlight>
                <a:srgbClr val="00FF00"/>
              </a:highlight>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effectLst/>
                <a:latin typeface="Calibri" panose="020F0502020204030204" pitchFamily="34" charset="0"/>
                <a:ea typeface="Calibri" panose="020F0502020204030204" pitchFamily="34" charset="0"/>
              </a:rPr>
              <a:t> </a:t>
            </a:r>
          </a:p>
          <a:p>
            <a:pPr marL="685800" marR="0">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Tree>
    <p:extLst>
      <p:ext uri="{BB962C8B-B14F-4D97-AF65-F5344CB8AC3E}">
        <p14:creationId xmlns:p14="http://schemas.microsoft.com/office/powerpoint/2010/main" val="14291974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31711</TotalTime>
  <Words>2648</Words>
  <Application>Microsoft Office PowerPoint</Application>
  <PresentationFormat>Widescreen</PresentationFormat>
  <Paragraphs>367</Paragraphs>
  <Slides>44</Slides>
  <Notes>25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1" baseType="lpstr">
      <vt:lpstr>Arial</vt:lpstr>
      <vt:lpstr>Calibri</vt:lpstr>
      <vt:lpstr>Courier New</vt:lpstr>
      <vt:lpstr>Times New Roman</vt:lpstr>
      <vt:lpstr>Wingdings</vt:lpstr>
      <vt:lpstr>Office Theme</vt:lpstr>
      <vt:lpstr>Document</vt:lpstr>
      <vt:lpstr>TGbh-motions-list</vt:lpstr>
      <vt:lpstr>Abstract</vt:lpstr>
      <vt:lpstr>March 11, 2022 (Plenary session)</vt:lpstr>
      <vt:lpstr>Motion #1 – Create Draft</vt:lpstr>
      <vt:lpstr>Motion #2 – Motion to reconsider</vt:lpstr>
      <vt:lpstr>Reconsider Motion #1 – Create Draft</vt:lpstr>
      <vt:lpstr>April 12, 2022 (Teleconference)</vt:lpstr>
      <vt:lpstr>Motion #3 – 11-22/0158</vt:lpstr>
      <vt:lpstr>Motion #4 – 11-22/0187, 11-22/0482</vt:lpstr>
      <vt:lpstr>Motion #5 – 11-21/1379</vt:lpstr>
      <vt:lpstr>Motion #6 – 11-22/0427</vt:lpstr>
      <vt:lpstr>May 13, 2022 (Interim session)</vt:lpstr>
      <vt:lpstr>Motion #7 – D0.1 update</vt:lpstr>
      <vt:lpstr>Motion #8 - TGbh Comment Collection</vt:lpstr>
      <vt:lpstr>August 30, 2022 (Teleconference)</vt:lpstr>
      <vt:lpstr>Motion #9 – CC41 comment resolution</vt:lpstr>
      <vt:lpstr>Motion #10 – Specific TGbh Scenarios</vt:lpstr>
      <vt:lpstr>Sept 15, 2022 (Interim session)</vt:lpstr>
      <vt:lpstr>Motion #11 – CC41 comment resolution</vt:lpstr>
      <vt:lpstr>Motion #12 – CC41 comment resolution</vt:lpstr>
      <vt:lpstr>Nov 15, 2022 (Plenary session, part 1)</vt:lpstr>
      <vt:lpstr>Motion #13 – dot11DeviceIDActivated MIB attribute</vt:lpstr>
      <vt:lpstr>Feb 28, 2023 (Teleconference)</vt:lpstr>
      <vt:lpstr>Motion #14 – RRCM</vt:lpstr>
      <vt:lpstr>March 16, 2023 (Plenary session)</vt:lpstr>
      <vt:lpstr>Motion #15 – Way forward CIDs</vt:lpstr>
      <vt:lpstr>April 18, 2023 (Teleconference)</vt:lpstr>
      <vt:lpstr>Motion #16 – CC41 comment resolution</vt:lpstr>
      <vt:lpstr>May 15, 2023 (Interim session)</vt:lpstr>
      <vt:lpstr>Motion #17 – CC41 comment resolution</vt:lpstr>
      <vt:lpstr>Motion #18: P802.11bh initial letter ballot</vt:lpstr>
      <vt:lpstr>July 13, 2023 (Plenary session)</vt:lpstr>
      <vt:lpstr>Motion #19 – LB274 comment resolution</vt:lpstr>
      <vt:lpstr>August 22, 2023 (Teleconference)</vt:lpstr>
      <vt:lpstr>Motion #20 – LB274 comment resolution</vt:lpstr>
      <vt:lpstr>September 14, 2023 (Interim session)</vt:lpstr>
      <vt:lpstr>Motion #21 – LB274 comment resolution</vt:lpstr>
      <vt:lpstr>October 31, 2023 (Teleconference)</vt:lpstr>
      <vt:lpstr>Motion #22 – LB274 comment resolution</vt:lpstr>
      <vt:lpstr>November 2023 (Plenary session)</vt:lpstr>
      <vt:lpstr>Motion #23 – LB274 comment resolution</vt:lpstr>
      <vt:lpstr>Motion #xx – LB274 comment resolution</vt:lpstr>
      <vt:lpstr>Motion #xx: P802.11bh recirculation letter ballot</vt:lpstr>
      <vt:lpstr>Motion xx: WBA liaison for TGbh</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TGbh Motions List</dc:title>
  <dc:creator>Hamilton, Mark</dc:creator>
  <cp:keywords>11-22-0651</cp:keywords>
  <cp:lastModifiedBy>Hamilton, Mark</cp:lastModifiedBy>
  <cp:revision>255</cp:revision>
  <cp:lastPrinted>1601-01-01T00:00:00Z</cp:lastPrinted>
  <dcterms:created xsi:type="dcterms:W3CDTF">2021-01-26T19:12:38Z</dcterms:created>
  <dcterms:modified xsi:type="dcterms:W3CDTF">2023-11-14T20:39:52Z</dcterms:modified>
</cp:coreProperties>
</file>