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3"/>
  </p:notesMasterIdLst>
  <p:handoutMasterIdLst>
    <p:handoutMasterId r:id="rId44"/>
  </p:handoutMasterIdLst>
  <p:sldIdLst>
    <p:sldId id="256" r:id="rId2"/>
    <p:sldId id="257" r:id="rId3"/>
    <p:sldId id="2381" r:id="rId4"/>
    <p:sldId id="2369" r:id="rId5"/>
    <p:sldId id="2379" r:id="rId6"/>
    <p:sldId id="2380" r:id="rId7"/>
    <p:sldId id="2382" r:id="rId8"/>
    <p:sldId id="314" r:id="rId9"/>
    <p:sldId id="315" r:id="rId10"/>
    <p:sldId id="317" r:id="rId11"/>
    <p:sldId id="318" r:id="rId12"/>
    <p:sldId id="2384" r:id="rId13"/>
    <p:sldId id="2378" r:id="rId14"/>
    <p:sldId id="2383" r:id="rId15"/>
    <p:sldId id="2388" r:id="rId16"/>
    <p:sldId id="2386" r:id="rId17"/>
    <p:sldId id="2385" r:id="rId18"/>
    <p:sldId id="2389" r:id="rId19"/>
    <p:sldId id="2391" r:id="rId20"/>
    <p:sldId id="2392" r:id="rId21"/>
    <p:sldId id="2393" r:id="rId22"/>
    <p:sldId id="2395" r:id="rId23"/>
    <p:sldId id="2394" r:id="rId24"/>
    <p:sldId id="2396" r:id="rId25"/>
    <p:sldId id="2397" r:id="rId26"/>
    <p:sldId id="2398" r:id="rId27"/>
    <p:sldId id="2402" r:id="rId28"/>
    <p:sldId id="2403" r:id="rId29"/>
    <p:sldId id="2406" r:id="rId30"/>
    <p:sldId id="2405" r:id="rId31"/>
    <p:sldId id="672" r:id="rId32"/>
    <p:sldId id="2408" r:id="rId33"/>
    <p:sldId id="2407" r:id="rId34"/>
    <p:sldId id="2409" r:id="rId35"/>
    <p:sldId id="2410" r:id="rId36"/>
    <p:sldId id="2411" r:id="rId37"/>
    <p:sldId id="2412" r:id="rId38"/>
    <p:sldId id="2413" r:id="rId39"/>
    <p:sldId id="2414" r:id="rId40"/>
    <p:sldId id="2415" r:id="rId41"/>
    <p:sldId id="2416" r:id="rId42"/>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0888" autoAdjust="0"/>
    <p:restoredTop sz="94660"/>
  </p:normalViewPr>
  <p:slideViewPr>
    <p:cSldViewPr>
      <p:cViewPr varScale="1">
        <p:scale>
          <a:sx n="157" d="100"/>
          <a:sy n="157" d="100"/>
        </p:scale>
        <p:origin x="168" y="240"/>
      </p:cViewPr>
      <p:guideLst>
        <p:guide orient="horz" pos="2160"/>
        <p:guide pos="3840"/>
      </p:guideLst>
    </p:cSldViewPr>
  </p:slideViewPr>
  <p:outlineViewPr>
    <p:cViewPr varScale="1">
      <p:scale>
        <a:sx n="170" d="200"/>
        <a:sy n="170" d="200"/>
      </p:scale>
      <p:origin x="-780" y="-84"/>
    </p:cViewPr>
  </p:outlineViewPr>
  <p:notesTextViewPr>
    <p:cViewPr>
      <p:scale>
        <a:sx n="3" d="2"/>
        <a:sy n="3" d="2"/>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notesMaster" Target="notesMasters/notesMaster1.xml"/><Relationship Id="rId48"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10/31/2023</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10</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70216899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11</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49394311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17938089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82318286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9797989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18</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96887272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21</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7521423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66303146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12475856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27994693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29</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5513416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3527673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01096362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64297528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38</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201372"/>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40</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778622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4808621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61409754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21759853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1623175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73883585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8</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07803984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9</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82176582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802.11-22/0651r28</a:t>
            </a:r>
          </a:p>
        </p:txBody>
      </p:sp>
      <p:sp>
        <p:nvSpPr>
          <p:cNvPr id="11" name="Date Placeholder 3">
            <a:extLst>
              <a:ext uri="{FF2B5EF4-FFF2-40B4-BE49-F238E27FC236}">
                <a16:creationId xmlns:a16="http://schemas.microsoft.com/office/drawing/2014/main" id="{37CE6430-622B-4176-BF54-4362F0973D2C}"/>
              </a:ext>
            </a:extLst>
          </p:cNvPr>
          <p:cNvSpPr txBox="1">
            <a:spLocks/>
          </p:cNvSpPr>
          <p:nvPr userDrawn="1"/>
        </p:nvSpPr>
        <p:spPr bwMode="auto">
          <a:xfrm>
            <a:off x="912285" y="346365"/>
            <a:ext cx="1602315" cy="27305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October 2023</a:t>
            </a:r>
          </a:p>
        </p:txBody>
      </p:sp>
      <p:sp>
        <p:nvSpPr>
          <p:cNvPr id="12" name="Rectangle 7">
            <a:extLst>
              <a:ext uri="{FF2B5EF4-FFF2-40B4-BE49-F238E27FC236}">
                <a16:creationId xmlns:a16="http://schemas.microsoft.com/office/drawing/2014/main" id="{3D862394-D570-4AFC-90CD-C44A8258DE48}"/>
              </a:ext>
            </a:extLst>
          </p:cNvPr>
          <p:cNvSpPr>
            <a:spLocks noChangeArrowheads="1"/>
          </p:cNvSpPr>
          <p:nvPr userDrawn="1"/>
        </p:nvSpPr>
        <p:spPr bwMode="auto">
          <a:xfrm>
            <a:off x="9019828" y="6475413"/>
            <a:ext cx="2333972" cy="184666"/>
          </a:xfrm>
          <a:prstGeom prst="rect">
            <a:avLst/>
          </a:prstGeom>
          <a:noFill/>
          <a:ln w="9525">
            <a:noFill/>
            <a:round/>
            <a:headEnd/>
            <a:tailEnd/>
          </a:ln>
          <a:effectLst/>
        </p:spPr>
        <p:txBody>
          <a:bodyPr wrap="none" lIns="0" tIns="0" rIns="0" bIns="0">
            <a:spAutoFit/>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Mark Hamilton, Ruckus/CommScope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11/dcn/21/11-21-1379-03-00bh-proposed-text-for-id-query-action-frame.docx"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mentor.ieee.org/802.11/dcn/22/11-22-0427-05-00bh-maad-mac-2-text.docx"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11/dcn/22/11-22-0771-01-00bh-rsn-capability-indication-for-p802-11bh.docx"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hyperlink" Target="https://mentor.ieee.org/802.11/dcn/22/11-22-0741-02-00bh-suggestions-for-remaining-fix-ups-in-tgbh-d0-1.docx"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mentor.ieee.org/802.11/dcn/22/11-22-0973-08-00bh-cc41-comments-against-d0-2.xlsx"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https://mentor.ieee.org/802.11/dcn/22/11-22-0973-10-00bh-cc41-comments-against-d0-2.xlsx"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hyperlink" Target="https://mentor.ieee.org/802.11/dcn/22/11-22-0973-10-00bh-cc41-comments-against-d0-2.xlsx"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hyperlink" Target="https://mentor.ieee.org/802.11/dcn/22/11-22-1599-03-00bh-revisions-to-rsn-extension-element.docx"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hyperlink" Target="https://mentor.ieee.org/802.11/dcn/22/11-22-1079-04-00bh-cr-for-sta-generated-id.docx"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hyperlink" Target="https://mentor.ieee.org/802.11/dcn/22/11-22-0973-24-00bh-cc41-comments-against-d0-2.xlsx" TargetMode="Externa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hyperlink" Target="https://mentor.ieee.org/802.11/dcn/22/11-22-0973-27-00bh-cc41-comments-against-d0-2.xlsx" TargetMode="Externa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hyperlink" Target="https://mentor.ieee.org/802.11/dcn/22/11-22-0651-18-00bh-tgbh-motions-list.pptx" TargetMode="Externa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hyperlink" Target="https://mentor.ieee.org/802.11/dcn/23/11-23-1152-07-00bh-ieee-802-11bh-lb274-comments.xlsx" TargetMode="Externa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hyperlink" Target="https://mentor.ieee.org/802.11/dcn/23/11-23-1152-15-00bh-ieee-802-11bh-lb274-comments.xlsx" TargetMode="Externa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hyperlink" Target="https://mentor.ieee.org/802.11/dcn/23/11-23-1152-19-00bh-ieee-802-11bh-lb274-comments.xlsx" TargetMode="Externa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hyperlink" Target="https://mentor.ieee.org/802.11/dcn/23/11-23-1152-24-00bh-ieee-802-11bh-lb274-comments.xlsx"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mentor.ieee.org/802.11/dcn/22/11-22-0187-02-00bh-network-generated-device-id.docx"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hyperlink" Target="https://mentor.ieee.org/802.11/dcn/22/11-22-0482-00-00bh-annex-for-opaque-device-id.docx" TargetMode="Externa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hyperlink" Target="https://mentor.ieee.org/802.11/dcn/23/11-23-1152-25-00bh-ieee-802-11bh-lb274-comments.xlsx"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mentor.ieee.org/802.11/dcn/22/11-22-0187-02-00bh-network-generated-device-id.doc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hyperlink" Target="https://mentor.ieee.org/802.11/dcn/22/11-22-0482-00-00bh-annex-for-opaque-device-id.docx" TargetMode="Externa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mentor.ieee.org/802.11/dcn/22/11-22-0158-03-00bh-sta-generated-device-id.docx"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mentor.ieee.org/802.11/dcn/22/11-22-0187-02-00bh-network-generated-device-id.docx"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hyperlink" Target="https://mentor.ieee.org/802.11/dcn/22/11-22-0482-01-00bh-annex-for-opaque-device-id.docx"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927100"/>
            <a:ext cx="10363200" cy="53657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TGbh-motions-list</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2023-10-31</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1456167156"/>
              </p:ext>
            </p:extLst>
          </p:nvPr>
        </p:nvGraphicFramePr>
        <p:xfrm>
          <a:off x="984250" y="2411413"/>
          <a:ext cx="10239375" cy="2482850"/>
        </p:xfrm>
        <a:graphic>
          <a:graphicData uri="http://schemas.openxmlformats.org/presentationml/2006/ole">
            <mc:AlternateContent xmlns:mc="http://schemas.openxmlformats.org/markup-compatibility/2006">
              <mc:Choice xmlns:v="urn:schemas-microsoft-com:vml" Requires="v">
                <p:oleObj name="Document" r:id="rId3" imgW="10466184" imgH="2537736" progId="Word.Document.8">
                  <p:embed/>
                </p:oleObj>
              </mc:Choice>
              <mc:Fallback>
                <p:oleObj name="Document" r:id="rId3" imgW="10466184" imgH="2537736" progId="Word.Document.8">
                  <p:embed/>
                  <p:pic>
                    <p:nvPicPr>
                      <p:cNvPr id="0" name="Picture 3"/>
                      <p:cNvPicPr>
                        <a:picLocks noChangeAspect="1" noChangeArrowheads="1"/>
                      </p:cNvPicPr>
                      <p:nvPr/>
                    </p:nvPicPr>
                    <p:blipFill>
                      <a:blip r:embed="rId4"/>
                      <a:srcRect/>
                      <a:stretch>
                        <a:fillRect/>
                      </a:stretch>
                    </p:blipFill>
                    <p:spPr bwMode="auto">
                      <a:xfrm>
                        <a:off x="984250" y="2411413"/>
                        <a:ext cx="10239375" cy="2482850"/>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533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3600" dirty="0"/>
              <a:t>Motion #5 – 11-21/1379</a:t>
            </a:r>
            <a:endParaRPr lang="en-GB" sz="3600" dirty="0"/>
          </a:p>
        </p:txBody>
      </p:sp>
      <p:sp>
        <p:nvSpPr>
          <p:cNvPr id="4098" name="Rectangle 2"/>
          <p:cNvSpPr>
            <a:spLocks noGrp="1" noChangeArrowheads="1"/>
          </p:cNvSpPr>
          <p:nvPr>
            <p:ph idx="1"/>
          </p:nvPr>
        </p:nvSpPr>
        <p:spPr>
          <a:xfrm>
            <a:off x="533400" y="1447800"/>
            <a:ext cx="11201400" cy="5027614"/>
          </a:xfrm>
          <a:ln/>
        </p:spPr>
        <p:txBody>
          <a:bodyPr/>
          <a:lstStyle/>
          <a:p>
            <a:pPr marL="685800" marR="0">
              <a:spcBef>
                <a:spcPts val="0"/>
              </a:spcBef>
              <a:spcAft>
                <a:spcPts val="0"/>
              </a:spcAft>
            </a:pPr>
            <a:r>
              <a:rPr lang="en-US" b="1" dirty="0">
                <a:effectLst/>
                <a:latin typeface="Calibri" panose="020F0502020204030204" pitchFamily="34" charset="0"/>
                <a:ea typeface="Calibri" panose="020F0502020204030204" pitchFamily="34" charset="0"/>
              </a:rPr>
              <a:t>Move to incorporate the text changes into the P802.11bh draft as indicated in the following document:</a:t>
            </a:r>
            <a:endParaRPr lang="en-US" dirty="0">
              <a:effectLst/>
              <a:latin typeface="Calibri" panose="020F0502020204030204" pitchFamily="34" charset="0"/>
              <a:ea typeface="Calibri" panose="020F0502020204030204" pitchFamily="34" charset="0"/>
            </a:endParaRPr>
          </a:p>
          <a:p>
            <a:pPr marL="1143000" marR="0" lvl="2" indent="-228600">
              <a:spcBef>
                <a:spcPts val="0"/>
              </a:spcBef>
              <a:spcAft>
                <a:spcPts val="0"/>
              </a:spcAft>
              <a:buSzPts val="1000"/>
              <a:buFont typeface="Wingdings" panose="05000000000000000000" pitchFamily="2" charset="2"/>
              <a:buChar char=""/>
              <a:tabLst>
                <a:tab pos="1371600" algn="l"/>
              </a:tabLst>
            </a:pPr>
            <a:r>
              <a:rPr lang="en-US" sz="2400" b="1" u="sng" dirty="0">
                <a:solidFill>
                  <a:srgbClr val="0563C1"/>
                </a:solidFill>
                <a:effectLst/>
                <a:latin typeface="Calibri" panose="020F0502020204030204" pitchFamily="34" charset="0"/>
                <a:ea typeface="Times New Roman" panose="02020603050405020304" pitchFamily="18" charset="0"/>
                <a:hlinkClick r:id="rId3"/>
              </a:rPr>
              <a:t>11-21/1379r3</a:t>
            </a:r>
            <a:r>
              <a:rPr lang="en-US" sz="2400" dirty="0">
                <a:effectLst/>
                <a:latin typeface="Calibri" panose="020F0502020204030204" pitchFamily="34" charset="0"/>
                <a:ea typeface="Times New Roman" panose="02020603050405020304" pitchFamily="18" charset="0"/>
              </a:rPr>
              <a:t> (</a:t>
            </a:r>
            <a:r>
              <a:rPr lang="en-US" sz="2400" b="1" dirty="0">
                <a:effectLst/>
                <a:latin typeface="Calibri" panose="020F0502020204030204" pitchFamily="34" charset="0"/>
                <a:ea typeface="Times New Roman" panose="02020603050405020304" pitchFamily="18" charset="0"/>
              </a:rPr>
              <a:t>Proposed text for ID Query Action frame)</a:t>
            </a:r>
            <a:endParaRPr lang="en-US" sz="2400" dirty="0">
              <a:effectLst/>
              <a:latin typeface="Calibri" panose="020F0502020204030204" pitchFamily="34" charset="0"/>
              <a:ea typeface="Calibri" panose="020F0502020204030204" pitchFamily="34"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GB" sz="2400" b="1" dirty="0">
                <a:effectLst/>
                <a:latin typeface="Calibri" panose="020F0502020204030204" pitchFamily="34" charset="0"/>
                <a:ea typeface="Times New Roman" panose="02020603050405020304" pitchFamily="18" charset="0"/>
                <a:cs typeface="Times New Roman" panose="02020603050405020304" pitchFamily="18" charset="0"/>
              </a:rPr>
              <a:t>Moved: Kurt Lumbatis</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GB" sz="2400" b="1" dirty="0">
                <a:effectLst/>
                <a:latin typeface="Calibri" panose="020F0502020204030204" pitchFamily="34" charset="0"/>
                <a:ea typeface="Times New Roman" panose="02020603050405020304" pitchFamily="18" charset="0"/>
                <a:cs typeface="Times New Roman" panose="02020603050405020304" pitchFamily="18" charset="0"/>
              </a:rPr>
              <a:t>Seconded: Carol Ansley</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GB" sz="2400" b="1" dirty="0">
                <a:effectLst/>
                <a:latin typeface="Calibri" panose="020F0502020204030204" pitchFamily="34" charset="0"/>
                <a:ea typeface="Times New Roman" panose="02020603050405020304" pitchFamily="18" charset="0"/>
                <a:cs typeface="Times New Roman" panose="02020603050405020304" pitchFamily="18" charset="0"/>
              </a:rPr>
              <a:t>Results: 6-7-8  </a:t>
            </a:r>
            <a:r>
              <a:rPr lang="en-GB" sz="2400" b="1" dirty="0">
                <a:effectLst/>
                <a:highlight>
                  <a:srgbClr val="FF0000"/>
                </a:highlight>
                <a:latin typeface="Calibri" panose="020F0502020204030204" pitchFamily="34" charset="0"/>
                <a:ea typeface="Times New Roman" panose="02020603050405020304" pitchFamily="18" charset="0"/>
                <a:cs typeface="Times New Roman" panose="02020603050405020304" pitchFamily="18" charset="0"/>
              </a:rPr>
              <a:t>Fails</a:t>
            </a:r>
            <a:endParaRPr lang="en-US" sz="2400" dirty="0">
              <a:effectLst/>
              <a:highlight>
                <a:srgbClr val="FF0000"/>
              </a:highligh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dirty="0">
                <a:effectLst/>
                <a:latin typeface="Calibri" panose="020F0502020204030204" pitchFamily="34" charset="0"/>
                <a:ea typeface="Calibri" panose="020F0502020204030204" pitchFamily="34" charset="0"/>
              </a:rPr>
              <a:t> </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10</a:t>
            </a:fld>
            <a:endParaRPr lang="en-GB"/>
          </a:p>
        </p:txBody>
      </p:sp>
    </p:spTree>
    <p:extLst>
      <p:ext uri="{BB962C8B-B14F-4D97-AF65-F5344CB8AC3E}">
        <p14:creationId xmlns:p14="http://schemas.microsoft.com/office/powerpoint/2010/main" val="271276430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533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3600" dirty="0"/>
              <a:t>Motion #6 – 11-22/0427</a:t>
            </a:r>
            <a:endParaRPr lang="en-GB" sz="3600" dirty="0"/>
          </a:p>
        </p:txBody>
      </p:sp>
      <p:sp>
        <p:nvSpPr>
          <p:cNvPr id="4098" name="Rectangle 2"/>
          <p:cNvSpPr>
            <a:spLocks noGrp="1" noChangeArrowheads="1"/>
          </p:cNvSpPr>
          <p:nvPr>
            <p:ph idx="1"/>
          </p:nvPr>
        </p:nvSpPr>
        <p:spPr>
          <a:xfrm>
            <a:off x="533400" y="1447800"/>
            <a:ext cx="11201400" cy="5027614"/>
          </a:xfrm>
          <a:ln/>
        </p:spPr>
        <p:txBody>
          <a:bodyPr/>
          <a:lstStyle/>
          <a:p>
            <a:pPr marL="685800" marR="0">
              <a:spcBef>
                <a:spcPts val="0"/>
              </a:spcBef>
              <a:spcAft>
                <a:spcPts val="0"/>
              </a:spcAft>
            </a:pPr>
            <a:r>
              <a:rPr lang="en-US" b="1" dirty="0">
                <a:effectLst/>
                <a:latin typeface="Calibri" panose="020F0502020204030204" pitchFamily="34" charset="0"/>
                <a:ea typeface="Calibri" panose="020F0502020204030204" pitchFamily="34" charset="0"/>
              </a:rPr>
              <a:t>Move to incorporate the text changes into the P802.11bh draft as indicated in the following document:</a:t>
            </a:r>
            <a:endParaRPr lang="en-US" dirty="0">
              <a:effectLst/>
              <a:latin typeface="Calibri" panose="020F0502020204030204" pitchFamily="34" charset="0"/>
              <a:ea typeface="Calibri" panose="020F0502020204030204" pitchFamily="34" charset="0"/>
            </a:endParaRPr>
          </a:p>
          <a:p>
            <a:pPr marL="1143000" marR="0" lvl="2" indent="-228600">
              <a:spcBef>
                <a:spcPts val="0"/>
              </a:spcBef>
              <a:spcAft>
                <a:spcPts val="0"/>
              </a:spcAft>
              <a:buSzPts val="1000"/>
              <a:buFont typeface="Wingdings" panose="05000000000000000000" pitchFamily="2" charset="2"/>
              <a:buChar char=""/>
              <a:tabLst>
                <a:tab pos="1371600" algn="l"/>
              </a:tabLst>
            </a:pPr>
            <a:r>
              <a:rPr lang="en-US" sz="2400" b="1" u="sng" dirty="0">
                <a:solidFill>
                  <a:srgbClr val="0563C1"/>
                </a:solidFill>
                <a:effectLst/>
                <a:latin typeface="Calibri" panose="020F0502020204030204" pitchFamily="34" charset="0"/>
                <a:ea typeface="Times New Roman" panose="02020603050405020304" pitchFamily="18" charset="0"/>
                <a:hlinkClick r:id="rId3"/>
              </a:rPr>
              <a:t>11-22/0427r5</a:t>
            </a:r>
            <a:r>
              <a:rPr lang="en-US" sz="2400" b="1" dirty="0">
                <a:effectLst/>
                <a:latin typeface="Calibri" panose="020F0502020204030204" pitchFamily="34" charset="0"/>
                <a:ea typeface="Times New Roman" panose="02020603050405020304" pitchFamily="18" charset="0"/>
              </a:rPr>
              <a:t>  (MAAD MAC 2 text)</a:t>
            </a:r>
            <a:endParaRPr lang="en-US" sz="2400" dirty="0">
              <a:effectLst/>
              <a:latin typeface="Calibri" panose="020F0502020204030204" pitchFamily="34" charset="0"/>
              <a:ea typeface="Calibri" panose="020F0502020204030204" pitchFamily="34"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GB" sz="2400" b="1" dirty="0">
                <a:effectLst/>
                <a:latin typeface="Calibri" panose="020F0502020204030204" pitchFamily="34" charset="0"/>
                <a:ea typeface="Times New Roman" panose="02020603050405020304" pitchFamily="18" charset="0"/>
                <a:cs typeface="Times New Roman" panose="02020603050405020304" pitchFamily="18" charset="0"/>
              </a:rPr>
              <a:t>Moved: Graham Smith</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GB" sz="2400" b="1" dirty="0">
                <a:effectLst/>
                <a:latin typeface="Calibri" panose="020F0502020204030204" pitchFamily="34" charset="0"/>
                <a:ea typeface="Times New Roman" panose="02020603050405020304" pitchFamily="18" charset="0"/>
                <a:cs typeface="Times New Roman" panose="02020603050405020304" pitchFamily="18" charset="0"/>
              </a:rPr>
              <a:t>Seconded: Jon Rosdahl</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GB" sz="2400" b="1" dirty="0">
                <a:effectLst/>
                <a:latin typeface="Calibri" panose="020F0502020204030204" pitchFamily="34" charset="0"/>
                <a:ea typeface="Times New Roman" panose="02020603050405020304" pitchFamily="18" charset="0"/>
                <a:cs typeface="Times New Roman" panose="02020603050405020304" pitchFamily="18" charset="0"/>
              </a:rPr>
              <a:t>Results: 10-5-7  </a:t>
            </a:r>
            <a:r>
              <a:rPr lang="en-GB" sz="2400" b="1" dirty="0">
                <a:effectLst/>
                <a:highlight>
                  <a:srgbClr val="FF0000"/>
                </a:highlight>
                <a:latin typeface="Calibri" panose="020F0502020204030204" pitchFamily="34" charset="0"/>
                <a:ea typeface="Times New Roman" panose="02020603050405020304" pitchFamily="18" charset="0"/>
                <a:cs typeface="Times New Roman" panose="02020603050405020304" pitchFamily="18" charset="0"/>
              </a:rPr>
              <a:t>Fails</a:t>
            </a:r>
            <a:endParaRPr lang="en-US" sz="2400" dirty="0">
              <a:effectLst/>
              <a:highlight>
                <a:srgbClr val="FF0000"/>
              </a:highlight>
              <a:latin typeface="Calibri" panose="020F0502020204030204" pitchFamily="34" charset="0"/>
              <a:ea typeface="Calibri" panose="020F0502020204030204" pitchFamily="34" charset="0"/>
              <a:cs typeface="Times New Roman" panose="02020603050405020304" pitchFamily="18"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11</a:t>
            </a:fld>
            <a:endParaRPr lang="en-GB"/>
          </a:p>
        </p:txBody>
      </p:sp>
    </p:spTree>
    <p:extLst>
      <p:ext uri="{BB962C8B-B14F-4D97-AF65-F5344CB8AC3E}">
        <p14:creationId xmlns:p14="http://schemas.microsoft.com/office/powerpoint/2010/main" val="374244070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May 13, 2022 (Interim session)</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12</a:t>
            </a:fld>
            <a:endParaRPr lang="en-GB"/>
          </a:p>
        </p:txBody>
      </p:sp>
    </p:spTree>
    <p:extLst>
      <p:ext uri="{BB962C8B-B14F-4D97-AF65-F5344CB8AC3E}">
        <p14:creationId xmlns:p14="http://schemas.microsoft.com/office/powerpoint/2010/main" val="27266939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dirty="0"/>
              <a:t>Motion #7 – D0.1 update</a:t>
            </a:r>
            <a:endParaRPr lang="en-GB" dirty="0"/>
          </a:p>
        </p:txBody>
      </p:sp>
      <p:sp>
        <p:nvSpPr>
          <p:cNvPr id="4098" name="Rectangle 2"/>
          <p:cNvSpPr>
            <a:spLocks noGrp="1" noChangeArrowheads="1"/>
          </p:cNvSpPr>
          <p:nvPr>
            <p:ph idx="1"/>
          </p:nvPr>
        </p:nvSpPr>
        <p:spPr>
          <a:xfrm>
            <a:off x="914401" y="1371600"/>
            <a:ext cx="10361084" cy="5103814"/>
          </a:xfrm>
          <a:ln/>
        </p:spPr>
        <p:txBody>
          <a:bodyPr/>
          <a:lstStyle/>
          <a:p>
            <a:r>
              <a:rPr lang="en-US" sz="2800" dirty="0"/>
              <a:t>Move to accept changes to the IEEE802.11bh D0.1 draft as specified in the following documents:</a:t>
            </a:r>
          </a:p>
          <a:p>
            <a:pPr>
              <a:buFont typeface="Arial" panose="020B0604020202020204" pitchFamily="34" charset="0"/>
              <a:buChar char="•"/>
            </a:pPr>
            <a:r>
              <a:rPr lang="en-GB" altLang="en-US" sz="2400" u="sng" dirty="0">
                <a:solidFill>
                  <a:schemeClr val="tx1"/>
                </a:solidFill>
                <a:hlinkClick r:id="rId3"/>
              </a:rPr>
              <a:t>11-22/0771r1</a:t>
            </a:r>
            <a:r>
              <a:rPr lang="en-GB" altLang="en-US" sz="2400" u="sng" dirty="0">
                <a:solidFill>
                  <a:schemeClr val="tx1"/>
                </a:solidFill>
              </a:rPr>
              <a:t>  </a:t>
            </a:r>
            <a:r>
              <a:rPr lang="en-US" dirty="0"/>
              <a:t>RSN capability indication for P802.11bh</a:t>
            </a:r>
            <a:endParaRPr lang="en-GB" altLang="en-US" u="sng" dirty="0">
              <a:solidFill>
                <a:schemeClr val="tx1"/>
              </a:solidFill>
            </a:endParaRPr>
          </a:p>
          <a:p>
            <a:pPr>
              <a:buFont typeface="Arial" panose="020B0604020202020204" pitchFamily="34" charset="0"/>
              <a:buChar char="•"/>
            </a:pPr>
            <a:r>
              <a:rPr lang="en-GB" altLang="en-US" dirty="0">
                <a:solidFill>
                  <a:schemeClr val="tx1"/>
                </a:solidFill>
                <a:hlinkClick r:id="rId4"/>
              </a:rPr>
              <a:t>11-22/0741r2</a:t>
            </a:r>
            <a:r>
              <a:rPr lang="en-GB" altLang="en-US" dirty="0">
                <a:solidFill>
                  <a:schemeClr val="tx1"/>
                </a:solidFill>
              </a:rPr>
              <a:t> – Suggestions for remaining fix ups in TGbh D0.1</a:t>
            </a:r>
          </a:p>
          <a:p>
            <a:pPr>
              <a:buFont typeface="Arial" panose="020B0604020202020204" pitchFamily="34" charset="0"/>
              <a:buChar char="•"/>
            </a:pPr>
            <a:endParaRPr lang="en-GB" altLang="en-US" sz="1800" u="sng" dirty="0">
              <a:solidFill>
                <a:schemeClr val="tx1"/>
              </a:solidFill>
            </a:endParaRPr>
          </a:p>
          <a:p>
            <a:pPr marL="0" indent="0"/>
            <a:r>
              <a:rPr lang="en-GB" altLang="en-US" dirty="0">
                <a:solidFill>
                  <a:schemeClr val="tx1"/>
                </a:solidFill>
              </a:rPr>
              <a:t>Moved: Jouni Malinen</a:t>
            </a:r>
          </a:p>
          <a:p>
            <a:pPr marL="0" indent="0"/>
            <a:r>
              <a:rPr lang="en-GB" altLang="en-US" dirty="0">
                <a:solidFill>
                  <a:schemeClr val="tx1"/>
                </a:solidFill>
              </a:rPr>
              <a:t>Seconded: Amelia Andersdotter</a:t>
            </a:r>
          </a:p>
          <a:p>
            <a:pPr marL="0" indent="0"/>
            <a:r>
              <a:rPr lang="en-GB" altLang="en-US" dirty="0">
                <a:solidFill>
                  <a:schemeClr val="tx1"/>
                </a:solidFill>
              </a:rPr>
              <a:t>Results: </a:t>
            </a:r>
            <a:r>
              <a:rPr lang="en-GB" altLang="en-US" dirty="0">
                <a:solidFill>
                  <a:schemeClr val="tx1"/>
                </a:solidFill>
                <a:highlight>
                  <a:srgbClr val="00FF00"/>
                </a:highlight>
              </a:rPr>
              <a:t>Unanimous</a:t>
            </a:r>
            <a:endParaRPr lang="en-US" altLang="en-US" dirty="0">
              <a:solidFill>
                <a:schemeClr val="tx1"/>
              </a:solidFill>
              <a:highlight>
                <a:srgbClr val="00FF00"/>
              </a:highlight>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13</a:t>
            </a:fld>
            <a:endParaRPr lang="en-GB"/>
          </a:p>
        </p:txBody>
      </p:sp>
    </p:spTree>
    <p:extLst>
      <p:ext uri="{BB962C8B-B14F-4D97-AF65-F5344CB8AC3E}">
        <p14:creationId xmlns:p14="http://schemas.microsoft.com/office/powerpoint/2010/main" val="89246416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#8 - TGbh Comment Collection</a:t>
            </a:r>
          </a:p>
        </p:txBody>
      </p:sp>
      <p:sp>
        <p:nvSpPr>
          <p:cNvPr id="3" name="Content Placeholder 2"/>
          <p:cNvSpPr>
            <a:spLocks noGrp="1"/>
          </p:cNvSpPr>
          <p:nvPr>
            <p:ph idx="1"/>
          </p:nvPr>
        </p:nvSpPr>
        <p:spPr/>
        <p:txBody>
          <a:bodyPr/>
          <a:lstStyle/>
          <a:p>
            <a:r>
              <a:rPr lang="en-US" b="0" dirty="0"/>
              <a:t>Instruct the editor to prepare P802.11bh/D0.2, and</a:t>
            </a:r>
          </a:p>
          <a:p>
            <a:r>
              <a:rPr lang="en-US" b="0" dirty="0"/>
              <a:t>approve a 30 day Comment Collection requesting comment on the draft.</a:t>
            </a:r>
          </a:p>
          <a:p>
            <a:endParaRPr lang="en-US" b="0" dirty="0"/>
          </a:p>
          <a:p>
            <a:r>
              <a:rPr lang="en-US" dirty="0"/>
              <a:t>Moved: Jay Yang</a:t>
            </a:r>
          </a:p>
          <a:p>
            <a:r>
              <a:rPr lang="en-US" dirty="0"/>
              <a:t>Seconded: Jouni Malinen</a:t>
            </a:r>
          </a:p>
          <a:p>
            <a:r>
              <a:rPr lang="en-US" dirty="0"/>
              <a:t>Result: </a:t>
            </a:r>
            <a:r>
              <a:rPr lang="en-US" dirty="0">
                <a:highlight>
                  <a:srgbClr val="00FF00"/>
                </a:highlight>
              </a:rPr>
              <a:t>Unanimous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126707938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August 30, 2022 (Teleconference)</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15</a:t>
            </a:fld>
            <a:endParaRPr lang="en-GB"/>
          </a:p>
        </p:txBody>
      </p:sp>
    </p:spTree>
    <p:extLst>
      <p:ext uri="{BB962C8B-B14F-4D97-AF65-F5344CB8AC3E}">
        <p14:creationId xmlns:p14="http://schemas.microsoft.com/office/powerpoint/2010/main" val="291987218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#9 – CC41 comment resolution</a:t>
            </a:r>
          </a:p>
        </p:txBody>
      </p:sp>
      <p:sp>
        <p:nvSpPr>
          <p:cNvPr id="3" name="Content Placeholder 2"/>
          <p:cNvSpPr>
            <a:spLocks noGrp="1"/>
          </p:cNvSpPr>
          <p:nvPr>
            <p:ph idx="1"/>
          </p:nvPr>
        </p:nvSpPr>
        <p:spPr/>
        <p:txBody>
          <a:bodyPr/>
          <a:lstStyle/>
          <a:p>
            <a:r>
              <a:rPr lang="en-US" b="0" dirty="0"/>
              <a:t>Move to approve the resolutions to the CIDs listed below, per resolutions recorded in </a:t>
            </a:r>
            <a:r>
              <a:rPr lang="en-US" b="0" dirty="0">
                <a:hlinkClick r:id="rId2"/>
              </a:rPr>
              <a:t>11-22/0973r8</a:t>
            </a:r>
            <a:r>
              <a:rPr lang="en-US" b="0" dirty="0"/>
              <a:t>:</a:t>
            </a:r>
          </a:p>
          <a:p>
            <a:pPr>
              <a:buFont typeface="Arial" panose="020B0604020202020204" pitchFamily="34" charset="0"/>
              <a:buChar char="•"/>
            </a:pPr>
            <a:r>
              <a:rPr lang="en-US" b="0" dirty="0"/>
              <a:t>CIDs 1, 3, 13, 14, 55, 59, 60</a:t>
            </a:r>
          </a:p>
          <a:p>
            <a:r>
              <a:rPr lang="en-US" b="0" dirty="0"/>
              <a:t>and incorporate the text changes into the latest TGbh draft.</a:t>
            </a:r>
          </a:p>
          <a:p>
            <a:r>
              <a:rPr lang="en-US" b="0" dirty="0"/>
              <a:t> </a:t>
            </a:r>
          </a:p>
          <a:p>
            <a:r>
              <a:rPr lang="en-US" dirty="0"/>
              <a:t>Moved: Kurt Lumbatis</a:t>
            </a:r>
          </a:p>
          <a:p>
            <a:r>
              <a:rPr lang="en-US" dirty="0"/>
              <a:t>Seconded: Jay Yang</a:t>
            </a:r>
          </a:p>
          <a:p>
            <a:r>
              <a:rPr lang="en-US" dirty="0"/>
              <a:t>Result: </a:t>
            </a:r>
            <a:r>
              <a:rPr lang="en-US" dirty="0">
                <a:highlight>
                  <a:srgbClr val="00FF00"/>
                </a:highlight>
              </a:rPr>
              <a:t>Unanimous Consent</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Tree>
    <p:extLst>
      <p:ext uri="{BB962C8B-B14F-4D97-AF65-F5344CB8AC3E}">
        <p14:creationId xmlns:p14="http://schemas.microsoft.com/office/powerpoint/2010/main" val="372026256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#10 – Specific TGbh Scenarios</a:t>
            </a:r>
          </a:p>
        </p:txBody>
      </p:sp>
      <p:sp>
        <p:nvSpPr>
          <p:cNvPr id="3" name="Content Placeholder 2"/>
          <p:cNvSpPr>
            <a:spLocks noGrp="1"/>
          </p:cNvSpPr>
          <p:nvPr>
            <p:ph idx="1"/>
          </p:nvPr>
        </p:nvSpPr>
        <p:spPr/>
        <p:txBody>
          <a:bodyPr/>
          <a:lstStyle/>
          <a:p>
            <a:r>
              <a:rPr lang="en-US" b="0" dirty="0"/>
              <a:t>Motion:</a:t>
            </a:r>
          </a:p>
          <a:p>
            <a:r>
              <a:rPr lang="en-US" b="0" dirty="0"/>
              <a:t>o	802.11bh shall provide a mechanism for the infrastructure to identify a previously known non-AP STA that is using a randomized MAC address, when that STA transmits Public Action frames, Authentication/Association Request frames and post-association Probe Request frames.</a:t>
            </a:r>
          </a:p>
          <a:p>
            <a:r>
              <a:rPr lang="en-US" b="0" dirty="0"/>
              <a:t>o	Note: the mechanism shall not decrease users’ privacy.</a:t>
            </a:r>
          </a:p>
          <a:p>
            <a:endParaRPr lang="en-US" b="0" dirty="0"/>
          </a:p>
          <a:p>
            <a:r>
              <a:rPr lang="en-US" dirty="0"/>
              <a:t>Moved: Kurt Lumbatis</a:t>
            </a:r>
          </a:p>
          <a:p>
            <a:r>
              <a:rPr lang="en-US" dirty="0"/>
              <a:t>Seconded: Joe Levy</a:t>
            </a:r>
          </a:p>
          <a:p>
            <a:r>
              <a:rPr lang="en-US" dirty="0"/>
              <a:t>Result: 11-7-3  </a:t>
            </a:r>
            <a:r>
              <a:rPr lang="en-US" dirty="0">
                <a:highlight>
                  <a:srgbClr val="FF0000"/>
                </a:highlight>
              </a:rPr>
              <a:t>Motion fails.  </a:t>
            </a:r>
            <a:r>
              <a:rPr lang="en-US" dirty="0"/>
              <a:t>(Deemed technical, and needed 75%)</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Tree>
    <p:extLst>
      <p:ext uri="{BB962C8B-B14F-4D97-AF65-F5344CB8AC3E}">
        <p14:creationId xmlns:p14="http://schemas.microsoft.com/office/powerpoint/2010/main" val="115990010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Sept 15, 2022 (Interim session)</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18</a:t>
            </a:fld>
            <a:endParaRPr lang="en-GB"/>
          </a:p>
        </p:txBody>
      </p:sp>
    </p:spTree>
    <p:extLst>
      <p:ext uri="{BB962C8B-B14F-4D97-AF65-F5344CB8AC3E}">
        <p14:creationId xmlns:p14="http://schemas.microsoft.com/office/powerpoint/2010/main" val="64929591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#11 – CC41 comment resolution</a:t>
            </a:r>
          </a:p>
        </p:txBody>
      </p:sp>
      <p:sp>
        <p:nvSpPr>
          <p:cNvPr id="3" name="Content Placeholder 2"/>
          <p:cNvSpPr>
            <a:spLocks noGrp="1"/>
          </p:cNvSpPr>
          <p:nvPr>
            <p:ph idx="1"/>
          </p:nvPr>
        </p:nvSpPr>
        <p:spPr/>
        <p:txBody>
          <a:bodyPr/>
          <a:lstStyle/>
          <a:p>
            <a:r>
              <a:rPr lang="en-US" b="0" dirty="0"/>
              <a:t>Move to approve the resolutions to the CIDs listed below, per resolutions recorded in </a:t>
            </a:r>
            <a:r>
              <a:rPr lang="en-US" b="0" dirty="0">
                <a:hlinkClick r:id="rId2"/>
              </a:rPr>
              <a:t>11-22/0973r10</a:t>
            </a:r>
            <a:r>
              <a:rPr lang="en-US" b="0" dirty="0"/>
              <a:t>: </a:t>
            </a:r>
          </a:p>
          <a:p>
            <a:pPr>
              <a:buFont typeface="Arial" panose="020B0604020202020204" pitchFamily="34" charset="0"/>
              <a:buChar char="•"/>
            </a:pPr>
            <a:r>
              <a:rPr lang="en-US" b="0" dirty="0"/>
              <a:t>CIDs 21, 22, 23, 34, 54</a:t>
            </a:r>
          </a:p>
          <a:p>
            <a:r>
              <a:rPr lang="en-US" b="0" dirty="0"/>
              <a:t>and incorporate the text changes into the latest TGbh draft.</a:t>
            </a:r>
          </a:p>
          <a:p>
            <a:r>
              <a:rPr lang="en-US" b="0" dirty="0"/>
              <a:t> </a:t>
            </a:r>
          </a:p>
          <a:p>
            <a:r>
              <a:rPr lang="en-US" dirty="0"/>
              <a:t>Moved: Peter Yee</a:t>
            </a:r>
          </a:p>
          <a:p>
            <a:r>
              <a:rPr lang="en-US" dirty="0"/>
              <a:t>Seconded: Kurt Lumbatis</a:t>
            </a:r>
          </a:p>
          <a:p>
            <a:r>
              <a:rPr lang="en-US" dirty="0"/>
              <a:t>Result: </a:t>
            </a:r>
            <a:r>
              <a:rPr lang="en-US" dirty="0">
                <a:highlight>
                  <a:srgbClr val="00FF00"/>
                </a:highlight>
              </a:rPr>
              <a:t>UC  Passes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Tree>
    <p:extLst>
      <p:ext uri="{BB962C8B-B14F-4D97-AF65-F5344CB8AC3E}">
        <p14:creationId xmlns:p14="http://schemas.microsoft.com/office/powerpoint/2010/main" val="40303209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r>
              <a:rPr lang="en-US" altLang="en-US" dirty="0"/>
              <a:t>Record of motions for 802.11 TGbh</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#12 – CC41 comment resolution</a:t>
            </a:r>
          </a:p>
        </p:txBody>
      </p:sp>
      <p:sp>
        <p:nvSpPr>
          <p:cNvPr id="3" name="Content Placeholder 2"/>
          <p:cNvSpPr>
            <a:spLocks noGrp="1"/>
          </p:cNvSpPr>
          <p:nvPr>
            <p:ph idx="1"/>
          </p:nvPr>
        </p:nvSpPr>
        <p:spPr/>
        <p:txBody>
          <a:bodyPr/>
          <a:lstStyle/>
          <a:p>
            <a:r>
              <a:rPr lang="en-US" b="0" dirty="0"/>
              <a:t>Move to approve the resolutions to the CIDs listed below, per resolutions recorded in </a:t>
            </a:r>
            <a:r>
              <a:rPr lang="en-US" b="0" dirty="0">
                <a:hlinkClick r:id="rId2"/>
              </a:rPr>
              <a:t>11-22/0973r10</a:t>
            </a:r>
            <a:r>
              <a:rPr lang="en-US" b="0" dirty="0"/>
              <a:t> (per 11-22/1078r0): </a:t>
            </a:r>
          </a:p>
          <a:p>
            <a:pPr>
              <a:buFont typeface="Arial" panose="020B0604020202020204" pitchFamily="34" charset="0"/>
              <a:buChar char="•"/>
            </a:pPr>
            <a:r>
              <a:rPr lang="en-US" b="0" dirty="0"/>
              <a:t>CIDs 51, 52</a:t>
            </a:r>
            <a:r>
              <a:rPr lang="en-US" dirty="0"/>
              <a:t>.</a:t>
            </a:r>
            <a:endParaRPr lang="en-US" b="0" dirty="0"/>
          </a:p>
          <a:p>
            <a:r>
              <a:rPr lang="en-US" b="0" dirty="0"/>
              <a:t>and incorporate the text changes into the latest TGbh draft.</a:t>
            </a:r>
          </a:p>
          <a:p>
            <a:r>
              <a:rPr lang="en-US" b="0" dirty="0"/>
              <a:t> </a:t>
            </a:r>
          </a:p>
          <a:p>
            <a:r>
              <a:rPr lang="en-US" dirty="0"/>
              <a:t>Moved: Sidharth Thakur</a:t>
            </a:r>
          </a:p>
          <a:p>
            <a:r>
              <a:rPr lang="en-US" dirty="0"/>
              <a:t>Seconded: Jouni Malinen</a:t>
            </a:r>
          </a:p>
          <a:p>
            <a:r>
              <a:rPr lang="en-US" dirty="0"/>
              <a:t>Result: </a:t>
            </a:r>
            <a:r>
              <a:rPr lang="en-US" dirty="0">
                <a:highlight>
                  <a:srgbClr val="00FF00"/>
                </a:highlight>
              </a:rPr>
              <a:t>UC  Passes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Tree>
    <p:extLst>
      <p:ext uri="{BB962C8B-B14F-4D97-AF65-F5344CB8AC3E}">
        <p14:creationId xmlns:p14="http://schemas.microsoft.com/office/powerpoint/2010/main" val="190866546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Nov 15, 2022 (Plenary session, part 1)</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21</a:t>
            </a:fld>
            <a:endParaRPr lang="en-GB"/>
          </a:p>
        </p:txBody>
      </p:sp>
    </p:spTree>
    <p:extLst>
      <p:ext uri="{BB962C8B-B14F-4D97-AF65-F5344CB8AC3E}">
        <p14:creationId xmlns:p14="http://schemas.microsoft.com/office/powerpoint/2010/main" val="59245463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#13 – dot11DeviceIDActivated MIB attribute</a:t>
            </a:r>
          </a:p>
        </p:txBody>
      </p:sp>
      <p:sp>
        <p:nvSpPr>
          <p:cNvPr id="3" name="Content Placeholder 2"/>
          <p:cNvSpPr>
            <a:spLocks noGrp="1"/>
          </p:cNvSpPr>
          <p:nvPr>
            <p:ph idx="1"/>
          </p:nvPr>
        </p:nvSpPr>
        <p:spPr/>
        <p:txBody>
          <a:bodyPr/>
          <a:lstStyle/>
          <a:p>
            <a:r>
              <a:rPr lang="en-US" b="0" dirty="0"/>
              <a:t>Move to approve the text changes in </a:t>
            </a:r>
            <a:r>
              <a:rPr lang="en-US" altLang="en-US" b="0" dirty="0">
                <a:solidFill>
                  <a:schemeClr val="tx1"/>
                </a:solidFill>
                <a:hlinkClick r:id="rId2"/>
              </a:rPr>
              <a:t>11-22/1599r3</a:t>
            </a:r>
            <a:r>
              <a:rPr lang="en-US" b="0" dirty="0"/>
              <a:t> and incorporate the text changes into the latest TGbh draft.</a:t>
            </a:r>
          </a:p>
          <a:p>
            <a:r>
              <a:rPr lang="en-US" b="0" dirty="0"/>
              <a:t> </a:t>
            </a:r>
          </a:p>
          <a:p>
            <a:r>
              <a:rPr lang="en-US" dirty="0"/>
              <a:t>Moved: Kurt Lumbatis</a:t>
            </a:r>
          </a:p>
          <a:p>
            <a:r>
              <a:rPr lang="en-US" dirty="0"/>
              <a:t>Seconded: Jay Yang</a:t>
            </a:r>
          </a:p>
          <a:p>
            <a:r>
              <a:rPr lang="en-US" dirty="0"/>
              <a:t>Result: </a:t>
            </a:r>
            <a:r>
              <a:rPr lang="en-US" dirty="0">
                <a:highlight>
                  <a:srgbClr val="00FF00"/>
                </a:highlight>
              </a:rPr>
              <a:t>14-2-10  Passes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Tree>
    <p:extLst>
      <p:ext uri="{BB962C8B-B14F-4D97-AF65-F5344CB8AC3E}">
        <p14:creationId xmlns:p14="http://schemas.microsoft.com/office/powerpoint/2010/main" val="358185784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Feb 28, 2023 (Teleconference)</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23</a:t>
            </a:fld>
            <a:endParaRPr lang="en-GB"/>
          </a:p>
        </p:txBody>
      </p:sp>
    </p:spTree>
    <p:extLst>
      <p:ext uri="{BB962C8B-B14F-4D97-AF65-F5344CB8AC3E}">
        <p14:creationId xmlns:p14="http://schemas.microsoft.com/office/powerpoint/2010/main" val="395451174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#14 – RRCM</a:t>
            </a:r>
          </a:p>
        </p:txBody>
      </p:sp>
      <p:sp>
        <p:nvSpPr>
          <p:cNvPr id="3" name="Content Placeholder 2"/>
          <p:cNvSpPr>
            <a:spLocks noGrp="1"/>
          </p:cNvSpPr>
          <p:nvPr>
            <p:ph idx="1"/>
          </p:nvPr>
        </p:nvSpPr>
        <p:spPr/>
        <p:txBody>
          <a:bodyPr/>
          <a:lstStyle/>
          <a:p>
            <a:r>
              <a:rPr lang="en-US" b="0" dirty="0"/>
              <a:t>Move to approve the text changes in </a:t>
            </a:r>
            <a:r>
              <a:rPr lang="en-US" b="0" dirty="0">
                <a:hlinkClick r:id="rId2"/>
              </a:rPr>
              <a:t>11-22/1079r4</a:t>
            </a:r>
            <a:r>
              <a:rPr lang="en-US" b="0" dirty="0"/>
              <a:t>, Option 1, and incorporate the text changes into the latest TGbh draft.</a:t>
            </a:r>
          </a:p>
          <a:p>
            <a:r>
              <a:rPr lang="en-US" b="0" dirty="0"/>
              <a:t> </a:t>
            </a:r>
          </a:p>
          <a:p>
            <a:r>
              <a:rPr lang="en-US" dirty="0"/>
              <a:t>Moved: Jay Yang</a:t>
            </a:r>
          </a:p>
          <a:p>
            <a:r>
              <a:rPr lang="en-US" dirty="0"/>
              <a:t>Seconded: Okan Mutgan</a:t>
            </a:r>
          </a:p>
          <a:p>
            <a:r>
              <a:rPr lang="en-US" dirty="0"/>
              <a:t>Result: 8Y 17N 4A – </a:t>
            </a:r>
            <a:r>
              <a:rPr lang="en-US" dirty="0">
                <a:highlight>
                  <a:srgbClr val="FF0000"/>
                </a:highlight>
              </a:rPr>
              <a:t>Motion fails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Tree>
    <p:extLst>
      <p:ext uri="{BB962C8B-B14F-4D97-AF65-F5344CB8AC3E}">
        <p14:creationId xmlns:p14="http://schemas.microsoft.com/office/powerpoint/2010/main" val="264375543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March 16, 2023 (Plenary session)</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25</a:t>
            </a:fld>
            <a:endParaRPr lang="en-GB"/>
          </a:p>
        </p:txBody>
      </p:sp>
    </p:spTree>
    <p:extLst>
      <p:ext uri="{BB962C8B-B14F-4D97-AF65-F5344CB8AC3E}">
        <p14:creationId xmlns:p14="http://schemas.microsoft.com/office/powerpoint/2010/main" val="56498854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#15 – Way forward CIDs</a:t>
            </a:r>
          </a:p>
        </p:txBody>
      </p:sp>
      <p:sp>
        <p:nvSpPr>
          <p:cNvPr id="3" name="Content Placeholder 2"/>
          <p:cNvSpPr>
            <a:spLocks noGrp="1"/>
          </p:cNvSpPr>
          <p:nvPr>
            <p:ph idx="1"/>
          </p:nvPr>
        </p:nvSpPr>
        <p:spPr>
          <a:xfrm>
            <a:off x="914401" y="1676400"/>
            <a:ext cx="10361084" cy="4876800"/>
          </a:xfrm>
        </p:spPr>
        <p:txBody>
          <a:bodyPr/>
          <a:lstStyle/>
          <a:p>
            <a:r>
              <a:rPr lang="en-US" b="0" dirty="0"/>
              <a:t>Move to approve the resolutions to the “Way forward?” CIDs in 11-22/0973r19, as</a:t>
            </a:r>
          </a:p>
          <a:p>
            <a:r>
              <a:rPr lang="en-US" b="0" dirty="0"/>
              <a:t>	Rejected.</a:t>
            </a:r>
          </a:p>
          <a:p>
            <a:pPr lvl="1"/>
            <a:r>
              <a:rPr lang="en-US" sz="2200" b="0" dirty="0"/>
              <a:t>“TGbh discussed at least 8 unique proposals for such a mechanism, across almost a year of teleconferences and sessions, and could not come to consensus on a proposal that provided such a solution.  (See minutes and agenda decks for recent TGbh calls/meetings for details.)  Points of debate remain on whether to use a MAC address-based method or an IE-based method, how much security /privacy is required or provided by the proposals, how much computation or storage is required, and exactly which use cases are or are not addressed by each proposal.”</a:t>
            </a:r>
          </a:p>
          <a:p>
            <a:r>
              <a:rPr lang="en-US" dirty="0"/>
              <a:t>Moved: Stephen McCann</a:t>
            </a:r>
          </a:p>
          <a:p>
            <a:r>
              <a:rPr lang="en-US" dirty="0"/>
              <a:t>Seconded: Kurt Lumbatis</a:t>
            </a:r>
          </a:p>
          <a:p>
            <a:r>
              <a:rPr lang="en-US" dirty="0"/>
              <a:t>Result: 17-6-2 – </a:t>
            </a:r>
            <a:r>
              <a:rPr lang="en-US" dirty="0">
                <a:highlight>
                  <a:srgbClr val="FF0000"/>
                </a:highlight>
              </a:rPr>
              <a:t>Motion fails</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Tree>
    <p:extLst>
      <p:ext uri="{BB962C8B-B14F-4D97-AF65-F5344CB8AC3E}">
        <p14:creationId xmlns:p14="http://schemas.microsoft.com/office/powerpoint/2010/main" val="273108273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April 18, 2023 (Teleconference)</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27</a:t>
            </a:fld>
            <a:endParaRPr lang="en-GB"/>
          </a:p>
        </p:txBody>
      </p:sp>
    </p:spTree>
    <p:extLst>
      <p:ext uri="{BB962C8B-B14F-4D97-AF65-F5344CB8AC3E}">
        <p14:creationId xmlns:p14="http://schemas.microsoft.com/office/powerpoint/2010/main" val="280250598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#16 – CC41 comment resolution</a:t>
            </a:r>
          </a:p>
        </p:txBody>
      </p:sp>
      <p:sp>
        <p:nvSpPr>
          <p:cNvPr id="3" name="Content Placeholder 2"/>
          <p:cNvSpPr>
            <a:spLocks noGrp="1"/>
          </p:cNvSpPr>
          <p:nvPr>
            <p:ph idx="1"/>
          </p:nvPr>
        </p:nvSpPr>
        <p:spPr/>
        <p:txBody>
          <a:bodyPr/>
          <a:lstStyle/>
          <a:p>
            <a:r>
              <a:rPr lang="en-US" b="0" dirty="0"/>
              <a:t>Move to approve the resolutions of CC41 comments, and incorporate the text changes into the P802.11bh draft, as indicated in </a:t>
            </a:r>
            <a:r>
              <a:rPr lang="en-US" b="0" dirty="0">
                <a:hlinkClick r:id="rId2"/>
              </a:rPr>
              <a:t>11-22/0973r24</a:t>
            </a:r>
            <a:r>
              <a:rPr lang="en-US" b="0" dirty="0"/>
              <a:t> for CIDs marked “Ready for motion”: </a:t>
            </a:r>
          </a:p>
          <a:p>
            <a:pPr>
              <a:buFont typeface="Arial" panose="020B0604020202020204" pitchFamily="34" charset="0"/>
              <a:buChar char="•"/>
            </a:pPr>
            <a:r>
              <a:rPr lang="en-US" b="0" dirty="0"/>
              <a:t>CIDs 2, 3, 4, 5, 6, 7, 8, 9, 10, 11, 12, 15, 16, 17, 24, 25, 26, 27, 30, 31, 32, 33, 36, 40, 41, 42, 45, 47, 49, 50, 51, 52, 53, 58, 61, 62, 63, 64, 65</a:t>
            </a:r>
          </a:p>
          <a:p>
            <a:endParaRPr lang="en-US" b="0" dirty="0"/>
          </a:p>
          <a:p>
            <a:r>
              <a:rPr lang="en-US" b="0" dirty="0"/>
              <a:t> </a:t>
            </a:r>
            <a:r>
              <a:rPr lang="en-US" dirty="0"/>
              <a:t>Moved: Kurt Lumbatis</a:t>
            </a:r>
          </a:p>
          <a:p>
            <a:r>
              <a:rPr lang="en-US" dirty="0"/>
              <a:t>Seconded: Joe Levy</a:t>
            </a:r>
          </a:p>
          <a:p>
            <a:r>
              <a:rPr lang="en-US" dirty="0"/>
              <a:t>Result: UC – </a:t>
            </a:r>
            <a:r>
              <a:rPr lang="en-US" dirty="0">
                <a:highlight>
                  <a:srgbClr val="00FF00"/>
                </a:highlight>
              </a:rPr>
              <a:t>Motion Passes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Tree>
    <p:extLst>
      <p:ext uri="{BB962C8B-B14F-4D97-AF65-F5344CB8AC3E}">
        <p14:creationId xmlns:p14="http://schemas.microsoft.com/office/powerpoint/2010/main" val="273670935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May 15, 2023 (Interim session)</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29</a:t>
            </a:fld>
            <a:endParaRPr lang="en-GB"/>
          </a:p>
        </p:txBody>
      </p:sp>
    </p:spTree>
    <p:extLst>
      <p:ext uri="{BB962C8B-B14F-4D97-AF65-F5344CB8AC3E}">
        <p14:creationId xmlns:p14="http://schemas.microsoft.com/office/powerpoint/2010/main" val="378438596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March 11, 2022 (Plenary session)</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Tree>
    <p:extLst>
      <p:ext uri="{BB962C8B-B14F-4D97-AF65-F5344CB8AC3E}">
        <p14:creationId xmlns:p14="http://schemas.microsoft.com/office/powerpoint/2010/main" val="29442310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#17 – CC41 comment resolution</a:t>
            </a:r>
          </a:p>
        </p:txBody>
      </p:sp>
      <p:sp>
        <p:nvSpPr>
          <p:cNvPr id="3" name="Content Placeholder 2"/>
          <p:cNvSpPr>
            <a:spLocks noGrp="1"/>
          </p:cNvSpPr>
          <p:nvPr>
            <p:ph idx="1"/>
          </p:nvPr>
        </p:nvSpPr>
        <p:spPr/>
        <p:txBody>
          <a:bodyPr/>
          <a:lstStyle/>
          <a:p>
            <a:r>
              <a:rPr lang="en-US" b="0" dirty="0"/>
              <a:t>Move to approve the resolutions to CIDs 19, 20, 35 and 62, per resolutions recorded in </a:t>
            </a:r>
            <a:r>
              <a:rPr lang="en-US" b="0" dirty="0">
                <a:hlinkClick r:id="rId2"/>
              </a:rPr>
              <a:t>11-22/0973r27</a:t>
            </a:r>
            <a:r>
              <a:rPr lang="en-US" b="0" dirty="0"/>
              <a:t> (Note this overrides the existing resolution for CID 62) and incorporate the text changes into the latest TGbh draft.</a:t>
            </a:r>
          </a:p>
          <a:p>
            <a:r>
              <a:rPr lang="en-US" b="0" dirty="0"/>
              <a:t> </a:t>
            </a:r>
          </a:p>
          <a:p>
            <a:r>
              <a:rPr lang="en-US" dirty="0"/>
              <a:t>Moved: Jerome Henry</a:t>
            </a:r>
          </a:p>
          <a:p>
            <a:r>
              <a:rPr lang="en-US" dirty="0"/>
              <a:t>Seconded: Carol Ansley</a:t>
            </a:r>
          </a:p>
          <a:p>
            <a:r>
              <a:rPr lang="en-US" dirty="0"/>
              <a:t>Result: UC – </a:t>
            </a:r>
            <a:r>
              <a:rPr lang="en-US" dirty="0">
                <a:highlight>
                  <a:srgbClr val="00FF00"/>
                </a:highlight>
              </a:rPr>
              <a:t>Motion Passes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Tree>
    <p:extLst>
      <p:ext uri="{BB962C8B-B14F-4D97-AF65-F5344CB8AC3E}">
        <p14:creationId xmlns:p14="http://schemas.microsoft.com/office/powerpoint/2010/main" val="104155630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2D1B0-0D9C-432C-B428-AE7AFE9AEEF4}"/>
              </a:ext>
            </a:extLst>
          </p:cNvPr>
          <p:cNvSpPr>
            <a:spLocks noGrp="1"/>
          </p:cNvSpPr>
          <p:nvPr>
            <p:ph type="title"/>
          </p:nvPr>
        </p:nvSpPr>
        <p:spPr/>
        <p:txBody>
          <a:bodyPr/>
          <a:lstStyle/>
          <a:p>
            <a:r>
              <a:rPr lang="en-US" dirty="0"/>
              <a:t>Motion #18: P802.11bh initial letter ballot</a:t>
            </a:r>
          </a:p>
        </p:txBody>
      </p:sp>
      <p:sp>
        <p:nvSpPr>
          <p:cNvPr id="3" name="Content Placeholder 2">
            <a:extLst>
              <a:ext uri="{FF2B5EF4-FFF2-40B4-BE49-F238E27FC236}">
                <a16:creationId xmlns:a16="http://schemas.microsoft.com/office/drawing/2014/main" id="{1D165AC7-E4EC-4AE6-BDBA-F236DC880E8F}"/>
              </a:ext>
            </a:extLst>
          </p:cNvPr>
          <p:cNvSpPr>
            <a:spLocks noGrp="1"/>
          </p:cNvSpPr>
          <p:nvPr>
            <p:ph idx="1"/>
          </p:nvPr>
        </p:nvSpPr>
        <p:spPr>
          <a:xfrm>
            <a:off x="468842" y="1751014"/>
            <a:ext cx="11353800" cy="4649786"/>
          </a:xfrm>
        </p:spPr>
        <p:txBody>
          <a:bodyPr/>
          <a:lstStyle/>
          <a:p>
            <a:r>
              <a:rPr lang="en-US" sz="2000" dirty="0"/>
              <a:t>Having approved </a:t>
            </a:r>
            <a:r>
              <a:rPr lang="en-US" sz="2000" dirty="0">
                <a:hlinkClick r:id="rId2"/>
              </a:rPr>
              <a:t>11-22/0651r18</a:t>
            </a:r>
            <a:r>
              <a:rPr lang="en-US" sz="2000" dirty="0"/>
              <a:t> Motions: 9, 11, 12, 13, 16 and 17, instruct the editor to prepare P802.11bh D1.0,  </a:t>
            </a:r>
          </a:p>
          <a:p>
            <a:r>
              <a:rPr lang="en-US" sz="2000" dirty="0"/>
              <a:t>and approve a 30 day Working Group Technical Letter Ballot asking the question “Should P802.11bh D1.0 be forwarded to SA Ballot?”</a:t>
            </a:r>
          </a:p>
          <a:p>
            <a:endParaRPr lang="en-US" sz="2000" dirty="0"/>
          </a:p>
          <a:p>
            <a:endParaRPr lang="en-US" sz="2000" dirty="0"/>
          </a:p>
          <a:p>
            <a:r>
              <a:rPr lang="en-US" sz="2000" dirty="0"/>
              <a:t>Moved: Jerome Henry</a:t>
            </a:r>
          </a:p>
          <a:p>
            <a:r>
              <a:rPr lang="en-US" sz="2000" dirty="0"/>
              <a:t>Second: Joe Levy</a:t>
            </a:r>
          </a:p>
          <a:p>
            <a:endParaRPr lang="en-US" sz="2000" dirty="0"/>
          </a:p>
          <a:p>
            <a:endParaRPr lang="en-US" sz="2000" dirty="0"/>
          </a:p>
          <a:p>
            <a:endParaRPr lang="en-US" sz="2000" dirty="0"/>
          </a:p>
          <a:p>
            <a:r>
              <a:rPr lang="en-US" sz="2000" dirty="0"/>
              <a:t>Result: Yes: 21, No: 1, Abstain: 1 / (</a:t>
            </a:r>
            <a:r>
              <a:rPr lang="en-US" sz="2000" dirty="0">
                <a:highlight>
                  <a:srgbClr val="00FF00"/>
                </a:highlight>
              </a:rPr>
              <a:t>Motion passes</a:t>
            </a:r>
            <a:r>
              <a:rPr lang="en-US" sz="2000" dirty="0"/>
              <a:t>)</a:t>
            </a:r>
          </a:p>
          <a:p>
            <a:endParaRPr lang="en-US" sz="2000" dirty="0"/>
          </a:p>
        </p:txBody>
      </p:sp>
      <p:sp>
        <p:nvSpPr>
          <p:cNvPr id="4" name="Slide Number Placeholder 3">
            <a:extLst>
              <a:ext uri="{FF2B5EF4-FFF2-40B4-BE49-F238E27FC236}">
                <a16:creationId xmlns:a16="http://schemas.microsoft.com/office/drawing/2014/main" id="{E99994E4-5BFA-4B6A-9D45-0AE1EF202CDC}"/>
              </a:ext>
            </a:extLst>
          </p:cNvPr>
          <p:cNvSpPr>
            <a:spLocks noGrp="1"/>
          </p:cNvSpPr>
          <p:nvPr>
            <p:ph type="sldNum" idx="12"/>
          </p:nvPr>
        </p:nvSpPr>
        <p:spPr/>
        <p:txBody>
          <a:bodyPr/>
          <a:lstStyle/>
          <a:p>
            <a:r>
              <a:rPr lang="en-GB" dirty="0"/>
              <a:t>Slide </a:t>
            </a:r>
            <a:fld id="{440F5867-744E-4AA6-B0ED-4C44D2DFBB7B}" type="slidenum">
              <a:rPr lang="en-GB" smtClean="0"/>
              <a:pPr/>
              <a:t>31</a:t>
            </a:fld>
            <a:endParaRPr lang="en-GB" dirty="0"/>
          </a:p>
        </p:txBody>
      </p:sp>
      <p:sp>
        <p:nvSpPr>
          <p:cNvPr id="8" name="Footer Placeholder 4">
            <a:extLst>
              <a:ext uri="{FF2B5EF4-FFF2-40B4-BE49-F238E27FC236}">
                <a16:creationId xmlns:a16="http://schemas.microsoft.com/office/drawing/2014/main" id="{41CA3664-C382-4611-8574-44FF980160CE}"/>
              </a:ext>
            </a:extLst>
          </p:cNvPr>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Stephen McCann, Huawei</a:t>
            </a:r>
            <a:endParaRPr lang="en-GB" dirty="0"/>
          </a:p>
        </p:txBody>
      </p:sp>
    </p:spTree>
    <p:extLst>
      <p:ext uri="{BB962C8B-B14F-4D97-AF65-F5344CB8AC3E}">
        <p14:creationId xmlns:p14="http://schemas.microsoft.com/office/powerpoint/2010/main" val="16265015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July 13, 2023 (Plenary session)</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32</a:t>
            </a:fld>
            <a:endParaRPr lang="en-GB"/>
          </a:p>
        </p:txBody>
      </p:sp>
    </p:spTree>
    <p:extLst>
      <p:ext uri="{BB962C8B-B14F-4D97-AF65-F5344CB8AC3E}">
        <p14:creationId xmlns:p14="http://schemas.microsoft.com/office/powerpoint/2010/main" val="408860322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#19 – LB274 comment resolution</a:t>
            </a:r>
          </a:p>
        </p:txBody>
      </p:sp>
      <p:sp>
        <p:nvSpPr>
          <p:cNvPr id="3" name="Content Placeholder 2"/>
          <p:cNvSpPr>
            <a:spLocks noGrp="1"/>
          </p:cNvSpPr>
          <p:nvPr>
            <p:ph idx="1"/>
          </p:nvPr>
        </p:nvSpPr>
        <p:spPr/>
        <p:txBody>
          <a:bodyPr/>
          <a:lstStyle/>
          <a:p>
            <a:r>
              <a:rPr lang="en-US" b="0" dirty="0"/>
              <a:t>Move to approve the resolutions of LB274 comments, and incorporate the text changes into the P802.11bh draft, as indicated in </a:t>
            </a:r>
            <a:r>
              <a:rPr lang="en-US" b="0" dirty="0">
                <a:hlinkClick r:id="rId2"/>
              </a:rPr>
              <a:t>11-23/1152r8</a:t>
            </a:r>
            <a:r>
              <a:rPr lang="en-US" b="0" dirty="0"/>
              <a:t> for CIDs marked “Ready for motion”: </a:t>
            </a:r>
          </a:p>
          <a:p>
            <a:pPr>
              <a:buFont typeface="Arial" panose="020B0604020202020204" pitchFamily="34" charset="0"/>
              <a:buChar char="•"/>
            </a:pPr>
            <a:r>
              <a:rPr lang="en-US" b="0" dirty="0"/>
              <a:t>CIDs 22, 25, 51, 78, 95, 96, 142, 168, 169.</a:t>
            </a:r>
          </a:p>
          <a:p>
            <a:endParaRPr lang="en-US" b="0" dirty="0"/>
          </a:p>
          <a:p>
            <a:r>
              <a:rPr lang="en-US" b="0" dirty="0"/>
              <a:t> </a:t>
            </a:r>
            <a:r>
              <a:rPr lang="en-US" dirty="0"/>
              <a:t>Moved: Kurt Lumbatis</a:t>
            </a:r>
          </a:p>
          <a:p>
            <a:r>
              <a:rPr lang="en-US" dirty="0"/>
              <a:t>Seconded: Jouni Malinen</a:t>
            </a:r>
          </a:p>
          <a:p>
            <a:r>
              <a:rPr lang="en-US" dirty="0"/>
              <a:t>Result: UC – </a:t>
            </a:r>
            <a:r>
              <a:rPr lang="en-US" dirty="0">
                <a:highlight>
                  <a:srgbClr val="00FF00"/>
                </a:highlight>
              </a:rPr>
              <a:t>Motion Passes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Tree>
    <p:extLst>
      <p:ext uri="{BB962C8B-B14F-4D97-AF65-F5344CB8AC3E}">
        <p14:creationId xmlns:p14="http://schemas.microsoft.com/office/powerpoint/2010/main" val="223980458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August 22, 2023 (Teleconference)</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34</a:t>
            </a:fld>
            <a:endParaRPr lang="en-GB"/>
          </a:p>
        </p:txBody>
      </p:sp>
    </p:spTree>
    <p:extLst>
      <p:ext uri="{BB962C8B-B14F-4D97-AF65-F5344CB8AC3E}">
        <p14:creationId xmlns:p14="http://schemas.microsoft.com/office/powerpoint/2010/main" val="198649912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#20 – LB274 comment resolution</a:t>
            </a:r>
          </a:p>
        </p:txBody>
      </p:sp>
      <p:sp>
        <p:nvSpPr>
          <p:cNvPr id="3" name="Content Placeholder 2"/>
          <p:cNvSpPr>
            <a:spLocks noGrp="1"/>
          </p:cNvSpPr>
          <p:nvPr>
            <p:ph idx="1"/>
          </p:nvPr>
        </p:nvSpPr>
        <p:spPr>
          <a:xfrm>
            <a:off x="914401" y="1600200"/>
            <a:ext cx="10361084" cy="4799014"/>
          </a:xfrm>
        </p:spPr>
        <p:txBody>
          <a:bodyPr/>
          <a:lstStyle/>
          <a:p>
            <a:r>
              <a:rPr lang="en-US" b="0" dirty="0"/>
              <a:t>Approve the resolutions to CIDs listed below, per the resolutions recorded in </a:t>
            </a:r>
            <a:r>
              <a:rPr lang="en-US" b="0" dirty="0">
                <a:hlinkClick r:id="rId2"/>
              </a:rPr>
              <a:t>11-23/1152r15</a:t>
            </a:r>
            <a:r>
              <a:rPr lang="en-US" b="0" dirty="0"/>
              <a:t>, and incorporate the text changes into the latest TGbh draft:</a:t>
            </a:r>
          </a:p>
          <a:p>
            <a:r>
              <a:rPr lang="en-US" b="0" dirty="0"/>
              <a:t>-	Technical/General CIDs: 2, 3, 4, 5, 6, 10, 11, 15, 17, 23, 28, 32, 33, 36, 37, 49, 56, 57, 58, 59, 60, 61, 62, 86, 100, 101, 102, 110, 132, 134, 138, 149, 152, 193, 197, 207, 239, 272</a:t>
            </a:r>
          </a:p>
          <a:p>
            <a:r>
              <a:rPr lang="en-US" b="0" dirty="0"/>
              <a:t>-	Editorial CIDs: 29, 35, 38, 39, 41, 43, 44, 45, 46, 63, 70, 71, 77, 93, 94, 115, 116, 118, 119, 139, 141, 144, 150, 151, 153, 154, 158, 161, 173, 189, 194, 199, 202, 204, 205, 206, 210, 211, 218, 219, 220, 221, 222, 225, 229, 254, 259, 263, 264, 269, 270, 271, 275, 279, 282, 285, 287, 288.</a:t>
            </a:r>
          </a:p>
          <a:p>
            <a:r>
              <a:rPr lang="en-US" dirty="0"/>
              <a:t>Moved: Jay Yang</a:t>
            </a:r>
          </a:p>
          <a:p>
            <a:r>
              <a:rPr lang="en-US" dirty="0"/>
              <a:t>Seconded: Carol Ansley</a:t>
            </a:r>
          </a:p>
          <a:p>
            <a:r>
              <a:rPr lang="en-US" dirty="0"/>
              <a:t>Result: UC – </a:t>
            </a:r>
            <a:r>
              <a:rPr lang="en-US" dirty="0">
                <a:highlight>
                  <a:srgbClr val="00FF00"/>
                </a:highlight>
              </a:rPr>
              <a:t>Motion Passes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Tree>
    <p:extLst>
      <p:ext uri="{BB962C8B-B14F-4D97-AF65-F5344CB8AC3E}">
        <p14:creationId xmlns:p14="http://schemas.microsoft.com/office/powerpoint/2010/main" val="120762552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September 14, 2023 (Interim session)</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36</a:t>
            </a:fld>
            <a:endParaRPr lang="en-GB"/>
          </a:p>
        </p:txBody>
      </p:sp>
    </p:spTree>
    <p:extLst>
      <p:ext uri="{BB962C8B-B14F-4D97-AF65-F5344CB8AC3E}">
        <p14:creationId xmlns:p14="http://schemas.microsoft.com/office/powerpoint/2010/main" val="115857993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#21 – LB274 comment resolution</a:t>
            </a:r>
          </a:p>
        </p:txBody>
      </p:sp>
      <p:sp>
        <p:nvSpPr>
          <p:cNvPr id="3" name="Content Placeholder 2"/>
          <p:cNvSpPr>
            <a:spLocks noGrp="1"/>
          </p:cNvSpPr>
          <p:nvPr>
            <p:ph idx="1"/>
          </p:nvPr>
        </p:nvSpPr>
        <p:spPr/>
        <p:txBody>
          <a:bodyPr/>
          <a:lstStyle/>
          <a:p>
            <a:r>
              <a:rPr lang="en-US" b="0" dirty="0"/>
              <a:t>Move to approve the resolutions of LB274 comments, and incorporate the text changes into the P802.11bh draft, as indicated in </a:t>
            </a:r>
            <a:r>
              <a:rPr lang="en-US" b="0" dirty="0">
                <a:hlinkClick r:id="rId2"/>
              </a:rPr>
              <a:t>11-23/1152r19</a:t>
            </a:r>
            <a:r>
              <a:rPr lang="en-US" b="0" dirty="0"/>
              <a:t> for CIDs marked “Ready for motion”: </a:t>
            </a:r>
          </a:p>
          <a:p>
            <a:pPr>
              <a:buFont typeface="Arial" panose="020B0604020202020204" pitchFamily="34" charset="0"/>
              <a:buChar char="•"/>
            </a:pPr>
            <a:r>
              <a:rPr lang="en-US" b="0" dirty="0"/>
              <a:t>CIDs 155, 64, 66, 68, 69, 81, 147, 108, 228, 14, 179, 16, 175, 73, 7, 21, 114, 224, 135, 257, 79, 80.</a:t>
            </a:r>
          </a:p>
          <a:p>
            <a:pPr>
              <a:buFont typeface="Arial" panose="020B0604020202020204" pitchFamily="34" charset="0"/>
              <a:buChar char="•"/>
            </a:pPr>
            <a:endParaRPr lang="en-US" b="0" dirty="0"/>
          </a:p>
          <a:p>
            <a:endParaRPr lang="en-US" b="0" dirty="0"/>
          </a:p>
          <a:p>
            <a:r>
              <a:rPr lang="en-US" b="0" dirty="0"/>
              <a:t> </a:t>
            </a:r>
            <a:r>
              <a:rPr lang="en-US" dirty="0"/>
              <a:t>Moved: Jerome Henry</a:t>
            </a:r>
          </a:p>
          <a:p>
            <a:r>
              <a:rPr lang="en-US" dirty="0"/>
              <a:t>Seconded: Carol Ansley</a:t>
            </a:r>
          </a:p>
          <a:p>
            <a:r>
              <a:rPr lang="en-US" dirty="0"/>
              <a:t>Result: UC </a:t>
            </a:r>
            <a:r>
              <a:rPr lang="en-US" dirty="0">
                <a:highlight>
                  <a:srgbClr val="00FF00"/>
                </a:highlight>
              </a:rPr>
              <a:t>Passes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Tree>
    <p:extLst>
      <p:ext uri="{BB962C8B-B14F-4D97-AF65-F5344CB8AC3E}">
        <p14:creationId xmlns:p14="http://schemas.microsoft.com/office/powerpoint/2010/main" val="409333416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October 31, 2023 (Teleconference)</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38</a:t>
            </a:fld>
            <a:endParaRPr lang="en-GB"/>
          </a:p>
        </p:txBody>
      </p:sp>
    </p:spTree>
    <p:extLst>
      <p:ext uri="{BB962C8B-B14F-4D97-AF65-F5344CB8AC3E}">
        <p14:creationId xmlns:p14="http://schemas.microsoft.com/office/powerpoint/2010/main" val="31532075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#22 – LB274 comment resolution</a:t>
            </a:r>
          </a:p>
        </p:txBody>
      </p:sp>
      <p:sp>
        <p:nvSpPr>
          <p:cNvPr id="3" name="Content Placeholder 2"/>
          <p:cNvSpPr>
            <a:spLocks noGrp="1"/>
          </p:cNvSpPr>
          <p:nvPr>
            <p:ph idx="1"/>
          </p:nvPr>
        </p:nvSpPr>
        <p:spPr>
          <a:xfrm>
            <a:off x="914401" y="1600200"/>
            <a:ext cx="10361084" cy="4799014"/>
          </a:xfrm>
        </p:spPr>
        <p:txBody>
          <a:bodyPr/>
          <a:lstStyle/>
          <a:p>
            <a:r>
              <a:rPr lang="en-US" b="0" dirty="0"/>
              <a:t>Approve the resolutions to CIDs listed below, per the resolutions recorded in </a:t>
            </a:r>
            <a:r>
              <a:rPr lang="en-US" b="0" dirty="0">
                <a:hlinkClick r:id="rId2"/>
              </a:rPr>
              <a:t>11-23/1152r24</a:t>
            </a:r>
            <a:r>
              <a:rPr lang="en-US" b="0" dirty="0"/>
              <a:t> marked “Ready for motion”, and incorporate the text changes into the latest TGbh draft:</a:t>
            </a:r>
          </a:p>
          <a:p>
            <a:r>
              <a:rPr lang="en-US" b="0" dirty="0"/>
              <a:t>- CIDs: 30, 48, 90, 120, 143, 163, 258, 290, 291, 20, 89, 76, 130, 261, 262, 247, 13, 236, 237, 238, 176, 180, 255, 226, 24, 177, 253, 248, 1, 83, 145, 174, 246, 75, 123, 249, 106, 105, 121, 91, 92, 172, 166, 251, 178, 171, 34, 241, 109, 128, 137, 148, 160, 164, 156, 240, 196, 198, 208, 214, 19, 88, 40, 170, 104, 103, 244, 72, 65, 214, 129, 192, 200, 201, 203, 260, 266, 12.</a:t>
            </a:r>
          </a:p>
          <a:p>
            <a:r>
              <a:rPr lang="en-US" dirty="0"/>
              <a:t>Moved: Graham Smith</a:t>
            </a:r>
          </a:p>
          <a:p>
            <a:r>
              <a:rPr lang="en-US" dirty="0"/>
              <a:t>Seconded: Jay Yang</a:t>
            </a:r>
          </a:p>
          <a:p>
            <a:r>
              <a:rPr lang="en-US" dirty="0"/>
              <a:t>Result: UC </a:t>
            </a:r>
            <a:r>
              <a:rPr lang="en-US" dirty="0">
                <a:highlight>
                  <a:srgbClr val="00FF00"/>
                </a:highlight>
              </a:rPr>
              <a:t>Passes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Tree>
    <p:extLst>
      <p:ext uri="{BB962C8B-B14F-4D97-AF65-F5344CB8AC3E}">
        <p14:creationId xmlns:p14="http://schemas.microsoft.com/office/powerpoint/2010/main" val="2310427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dirty="0"/>
              <a:t>Motion #1 – Create Draft</a:t>
            </a:r>
            <a:endParaRPr lang="en-GB" dirty="0"/>
          </a:p>
        </p:txBody>
      </p:sp>
      <p:sp>
        <p:nvSpPr>
          <p:cNvPr id="4098" name="Rectangle 2"/>
          <p:cNvSpPr>
            <a:spLocks noGrp="1" noChangeArrowheads="1"/>
          </p:cNvSpPr>
          <p:nvPr>
            <p:ph idx="1"/>
          </p:nvPr>
        </p:nvSpPr>
        <p:spPr>
          <a:xfrm>
            <a:off x="914401" y="1371600"/>
            <a:ext cx="10361084" cy="5103814"/>
          </a:xfrm>
          <a:ln/>
        </p:spPr>
        <p:txBody>
          <a:bodyPr/>
          <a:lstStyle/>
          <a:p>
            <a:r>
              <a:rPr lang="en-US" sz="2800" dirty="0"/>
              <a:t>Move to instruct the TGbh Editor to create IEEE802.11bh draft by incorporating the following documents:</a:t>
            </a:r>
          </a:p>
          <a:p>
            <a:pPr>
              <a:buFont typeface="Arial" panose="020B0604020202020204" pitchFamily="34" charset="0"/>
              <a:buChar char="•"/>
            </a:pPr>
            <a:r>
              <a:rPr lang="en-US" altLang="en-US" dirty="0">
                <a:solidFill>
                  <a:schemeClr val="tx1"/>
                </a:solidFill>
                <a:hlinkClick r:id="rId3"/>
              </a:rPr>
              <a:t>11-22/0187r2</a:t>
            </a:r>
            <a:r>
              <a:rPr lang="en-US" altLang="en-US" dirty="0">
                <a:solidFill>
                  <a:schemeClr val="tx1"/>
                </a:solidFill>
              </a:rPr>
              <a:t> Network generated Device ID</a:t>
            </a:r>
          </a:p>
          <a:p>
            <a:pPr>
              <a:buFont typeface="Arial" panose="020B0604020202020204" pitchFamily="34" charset="0"/>
              <a:buChar char="•"/>
            </a:pPr>
            <a:r>
              <a:rPr lang="en-US" b="1" dirty="0">
                <a:hlinkClick r:id="rId4"/>
              </a:rPr>
              <a:t>11-22/0482r1</a:t>
            </a:r>
            <a:r>
              <a:rPr lang="en-US" b="1" dirty="0"/>
              <a:t> Annex Text for Opaque Device ID</a:t>
            </a:r>
          </a:p>
          <a:p>
            <a:pPr marL="0" indent="0"/>
            <a:endParaRPr lang="en-GB" altLang="en-US" sz="1800" u="sng" dirty="0">
              <a:solidFill>
                <a:schemeClr val="tx1"/>
              </a:solidFill>
            </a:endParaRPr>
          </a:p>
          <a:p>
            <a:r>
              <a:rPr lang="en-US" dirty="0"/>
              <a:t>Moved: Jouni Malinen</a:t>
            </a:r>
          </a:p>
          <a:p>
            <a:r>
              <a:rPr lang="en-US" dirty="0"/>
              <a:t>Seconded: Dan Harkins</a:t>
            </a:r>
          </a:p>
          <a:p>
            <a:r>
              <a:rPr lang="en-US" dirty="0"/>
              <a:t>Result: 22-8-1  73%  </a:t>
            </a:r>
            <a:r>
              <a:rPr lang="en-US" dirty="0">
                <a:highlight>
                  <a:srgbClr val="FF0000"/>
                </a:highlight>
              </a:rPr>
              <a:t>Fails</a:t>
            </a:r>
            <a:endParaRPr 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4</a:t>
            </a:fld>
            <a:endParaRPr lang="en-GB"/>
          </a:p>
        </p:txBody>
      </p:sp>
    </p:spTree>
    <p:extLst>
      <p:ext uri="{BB962C8B-B14F-4D97-AF65-F5344CB8AC3E}">
        <p14:creationId xmlns:p14="http://schemas.microsoft.com/office/powerpoint/2010/main" val="294743604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November 14, 2023 (Plenary session)</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40</a:t>
            </a:fld>
            <a:endParaRPr lang="en-GB"/>
          </a:p>
        </p:txBody>
      </p:sp>
    </p:spTree>
    <p:extLst>
      <p:ext uri="{BB962C8B-B14F-4D97-AF65-F5344CB8AC3E}">
        <p14:creationId xmlns:p14="http://schemas.microsoft.com/office/powerpoint/2010/main" val="192838120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#23 – LB274 comment resolution</a:t>
            </a:r>
          </a:p>
        </p:txBody>
      </p:sp>
      <p:sp>
        <p:nvSpPr>
          <p:cNvPr id="3" name="Content Placeholder 2"/>
          <p:cNvSpPr>
            <a:spLocks noGrp="1"/>
          </p:cNvSpPr>
          <p:nvPr>
            <p:ph idx="1"/>
          </p:nvPr>
        </p:nvSpPr>
        <p:spPr>
          <a:xfrm>
            <a:off x="914401" y="1600200"/>
            <a:ext cx="10361084" cy="4799014"/>
          </a:xfrm>
        </p:spPr>
        <p:txBody>
          <a:bodyPr/>
          <a:lstStyle/>
          <a:p>
            <a:r>
              <a:rPr lang="en-US" b="0" dirty="0"/>
              <a:t>Approve the resolutions to CIDs listed below, per the resolutions recorded in </a:t>
            </a:r>
            <a:r>
              <a:rPr lang="en-US" b="0" dirty="0">
                <a:hlinkClick r:id="rId2"/>
              </a:rPr>
              <a:t>11-23/1152r25</a:t>
            </a:r>
            <a:r>
              <a:rPr lang="en-US" b="0" dirty="0"/>
              <a:t> marked “Ready for motion”, and incorporate the text changes into the latest TGbh draft:</a:t>
            </a:r>
          </a:p>
          <a:p>
            <a:r>
              <a:rPr lang="en-US" b="0" dirty="0"/>
              <a:t>- CIDs: 31, 82, 133, 232, 233, 234, 235, 245.</a:t>
            </a:r>
          </a:p>
          <a:p>
            <a:r>
              <a:rPr lang="en-US" dirty="0"/>
              <a:t>Moved: </a:t>
            </a:r>
          </a:p>
          <a:p>
            <a:r>
              <a:rPr lang="en-US" dirty="0"/>
              <a:t>Seconded: </a:t>
            </a:r>
          </a:p>
          <a:p>
            <a:r>
              <a:rPr lang="en-US" dirty="0"/>
              <a:t>Result: </a:t>
            </a:r>
            <a:endParaRPr lang="en-US" dirty="0">
              <a:highlight>
                <a:srgbClr val="00FF00"/>
              </a:highlight>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Tree>
    <p:extLst>
      <p:ext uri="{BB962C8B-B14F-4D97-AF65-F5344CB8AC3E}">
        <p14:creationId xmlns:p14="http://schemas.microsoft.com/office/powerpoint/2010/main" val="26702234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dirty="0"/>
              <a:t>Motion #</a:t>
            </a:r>
            <a:r>
              <a:rPr lang="en-US" dirty="0"/>
              <a:t>2</a:t>
            </a:r>
            <a:r>
              <a:rPr lang="en-US" sz="3200" dirty="0"/>
              <a:t> – Motion to reconsider</a:t>
            </a:r>
            <a:endParaRPr lang="en-GB" dirty="0"/>
          </a:p>
        </p:txBody>
      </p:sp>
      <p:sp>
        <p:nvSpPr>
          <p:cNvPr id="4098" name="Rectangle 2"/>
          <p:cNvSpPr>
            <a:spLocks noGrp="1" noChangeArrowheads="1"/>
          </p:cNvSpPr>
          <p:nvPr>
            <p:ph idx="1"/>
          </p:nvPr>
        </p:nvSpPr>
        <p:spPr>
          <a:xfrm>
            <a:off x="965200" y="1371600"/>
            <a:ext cx="10361084" cy="5103814"/>
          </a:xfrm>
          <a:ln/>
        </p:spPr>
        <p:txBody>
          <a:bodyPr/>
          <a:lstStyle/>
          <a:p>
            <a:r>
              <a:rPr lang="en-US" sz="2800" dirty="0"/>
              <a:t>Move to reconsider Motion #1</a:t>
            </a:r>
            <a:endParaRPr lang="en-US" b="1" dirty="0"/>
          </a:p>
          <a:p>
            <a:pPr marL="0" indent="0"/>
            <a:endParaRPr lang="en-GB" altLang="en-US" sz="1800" u="sng" dirty="0">
              <a:solidFill>
                <a:schemeClr val="tx1"/>
              </a:solidFill>
            </a:endParaRPr>
          </a:p>
          <a:p>
            <a:r>
              <a:rPr lang="en-US" dirty="0"/>
              <a:t>Moved: Stephane Baron</a:t>
            </a:r>
          </a:p>
          <a:p>
            <a:r>
              <a:rPr lang="en-US" dirty="0"/>
              <a:t>Seconded: Dan Harkins</a:t>
            </a:r>
          </a:p>
          <a:p>
            <a:r>
              <a:rPr lang="en-US" dirty="0"/>
              <a:t>Result: 28-6-0  </a:t>
            </a:r>
            <a:r>
              <a:rPr lang="en-US" dirty="0">
                <a:highlight>
                  <a:srgbClr val="00FF00"/>
                </a:highlight>
              </a:rPr>
              <a:t>Passes</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a:t>
            </a:fld>
            <a:endParaRPr lang="en-GB"/>
          </a:p>
        </p:txBody>
      </p:sp>
    </p:spTree>
    <p:extLst>
      <p:ext uri="{BB962C8B-B14F-4D97-AF65-F5344CB8AC3E}">
        <p14:creationId xmlns:p14="http://schemas.microsoft.com/office/powerpoint/2010/main" val="119953606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dirty="0"/>
              <a:t>Reconsider Motion #1 – Create Draft</a:t>
            </a:r>
            <a:endParaRPr lang="en-GB" dirty="0"/>
          </a:p>
        </p:txBody>
      </p:sp>
      <p:sp>
        <p:nvSpPr>
          <p:cNvPr id="4098" name="Rectangle 2"/>
          <p:cNvSpPr>
            <a:spLocks noGrp="1" noChangeArrowheads="1"/>
          </p:cNvSpPr>
          <p:nvPr>
            <p:ph idx="1"/>
          </p:nvPr>
        </p:nvSpPr>
        <p:spPr>
          <a:xfrm>
            <a:off x="914401" y="1371600"/>
            <a:ext cx="10361084" cy="5103814"/>
          </a:xfrm>
          <a:ln/>
        </p:spPr>
        <p:txBody>
          <a:bodyPr/>
          <a:lstStyle/>
          <a:p>
            <a:r>
              <a:rPr lang="en-US" sz="2800" dirty="0"/>
              <a:t>Move to instruct the TGbh Editor to create IEEE802.11bh draft by incorporating the following documents:</a:t>
            </a:r>
          </a:p>
          <a:p>
            <a:pPr>
              <a:buFont typeface="Arial" panose="020B0604020202020204" pitchFamily="34" charset="0"/>
              <a:buChar char="•"/>
            </a:pPr>
            <a:r>
              <a:rPr lang="en-US" altLang="en-US" dirty="0">
                <a:solidFill>
                  <a:schemeClr val="tx1"/>
                </a:solidFill>
                <a:hlinkClick r:id="rId3"/>
              </a:rPr>
              <a:t>11-22/0187r2</a:t>
            </a:r>
            <a:r>
              <a:rPr lang="en-US" altLang="en-US" dirty="0">
                <a:solidFill>
                  <a:schemeClr val="tx1"/>
                </a:solidFill>
              </a:rPr>
              <a:t> Network generated Device ID</a:t>
            </a:r>
          </a:p>
          <a:p>
            <a:pPr>
              <a:buFont typeface="Arial" panose="020B0604020202020204" pitchFamily="34" charset="0"/>
              <a:buChar char="•"/>
            </a:pPr>
            <a:r>
              <a:rPr lang="en-US" b="1" dirty="0">
                <a:hlinkClick r:id="rId4"/>
              </a:rPr>
              <a:t>11-22/0482r1</a:t>
            </a:r>
            <a:r>
              <a:rPr lang="en-US" b="1" dirty="0"/>
              <a:t> Annex Text for Opaque Device ID</a:t>
            </a:r>
          </a:p>
          <a:p>
            <a:pPr marL="0" indent="0"/>
            <a:endParaRPr lang="en-GB" altLang="en-US" sz="1800" u="sng" dirty="0">
              <a:solidFill>
                <a:schemeClr val="tx1"/>
              </a:solidFill>
            </a:endParaRPr>
          </a:p>
          <a:p>
            <a:r>
              <a:rPr lang="en-US" dirty="0"/>
              <a:t>Result: 22-11-2  66%  </a:t>
            </a:r>
            <a:r>
              <a:rPr lang="en-US" dirty="0">
                <a:highlight>
                  <a:srgbClr val="FF0000"/>
                </a:highlight>
              </a:rPr>
              <a:t>Fails</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6</a:t>
            </a:fld>
            <a:endParaRPr lang="en-GB"/>
          </a:p>
        </p:txBody>
      </p:sp>
    </p:spTree>
    <p:extLst>
      <p:ext uri="{BB962C8B-B14F-4D97-AF65-F5344CB8AC3E}">
        <p14:creationId xmlns:p14="http://schemas.microsoft.com/office/powerpoint/2010/main" val="148592471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April 12, 2022 (Teleconference)</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7</a:t>
            </a:fld>
            <a:endParaRPr lang="en-GB"/>
          </a:p>
        </p:txBody>
      </p:sp>
    </p:spTree>
    <p:extLst>
      <p:ext uri="{BB962C8B-B14F-4D97-AF65-F5344CB8AC3E}">
        <p14:creationId xmlns:p14="http://schemas.microsoft.com/office/powerpoint/2010/main" val="270798001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533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3600" dirty="0"/>
              <a:t>Motion #3 – 11-22/0158</a:t>
            </a:r>
            <a:endParaRPr lang="en-GB" sz="3600" dirty="0"/>
          </a:p>
        </p:txBody>
      </p:sp>
      <p:sp>
        <p:nvSpPr>
          <p:cNvPr id="4098" name="Rectangle 2"/>
          <p:cNvSpPr>
            <a:spLocks noGrp="1" noChangeArrowheads="1"/>
          </p:cNvSpPr>
          <p:nvPr>
            <p:ph idx="1"/>
          </p:nvPr>
        </p:nvSpPr>
        <p:spPr>
          <a:xfrm>
            <a:off x="533400" y="1447800"/>
            <a:ext cx="11201400" cy="5027614"/>
          </a:xfrm>
          <a:ln/>
        </p:spPr>
        <p:txBody>
          <a:bodyPr/>
          <a:lstStyle/>
          <a:p>
            <a:pPr marL="685800" marR="0">
              <a:spcBef>
                <a:spcPts val="0"/>
              </a:spcBef>
              <a:spcAft>
                <a:spcPts val="0"/>
              </a:spcAft>
            </a:pPr>
            <a:r>
              <a:rPr lang="en-US" b="1" dirty="0">
                <a:effectLst/>
                <a:latin typeface="Calibri" panose="020F0502020204030204" pitchFamily="34" charset="0"/>
                <a:ea typeface="Calibri" panose="020F0502020204030204" pitchFamily="34" charset="0"/>
              </a:rPr>
              <a:t>Move to incorporate the text changes into the P802.11bh draft as indicated in the following document:</a:t>
            </a:r>
            <a:endParaRPr lang="en-US" dirty="0">
              <a:effectLst/>
              <a:latin typeface="Calibri" panose="020F0502020204030204" pitchFamily="34" charset="0"/>
              <a:ea typeface="Calibri" panose="020F0502020204030204" pitchFamily="34" charset="0"/>
            </a:endParaRPr>
          </a:p>
          <a:p>
            <a:pPr marL="1143000" marR="0" lvl="2" indent="-228600">
              <a:spcBef>
                <a:spcPts val="0"/>
              </a:spcBef>
              <a:spcAft>
                <a:spcPts val="0"/>
              </a:spcAft>
              <a:buSzPts val="1000"/>
              <a:buFont typeface="Wingdings" panose="05000000000000000000" pitchFamily="2" charset="2"/>
              <a:buChar char=""/>
              <a:tabLst>
                <a:tab pos="1371600" algn="l"/>
              </a:tabLst>
            </a:pPr>
            <a:r>
              <a:rPr lang="en-US" sz="2400" b="1" u="sng" dirty="0">
                <a:solidFill>
                  <a:srgbClr val="0563C1"/>
                </a:solidFill>
                <a:effectLst/>
                <a:latin typeface="Calibri" panose="020F0502020204030204" pitchFamily="34" charset="0"/>
                <a:ea typeface="Times New Roman" panose="02020603050405020304" pitchFamily="18" charset="0"/>
                <a:hlinkClick r:id="rId3"/>
              </a:rPr>
              <a:t>11-22/0158r3</a:t>
            </a:r>
            <a:r>
              <a:rPr lang="en-US" sz="2400" b="1" dirty="0">
                <a:effectLst/>
                <a:latin typeface="Calibri" panose="020F0502020204030204" pitchFamily="34" charset="0"/>
                <a:ea typeface="Times New Roman" panose="02020603050405020304" pitchFamily="18" charset="0"/>
              </a:rPr>
              <a:t> (STA generated device ID)</a:t>
            </a:r>
            <a:endParaRPr lang="en-US" sz="2400" dirty="0">
              <a:effectLst/>
              <a:latin typeface="Calibri" panose="020F0502020204030204" pitchFamily="34" charset="0"/>
              <a:ea typeface="Calibri" panose="020F0502020204030204" pitchFamily="34"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GB" sz="2400" b="1" dirty="0">
                <a:effectLst/>
                <a:latin typeface="Calibri" panose="020F0502020204030204" pitchFamily="34" charset="0"/>
                <a:ea typeface="Times New Roman" panose="02020603050405020304" pitchFamily="18" charset="0"/>
                <a:cs typeface="Times New Roman" panose="02020603050405020304" pitchFamily="18" charset="0"/>
              </a:rPr>
              <a:t>Moved: Jon Rosdahl</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GB" sz="2400" b="1" dirty="0">
                <a:effectLst/>
                <a:latin typeface="Calibri" panose="020F0502020204030204" pitchFamily="34" charset="0"/>
                <a:ea typeface="Times New Roman" panose="02020603050405020304" pitchFamily="18" charset="0"/>
                <a:cs typeface="Times New Roman" panose="02020603050405020304" pitchFamily="18" charset="0"/>
              </a:rPr>
              <a:t>Seconded: Stephen McCann</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GB" sz="2400" b="1" dirty="0">
                <a:effectLst/>
                <a:latin typeface="Calibri" panose="020F0502020204030204" pitchFamily="34" charset="0"/>
                <a:ea typeface="Times New Roman" panose="02020603050405020304" pitchFamily="18" charset="0"/>
                <a:cs typeface="Times New Roman" panose="02020603050405020304" pitchFamily="18" charset="0"/>
              </a:rPr>
              <a:t>Results: 10-7-5  </a:t>
            </a:r>
            <a:r>
              <a:rPr lang="en-GB" sz="2400" b="1" dirty="0">
                <a:effectLst/>
                <a:highlight>
                  <a:srgbClr val="FF0000"/>
                </a:highlight>
                <a:latin typeface="Calibri" panose="020F0502020204030204" pitchFamily="34" charset="0"/>
                <a:ea typeface="Times New Roman" panose="02020603050405020304" pitchFamily="18" charset="0"/>
                <a:cs typeface="Times New Roman" panose="02020603050405020304" pitchFamily="18" charset="0"/>
              </a:rPr>
              <a:t>Fails</a:t>
            </a:r>
            <a:endParaRPr lang="en-US" sz="2400" dirty="0">
              <a:effectLst/>
              <a:highlight>
                <a:srgbClr val="FF0000"/>
              </a:highligh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dirty="0">
                <a:effectLst/>
                <a:latin typeface="Calibri" panose="020F0502020204030204" pitchFamily="34" charset="0"/>
                <a:ea typeface="Calibri" panose="020F0502020204030204" pitchFamily="34" charset="0"/>
              </a:rPr>
              <a:t> </a:t>
            </a:r>
          </a:p>
          <a:p>
            <a:pPr marL="685800" marR="0">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8</a:t>
            </a:fld>
            <a:endParaRPr lang="en-GB"/>
          </a:p>
        </p:txBody>
      </p:sp>
    </p:spTree>
    <p:extLst>
      <p:ext uri="{BB962C8B-B14F-4D97-AF65-F5344CB8AC3E}">
        <p14:creationId xmlns:p14="http://schemas.microsoft.com/office/powerpoint/2010/main" val="380963000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533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3600" dirty="0"/>
              <a:t>Motion #4 – 11-22/0187, 11-22/0482</a:t>
            </a:r>
            <a:endParaRPr lang="en-GB" sz="3600" dirty="0"/>
          </a:p>
        </p:txBody>
      </p:sp>
      <p:sp>
        <p:nvSpPr>
          <p:cNvPr id="4098" name="Rectangle 2"/>
          <p:cNvSpPr>
            <a:spLocks noGrp="1" noChangeArrowheads="1"/>
          </p:cNvSpPr>
          <p:nvPr>
            <p:ph idx="1"/>
          </p:nvPr>
        </p:nvSpPr>
        <p:spPr>
          <a:xfrm>
            <a:off x="533400" y="1447800"/>
            <a:ext cx="11201400" cy="5027614"/>
          </a:xfrm>
          <a:ln/>
        </p:spPr>
        <p:txBody>
          <a:bodyPr/>
          <a:lstStyle/>
          <a:p>
            <a:pPr marL="685800" marR="0">
              <a:spcBef>
                <a:spcPts val="0"/>
              </a:spcBef>
              <a:spcAft>
                <a:spcPts val="0"/>
              </a:spcAft>
            </a:pPr>
            <a:r>
              <a:rPr lang="en-US" b="1" dirty="0">
                <a:effectLst/>
                <a:latin typeface="Calibri" panose="020F0502020204030204" pitchFamily="34" charset="0"/>
                <a:ea typeface="Calibri" panose="020F0502020204030204" pitchFamily="34" charset="0"/>
              </a:rPr>
              <a:t>Move to incorporate the text changes into the P802.11bh draft as indicated in the following documents:</a:t>
            </a:r>
            <a:endParaRPr lang="en-US" dirty="0">
              <a:effectLst/>
              <a:latin typeface="Calibri" panose="020F0502020204030204" pitchFamily="34" charset="0"/>
              <a:ea typeface="Calibri" panose="020F0502020204030204" pitchFamily="34" charset="0"/>
            </a:endParaRPr>
          </a:p>
          <a:p>
            <a:pPr marL="1143000" marR="0" lvl="2" indent="-228600">
              <a:spcBef>
                <a:spcPts val="0"/>
              </a:spcBef>
              <a:spcAft>
                <a:spcPts val="0"/>
              </a:spcAft>
              <a:buSzPts val="1000"/>
              <a:buFont typeface="Wingdings" panose="05000000000000000000" pitchFamily="2" charset="2"/>
              <a:buChar char=""/>
              <a:tabLst>
                <a:tab pos="1371600" algn="l"/>
              </a:tabLst>
            </a:pPr>
            <a:r>
              <a:rPr lang="en-US" sz="2400" b="1" u="sng" dirty="0">
                <a:solidFill>
                  <a:srgbClr val="0563C1"/>
                </a:solidFill>
                <a:effectLst/>
                <a:latin typeface="Calibri" panose="020F0502020204030204" pitchFamily="34" charset="0"/>
                <a:ea typeface="Times New Roman" panose="02020603050405020304" pitchFamily="18" charset="0"/>
                <a:hlinkClick r:id="rId3"/>
              </a:rPr>
              <a:t>11-22/0187r2</a:t>
            </a:r>
            <a:r>
              <a:rPr lang="en-US" sz="2400" dirty="0">
                <a:effectLst/>
                <a:latin typeface="Calibri" panose="020F0502020204030204" pitchFamily="34" charset="0"/>
                <a:ea typeface="Times New Roman" panose="02020603050405020304" pitchFamily="18" charset="0"/>
              </a:rPr>
              <a:t> (</a:t>
            </a:r>
            <a:r>
              <a:rPr lang="en-US" sz="2400" b="1" dirty="0">
                <a:effectLst/>
                <a:latin typeface="Calibri" panose="020F0502020204030204" pitchFamily="34" charset="0"/>
                <a:ea typeface="Times New Roman" panose="02020603050405020304" pitchFamily="18" charset="0"/>
              </a:rPr>
              <a:t>Network generated device ID)</a:t>
            </a:r>
          </a:p>
          <a:p>
            <a:pPr lvl="2">
              <a:spcBef>
                <a:spcPts val="0"/>
              </a:spcBef>
              <a:spcAft>
                <a:spcPts val="0"/>
              </a:spcAft>
              <a:buSzPts val="1000"/>
              <a:buFont typeface="Wingdings" panose="05000000000000000000" pitchFamily="2" charset="2"/>
              <a:buChar char=""/>
              <a:tabLst>
                <a:tab pos="1371600" algn="l"/>
              </a:tabLst>
            </a:pPr>
            <a:r>
              <a:rPr lang="en-US" sz="2400" b="1" u="sng" dirty="0">
                <a:solidFill>
                  <a:srgbClr val="0563C1"/>
                </a:solidFill>
                <a:effectLst/>
                <a:latin typeface="Calibri" panose="020F0502020204030204" pitchFamily="34" charset="0"/>
                <a:ea typeface="Times New Roman" panose="02020603050405020304" pitchFamily="18" charset="0"/>
                <a:hlinkClick r:id="rId4"/>
              </a:rPr>
              <a:t>11-22/0482r1</a:t>
            </a:r>
            <a:r>
              <a:rPr lang="en-US" sz="2400" b="1" dirty="0">
                <a:effectLst/>
                <a:latin typeface="Calibri" panose="020F0502020204030204" pitchFamily="34" charset="0"/>
                <a:ea typeface="Times New Roman" panose="02020603050405020304" pitchFamily="18" charset="0"/>
              </a:rPr>
              <a:t> (Annex Text for Opaque Device ID)</a:t>
            </a:r>
            <a:endParaRPr lang="en-US" sz="2400" dirty="0">
              <a:effectLst/>
              <a:latin typeface="Calibri" panose="020F0502020204030204" pitchFamily="34" charset="0"/>
              <a:ea typeface="Calibri" panose="020F0502020204030204" pitchFamily="34" charset="0"/>
            </a:endParaRPr>
          </a:p>
          <a:p>
            <a:pPr marL="1143000" marR="0" lvl="2" indent="-228600">
              <a:spcBef>
                <a:spcPts val="0"/>
              </a:spcBef>
              <a:spcAft>
                <a:spcPts val="0"/>
              </a:spcAft>
              <a:buSzPts val="1000"/>
              <a:buFont typeface="Wingdings" panose="05000000000000000000" pitchFamily="2" charset="2"/>
              <a:buChar char=""/>
              <a:tabLst>
                <a:tab pos="1371600" algn="l"/>
              </a:tabLst>
            </a:pPr>
            <a:endParaRPr lang="en-US" sz="2400" dirty="0">
              <a:effectLst/>
              <a:latin typeface="Calibri" panose="020F0502020204030204" pitchFamily="34" charset="0"/>
              <a:ea typeface="Calibri" panose="020F0502020204030204" pitchFamily="34"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GB" sz="2400" b="1" dirty="0">
                <a:effectLst/>
                <a:latin typeface="Calibri" panose="020F0502020204030204" pitchFamily="34" charset="0"/>
                <a:ea typeface="Times New Roman" panose="02020603050405020304" pitchFamily="18" charset="0"/>
                <a:cs typeface="Times New Roman" panose="02020603050405020304" pitchFamily="18" charset="0"/>
              </a:rPr>
              <a:t>Moved: Dan Harkins</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GB" sz="2400" b="1" dirty="0">
                <a:effectLst/>
                <a:latin typeface="Calibri" panose="020F0502020204030204" pitchFamily="34" charset="0"/>
                <a:ea typeface="Times New Roman" panose="02020603050405020304" pitchFamily="18" charset="0"/>
                <a:cs typeface="Times New Roman" panose="02020603050405020304" pitchFamily="18" charset="0"/>
              </a:rPr>
              <a:t>Seconded: Stephen McCann</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GB" sz="2400" b="1" dirty="0">
                <a:effectLst/>
                <a:latin typeface="Calibri" panose="020F0502020204030204" pitchFamily="34" charset="0"/>
                <a:ea typeface="Times New Roman" panose="02020603050405020304" pitchFamily="18" charset="0"/>
                <a:cs typeface="Times New Roman" panose="02020603050405020304" pitchFamily="18" charset="0"/>
              </a:rPr>
              <a:t>Results: 13-4-4  </a:t>
            </a:r>
            <a:r>
              <a:rPr lang="en-GB" sz="2400" b="1" dirty="0">
                <a:effectLst/>
                <a:highlight>
                  <a:srgbClr val="00FF00"/>
                </a:highlight>
                <a:latin typeface="Calibri" panose="020F0502020204030204" pitchFamily="34" charset="0"/>
                <a:ea typeface="Times New Roman" panose="02020603050405020304" pitchFamily="18" charset="0"/>
                <a:cs typeface="Times New Roman" panose="02020603050405020304" pitchFamily="18" charset="0"/>
              </a:rPr>
              <a:t>Passes</a:t>
            </a:r>
            <a:endParaRPr lang="en-US" sz="2400" dirty="0">
              <a:effectLst/>
              <a:highlight>
                <a:srgbClr val="00FF00"/>
              </a:highligh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dirty="0">
                <a:effectLst/>
                <a:latin typeface="Calibri" panose="020F0502020204030204" pitchFamily="34" charset="0"/>
                <a:ea typeface="Calibri" panose="020F0502020204030204" pitchFamily="34" charset="0"/>
              </a:rPr>
              <a:t> </a:t>
            </a:r>
          </a:p>
          <a:p>
            <a:pPr marL="685800" marR="0">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9</a:t>
            </a:fld>
            <a:endParaRPr lang="en-GB"/>
          </a:p>
        </p:txBody>
      </p:sp>
    </p:spTree>
    <p:extLst>
      <p:ext uri="{BB962C8B-B14F-4D97-AF65-F5344CB8AC3E}">
        <p14:creationId xmlns:p14="http://schemas.microsoft.com/office/powerpoint/2010/main" val="142919744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Custom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0000E5"/>
      </a:hlink>
      <a:folHlink>
        <a:srgbClr val="0000E5"/>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31539</TotalTime>
  <Words>2434</Words>
  <Application>Microsoft Office PowerPoint</Application>
  <PresentationFormat>Widescreen</PresentationFormat>
  <Paragraphs>335</Paragraphs>
  <Slides>41</Slides>
  <Notes>25</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41</vt:i4>
      </vt:variant>
    </vt:vector>
  </HeadingPairs>
  <TitlesOfParts>
    <vt:vector size="48" baseType="lpstr">
      <vt:lpstr>Arial</vt:lpstr>
      <vt:lpstr>Calibri</vt:lpstr>
      <vt:lpstr>Courier New</vt:lpstr>
      <vt:lpstr>Times New Roman</vt:lpstr>
      <vt:lpstr>Wingdings</vt:lpstr>
      <vt:lpstr>Office Theme</vt:lpstr>
      <vt:lpstr>Document</vt:lpstr>
      <vt:lpstr>TGbh-motions-list</vt:lpstr>
      <vt:lpstr>Abstract</vt:lpstr>
      <vt:lpstr>March 11, 2022 (Plenary session)</vt:lpstr>
      <vt:lpstr>Motion #1 – Create Draft</vt:lpstr>
      <vt:lpstr>Motion #2 – Motion to reconsider</vt:lpstr>
      <vt:lpstr>Reconsider Motion #1 – Create Draft</vt:lpstr>
      <vt:lpstr>April 12, 2022 (Teleconference)</vt:lpstr>
      <vt:lpstr>Motion #3 – 11-22/0158</vt:lpstr>
      <vt:lpstr>Motion #4 – 11-22/0187, 11-22/0482</vt:lpstr>
      <vt:lpstr>Motion #5 – 11-21/1379</vt:lpstr>
      <vt:lpstr>Motion #6 – 11-22/0427</vt:lpstr>
      <vt:lpstr>May 13, 2022 (Interim session)</vt:lpstr>
      <vt:lpstr>Motion #7 – D0.1 update</vt:lpstr>
      <vt:lpstr>Motion #8 - TGbh Comment Collection</vt:lpstr>
      <vt:lpstr>August 30, 2022 (Teleconference)</vt:lpstr>
      <vt:lpstr>Motion #9 – CC41 comment resolution</vt:lpstr>
      <vt:lpstr>Motion #10 – Specific TGbh Scenarios</vt:lpstr>
      <vt:lpstr>Sept 15, 2022 (Interim session)</vt:lpstr>
      <vt:lpstr>Motion #11 – CC41 comment resolution</vt:lpstr>
      <vt:lpstr>Motion #12 – CC41 comment resolution</vt:lpstr>
      <vt:lpstr>Nov 15, 2022 (Plenary session, part 1)</vt:lpstr>
      <vt:lpstr>Motion #13 – dot11DeviceIDActivated MIB attribute</vt:lpstr>
      <vt:lpstr>Feb 28, 2023 (Teleconference)</vt:lpstr>
      <vt:lpstr>Motion #14 – RRCM</vt:lpstr>
      <vt:lpstr>March 16, 2023 (Plenary session)</vt:lpstr>
      <vt:lpstr>Motion #15 – Way forward CIDs</vt:lpstr>
      <vt:lpstr>April 18, 2023 (Teleconference)</vt:lpstr>
      <vt:lpstr>Motion #16 – CC41 comment resolution</vt:lpstr>
      <vt:lpstr>May 15, 2023 (Interim session)</vt:lpstr>
      <vt:lpstr>Motion #17 – CC41 comment resolution</vt:lpstr>
      <vt:lpstr>Motion #18: P802.11bh initial letter ballot</vt:lpstr>
      <vt:lpstr>July 13, 2023 (Plenary session)</vt:lpstr>
      <vt:lpstr>Motion #19 – LB274 comment resolution</vt:lpstr>
      <vt:lpstr>August 22, 2023 (Teleconference)</vt:lpstr>
      <vt:lpstr>Motion #20 – LB274 comment resolution</vt:lpstr>
      <vt:lpstr>September 14, 2023 (Interim session)</vt:lpstr>
      <vt:lpstr>Motion #21 – LB274 comment resolution</vt:lpstr>
      <vt:lpstr>October 31, 2023 (Teleconference)</vt:lpstr>
      <vt:lpstr>Motion #22 – LB274 comment resolution</vt:lpstr>
      <vt:lpstr>November 14, 2023 (Plenary session)</vt:lpstr>
      <vt:lpstr>Motion #23 – LB274 comment resolution</vt:lpstr>
    </vt:vector>
  </TitlesOfParts>
  <Company>Ruckus/CommScope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TGbh Motions List</dc:title>
  <dc:creator>Hamilton, Mark</dc:creator>
  <cp:keywords>11-22-0651</cp:keywords>
  <cp:lastModifiedBy>Hamilton, Mark</cp:lastModifiedBy>
  <cp:revision>248</cp:revision>
  <cp:lastPrinted>1601-01-01T00:00:00Z</cp:lastPrinted>
  <dcterms:created xsi:type="dcterms:W3CDTF">2021-01-26T19:12:38Z</dcterms:created>
  <dcterms:modified xsi:type="dcterms:W3CDTF">2023-10-31T16:03:59Z</dcterms:modified>
</cp:coreProperties>
</file>