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2381" r:id="rId4"/>
    <p:sldId id="2369" r:id="rId5"/>
    <p:sldId id="2379" r:id="rId6"/>
    <p:sldId id="2380" r:id="rId7"/>
    <p:sldId id="2382" r:id="rId8"/>
    <p:sldId id="314" r:id="rId9"/>
    <p:sldId id="315" r:id="rId10"/>
    <p:sldId id="317" r:id="rId11"/>
    <p:sldId id="318" r:id="rId12"/>
    <p:sldId id="2384" r:id="rId13"/>
    <p:sldId id="2378" r:id="rId14"/>
    <p:sldId id="2383" r:id="rId15"/>
    <p:sldId id="2388" r:id="rId16"/>
    <p:sldId id="2386" r:id="rId17"/>
    <p:sldId id="2385" r:id="rId18"/>
    <p:sldId id="2389" r:id="rId19"/>
    <p:sldId id="2391" r:id="rId20"/>
    <p:sldId id="2392" r:id="rId21"/>
    <p:sldId id="2393" r:id="rId22"/>
    <p:sldId id="2395" r:id="rId23"/>
    <p:sldId id="2394" r:id="rId24"/>
    <p:sldId id="2396" r:id="rId25"/>
    <p:sldId id="2397" r:id="rId26"/>
    <p:sldId id="2398" r:id="rId27"/>
    <p:sldId id="2402" r:id="rId28"/>
    <p:sldId id="2403" r:id="rId29"/>
    <p:sldId id="2406" r:id="rId30"/>
    <p:sldId id="2405" r:id="rId31"/>
    <p:sldId id="672"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71" d="100"/>
          <a:sy n="71" d="100"/>
        </p:scale>
        <p:origin x="84" y="18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38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979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8872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303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4758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994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5134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086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88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802.11-22/0651r18</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2/11-22-0973-08-00bh-cc41-comments-against-d0-2.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99-03-00bh-revisions-to-rsn-extension-ele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973-24-00bh-cc41-comments-against-d0-2.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2/11-22-0973-27-00bh-cc41-comments-against-d0-2.xls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0651-18-00bh-tgbh-motions-list.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TGbh-motions-list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2023-05-07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6-7-8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10-5-7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13,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Tree>
    <p:extLst>
      <p:ext uri="{BB962C8B-B14F-4D97-AF65-F5344CB8AC3E}">
        <p14:creationId xmlns:p14="http://schemas.microsoft.com/office/powerpoint/2010/main" val="272669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a:t>
            </a:r>
            <a:r>
              <a:rPr lang="en-GB" altLang="en-US" dirty="0">
                <a:solidFill>
                  <a:schemeClr val="tx1"/>
                </a:solidFill>
                <a:highlight>
                  <a:srgbClr val="00FF00"/>
                </a:highlight>
              </a:rPr>
              <a:t>Unanimous</a:t>
            </a:r>
            <a:endParaRPr lang="en-US" altLang="en-US" dirty="0">
              <a:solidFill>
                <a:schemeClr val="tx1"/>
              </a:solidFill>
              <a:highlight>
                <a:srgbClr val="00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a:t>
            </a:r>
            <a:r>
              <a:rPr lang="en-US" dirty="0">
                <a:highlight>
                  <a:srgbClr val="00FF00"/>
                </a:highlight>
              </a:rPr>
              <a:t>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6707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August 30,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2919872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#9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11-22/0973r8</a:t>
            </a:r>
            <a:r>
              <a:rPr lang="en-US" b="0" dirty="0"/>
              <a:t>:</a:t>
            </a:r>
          </a:p>
          <a:p>
            <a:pPr>
              <a:buFont typeface="Arial" panose="020B0604020202020204" pitchFamily="34" charset="0"/>
              <a:buChar char="•"/>
            </a:pPr>
            <a:r>
              <a:rPr lang="en-US" b="0" dirty="0"/>
              <a:t>CIDs 1, 3, 13, 14, 55, 59, 60</a:t>
            </a:r>
          </a:p>
          <a:p>
            <a:r>
              <a:rPr lang="en-US" b="0" dirty="0"/>
              <a:t>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2026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#10 – Specific TGbh Scenarios</a:t>
            </a:r>
          </a:p>
        </p:txBody>
      </p:sp>
      <p:sp>
        <p:nvSpPr>
          <p:cNvPr id="3" name="Content Placeholder 2"/>
          <p:cNvSpPr>
            <a:spLocks noGrp="1"/>
          </p:cNvSpPr>
          <p:nvPr>
            <p:ph idx="1"/>
          </p:nvPr>
        </p:nvSpPr>
        <p:spPr/>
        <p:txBody>
          <a:bodyPr/>
          <a:lstStyle/>
          <a:p>
            <a:r>
              <a:rPr lang="en-US" b="0" dirty="0"/>
              <a:t>Motion:</a:t>
            </a:r>
          </a:p>
          <a:p>
            <a:r>
              <a:rPr lang="en-US" b="0" dirty="0"/>
              <a:t>o	802.11bh shall provide a mechanism for the infrastructure to identify a previously known non-AP STA that is using a randomized MAC address, when that STA transmits Public Action frames, Authentication/Association Request frames and post-association Probe Request frames.</a:t>
            </a:r>
          </a:p>
          <a:p>
            <a:r>
              <a:rPr lang="en-US" b="0" dirty="0"/>
              <a:t>o	Note: the mechanism shall not decrease users’ privacy.</a:t>
            </a:r>
          </a:p>
          <a:p>
            <a:endParaRPr lang="en-US" b="0" dirty="0"/>
          </a:p>
          <a:p>
            <a:r>
              <a:rPr lang="en-US" dirty="0"/>
              <a:t>Moved: Kurt Lumbatis</a:t>
            </a:r>
          </a:p>
          <a:p>
            <a:r>
              <a:rPr lang="en-US" dirty="0"/>
              <a:t>Seconded: Joe Levy</a:t>
            </a:r>
          </a:p>
          <a:p>
            <a:r>
              <a:rPr lang="en-US" dirty="0"/>
              <a:t>Result: 11-7-3  </a:t>
            </a:r>
            <a:r>
              <a:rPr lang="en-US" dirty="0">
                <a:highlight>
                  <a:srgbClr val="FF0000"/>
                </a:highlight>
              </a:rPr>
              <a:t>Motion fails.  </a:t>
            </a:r>
            <a:r>
              <a:rPr lang="en-US" dirty="0"/>
              <a:t>(Deemed technical, and needed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5990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 15, 2022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64929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#11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a:t>
            </a:r>
          </a:p>
          <a:p>
            <a:pPr>
              <a:buFont typeface="Arial" panose="020B0604020202020204" pitchFamily="34" charset="0"/>
              <a:buChar char="•"/>
            </a:pPr>
            <a:r>
              <a:rPr lang="en-US" b="0" dirty="0"/>
              <a:t>CIDs 21, 22, 23, 34, 54</a:t>
            </a:r>
          </a:p>
          <a:p>
            <a:r>
              <a:rPr lang="en-US" b="0" dirty="0"/>
              <a:t>and incorporate the text changes into the latest TGbh draft.</a:t>
            </a:r>
          </a:p>
          <a:p>
            <a:r>
              <a:rPr lang="en-US" b="0" dirty="0"/>
              <a:t> </a:t>
            </a:r>
          </a:p>
          <a:p>
            <a:r>
              <a:rPr lang="en-US" dirty="0"/>
              <a:t>Moved: Peter Yee</a:t>
            </a:r>
          </a:p>
          <a:p>
            <a:r>
              <a:rPr lang="en-US" dirty="0"/>
              <a:t>Seconded: Kurt Lumbatis</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3032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Record of motions for 802.11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#12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(per 11-22/1078r0): </a:t>
            </a:r>
          </a:p>
          <a:p>
            <a:pPr>
              <a:buFont typeface="Arial" panose="020B0604020202020204" pitchFamily="34" charset="0"/>
              <a:buChar char="•"/>
            </a:pPr>
            <a:r>
              <a:rPr lang="en-US" b="0" dirty="0"/>
              <a:t>CIDs 51, 52</a:t>
            </a:r>
            <a:r>
              <a:rPr lang="en-US" dirty="0"/>
              <a:t>.</a:t>
            </a:r>
            <a:endParaRPr lang="en-US" b="0" dirty="0"/>
          </a:p>
          <a:p>
            <a:r>
              <a:rPr lang="en-US" b="0" dirty="0"/>
              <a:t>and incorporate the text changes into the latest TGbh draft.</a:t>
            </a:r>
          </a:p>
          <a:p>
            <a:r>
              <a:rPr lang="en-US" b="0" dirty="0"/>
              <a:t> </a:t>
            </a:r>
          </a:p>
          <a:p>
            <a:r>
              <a:rPr lang="en-US" dirty="0"/>
              <a:t>Moved: Sidharth Thakur</a:t>
            </a:r>
          </a:p>
          <a:p>
            <a:r>
              <a:rPr lang="en-US" dirty="0"/>
              <a:t>Seconded: Jouni Malinen</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086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 15, 2022 (Plenary session, part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2454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#13 – dot11DeviceIDActivated MIB attribute</a:t>
            </a:r>
          </a:p>
        </p:txBody>
      </p:sp>
      <p:sp>
        <p:nvSpPr>
          <p:cNvPr id="3" name="Content Placeholder 2"/>
          <p:cNvSpPr>
            <a:spLocks noGrp="1"/>
          </p:cNvSpPr>
          <p:nvPr>
            <p:ph idx="1"/>
          </p:nvPr>
        </p:nvSpPr>
        <p:spPr/>
        <p:txBody>
          <a:bodyPr/>
          <a:lstStyle/>
          <a:p>
            <a:r>
              <a:rPr lang="en-US" b="0" dirty="0"/>
              <a:t>Move to approve the text changes in </a:t>
            </a:r>
            <a:r>
              <a:rPr lang="en-US" altLang="en-US" b="0" dirty="0">
                <a:solidFill>
                  <a:schemeClr val="tx1"/>
                </a:solidFill>
                <a:hlinkClick r:id="rId2"/>
              </a:rPr>
              <a:t>11-22/1599r3</a:t>
            </a:r>
            <a:r>
              <a:rPr lang="en-US" b="0" dirty="0"/>
              <a:t> 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14-2-10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8185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Feb 28,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95451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#14 – RRCM</a:t>
            </a:r>
          </a:p>
        </p:txBody>
      </p:sp>
      <p:sp>
        <p:nvSpPr>
          <p:cNvPr id="3" name="Content Placeholder 2"/>
          <p:cNvSpPr>
            <a:spLocks noGrp="1"/>
          </p:cNvSpPr>
          <p:nvPr>
            <p:ph idx="1"/>
          </p:nvPr>
        </p:nvSpPr>
        <p:spPr/>
        <p:txBody>
          <a:bodyPr/>
          <a:lstStyle/>
          <a:p>
            <a:r>
              <a:rPr lang="en-US" b="0" dirty="0"/>
              <a:t>Move to approve the text changes in </a:t>
            </a:r>
            <a:r>
              <a:rPr lang="en-US" b="0" dirty="0">
                <a:hlinkClick r:id="rId2"/>
              </a:rPr>
              <a:t>11-22/1079r4</a:t>
            </a:r>
            <a:r>
              <a:rPr lang="en-US" b="0" dirty="0"/>
              <a:t>, Option 1, and incorporate the text changes into the latest TGbh draft.</a:t>
            </a:r>
          </a:p>
          <a:p>
            <a:r>
              <a:rPr lang="en-US" b="0" dirty="0"/>
              <a:t> </a:t>
            </a:r>
          </a:p>
          <a:p>
            <a:r>
              <a:rPr lang="en-US" dirty="0"/>
              <a:t>Moved: Jay Yang</a:t>
            </a:r>
          </a:p>
          <a:p>
            <a:r>
              <a:rPr lang="en-US" dirty="0"/>
              <a:t>Seconded: Okan Mutgan</a:t>
            </a:r>
          </a:p>
          <a:p>
            <a:r>
              <a:rPr lang="en-US" dirty="0"/>
              <a:t>Result: 8Y 17N 4A – </a:t>
            </a:r>
            <a:r>
              <a:rPr lang="en-US" dirty="0">
                <a:highlight>
                  <a:srgbClr val="FF0000"/>
                </a:highlight>
              </a:rPr>
              <a:t>Motion 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4375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16,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564988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#15 – Way forward CIDs</a:t>
            </a:r>
          </a:p>
        </p:txBody>
      </p:sp>
      <p:sp>
        <p:nvSpPr>
          <p:cNvPr id="3" name="Content Placeholder 2"/>
          <p:cNvSpPr>
            <a:spLocks noGrp="1"/>
          </p:cNvSpPr>
          <p:nvPr>
            <p:ph idx="1"/>
          </p:nvPr>
        </p:nvSpPr>
        <p:spPr>
          <a:xfrm>
            <a:off x="914401" y="1676400"/>
            <a:ext cx="10361084" cy="4876800"/>
          </a:xfrm>
        </p:spPr>
        <p:txBody>
          <a:bodyPr/>
          <a:lstStyle/>
          <a:p>
            <a:r>
              <a:rPr lang="en-US" b="0" dirty="0"/>
              <a:t>Move to approve the resolutions to the “Way forward?” CIDs in 11-22/0973r19, as</a:t>
            </a:r>
          </a:p>
          <a:p>
            <a:r>
              <a:rPr lang="en-US" b="0" dirty="0"/>
              <a:t>	Rejected.</a:t>
            </a:r>
          </a:p>
          <a:p>
            <a:pPr lvl="1"/>
            <a:r>
              <a:rPr lang="en-US" sz="2200" b="0" dirty="0"/>
              <a:t>“TGbh discussed at least 8 unique proposals for such a mechanism, across almost a year of teleconferences and sessions, and could not come to consensus on a proposal that provided such a solution.  (See minutes and agenda decks for recent TGbh calls/meetings for details.)  Points of debate remain on whether to use a MAC address-based method or an IE-based method, how much security /privacy is required or provided by the proposals, how much computation or storage is required, and exactly which use cases are or are not addressed by each proposal.”</a:t>
            </a:r>
          </a:p>
          <a:p>
            <a:r>
              <a:rPr lang="en-US" dirty="0"/>
              <a:t>Moved: Stephen McCann</a:t>
            </a:r>
          </a:p>
          <a:p>
            <a:r>
              <a:rPr lang="en-US" dirty="0"/>
              <a:t>Seconded: Kurt Lumbatis</a:t>
            </a:r>
          </a:p>
          <a:p>
            <a:r>
              <a:rPr lang="en-US" dirty="0"/>
              <a:t>Result: 17-6-2 – </a:t>
            </a:r>
            <a:r>
              <a:rPr lang="en-US" dirty="0">
                <a:highlight>
                  <a:srgbClr val="FF0000"/>
                </a:highlight>
              </a:rPr>
              <a:t>Motion fails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31082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18,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802505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#16 – CC41 comment resolution</a:t>
            </a:r>
          </a:p>
        </p:txBody>
      </p:sp>
      <p:sp>
        <p:nvSpPr>
          <p:cNvPr id="3" name="Content Placeholder 2"/>
          <p:cNvSpPr>
            <a:spLocks noGrp="1"/>
          </p:cNvSpPr>
          <p:nvPr>
            <p:ph idx="1"/>
          </p:nvPr>
        </p:nvSpPr>
        <p:spPr/>
        <p:txBody>
          <a:bodyPr/>
          <a:lstStyle/>
          <a:p>
            <a:r>
              <a:rPr lang="en-US" b="0" dirty="0"/>
              <a:t>Move to approve the resolutions of CC41 comments, and incorporate the text changes into the P802.11bh draft, as indicated in </a:t>
            </a:r>
            <a:r>
              <a:rPr lang="en-US" b="0" dirty="0">
                <a:hlinkClick r:id="rId2"/>
              </a:rPr>
              <a:t>11-22/0973r24</a:t>
            </a:r>
            <a:r>
              <a:rPr lang="en-US" b="0" dirty="0"/>
              <a:t> for CIDs marked “Ready for motion”: </a:t>
            </a:r>
          </a:p>
          <a:p>
            <a:pPr>
              <a:buFont typeface="Arial" panose="020B0604020202020204" pitchFamily="34" charset="0"/>
              <a:buChar char="•"/>
            </a:pPr>
            <a:r>
              <a:rPr lang="en-US" b="0" dirty="0"/>
              <a:t>CIDs 2, 3, 4, 5, 6, 7, 8, 9, 10, 11, 12, 15, 16, 17, 24, 25, 26, 27, 30, 31, 32, 33, 36, 40, 41, 42, 45, 47, 49, 50, 51, 52, 53, 58, 61, 62, 63, 64, 65</a:t>
            </a:r>
          </a:p>
          <a:p>
            <a:endParaRPr lang="en-US" b="0" dirty="0"/>
          </a:p>
          <a:p>
            <a:r>
              <a:rPr lang="en-US" b="0" dirty="0"/>
              <a:t> </a:t>
            </a:r>
            <a:r>
              <a:rPr lang="en-US" dirty="0"/>
              <a:t>Moved: Kurt Lumbatis</a:t>
            </a:r>
          </a:p>
          <a:p>
            <a:r>
              <a:rPr lang="en-US" dirty="0"/>
              <a:t>Seconded: Joe Levy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736709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15,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7843859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11,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944231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#17 – CC41 comment resolution</a:t>
            </a:r>
          </a:p>
        </p:txBody>
      </p:sp>
      <p:sp>
        <p:nvSpPr>
          <p:cNvPr id="3" name="Content Placeholder 2"/>
          <p:cNvSpPr>
            <a:spLocks noGrp="1"/>
          </p:cNvSpPr>
          <p:nvPr>
            <p:ph idx="1"/>
          </p:nvPr>
        </p:nvSpPr>
        <p:spPr/>
        <p:txBody>
          <a:bodyPr/>
          <a:lstStyle/>
          <a:p>
            <a:r>
              <a:rPr lang="en-US" b="0" dirty="0"/>
              <a:t>Move to approve the resolutions to CIDs 19, 20, 35 and 62, per resolutions recorded in </a:t>
            </a:r>
            <a:r>
              <a:rPr lang="en-US" b="0" dirty="0">
                <a:hlinkClick r:id="rId2"/>
              </a:rPr>
              <a:t>11-22/0973r27</a:t>
            </a:r>
            <a:r>
              <a:rPr lang="en-US" b="0" dirty="0"/>
              <a:t> (Note this overrides the existing resolution for CID 62) and incorporate the text changes into the latest TGbh draft.</a:t>
            </a:r>
          </a:p>
          <a:p>
            <a:r>
              <a:rPr lang="en-US" b="0" dirty="0"/>
              <a:t> </a:t>
            </a:r>
          </a:p>
          <a:p>
            <a:r>
              <a:rPr lang="en-US" dirty="0"/>
              <a:t>Moved:</a:t>
            </a:r>
          </a:p>
          <a:p>
            <a:r>
              <a:rPr lang="en-US" dirty="0"/>
              <a:t>Seconded:</a:t>
            </a:r>
          </a:p>
          <a:p>
            <a:r>
              <a:rPr lang="en-US" dirty="0"/>
              <a:t>Result: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041556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#18: P802.11bh initial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a:t>
            </a:r>
            <a:r>
              <a:rPr lang="en-US" sz="2000" dirty="0">
                <a:hlinkClick r:id="rId2"/>
              </a:rPr>
              <a:t>11-22/0651r18</a:t>
            </a:r>
            <a:r>
              <a:rPr lang="en-US" sz="2000" dirty="0"/>
              <a:t> Motions: 9, 11, 12, 13, 16 and 17, instruct the editor to prepare P802.11bh D1.0,  </a:t>
            </a:r>
          </a:p>
          <a:p>
            <a:r>
              <a:rPr lang="en-US" sz="2000" dirty="0"/>
              <a:t>and approve a 30 day Working Group Technical Letter Ballot asking the question “Should P802.11bh D1.0 be forwarded to SA Ballot?”</a:t>
            </a:r>
          </a:p>
          <a:p>
            <a:endParaRPr lang="en-US" sz="2000" dirty="0"/>
          </a:p>
          <a:p>
            <a:endParaRPr lang="en-US" sz="2000" dirty="0"/>
          </a:p>
          <a:p>
            <a:r>
              <a:rPr lang="en-US" sz="2000" dirty="0"/>
              <a:t>Moved:</a:t>
            </a:r>
          </a:p>
          <a:p>
            <a:r>
              <a:rPr lang="en-US" sz="2000" dirty="0"/>
              <a:t>Second:</a:t>
            </a:r>
          </a:p>
          <a:p>
            <a:endParaRPr lang="en-US" sz="2000" dirty="0"/>
          </a:p>
          <a:p>
            <a:endParaRPr lang="en-US" sz="2000" dirty="0"/>
          </a:p>
          <a:p>
            <a:endParaRPr lang="en-US" sz="2000" dirty="0"/>
          </a:p>
          <a:p>
            <a:r>
              <a:rPr lang="en-US" sz="2000" dirty="0"/>
              <a:t>Result: Yes: xx, No: xx, Abstain: xx / Unanimous consent (Motion passes/fails)</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2023</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a:t>
            </a:r>
            <a:r>
              <a:rPr lang="en-US" dirty="0">
                <a:highlight>
                  <a:srgbClr val="FF0000"/>
                </a:highlight>
              </a:rPr>
              <a:t>Fails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a:t>
            </a:r>
            <a:r>
              <a:rPr lang="en-US" dirty="0">
                <a:highlight>
                  <a:srgbClr val="00FF00"/>
                </a:highlight>
              </a:rPr>
              <a:t>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a:t>
            </a:r>
            <a:r>
              <a:rPr lang="en-US" dirty="0">
                <a:highlight>
                  <a:srgbClr val="FF0000"/>
                </a:highlight>
              </a:rPr>
              <a:t>Fails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April 12,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Tree>
    <p:extLst>
      <p:ext uri="{BB962C8B-B14F-4D97-AF65-F5344CB8AC3E}">
        <p14:creationId xmlns:p14="http://schemas.microsoft.com/office/powerpoint/2010/main" val="270798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10-7-5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13-4-4  </a:t>
            </a:r>
            <a:r>
              <a:rPr lang="en-GB" sz="2400" b="1"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Passes</a:t>
            </a:r>
            <a:endParaRPr lang="en-US"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25272</TotalTime>
  <Words>1605</Words>
  <Application>Microsoft Office PowerPoint</Application>
  <PresentationFormat>Widescreen</PresentationFormat>
  <Paragraphs>267</Paragraphs>
  <Slides>31</Slides>
  <Notes>20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8" baseType="lpstr">
      <vt:lpstr>Arial</vt:lpstr>
      <vt:lpstr>Calibri</vt:lpstr>
      <vt:lpstr>Courier New</vt:lpstr>
      <vt:lpstr>Times New Roman</vt:lpstr>
      <vt:lpstr>Wingdings</vt:lpstr>
      <vt:lpstr>Office Theme</vt:lpstr>
      <vt:lpstr>Document</vt:lpstr>
      <vt:lpstr>TGbh-motions-list</vt:lpstr>
      <vt:lpstr>Abstract</vt:lpstr>
      <vt:lpstr>March 11, 2022 (Plenary session)</vt:lpstr>
      <vt:lpstr>Motion #1 – Create Draft</vt:lpstr>
      <vt:lpstr>Motion #2 – Motion to reconsider</vt:lpstr>
      <vt:lpstr>Reconsider Motion #1 – Create Draft</vt:lpstr>
      <vt:lpstr>April 12, 2022 (Teleconference)</vt:lpstr>
      <vt:lpstr>Motion #3 – 11-22/0158</vt:lpstr>
      <vt:lpstr>Motion #4 – 11-22/0187, 11-22/0482</vt:lpstr>
      <vt:lpstr>Motion #5 – 11-21/1379</vt:lpstr>
      <vt:lpstr>Motion #6 – 11-22/0427</vt:lpstr>
      <vt:lpstr>May 13, 2022 (Interim session)</vt:lpstr>
      <vt:lpstr>Motion #7 – D0.1 update</vt:lpstr>
      <vt:lpstr>Motion #8 - TGbh Comment Collection</vt:lpstr>
      <vt:lpstr>August 30, 2022 (Teleconference)</vt:lpstr>
      <vt:lpstr>Motion #9 – CC41 comment resolution</vt:lpstr>
      <vt:lpstr>Motion #10 – Specific TGbh Scenarios</vt:lpstr>
      <vt:lpstr>Sept 15, 2022 (Interim session)</vt:lpstr>
      <vt:lpstr>Motion #11 – CC41 comment resolution</vt:lpstr>
      <vt:lpstr>Motion #12 – CC41 comment resolution</vt:lpstr>
      <vt:lpstr>Nov 15, 2022 (Plenary session, part 1)</vt:lpstr>
      <vt:lpstr>Motion #13 – dot11DeviceIDActivated MIB attribute</vt:lpstr>
      <vt:lpstr>Feb 28, 2023 (Teleconference)</vt:lpstr>
      <vt:lpstr>Motion #14 – RRCM</vt:lpstr>
      <vt:lpstr>March 16, 2023 (Plenary session)</vt:lpstr>
      <vt:lpstr>Motion #15 – Way forward CIDs</vt:lpstr>
      <vt:lpstr>April 18, 2023 (Teleconference)</vt:lpstr>
      <vt:lpstr>Motion #16 – CC41 comment resolution</vt:lpstr>
      <vt:lpstr>May 15, 2023 (Interim session)</vt:lpstr>
      <vt:lpstr>Motion #17 – CC41 comment resolution</vt:lpstr>
      <vt:lpstr>Motion #18: P802.11bh initial letter ballot</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Hamilton, Mark</cp:lastModifiedBy>
  <cp:revision>229</cp:revision>
  <cp:lastPrinted>1601-01-01T00:00:00Z</cp:lastPrinted>
  <dcterms:created xsi:type="dcterms:W3CDTF">2021-01-26T19:12:38Z</dcterms:created>
  <dcterms:modified xsi:type="dcterms:W3CDTF">2023-05-07T19:39:48Z</dcterms:modified>
</cp:coreProperties>
</file>