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256" r:id="rId2"/>
    <p:sldId id="257" r:id="rId3"/>
    <p:sldId id="2381" r:id="rId4"/>
    <p:sldId id="2369" r:id="rId5"/>
    <p:sldId id="2379" r:id="rId6"/>
    <p:sldId id="2380" r:id="rId7"/>
    <p:sldId id="2382" r:id="rId8"/>
    <p:sldId id="314" r:id="rId9"/>
    <p:sldId id="315" r:id="rId10"/>
    <p:sldId id="317" r:id="rId11"/>
    <p:sldId id="318" r:id="rId12"/>
    <p:sldId id="2384" r:id="rId13"/>
    <p:sldId id="2378" r:id="rId14"/>
    <p:sldId id="2383" r:id="rId15"/>
    <p:sldId id="2388" r:id="rId16"/>
    <p:sldId id="2386" r:id="rId17"/>
    <p:sldId id="2385" r:id="rId18"/>
    <p:sldId id="2389" r:id="rId19"/>
    <p:sldId id="2391" r:id="rId20"/>
    <p:sldId id="2390" r:id="rId21"/>
    <p:sldId id="2387" r:id="rId22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888" autoAdjust="0"/>
    <p:restoredTop sz="94660"/>
  </p:normalViewPr>
  <p:slideViewPr>
    <p:cSldViewPr>
      <p:cViewPr varScale="1">
        <p:scale>
          <a:sx n="85" d="100"/>
          <a:sy n="85" d="100"/>
        </p:scale>
        <p:origin x="792" y="7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9/5/2022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10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216899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11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394311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12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938089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13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318286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15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97989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18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887272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20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60342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3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808621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4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409754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5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759853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6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23175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7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883585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8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803984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9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17658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802.11-22/0651r5</a:t>
            </a:r>
          </a:p>
        </p:txBody>
      </p:sp>
      <p:sp>
        <p:nvSpPr>
          <p:cNvPr id="11" name="Date Placeholder 3">
            <a:extLst>
              <a:ext uri="{FF2B5EF4-FFF2-40B4-BE49-F238E27FC236}">
                <a16:creationId xmlns:a16="http://schemas.microsoft.com/office/drawing/2014/main" id="{37CE6430-622B-4176-BF54-4362F0973D2C}"/>
              </a:ext>
            </a:extLst>
          </p:cNvPr>
          <p:cNvSpPr txBox="1">
            <a:spLocks/>
          </p:cNvSpPr>
          <p:nvPr userDrawn="1"/>
        </p:nvSpPr>
        <p:spPr bwMode="auto">
          <a:xfrm>
            <a:off x="912285" y="346365"/>
            <a:ext cx="1602315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September 2022</a:t>
            </a:r>
          </a:p>
        </p:txBody>
      </p:sp>
      <p:sp>
        <p:nvSpPr>
          <p:cNvPr id="12" name="Rectangle 7">
            <a:extLst>
              <a:ext uri="{FF2B5EF4-FFF2-40B4-BE49-F238E27FC236}">
                <a16:creationId xmlns:a16="http://schemas.microsoft.com/office/drawing/2014/main" id="{3D862394-D570-4AFC-90CD-C44A8258DE48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9019828" y="6475413"/>
            <a:ext cx="2333972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Mark Hamilton, Ruckus/CommScope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379-03-00bh-proposed-text-for-id-query-action-frame.docx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2/11-22-0427-05-00bh-maad-mac-2-text.docx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2/11-22-0771-01-00bh-rsn-capability-indication-for-p802-11bh.docx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2/11-22-0741-02-00bh-suggestions-for-remaining-fix-ups-in-tgbh-d0-1.docx" TargetMode="Externa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2/11-22-0973-08-00bh-cc41-comments-against-d0-2.xlsx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2/11-22-0973-09-00bh-cc41-comments-against-d0-2.xlsx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2/11-22-0187-02-00bh-network-generated-device-id.docx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2/11-22-0482-00-00bh-annex-for-opaque-device-id.docx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2/11-22-0187-02-00bh-network-generated-device-id.docx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2/11-22-0482-00-00bh-annex-for-opaque-device-id.docx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2/11-22-0158-03-00bh-sta-generated-device-id.docx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2/11-22-0187-02-00bh-network-generated-device-id.docx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2/11-22-0482-01-00bh-annex-for-opaque-device-id.docx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927100"/>
            <a:ext cx="10363200" cy="53657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dirty="0"/>
              <a:t>TGbh-motions-list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2022-09-05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56167156"/>
              </p:ext>
            </p:extLst>
          </p:nvPr>
        </p:nvGraphicFramePr>
        <p:xfrm>
          <a:off x="984250" y="2411413"/>
          <a:ext cx="10239375" cy="2482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4" name="Document" r:id="rId4" imgW="10466184" imgH="2537736" progId="Word.Document.8">
                  <p:embed/>
                </p:oleObj>
              </mc:Choice>
              <mc:Fallback>
                <p:oleObj name="Document" r:id="rId4" imgW="10466184" imgH="2537736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84250" y="2411413"/>
                        <a:ext cx="10239375" cy="24828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914401" y="685801"/>
            <a:ext cx="10361084" cy="533399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sz="3600" dirty="0"/>
              <a:t>Motion #5 – 11-21/1379</a:t>
            </a:r>
            <a:endParaRPr lang="en-GB" sz="3600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533400" y="1447800"/>
            <a:ext cx="11201400" cy="5027614"/>
          </a:xfrm>
          <a:ln/>
        </p:spPr>
        <p:txBody>
          <a:bodyPr/>
          <a:lstStyle/>
          <a:p>
            <a:pPr marL="685800" marR="0">
              <a:spcBef>
                <a:spcPts val="0"/>
              </a:spcBef>
              <a:spcAft>
                <a:spcPts val="0"/>
              </a:spcAft>
            </a:pPr>
            <a:r>
              <a:rPr lang="en-US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Move to incorporate the text changes into the P802.11bh draft as indicated in the following document: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1143000" marR="0" lvl="2" indent="-228600">
              <a:spcBef>
                <a:spcPts val="0"/>
              </a:spcBef>
              <a:spcAft>
                <a:spcPts val="0"/>
              </a:spcAft>
              <a:buSzPts val="1000"/>
              <a:buFont typeface="Wingdings" panose="05000000000000000000" pitchFamily="2" charset="2"/>
              <a:buChar char=""/>
              <a:tabLst>
                <a:tab pos="1371600" algn="l"/>
              </a:tabLst>
            </a:pPr>
            <a:r>
              <a:rPr lang="en-US" sz="2400" b="1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hlinkClick r:id="rId3"/>
              </a:rPr>
              <a:t>11-21/1379r3</a:t>
            </a:r>
            <a:r>
              <a:rPr lang="en-US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(</a:t>
            </a:r>
            <a:r>
              <a:rPr lang="en-US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Proposed text for ID Query Action frame)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GB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Moved: Kurt Lumbatis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GB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Seconded: Carol Ansley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GB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Results: 6-7-8  </a:t>
            </a:r>
            <a:r>
              <a:rPr lang="en-GB" sz="2400" b="1" dirty="0">
                <a:effectLst/>
                <a:highlight>
                  <a:srgbClr val="FF0000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Fails</a:t>
            </a:r>
            <a:endParaRPr lang="en-US" sz="2400" dirty="0">
              <a:effectLst/>
              <a:highlight>
                <a:srgbClr val="FF0000"/>
              </a:highligh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 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1276430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914401" y="685801"/>
            <a:ext cx="10361084" cy="533399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sz="3600" dirty="0"/>
              <a:t>Motion #6 – 11-22/0427</a:t>
            </a:r>
            <a:endParaRPr lang="en-GB" sz="3600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533400" y="1447800"/>
            <a:ext cx="11201400" cy="5027614"/>
          </a:xfrm>
          <a:ln/>
        </p:spPr>
        <p:txBody>
          <a:bodyPr/>
          <a:lstStyle/>
          <a:p>
            <a:pPr marL="685800" marR="0">
              <a:spcBef>
                <a:spcPts val="0"/>
              </a:spcBef>
              <a:spcAft>
                <a:spcPts val="0"/>
              </a:spcAft>
            </a:pPr>
            <a:r>
              <a:rPr lang="en-US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Move to incorporate the text changes into the P802.11bh draft as indicated in the following document: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1143000" marR="0" lvl="2" indent="-228600">
              <a:spcBef>
                <a:spcPts val="0"/>
              </a:spcBef>
              <a:spcAft>
                <a:spcPts val="0"/>
              </a:spcAft>
              <a:buSzPts val="1000"/>
              <a:buFont typeface="Wingdings" panose="05000000000000000000" pitchFamily="2" charset="2"/>
              <a:buChar char=""/>
              <a:tabLst>
                <a:tab pos="1371600" algn="l"/>
              </a:tabLst>
            </a:pPr>
            <a:r>
              <a:rPr lang="en-US" sz="2400" b="1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hlinkClick r:id="rId3"/>
              </a:rPr>
              <a:t>11-22/0427r5</a:t>
            </a:r>
            <a:r>
              <a:rPr lang="en-US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 (MAAD MAC 2 text)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GB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Moved: Graham Smith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GB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Seconded: Jon Rosdahl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GB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Results: 10-5-7  </a:t>
            </a:r>
            <a:r>
              <a:rPr lang="en-GB" sz="2400" b="1" dirty="0">
                <a:effectLst/>
                <a:highlight>
                  <a:srgbClr val="FF0000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Fails</a:t>
            </a:r>
            <a:endParaRPr lang="en-US" sz="2400" dirty="0">
              <a:effectLst/>
              <a:highlight>
                <a:srgbClr val="FF0000"/>
              </a:highligh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244070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May 13, 2022 (Interim session)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66939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914401" y="685801"/>
            <a:ext cx="10361084" cy="761999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3200" dirty="0"/>
              <a:t>Motion #7 – D0.1 update</a:t>
            </a:r>
            <a:endParaRPr lang="en-GB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371600"/>
            <a:ext cx="10361084" cy="5103814"/>
          </a:xfrm>
          <a:ln/>
        </p:spPr>
        <p:txBody>
          <a:bodyPr/>
          <a:lstStyle/>
          <a:p>
            <a:r>
              <a:rPr lang="en-US" sz="2800" dirty="0"/>
              <a:t>Move to accept changes to the IEEE802.11bh D0.1 draft as specified in the following documents: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altLang="en-US" sz="2400" u="sng" dirty="0">
                <a:solidFill>
                  <a:schemeClr val="tx1"/>
                </a:solidFill>
                <a:hlinkClick r:id="rId3"/>
              </a:rPr>
              <a:t>11-22/0771r1</a:t>
            </a:r>
            <a:r>
              <a:rPr lang="en-GB" altLang="en-US" sz="2400" u="sng" dirty="0">
                <a:solidFill>
                  <a:schemeClr val="tx1"/>
                </a:solidFill>
              </a:rPr>
              <a:t>  </a:t>
            </a:r>
            <a:r>
              <a:rPr lang="en-US" dirty="0"/>
              <a:t>RSN capability indication for P802.11bh</a:t>
            </a:r>
            <a:endParaRPr lang="en-GB" altLang="en-US" u="sng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GB" altLang="en-US" dirty="0">
                <a:solidFill>
                  <a:schemeClr val="tx1"/>
                </a:solidFill>
                <a:hlinkClick r:id="rId4"/>
              </a:rPr>
              <a:t>11-22/0741r2</a:t>
            </a:r>
            <a:r>
              <a:rPr lang="en-GB" altLang="en-US" dirty="0">
                <a:solidFill>
                  <a:schemeClr val="tx1"/>
                </a:solidFill>
              </a:rPr>
              <a:t> – Suggestions for remaining fix ups in TGbh D0.1</a:t>
            </a:r>
          </a:p>
          <a:p>
            <a:pPr>
              <a:buFont typeface="Arial" panose="020B0604020202020204" pitchFamily="34" charset="0"/>
              <a:buChar char="•"/>
            </a:pPr>
            <a:endParaRPr lang="en-GB" altLang="en-US" sz="1800" u="sng" dirty="0">
              <a:solidFill>
                <a:schemeClr val="tx1"/>
              </a:solidFill>
            </a:endParaRPr>
          </a:p>
          <a:p>
            <a:pPr marL="0" indent="0"/>
            <a:r>
              <a:rPr lang="en-GB" altLang="en-US" dirty="0">
                <a:solidFill>
                  <a:schemeClr val="tx1"/>
                </a:solidFill>
              </a:rPr>
              <a:t>Moved: Jouni Malinen</a:t>
            </a:r>
          </a:p>
          <a:p>
            <a:pPr marL="0" indent="0"/>
            <a:r>
              <a:rPr lang="en-GB" altLang="en-US" dirty="0">
                <a:solidFill>
                  <a:schemeClr val="tx1"/>
                </a:solidFill>
              </a:rPr>
              <a:t>Seconded: Amelia Andersdotter</a:t>
            </a:r>
          </a:p>
          <a:p>
            <a:pPr marL="0" indent="0"/>
            <a:r>
              <a:rPr lang="en-GB" altLang="en-US" dirty="0">
                <a:solidFill>
                  <a:schemeClr val="tx1"/>
                </a:solidFill>
              </a:rPr>
              <a:t>Results: </a:t>
            </a:r>
            <a:r>
              <a:rPr lang="en-GB" altLang="en-US" dirty="0">
                <a:solidFill>
                  <a:schemeClr val="tx1"/>
                </a:solidFill>
                <a:highlight>
                  <a:srgbClr val="00FF00"/>
                </a:highlight>
              </a:rPr>
              <a:t>Unanimous</a:t>
            </a:r>
            <a:endParaRPr lang="en-US" altLang="en-US" dirty="0">
              <a:solidFill>
                <a:schemeClr val="tx1"/>
              </a:solidFill>
              <a:highlight>
                <a:srgbClr val="00FF00"/>
              </a:highlight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246416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#8 - TGbh Comment Collection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0" dirty="0"/>
              <a:t>Instruct the editor to prepare P802.11bh/D0.2, and</a:t>
            </a:r>
          </a:p>
          <a:p>
            <a:r>
              <a:rPr lang="en-US" b="0" dirty="0"/>
              <a:t>approve a 30 day Comment Collection requesting comment on the draft.</a:t>
            </a:r>
          </a:p>
          <a:p>
            <a:endParaRPr lang="en-US" b="0" dirty="0"/>
          </a:p>
          <a:p>
            <a:r>
              <a:rPr lang="en-US" dirty="0"/>
              <a:t>Moved: Jay Yang</a:t>
            </a:r>
          </a:p>
          <a:p>
            <a:r>
              <a:rPr lang="en-US" dirty="0"/>
              <a:t>Seconded: Jouni Malinen</a:t>
            </a:r>
          </a:p>
          <a:p>
            <a:r>
              <a:rPr lang="en-US" dirty="0"/>
              <a:t>Result: </a:t>
            </a:r>
            <a:r>
              <a:rPr lang="en-US" dirty="0">
                <a:highlight>
                  <a:srgbClr val="00FF00"/>
                </a:highlight>
              </a:rPr>
              <a:t>Unanimous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6707938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August 30, 2022 (Teleconference)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15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987218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#9 – CC41 comment resolution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0" dirty="0"/>
              <a:t>Move to approve the resolutions to the CIDs listed below, per resolutions recorded in </a:t>
            </a:r>
            <a:r>
              <a:rPr lang="en-US" b="0" dirty="0">
                <a:hlinkClick r:id="rId2"/>
              </a:rPr>
              <a:t>11-22/0973r8</a:t>
            </a:r>
            <a:r>
              <a:rPr lang="en-US" b="0" dirty="0"/>
              <a:t>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CIDs 1, 3, 13, 14, 55, 59, 60</a:t>
            </a:r>
          </a:p>
          <a:p>
            <a:r>
              <a:rPr lang="en-US" b="0" dirty="0"/>
              <a:t>and incorporate the text changes into the latest TGbh draft.</a:t>
            </a:r>
          </a:p>
          <a:p>
            <a:r>
              <a:rPr lang="en-US" b="0" dirty="0"/>
              <a:t> </a:t>
            </a:r>
          </a:p>
          <a:p>
            <a:r>
              <a:rPr lang="en-US" dirty="0"/>
              <a:t>Moved: Kurt Lumbatis</a:t>
            </a:r>
          </a:p>
          <a:p>
            <a:r>
              <a:rPr lang="en-US" dirty="0"/>
              <a:t>Seconded: Jay Yang</a:t>
            </a:r>
          </a:p>
          <a:p>
            <a:r>
              <a:rPr lang="en-US" dirty="0"/>
              <a:t>Result: </a:t>
            </a:r>
            <a:r>
              <a:rPr lang="en-US" dirty="0">
                <a:highlight>
                  <a:srgbClr val="00FF00"/>
                </a:highlight>
              </a:rPr>
              <a:t>Unanimous Consent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2026256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#10 – Specific TGbh Scenarios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0" dirty="0"/>
              <a:t>Motion:</a:t>
            </a:r>
          </a:p>
          <a:p>
            <a:r>
              <a:rPr lang="en-US" b="0" dirty="0"/>
              <a:t>o	802.11bh shall provide a mechanism for the infrastructure to identify a previously known non-AP STA that is using a randomized MAC address, when that STA transmits Public Action frames, Authentication/Association Request frames and post-association Probe Request frames.</a:t>
            </a:r>
          </a:p>
          <a:p>
            <a:r>
              <a:rPr lang="en-US" b="0" dirty="0"/>
              <a:t>o	Note: the mechanism shall not decrease users’ privacy.</a:t>
            </a:r>
          </a:p>
          <a:p>
            <a:endParaRPr lang="en-US" b="0" dirty="0"/>
          </a:p>
          <a:p>
            <a:r>
              <a:rPr lang="en-US" dirty="0"/>
              <a:t>Moved: Kurt Lumbatis</a:t>
            </a:r>
          </a:p>
          <a:p>
            <a:r>
              <a:rPr lang="en-US" dirty="0"/>
              <a:t>Seconded: Joe Levy</a:t>
            </a:r>
          </a:p>
          <a:p>
            <a:r>
              <a:rPr lang="en-US" dirty="0"/>
              <a:t>Result: 11-7-3  </a:t>
            </a:r>
            <a:r>
              <a:rPr lang="en-US" dirty="0">
                <a:highlight>
                  <a:srgbClr val="FF0000"/>
                </a:highlight>
              </a:rPr>
              <a:t>Motion fails.  </a:t>
            </a:r>
            <a:r>
              <a:rPr lang="en-US" dirty="0"/>
              <a:t>(Deemed technical, and needed 75%)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5990010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Sept 15, 2022 (Interim session)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18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929591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#11 – CC41 comment resolution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0" dirty="0"/>
              <a:t>Move to approve the resolutions to the CIDs listed below, per resolutions recorded in </a:t>
            </a:r>
            <a:r>
              <a:rPr lang="en-US" b="0" dirty="0">
                <a:hlinkClick r:id="rId2"/>
              </a:rPr>
              <a:t>11-22/0973r9</a:t>
            </a:r>
            <a:r>
              <a:rPr lang="en-US" b="0" dirty="0"/>
              <a:t>: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CIDs 21, 22, 23, 34, 54</a:t>
            </a:r>
          </a:p>
          <a:p>
            <a:r>
              <a:rPr lang="en-US" b="0" dirty="0"/>
              <a:t>and incorporate the text changes into the latest TGbh draft.</a:t>
            </a:r>
          </a:p>
          <a:p>
            <a:r>
              <a:rPr lang="en-US" b="0" dirty="0"/>
              <a:t> </a:t>
            </a:r>
          </a:p>
          <a:p>
            <a:r>
              <a:rPr lang="en-US" dirty="0"/>
              <a:t>Moved:</a:t>
            </a:r>
          </a:p>
          <a:p>
            <a:r>
              <a:rPr lang="en-US" dirty="0"/>
              <a:t>Seconded:</a:t>
            </a:r>
          </a:p>
          <a:p>
            <a:r>
              <a:rPr lang="en-US" dirty="0"/>
              <a:t>Result:</a:t>
            </a:r>
            <a:endParaRPr lang="en-US" dirty="0">
              <a:highlight>
                <a:srgbClr val="00FF00"/>
              </a:highlight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303209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algn="ctr"/>
            <a:r>
              <a:rPr lang="en-US" altLang="en-US" dirty="0"/>
              <a:t>Record of motions for 802.11 TGbh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TBD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901309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#X – CC41 comment resolution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1" y="1676400"/>
            <a:ext cx="10361084" cy="4113213"/>
          </a:xfrm>
        </p:spPr>
        <p:txBody>
          <a:bodyPr/>
          <a:lstStyle/>
          <a:p>
            <a:r>
              <a:rPr lang="en-US" b="0" dirty="0"/>
              <a:t>Move to approve the resolutions to the CIDs listed below: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CID 12: Revised.  Replace “Device ID” with “Persistent Opaque Identifier (POI)”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CID 25: Revised.  Replace” occurrences of </a:t>
            </a:r>
            <a:r>
              <a:rPr lang="fr-FR" b="0" dirty="0"/>
              <a:t>"identifier" , "opaque identifier", "blob", "ID</a:t>
            </a:r>
            <a:r>
              <a:rPr lang="en-US" b="0" dirty="0"/>
              <a:t>” and “Device ID” with “Persistent Opaque Identifier (POI)”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CID 58: Revised.  Replace “device identifier”, “opaque identifier” and “identifier” with “Persistent Opaque Identifier (POI)”</a:t>
            </a:r>
          </a:p>
          <a:p>
            <a:r>
              <a:rPr lang="en-US" b="0" dirty="0"/>
              <a:t>and incorporate the text changes into the latest TGbh draft.</a:t>
            </a:r>
          </a:p>
          <a:p>
            <a:r>
              <a:rPr lang="en-US" dirty="0"/>
              <a:t>Moved: </a:t>
            </a:r>
          </a:p>
          <a:p>
            <a:r>
              <a:rPr lang="en-US" dirty="0"/>
              <a:t>Seconded: </a:t>
            </a:r>
          </a:p>
          <a:p>
            <a:r>
              <a:rPr lang="en-US" dirty="0"/>
              <a:t>Result: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565428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March 11, 2022 (Plenary session)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423107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914401" y="685801"/>
            <a:ext cx="10361084" cy="761999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3200" dirty="0"/>
              <a:t>Motion #1 – Create Draft</a:t>
            </a:r>
            <a:endParaRPr lang="en-GB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371600"/>
            <a:ext cx="10361084" cy="5103814"/>
          </a:xfrm>
          <a:ln/>
        </p:spPr>
        <p:txBody>
          <a:bodyPr/>
          <a:lstStyle/>
          <a:p>
            <a:r>
              <a:rPr lang="en-US" sz="2800" dirty="0"/>
              <a:t>Move to instruct the TGbh Editor to create IEEE802.11bh draft by incorporating the following documents: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>
                <a:solidFill>
                  <a:schemeClr val="tx1"/>
                </a:solidFill>
                <a:hlinkClick r:id="rId3"/>
              </a:rPr>
              <a:t>11-22/0187r2</a:t>
            </a:r>
            <a:r>
              <a:rPr lang="en-US" altLang="en-US" dirty="0">
                <a:solidFill>
                  <a:schemeClr val="tx1"/>
                </a:solidFill>
              </a:rPr>
              <a:t> Network generated Device ID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>
                <a:hlinkClick r:id="rId4"/>
              </a:rPr>
              <a:t>11-22/0482r1</a:t>
            </a:r>
            <a:r>
              <a:rPr lang="en-US" b="1" dirty="0"/>
              <a:t> Annex Text for Opaque Device ID</a:t>
            </a:r>
          </a:p>
          <a:p>
            <a:pPr marL="0" indent="0"/>
            <a:endParaRPr lang="en-GB" altLang="en-US" sz="1800" u="sng" dirty="0">
              <a:solidFill>
                <a:schemeClr val="tx1"/>
              </a:solidFill>
            </a:endParaRPr>
          </a:p>
          <a:p>
            <a:r>
              <a:rPr lang="en-US" dirty="0"/>
              <a:t>Moved: Jouni Malinen</a:t>
            </a:r>
          </a:p>
          <a:p>
            <a:r>
              <a:rPr lang="en-US" dirty="0"/>
              <a:t>Seconded: Dan Harkins</a:t>
            </a:r>
          </a:p>
          <a:p>
            <a:r>
              <a:rPr lang="en-US" dirty="0"/>
              <a:t>Result: 22-8-1  73%  </a:t>
            </a:r>
            <a:r>
              <a:rPr lang="en-US" dirty="0">
                <a:highlight>
                  <a:srgbClr val="FF0000"/>
                </a:highlight>
              </a:rPr>
              <a:t>Fails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743604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914401" y="685801"/>
            <a:ext cx="10361084" cy="761999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3200" dirty="0"/>
              <a:t>Motion #</a:t>
            </a:r>
            <a:r>
              <a:rPr lang="en-US" dirty="0"/>
              <a:t>2</a:t>
            </a:r>
            <a:r>
              <a:rPr lang="en-US" sz="3200" dirty="0"/>
              <a:t> – Motion to reconsider</a:t>
            </a:r>
            <a:endParaRPr lang="en-GB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65200" y="1371600"/>
            <a:ext cx="10361084" cy="5103814"/>
          </a:xfrm>
          <a:ln/>
        </p:spPr>
        <p:txBody>
          <a:bodyPr/>
          <a:lstStyle/>
          <a:p>
            <a:r>
              <a:rPr lang="en-US" sz="2800" dirty="0"/>
              <a:t>Move to reconsider Motion #1</a:t>
            </a:r>
            <a:endParaRPr lang="en-US" b="1" dirty="0"/>
          </a:p>
          <a:p>
            <a:pPr marL="0" indent="0"/>
            <a:endParaRPr lang="en-GB" altLang="en-US" sz="1800" u="sng" dirty="0">
              <a:solidFill>
                <a:schemeClr val="tx1"/>
              </a:solidFill>
            </a:endParaRPr>
          </a:p>
          <a:p>
            <a:r>
              <a:rPr lang="en-US" dirty="0"/>
              <a:t>Moved: Stephane Baron</a:t>
            </a:r>
          </a:p>
          <a:p>
            <a:r>
              <a:rPr lang="en-US" dirty="0"/>
              <a:t>Seconded: Dan Harkins</a:t>
            </a:r>
          </a:p>
          <a:p>
            <a:r>
              <a:rPr lang="en-US" dirty="0"/>
              <a:t>Result: 28-6-0  </a:t>
            </a:r>
            <a:r>
              <a:rPr lang="en-US" dirty="0">
                <a:highlight>
                  <a:srgbClr val="00FF00"/>
                </a:highlight>
              </a:rPr>
              <a:t>Passes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953606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914401" y="685801"/>
            <a:ext cx="10361084" cy="761999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3200" dirty="0"/>
              <a:t>Reconsider Motion #1 – Create Draft</a:t>
            </a:r>
            <a:endParaRPr lang="en-GB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371600"/>
            <a:ext cx="10361084" cy="5103814"/>
          </a:xfrm>
          <a:ln/>
        </p:spPr>
        <p:txBody>
          <a:bodyPr/>
          <a:lstStyle/>
          <a:p>
            <a:r>
              <a:rPr lang="en-US" sz="2800" dirty="0"/>
              <a:t>Move to instruct the TGbh Editor to create IEEE802.11bh draft by incorporating the following documents: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>
                <a:solidFill>
                  <a:schemeClr val="tx1"/>
                </a:solidFill>
                <a:hlinkClick r:id="rId3"/>
              </a:rPr>
              <a:t>11-22/0187r2</a:t>
            </a:r>
            <a:r>
              <a:rPr lang="en-US" altLang="en-US" dirty="0">
                <a:solidFill>
                  <a:schemeClr val="tx1"/>
                </a:solidFill>
              </a:rPr>
              <a:t> Network generated Device ID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>
                <a:hlinkClick r:id="rId4"/>
              </a:rPr>
              <a:t>11-22/0482r1</a:t>
            </a:r>
            <a:r>
              <a:rPr lang="en-US" b="1" dirty="0"/>
              <a:t> Annex Text for Opaque Device ID</a:t>
            </a:r>
          </a:p>
          <a:p>
            <a:pPr marL="0" indent="0"/>
            <a:endParaRPr lang="en-GB" altLang="en-US" sz="1800" u="sng" dirty="0">
              <a:solidFill>
                <a:schemeClr val="tx1"/>
              </a:solidFill>
            </a:endParaRPr>
          </a:p>
          <a:p>
            <a:r>
              <a:rPr lang="en-US" dirty="0"/>
              <a:t>Result: 22-11-2  66%  </a:t>
            </a:r>
            <a:r>
              <a:rPr lang="en-US" dirty="0">
                <a:highlight>
                  <a:srgbClr val="FF0000"/>
                </a:highlight>
              </a:rPr>
              <a:t>Fails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8592471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April 12, 2022 (Teleconference)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798001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914401" y="685801"/>
            <a:ext cx="10361084" cy="533399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sz="3600" dirty="0"/>
              <a:t>Motion #3 – 11-22/0158</a:t>
            </a:r>
            <a:endParaRPr lang="en-GB" sz="3600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533400" y="1447800"/>
            <a:ext cx="11201400" cy="5027614"/>
          </a:xfrm>
          <a:ln/>
        </p:spPr>
        <p:txBody>
          <a:bodyPr/>
          <a:lstStyle/>
          <a:p>
            <a:pPr marL="685800" marR="0">
              <a:spcBef>
                <a:spcPts val="0"/>
              </a:spcBef>
              <a:spcAft>
                <a:spcPts val="0"/>
              </a:spcAft>
            </a:pPr>
            <a:r>
              <a:rPr lang="en-US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Move to incorporate the text changes into the P802.11bh draft as indicated in the following document: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1143000" marR="0" lvl="2" indent="-228600">
              <a:spcBef>
                <a:spcPts val="0"/>
              </a:spcBef>
              <a:spcAft>
                <a:spcPts val="0"/>
              </a:spcAft>
              <a:buSzPts val="1000"/>
              <a:buFont typeface="Wingdings" panose="05000000000000000000" pitchFamily="2" charset="2"/>
              <a:buChar char=""/>
              <a:tabLst>
                <a:tab pos="1371600" algn="l"/>
              </a:tabLst>
            </a:pPr>
            <a:r>
              <a:rPr lang="en-US" sz="2400" b="1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hlinkClick r:id="rId3"/>
              </a:rPr>
              <a:t>11-22/0158r3</a:t>
            </a:r>
            <a:r>
              <a:rPr lang="en-US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(STA generated device ID)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GB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Moved: Jon Rosdahl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GB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Seconded: Stephen McCann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GB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Results: 10-7-5  </a:t>
            </a:r>
            <a:r>
              <a:rPr lang="en-GB" sz="2400" b="1" dirty="0">
                <a:effectLst/>
                <a:highlight>
                  <a:srgbClr val="FF0000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Fails</a:t>
            </a:r>
            <a:endParaRPr lang="en-US" sz="2400" dirty="0">
              <a:effectLst/>
              <a:highlight>
                <a:srgbClr val="FF0000"/>
              </a:highligh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 </a:t>
            </a:r>
          </a:p>
          <a:p>
            <a:pPr marL="685800" marR="0">
              <a:spcBef>
                <a:spcPts val="0"/>
              </a:spcBef>
              <a:spcAft>
                <a:spcPts val="0"/>
              </a:spcAft>
            </a:pP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963000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914401" y="685801"/>
            <a:ext cx="10361084" cy="533399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sz="3600" dirty="0"/>
              <a:t>Motion #4 – 11-22/0187, 11-22/0482</a:t>
            </a:r>
            <a:endParaRPr lang="en-GB" sz="3600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533400" y="1447800"/>
            <a:ext cx="11201400" cy="5027614"/>
          </a:xfrm>
          <a:ln/>
        </p:spPr>
        <p:txBody>
          <a:bodyPr/>
          <a:lstStyle/>
          <a:p>
            <a:pPr marL="685800" marR="0">
              <a:spcBef>
                <a:spcPts val="0"/>
              </a:spcBef>
              <a:spcAft>
                <a:spcPts val="0"/>
              </a:spcAft>
            </a:pPr>
            <a:r>
              <a:rPr lang="en-US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Move to incorporate the text changes into the P802.11bh draft as indicated in the following documents: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1143000" marR="0" lvl="2" indent="-228600">
              <a:spcBef>
                <a:spcPts val="0"/>
              </a:spcBef>
              <a:spcAft>
                <a:spcPts val="0"/>
              </a:spcAft>
              <a:buSzPts val="1000"/>
              <a:buFont typeface="Wingdings" panose="05000000000000000000" pitchFamily="2" charset="2"/>
              <a:buChar char=""/>
              <a:tabLst>
                <a:tab pos="1371600" algn="l"/>
              </a:tabLst>
            </a:pPr>
            <a:r>
              <a:rPr lang="en-US" sz="2400" b="1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hlinkClick r:id="rId3"/>
              </a:rPr>
              <a:t>11-22/0187r2</a:t>
            </a:r>
            <a:r>
              <a:rPr lang="en-US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(</a:t>
            </a:r>
            <a:r>
              <a:rPr lang="en-US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Network generated device ID)</a:t>
            </a:r>
          </a:p>
          <a:p>
            <a:pPr lvl="2">
              <a:spcBef>
                <a:spcPts val="0"/>
              </a:spcBef>
              <a:spcAft>
                <a:spcPts val="0"/>
              </a:spcAft>
              <a:buSzPts val="1000"/>
              <a:buFont typeface="Wingdings" panose="05000000000000000000" pitchFamily="2" charset="2"/>
              <a:buChar char=""/>
              <a:tabLst>
                <a:tab pos="1371600" algn="l"/>
              </a:tabLst>
            </a:pPr>
            <a:r>
              <a:rPr lang="en-US" sz="2400" b="1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hlinkClick r:id="rId4"/>
              </a:rPr>
              <a:t>11-22/0482r1</a:t>
            </a:r>
            <a:r>
              <a:rPr lang="en-US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(Annex Text for Opaque Device ID)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1143000" marR="0" lvl="2" indent="-228600">
              <a:spcBef>
                <a:spcPts val="0"/>
              </a:spcBef>
              <a:spcAft>
                <a:spcPts val="0"/>
              </a:spcAft>
              <a:buSzPts val="1000"/>
              <a:buFont typeface="Wingdings" panose="05000000000000000000" pitchFamily="2" charset="2"/>
              <a:buChar char=""/>
              <a:tabLst>
                <a:tab pos="1371600" algn="l"/>
              </a:tabLst>
            </a:pP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GB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Moved: Dan Harkins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GB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Seconded: Stephen McCann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GB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Results: 13-4-4  </a:t>
            </a:r>
            <a:r>
              <a:rPr lang="en-GB" sz="2400" b="1" dirty="0">
                <a:effectLst/>
                <a:highlight>
                  <a:srgbClr val="00FF00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Passes</a:t>
            </a:r>
            <a:endParaRPr lang="en-US" sz="2400" dirty="0">
              <a:effectLst/>
              <a:highlight>
                <a:srgbClr val="00FF00"/>
              </a:highligh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 </a:t>
            </a:r>
          </a:p>
          <a:p>
            <a:pPr marL="685800" marR="0">
              <a:spcBef>
                <a:spcPts val="0"/>
              </a:spcBef>
              <a:spcAft>
                <a:spcPts val="0"/>
              </a:spcAft>
            </a:pP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919744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00E5"/>
      </a:hlink>
      <a:folHlink>
        <a:srgbClr val="0000E5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17901</TotalTime>
  <Words>1035</Words>
  <Application>Microsoft Office PowerPoint</Application>
  <PresentationFormat>Widescreen</PresentationFormat>
  <Paragraphs>193</Paragraphs>
  <Slides>21</Slides>
  <Notes>16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8" baseType="lpstr">
      <vt:lpstr>Arial</vt:lpstr>
      <vt:lpstr>Calibri</vt:lpstr>
      <vt:lpstr>Courier New</vt:lpstr>
      <vt:lpstr>Times New Roman</vt:lpstr>
      <vt:lpstr>Wingdings</vt:lpstr>
      <vt:lpstr>Office Theme</vt:lpstr>
      <vt:lpstr>Document</vt:lpstr>
      <vt:lpstr>TGbh-motions-list</vt:lpstr>
      <vt:lpstr>Abstract</vt:lpstr>
      <vt:lpstr>March 11, 2022 (Plenary session)</vt:lpstr>
      <vt:lpstr>Motion #1 – Create Draft</vt:lpstr>
      <vt:lpstr>Motion #2 – Motion to reconsider</vt:lpstr>
      <vt:lpstr>Reconsider Motion #1 – Create Draft</vt:lpstr>
      <vt:lpstr>April 12, 2022 (Teleconference)</vt:lpstr>
      <vt:lpstr>Motion #3 – 11-22/0158</vt:lpstr>
      <vt:lpstr>Motion #4 – 11-22/0187, 11-22/0482</vt:lpstr>
      <vt:lpstr>Motion #5 – 11-21/1379</vt:lpstr>
      <vt:lpstr>Motion #6 – 11-22/0427</vt:lpstr>
      <vt:lpstr>May 13, 2022 (Interim session)</vt:lpstr>
      <vt:lpstr>Motion #7 – D0.1 update</vt:lpstr>
      <vt:lpstr>Motion #8 - TGbh Comment Collection</vt:lpstr>
      <vt:lpstr>August 30, 2022 (Teleconference)</vt:lpstr>
      <vt:lpstr>Motion #9 – CC41 comment resolution</vt:lpstr>
      <vt:lpstr>Motion #10 – Specific TGbh Scenarios</vt:lpstr>
      <vt:lpstr>Sept 15, 2022 (Interim session)</vt:lpstr>
      <vt:lpstr>Motion #11 – CC41 comment resolution</vt:lpstr>
      <vt:lpstr>TBD</vt:lpstr>
      <vt:lpstr>Motion #X – CC41 comment resolution</vt:lpstr>
    </vt:vector>
  </TitlesOfParts>
  <Company>Ruckus/CommScope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TGbh Motions List</dc:title>
  <dc:creator>Hamilton, Mark</dc:creator>
  <cp:keywords>11-22-0651</cp:keywords>
  <cp:lastModifiedBy>Hamilton, Mark</cp:lastModifiedBy>
  <cp:revision>198</cp:revision>
  <cp:lastPrinted>1601-01-01T00:00:00Z</cp:lastPrinted>
  <dcterms:created xsi:type="dcterms:W3CDTF">2021-01-26T19:12:38Z</dcterms:created>
  <dcterms:modified xsi:type="dcterms:W3CDTF">2022-09-06T02:51:27Z</dcterms:modified>
</cp:coreProperties>
</file>