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80" r:id="rId6"/>
    <p:sldId id="281" r:id="rId7"/>
    <p:sldId id="290" r:id="rId8"/>
    <p:sldId id="287" r:id="rId9"/>
    <p:sldId id="294" r:id="rId10"/>
    <p:sldId id="291" r:id="rId11"/>
    <p:sldId id="285" r:id="rId12"/>
    <p:sldId id="289" r:id="rId13"/>
    <p:sldId id="260" r:id="rId14"/>
    <p:sldId id="293" r:id="rId15"/>
    <p:sldId id="292" r:id="rId16"/>
    <p:sldId id="283" r:id="rId17"/>
  </p:sldIdLst>
  <p:sldSz cx="12192000" cy="6858000"/>
  <p:notesSz cx="7315200" cy="96012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2980">
          <p15:clr>
            <a:srgbClr val="A4A3A4"/>
          </p15:clr>
        </p15:guide>
        <p15:guide id="4" pos="227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03" autoAdjust="0"/>
    <p:restoredTop sz="94660" autoAdjust="0"/>
  </p:normalViewPr>
  <p:slideViewPr>
    <p:cSldViewPr>
      <p:cViewPr varScale="1">
        <p:scale>
          <a:sx n="122" d="100"/>
          <a:sy n="122" d="100"/>
        </p:scale>
        <p:origin x="-149" y="-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680" y="-67"/>
      </p:cViewPr>
      <p:guideLst>
        <p:guide orient="horz" pos="2880"/>
        <p:guide orient="horz" pos="2980"/>
        <p:guide pos="2160"/>
        <p:guide pos="227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56BF7369-CF7C-4DFD-AC9A-074E0517AAA5}"/>
    <pc:docChg chg="modMainMaster">
      <pc:chgData name="Jim Lansford" userId="a4fe446c-a46d-4105-b32e-f064615612ff" providerId="ADAL" clId="{56BF7369-CF7C-4DFD-AC9A-074E0517AAA5}" dt="2019-09-16T02:14:38.548" v="7" actId="20577"/>
      <pc:docMkLst>
        <pc:docMk/>
      </pc:docMkLst>
      <pc:sldMasterChg chg="modSp">
        <pc:chgData name="Jim Lansford" userId="a4fe446c-a46d-4105-b32e-f064615612ff" providerId="ADAL" clId="{56BF7369-CF7C-4DFD-AC9A-074E0517AAA5}" dt="2019-09-16T02:14:38.548" v="7" actId="20577"/>
        <pc:sldMasterMkLst>
          <pc:docMk/>
          <pc:sldMasterMk cId="0" sldId="2147483648"/>
        </pc:sldMasterMkLst>
        <pc:spChg chg="mod">
          <ac:chgData name="Jim Lansford" userId="a4fe446c-a46d-4105-b32e-f064615612ff" providerId="ADAL" clId="{56BF7369-CF7C-4DFD-AC9A-074E0517AAA5}" dt="2019-09-16T02:14:38.548" v="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r>
              <a:rPr lang="en-US"/>
              <a:t>Sept 2019</a:t>
            </a:r>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a:t>Oscar Au</a:t>
            </a:r>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468313" y="725488"/>
            <a:ext cx="637698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a:t>Oscar Au</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Oscar Au</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Apr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Apr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Apr 2022</a:t>
            </a:r>
            <a:endParaRPr lang="en-GB" dirty="0"/>
          </a:p>
        </p:txBody>
      </p:sp>
      <p:sp>
        <p:nvSpPr>
          <p:cNvPr id="6" name="Footer Placeholder 5"/>
          <p:cNvSpPr>
            <a:spLocks noGrp="1"/>
          </p:cNvSpPr>
          <p:nvPr>
            <p:ph type="ftr" idx="11"/>
          </p:nvPr>
        </p:nvSpPr>
        <p:spPr/>
        <p:txBody>
          <a:bodyPr/>
          <a:lstStyle>
            <a:lvl1pPr>
              <a:defRPr/>
            </a:lvl1pPr>
          </a:lstStyle>
          <a:p>
            <a:r>
              <a:rPr lang="en-GB"/>
              <a:t>Oscar Au, Origin Wireless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Apr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Oscar Au, Origin Wireless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Apr 2022</a:t>
            </a:r>
            <a:endParaRPr lang="en-GB" dirty="0"/>
          </a:p>
        </p:txBody>
      </p:sp>
      <p:sp>
        <p:nvSpPr>
          <p:cNvPr id="4" name="Footer Placeholder 3"/>
          <p:cNvSpPr>
            <a:spLocks noGrp="1"/>
          </p:cNvSpPr>
          <p:nvPr>
            <p:ph type="ftr" idx="11"/>
          </p:nvPr>
        </p:nvSpPr>
        <p:spPr/>
        <p:txBody>
          <a:bodyPr/>
          <a:lstStyle>
            <a:lvl1pPr>
              <a:defRPr/>
            </a:lvl1pPr>
          </a:lstStyle>
          <a:p>
            <a:r>
              <a:rPr lang="en-GB"/>
              <a:t>Oscar Au, Origin Wireless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Apr 2022</a:t>
            </a:r>
            <a:endParaRPr lang="en-GB" dirty="0"/>
          </a:p>
        </p:txBody>
      </p:sp>
      <p:sp>
        <p:nvSpPr>
          <p:cNvPr id="3" name="Footer Placeholder 2"/>
          <p:cNvSpPr>
            <a:spLocks noGrp="1"/>
          </p:cNvSpPr>
          <p:nvPr>
            <p:ph type="ftr" idx="11"/>
          </p:nvPr>
        </p:nvSpPr>
        <p:spPr/>
        <p:txBody>
          <a:bodyPr/>
          <a:lstStyle>
            <a:lvl1pPr>
              <a:defRPr/>
            </a:lvl1pPr>
          </a:lstStyle>
          <a:p>
            <a:r>
              <a:rPr lang="en-GB"/>
              <a:t>Oscar Au, Origin Wireless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2022</a:t>
            </a:r>
            <a:endParaRPr lang="en-GB" dirty="0"/>
          </a:p>
        </p:txBody>
      </p:sp>
      <p:sp>
        <p:nvSpPr>
          <p:cNvPr id="5" name="Footer Placeholder 4"/>
          <p:cNvSpPr>
            <a:spLocks noGrp="1"/>
          </p:cNvSpPr>
          <p:nvPr>
            <p:ph type="ftr" idx="11"/>
          </p:nvPr>
        </p:nvSpPr>
        <p:spPr/>
        <p:txBody>
          <a:bodyPr/>
          <a:lstStyle>
            <a:lvl1pPr>
              <a:defRPr/>
            </a:lvl1pPr>
          </a:lstStyle>
          <a:p>
            <a:r>
              <a:rPr lang="en-GB"/>
              <a:t>Oscar Au, Origin Wireless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Oscar Au, Origin Wireless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802.11-22/0649r0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WLAN Two-Way Sensing Use Cases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2022-04-15</a:t>
            </a:r>
            <a:endParaRPr lang="en-GB" sz="2000" b="0" dirty="0"/>
          </a:p>
        </p:txBody>
      </p:sp>
      <p:sp>
        <p:nvSpPr>
          <p:cNvPr id="6" name="Date Placeholder 3"/>
          <p:cNvSpPr>
            <a:spLocks noGrp="1"/>
          </p:cNvSpPr>
          <p:nvPr>
            <p:ph type="dt" idx="10"/>
          </p:nvPr>
        </p:nvSpPr>
        <p:spPr/>
        <p:txBody>
          <a:bodyPr/>
          <a:lstStyle/>
          <a:p>
            <a:r>
              <a:rPr lang="en-US" dirty="0" smtClean="0"/>
              <a:t>Apr 2022</a:t>
            </a:r>
            <a:endParaRPr lang="en-GB" dirty="0"/>
          </a:p>
        </p:txBody>
      </p:sp>
      <p:sp>
        <p:nvSpPr>
          <p:cNvPr id="7" name="Footer Placeholder 4"/>
          <p:cNvSpPr>
            <a:spLocks noGrp="1"/>
          </p:cNvSpPr>
          <p:nvPr>
            <p:ph type="ftr" idx="11"/>
          </p:nvPr>
        </p:nvSpPr>
        <p:spPr/>
        <p:txBody>
          <a:bodyPr/>
          <a:lstStyle/>
          <a:p>
            <a:r>
              <a:rPr lang="en-GB"/>
              <a:t>Oscar Au, Origin Wireless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Rectangle 10"/>
          <p:cNvSpPr/>
          <p:nvPr/>
        </p:nvSpPr>
        <p:spPr>
          <a:xfrm>
            <a:off x="5926723" y="3198168"/>
            <a:ext cx="338554" cy="461665"/>
          </a:xfrm>
          <a:prstGeom prst="rect">
            <a:avLst/>
          </a:prstGeom>
        </p:spPr>
        <p:txBody>
          <a:bodyPr wrap="none">
            <a:spAutoFit/>
          </a:bodyPr>
          <a:lstStyle/>
          <a:p>
            <a:r>
              <a:rPr lang="en-GB" dirty="0"/>
              <a:t>–</a:t>
            </a:r>
            <a:endParaRPr lang="en-US" dirty="0"/>
          </a:p>
        </p:txBody>
      </p:sp>
      <p:graphicFrame>
        <p:nvGraphicFramePr>
          <p:cNvPr id="10" name="Table 9"/>
          <p:cNvGraphicFramePr>
            <a:graphicFrameLocks noGrp="1"/>
          </p:cNvGraphicFramePr>
          <p:nvPr/>
        </p:nvGraphicFramePr>
        <p:xfrm>
          <a:off x="1143000" y="2438400"/>
          <a:ext cx="9829800" cy="1854200"/>
        </p:xfrm>
        <a:graphic>
          <a:graphicData uri="http://schemas.openxmlformats.org/drawingml/2006/table">
            <a:tbl>
              <a:tblPr firstRow="1" bandRow="1">
                <a:tableStyleId>{073A0DAA-6AF3-43AB-8588-CEC1D06C72B9}</a:tableStyleId>
              </a:tblPr>
              <a:tblGrid>
                <a:gridCol w="1905000"/>
                <a:gridCol w="1905000"/>
                <a:gridCol w="2895600"/>
                <a:gridCol w="3124200"/>
              </a:tblGrid>
              <a:tr h="370840">
                <a:tc>
                  <a:txBody>
                    <a:bodyPr/>
                    <a:lstStyle/>
                    <a:p>
                      <a:r>
                        <a:rPr lang="en-US" sz="1600" dirty="0" smtClean="0"/>
                        <a:t>Name</a:t>
                      </a:r>
                      <a:endParaRPr lang="en-US" sz="1600" dirty="0">
                        <a:solidFill>
                          <a:schemeClr val="tx2"/>
                        </a:solidFill>
                      </a:endParaRPr>
                    </a:p>
                  </a:txBody>
                  <a:tcPr/>
                </a:tc>
                <a:tc>
                  <a:txBody>
                    <a:bodyPr/>
                    <a:lstStyle/>
                    <a:p>
                      <a:r>
                        <a:rPr lang="en-US" sz="1600" dirty="0" smtClean="0"/>
                        <a:t>Affiliations</a:t>
                      </a:r>
                      <a:endParaRPr lang="en-US" sz="1600" dirty="0">
                        <a:solidFill>
                          <a:schemeClr val="tx2"/>
                        </a:solidFill>
                      </a:endParaRPr>
                    </a:p>
                  </a:txBody>
                  <a:tcPr/>
                </a:tc>
                <a:tc>
                  <a:txBody>
                    <a:bodyPr/>
                    <a:lstStyle/>
                    <a:p>
                      <a:r>
                        <a:rPr lang="en-US" sz="1600" dirty="0" smtClean="0"/>
                        <a:t>Address</a:t>
                      </a:r>
                      <a:endParaRPr lang="en-US" sz="1600" dirty="0">
                        <a:solidFill>
                          <a:schemeClr val="tx2"/>
                        </a:solidFill>
                      </a:endParaRPr>
                    </a:p>
                  </a:txBody>
                  <a:tcPr/>
                </a:tc>
                <a:tc>
                  <a:txBody>
                    <a:bodyPr/>
                    <a:lstStyle/>
                    <a:p>
                      <a:r>
                        <a:rPr lang="en-US" sz="1600" dirty="0" smtClean="0"/>
                        <a:t>Email</a:t>
                      </a:r>
                      <a:endParaRPr lang="en-US" sz="1600" dirty="0">
                        <a:solidFill>
                          <a:schemeClr val="tx2"/>
                        </a:solidFill>
                      </a:endParaRPr>
                    </a:p>
                  </a:txBody>
                  <a:tcPr/>
                </a:tc>
              </a:tr>
              <a:tr h="370840">
                <a:tc>
                  <a:txBody>
                    <a:bodyPr/>
                    <a:lstStyle/>
                    <a:p>
                      <a:r>
                        <a:rPr lang="en-US" sz="1600" dirty="0" smtClean="0"/>
                        <a:t>Oscar Au</a:t>
                      </a:r>
                      <a:endParaRPr lang="en-US" sz="1600" dirty="0">
                        <a:solidFill>
                          <a:schemeClr val="tx2"/>
                        </a:solidFill>
                      </a:endParaRPr>
                    </a:p>
                  </a:txBody>
                  <a:tcPr/>
                </a:tc>
                <a:tc rowSpan="4">
                  <a:txBody>
                    <a:bodyPr/>
                    <a:lstStyle/>
                    <a:p>
                      <a:r>
                        <a:rPr lang="en-US" sz="1600" dirty="0" smtClean="0"/>
                        <a:t>Origin Wireless</a:t>
                      </a:r>
                      <a:r>
                        <a:rPr lang="en-US" sz="1600" baseline="0" dirty="0" smtClean="0"/>
                        <a:t> Inc.</a:t>
                      </a:r>
                      <a:endParaRPr lang="en-US" sz="1600" dirty="0">
                        <a:solidFill>
                          <a:schemeClr val="tx2"/>
                        </a:solidFill>
                      </a:endParaRPr>
                    </a:p>
                  </a:txBody>
                  <a:tcPr/>
                </a:tc>
                <a:tc rowSpan="4">
                  <a:txBody>
                    <a:bodyPr/>
                    <a:lstStyle/>
                    <a:p>
                      <a:r>
                        <a:rPr lang="en-US" sz="1600" dirty="0" smtClean="0"/>
                        <a:t>7500 Greenway</a:t>
                      </a:r>
                      <a:r>
                        <a:rPr lang="en-US" sz="1600" baseline="0" dirty="0" smtClean="0"/>
                        <a:t> Center Drive, Suite 1070, Greenbelt, MD 20770 USA</a:t>
                      </a:r>
                      <a:endParaRPr lang="en-US" sz="1600" dirty="0">
                        <a:solidFill>
                          <a:schemeClr val="tx2"/>
                        </a:solidFill>
                      </a:endParaRPr>
                    </a:p>
                  </a:txBody>
                  <a:tcPr/>
                </a:tc>
                <a:tc>
                  <a:txBody>
                    <a:bodyPr/>
                    <a:lstStyle/>
                    <a:p>
                      <a:r>
                        <a:rPr lang="en-US" sz="1600" dirty="0" smtClean="0"/>
                        <a:t>oscar.au@originwirelessai.com</a:t>
                      </a:r>
                      <a:endParaRPr lang="en-US" sz="1600" dirty="0">
                        <a:solidFill>
                          <a:schemeClr val="tx2"/>
                        </a:solidFill>
                      </a:endParaRPr>
                    </a:p>
                  </a:txBody>
                  <a:tcPr/>
                </a:tc>
              </a:tr>
              <a:tr h="370840">
                <a:tc>
                  <a:txBody>
                    <a:bodyPr/>
                    <a:lstStyle/>
                    <a:p>
                      <a:r>
                        <a:rPr lang="en-US" sz="1600" dirty="0" err="1" smtClean="0"/>
                        <a:t>Beibei</a:t>
                      </a:r>
                      <a:r>
                        <a:rPr lang="en-US" sz="1600" dirty="0" smtClean="0"/>
                        <a:t> Wang</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r>
                        <a:rPr lang="en-US" sz="1600" dirty="0" smtClean="0"/>
                        <a:t>beibei.wang@originwirelessai.com</a:t>
                      </a:r>
                      <a:endParaRPr lang="en-US" sz="1600" dirty="0">
                        <a:solidFill>
                          <a:schemeClr val="tx2"/>
                        </a:solidFill>
                      </a:endParaRPr>
                    </a:p>
                  </a:txBody>
                  <a:tcPr/>
                </a:tc>
              </a:tr>
              <a:tr h="370840">
                <a:tc>
                  <a:txBody>
                    <a:bodyPr/>
                    <a:lstStyle/>
                    <a:p>
                      <a:r>
                        <a:rPr lang="en-US" sz="1600" dirty="0" smtClean="0"/>
                        <a:t>K.J. Ray Liu</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r h="370840">
                <a:tc>
                  <a:txBody>
                    <a:bodyPr/>
                    <a:lstStyle/>
                    <a:p>
                      <a:r>
                        <a:rPr lang="en-US" sz="1600" dirty="0" smtClean="0"/>
                        <a:t>Hung-</a:t>
                      </a:r>
                      <a:r>
                        <a:rPr lang="en-US" sz="1600" dirty="0" err="1" smtClean="0"/>
                        <a:t>Quoc</a:t>
                      </a:r>
                      <a:r>
                        <a:rPr lang="en-US" sz="1600" baseline="0" dirty="0" smtClean="0"/>
                        <a:t> Lai</a:t>
                      </a:r>
                      <a:endParaRPr lang="en-US" sz="1600" dirty="0">
                        <a:solidFill>
                          <a:schemeClr val="tx2"/>
                        </a:solidFill>
                      </a:endParaRPr>
                    </a:p>
                  </a:txBody>
                  <a:tcPr/>
                </a:tc>
                <a:tc vMerge="1">
                  <a:txBody>
                    <a:bodyPr/>
                    <a:lstStyle/>
                    <a:p>
                      <a:endParaRPr lang="en-US" sz="1600" dirty="0"/>
                    </a:p>
                  </a:txBody>
                  <a:tcPr/>
                </a:tc>
                <a:tc vMerge="1">
                  <a:txBody>
                    <a:bodyPr/>
                    <a:lstStyle/>
                    <a:p>
                      <a:endParaRPr lang="en-US" sz="1600" dirty="0"/>
                    </a:p>
                  </a:txBody>
                  <a:tcPr/>
                </a:tc>
                <a:tc>
                  <a:txBody>
                    <a:bodyPr/>
                    <a:lstStyle/>
                    <a:p>
                      <a:endParaRPr lang="en-US" sz="1600" dirty="0">
                        <a:solidFill>
                          <a:schemeClr val="tx2"/>
                        </a:solidFill>
                      </a:endParaRP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(SP1)</a:t>
            </a:r>
            <a:endParaRPr lang="en-US" dirty="0"/>
          </a:p>
        </p:txBody>
      </p:sp>
      <p:sp>
        <p:nvSpPr>
          <p:cNvPr id="3" name="Content Placeholder 2"/>
          <p:cNvSpPr>
            <a:spLocks noGrp="1"/>
          </p:cNvSpPr>
          <p:nvPr>
            <p:ph idx="1"/>
          </p:nvPr>
        </p:nvSpPr>
        <p:spPr/>
        <p:txBody>
          <a:bodyPr/>
          <a:lstStyle/>
          <a:p>
            <a:r>
              <a:rPr lang="en-US" sz="2000" dirty="0" smtClean="0"/>
              <a:t>Do you agree that 802.11bf should support two-way sensing use cases?</a:t>
            </a:r>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(SP2)</a:t>
            </a:r>
            <a:endParaRPr lang="en-US" dirty="0"/>
          </a:p>
        </p:txBody>
      </p:sp>
      <p:sp>
        <p:nvSpPr>
          <p:cNvPr id="3" name="Content Placeholder 2"/>
          <p:cNvSpPr>
            <a:spLocks noGrp="1"/>
          </p:cNvSpPr>
          <p:nvPr>
            <p:ph idx="1"/>
          </p:nvPr>
        </p:nvSpPr>
        <p:spPr/>
        <p:txBody>
          <a:bodyPr/>
          <a:lstStyle/>
          <a:p>
            <a:r>
              <a:rPr lang="en-US" sz="2000" dirty="0" smtClean="0"/>
              <a:t>Do you agree that, in two-way sensing use cases, a sensing measurement instance should have both I2R and R2I NDPs to generate sensing measurement results in both AP and non-AP STA?</a:t>
            </a:r>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(SP3)</a:t>
            </a:r>
            <a:endParaRPr lang="en-US" dirty="0"/>
          </a:p>
        </p:txBody>
      </p:sp>
      <p:sp>
        <p:nvSpPr>
          <p:cNvPr id="3" name="Content Placeholder 2"/>
          <p:cNvSpPr>
            <a:spLocks noGrp="1"/>
          </p:cNvSpPr>
          <p:nvPr>
            <p:ph idx="1"/>
          </p:nvPr>
        </p:nvSpPr>
        <p:spPr/>
        <p:txBody>
          <a:bodyPr/>
          <a:lstStyle/>
          <a:p>
            <a:r>
              <a:rPr lang="en-US" sz="2000" dirty="0" smtClean="0"/>
              <a:t>Do you agree that, in two-way sensing use cases, the sensing measurement report frames shall NOT be used to transmit sensing measurement results?</a:t>
            </a:r>
          </a:p>
          <a:p>
            <a:pPr marL="690563" indent="-457200">
              <a:buAutoNum type="arabicPeriod"/>
            </a:pPr>
            <a:r>
              <a:rPr lang="en-US" sz="2000" dirty="0" smtClean="0"/>
              <a:t>Yes</a:t>
            </a:r>
          </a:p>
          <a:p>
            <a:pPr marL="690563" indent="-457200">
              <a:buAutoNum type="arabicPeriod"/>
            </a:pPr>
            <a:r>
              <a:rPr lang="en-US" sz="2000" dirty="0" smtClean="0"/>
              <a:t>No</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(SP4)</a:t>
            </a:r>
            <a:endParaRPr lang="en-US" dirty="0"/>
          </a:p>
        </p:txBody>
      </p:sp>
      <p:sp>
        <p:nvSpPr>
          <p:cNvPr id="3" name="Content Placeholder 2"/>
          <p:cNvSpPr>
            <a:spLocks noGrp="1"/>
          </p:cNvSpPr>
          <p:nvPr>
            <p:ph idx="1"/>
          </p:nvPr>
        </p:nvSpPr>
        <p:spPr/>
        <p:txBody>
          <a:bodyPr/>
          <a:lstStyle/>
          <a:p>
            <a:r>
              <a:rPr lang="en-US" sz="2000" dirty="0" smtClean="0"/>
              <a:t>In two-way TB sensing use cases, which one of the following do you prefer to use as “Two-way Trigger” frame to signal the transmission of I2R and R2I NDPs?</a:t>
            </a:r>
          </a:p>
          <a:p>
            <a:pPr marL="690563" indent="-457200">
              <a:buAutoNum type="arabicPeriod"/>
            </a:pPr>
            <a:r>
              <a:rPr lang="en-US" sz="2000" dirty="0" smtClean="0"/>
              <a:t>NDPA frame</a:t>
            </a:r>
          </a:p>
          <a:p>
            <a:pPr marL="690563" indent="-457200">
              <a:buAutoNum type="arabicPeriod"/>
            </a:pPr>
            <a:r>
              <a:rPr lang="en-US" sz="2000" dirty="0" smtClean="0"/>
              <a:t>Trigger frame</a:t>
            </a:r>
          </a:p>
          <a:p>
            <a:pPr marL="690563" indent="-457200">
              <a:buAutoNum type="arabicPeriod"/>
            </a:pPr>
            <a:r>
              <a:rPr lang="en-US" sz="2000" dirty="0" smtClean="0"/>
              <a:t>Another frame</a:t>
            </a:r>
          </a:p>
          <a:p>
            <a:pPr marL="690563" indent="-457200">
              <a:buAutoNum type="arabicPeriod"/>
            </a:pPr>
            <a:r>
              <a:rPr lang="en-US" sz="2000" dirty="0" smtClean="0"/>
              <a:t>Abstain</a:t>
            </a:r>
          </a:p>
          <a:p>
            <a:pPr marL="457200" indent="-457200">
              <a:buAutoNum type="arabicPeriod"/>
            </a:pPr>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Non-TB sensing (Motion 39, 21/1433r2)</a:t>
            </a:r>
            <a:endParaRPr lang="en-US" dirty="0"/>
          </a:p>
        </p:txBody>
      </p:sp>
      <p:sp>
        <p:nvSpPr>
          <p:cNvPr id="3" name="Content Placeholder 2"/>
          <p:cNvSpPr>
            <a:spLocks noGrp="1"/>
          </p:cNvSpPr>
          <p:nvPr>
            <p:ph idx="1"/>
          </p:nvPr>
        </p:nvSpPr>
        <p:spPr>
          <a:xfrm>
            <a:off x="914401" y="1600201"/>
            <a:ext cx="10361084" cy="4494214"/>
          </a:xfrm>
        </p:spPr>
        <p:txBody>
          <a:bodyPr/>
          <a:lstStyle/>
          <a:p>
            <a:pPr>
              <a:buFont typeface="Arial" pitchFamily="34" charset="0"/>
              <a:buChar char="•"/>
            </a:pPr>
            <a:r>
              <a:rPr lang="en-US" sz="2000" b="0" dirty="0" smtClean="0"/>
              <a:t>One non-AP STA is sensing initiator and one AP is sensing responder.</a:t>
            </a:r>
          </a:p>
          <a:p>
            <a:pPr>
              <a:buFont typeface="Arial" pitchFamily="34" charset="0"/>
              <a:buChar char="•"/>
            </a:pPr>
            <a:r>
              <a:rPr lang="en-US" sz="2000" b="0" dirty="0" smtClean="0"/>
              <a:t>Non-AP STA transmits an NDPA and two consecutive NDPs: I2R and R2I NDP.</a:t>
            </a:r>
          </a:p>
          <a:p>
            <a:pPr>
              <a:buFont typeface="Arial" pitchFamily="34" charset="0"/>
              <a:buChar char="•"/>
            </a:pPr>
            <a:r>
              <a:rPr lang="en-US" sz="2000" b="0" dirty="0" smtClean="0"/>
              <a:t>If non-AP STA is only the sensing transmitter (uplink sounding), then I2R NDP is used to generate sensing measurement while the R2I NDP does not.</a:t>
            </a:r>
          </a:p>
          <a:p>
            <a:pPr>
              <a:buFont typeface="Arial" pitchFamily="34" charset="0"/>
              <a:buChar char="•"/>
            </a:pPr>
            <a:r>
              <a:rPr lang="en-US" sz="2000" b="0" dirty="0" smtClean="0"/>
              <a:t>If non-AP STA is only the sensing receiver (downlink sounding), then R2I NDP is used to generate sensing measurement while the I2R NDP does not.</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7183973" y="6477000"/>
            <a:ext cx="4246027" cy="180975"/>
          </a:xfrm>
        </p:spPr>
        <p:txBody>
          <a:bodyPr/>
          <a:lstStyle/>
          <a:p>
            <a:r>
              <a:rPr lang="en-GB" dirty="0"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cxnSp>
        <p:nvCxnSpPr>
          <p:cNvPr id="9" name="Straight Arrow Connector 8">
            <a:extLst>
              <a:ext uri="{FF2B5EF4-FFF2-40B4-BE49-F238E27FC236}">
                <a16:creationId xmlns:a16="http://schemas.microsoft.com/office/drawing/2014/main" xmlns="" id="{9FA48BD5-A22D-4C10-A7CE-71C3C5EC2182}"/>
              </a:ext>
            </a:extLst>
          </p:cNvPr>
          <p:cNvCxnSpPr>
            <a:cxnSpLocks/>
          </p:cNvCxnSpPr>
          <p:nvPr/>
        </p:nvCxnSpPr>
        <p:spPr bwMode="auto">
          <a:xfrm flipV="1">
            <a:off x="2601082" y="5545546"/>
            <a:ext cx="7152518" cy="272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Rectangle 9">
            <a:extLst>
              <a:ext uri="{FF2B5EF4-FFF2-40B4-BE49-F238E27FC236}">
                <a16:creationId xmlns:a16="http://schemas.microsoft.com/office/drawing/2014/main" xmlns="" id="{0A6FA1B3-90ED-4BE3-BBD8-DDBBC37B3CB0}"/>
              </a:ext>
            </a:extLst>
          </p:cNvPr>
          <p:cNvSpPr/>
          <p:nvPr/>
        </p:nvSpPr>
        <p:spPr bwMode="auto">
          <a:xfrm>
            <a:off x="3048000" y="4551969"/>
            <a:ext cx="924650" cy="39412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200" dirty="0">
                <a:solidFill>
                  <a:schemeClr val="tx1"/>
                </a:solidFill>
              </a:rPr>
              <a:t>Sensing NDPA</a:t>
            </a:r>
          </a:p>
        </p:txBody>
      </p:sp>
      <p:sp>
        <p:nvSpPr>
          <p:cNvPr id="13" name="Rectangle 12">
            <a:extLst>
              <a:ext uri="{FF2B5EF4-FFF2-40B4-BE49-F238E27FC236}">
                <a16:creationId xmlns:a16="http://schemas.microsoft.com/office/drawing/2014/main" xmlns="" id="{D400BD13-4BED-405C-A24F-5BA0D3681B42}"/>
              </a:ext>
            </a:extLst>
          </p:cNvPr>
          <p:cNvSpPr/>
          <p:nvPr/>
        </p:nvSpPr>
        <p:spPr bwMode="auto">
          <a:xfrm>
            <a:off x="5963977" y="5164546"/>
            <a:ext cx="817823" cy="38367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R2I NDP</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TextBox 15">
            <a:extLst>
              <a:ext uri="{FF2B5EF4-FFF2-40B4-BE49-F238E27FC236}">
                <a16:creationId xmlns:a16="http://schemas.microsoft.com/office/drawing/2014/main" xmlns="" id="{2AEC95E1-FF96-46EF-B561-ADD7509B2DD9}"/>
              </a:ext>
            </a:extLst>
          </p:cNvPr>
          <p:cNvSpPr txBox="1"/>
          <p:nvPr/>
        </p:nvSpPr>
        <p:spPr>
          <a:xfrm>
            <a:off x="5410200" y="5559623"/>
            <a:ext cx="2743200" cy="307777"/>
          </a:xfrm>
          <a:prstGeom prst="rect">
            <a:avLst/>
          </a:prstGeom>
          <a:noFill/>
        </p:spPr>
        <p:txBody>
          <a:bodyPr wrap="square" rtlCol="0">
            <a:spAutoFit/>
          </a:bodyPr>
          <a:lstStyle/>
          <a:p>
            <a:r>
              <a:rPr lang="en-US" sz="1400" dirty="0" smtClean="0">
                <a:solidFill>
                  <a:schemeClr val="tx1"/>
                </a:solidFill>
              </a:rPr>
              <a:t>For downlink sounding</a:t>
            </a:r>
            <a:endParaRPr lang="en-US" sz="1400" dirty="0">
              <a:solidFill>
                <a:schemeClr val="tx1"/>
              </a:solidFill>
            </a:endParaRPr>
          </a:p>
        </p:txBody>
      </p:sp>
      <p:cxnSp>
        <p:nvCxnSpPr>
          <p:cNvPr id="19" name="Straight Arrow Connector 18">
            <a:extLst>
              <a:ext uri="{FF2B5EF4-FFF2-40B4-BE49-F238E27FC236}">
                <a16:creationId xmlns:a16="http://schemas.microsoft.com/office/drawing/2014/main" xmlns="" id="{8ECF88A8-B6BB-4E99-ACF1-01963C119CD1}"/>
              </a:ext>
            </a:extLst>
          </p:cNvPr>
          <p:cNvCxnSpPr>
            <a:cxnSpLocks/>
          </p:cNvCxnSpPr>
          <p:nvPr/>
        </p:nvCxnSpPr>
        <p:spPr bwMode="auto">
          <a:xfrm flipV="1">
            <a:off x="2601082" y="4932969"/>
            <a:ext cx="7152518" cy="208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xmlns="" id="{D1AB5964-7D28-4EE7-9DC2-87F2F0A5EDA2}"/>
              </a:ext>
            </a:extLst>
          </p:cNvPr>
          <p:cNvSpPr/>
          <p:nvPr/>
        </p:nvSpPr>
        <p:spPr bwMode="auto">
          <a:xfrm>
            <a:off x="4572000" y="4551969"/>
            <a:ext cx="781587" cy="39850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200" dirty="0">
                <a:solidFill>
                  <a:schemeClr val="tx1"/>
                </a:solidFill>
              </a:rPr>
              <a:t>I2R NDP</a:t>
            </a:r>
          </a:p>
        </p:txBody>
      </p:sp>
      <p:sp>
        <p:nvSpPr>
          <p:cNvPr id="23" name="TextBox 22">
            <a:extLst>
              <a:ext uri="{FF2B5EF4-FFF2-40B4-BE49-F238E27FC236}">
                <a16:creationId xmlns:a16="http://schemas.microsoft.com/office/drawing/2014/main" xmlns="" id="{6E021E9D-3905-454B-8CFE-3E6BEE15C3C8}"/>
              </a:ext>
            </a:extLst>
          </p:cNvPr>
          <p:cNvSpPr txBox="1"/>
          <p:nvPr/>
        </p:nvSpPr>
        <p:spPr>
          <a:xfrm>
            <a:off x="1295400" y="5240746"/>
            <a:ext cx="1295400" cy="461665"/>
          </a:xfrm>
          <a:prstGeom prst="rect">
            <a:avLst/>
          </a:prstGeom>
          <a:noFill/>
        </p:spPr>
        <p:txBody>
          <a:bodyPr wrap="square" rtlCol="0">
            <a:spAutoFit/>
          </a:bodyPr>
          <a:lstStyle/>
          <a:p>
            <a:r>
              <a:rPr lang="en-US" sz="1200" dirty="0" smtClean="0">
                <a:solidFill>
                  <a:schemeClr val="tx1"/>
                </a:solidFill>
              </a:rPr>
              <a:t>AP, </a:t>
            </a:r>
          </a:p>
          <a:p>
            <a:r>
              <a:rPr lang="en-US" sz="1200" dirty="0" smtClean="0">
                <a:solidFill>
                  <a:schemeClr val="tx1"/>
                </a:solidFill>
              </a:rPr>
              <a:t>sensing responder</a:t>
            </a:r>
            <a:endParaRPr lang="en-US" sz="1200" dirty="0">
              <a:solidFill>
                <a:schemeClr val="tx1"/>
              </a:solidFill>
            </a:endParaRPr>
          </a:p>
        </p:txBody>
      </p:sp>
      <p:sp>
        <p:nvSpPr>
          <p:cNvPr id="26" name="TextBox 25">
            <a:extLst>
              <a:ext uri="{FF2B5EF4-FFF2-40B4-BE49-F238E27FC236}">
                <a16:creationId xmlns:a16="http://schemas.microsoft.com/office/drawing/2014/main" xmlns="" id="{8CB4EE36-D53F-4400-B10A-F059244A5B1B}"/>
              </a:ext>
            </a:extLst>
          </p:cNvPr>
          <p:cNvSpPr txBox="1"/>
          <p:nvPr/>
        </p:nvSpPr>
        <p:spPr>
          <a:xfrm>
            <a:off x="4038600" y="5029200"/>
            <a:ext cx="490840" cy="276999"/>
          </a:xfrm>
          <a:prstGeom prst="rect">
            <a:avLst/>
          </a:prstGeom>
          <a:noFill/>
        </p:spPr>
        <p:txBody>
          <a:bodyPr wrap="none" rtlCol="0">
            <a:spAutoFit/>
          </a:bodyPr>
          <a:lstStyle/>
          <a:p>
            <a:r>
              <a:rPr lang="en-US" sz="1200" dirty="0">
                <a:solidFill>
                  <a:schemeClr val="tx1"/>
                </a:solidFill>
              </a:rPr>
              <a:t>SIFS</a:t>
            </a:r>
          </a:p>
        </p:txBody>
      </p:sp>
      <p:sp>
        <p:nvSpPr>
          <p:cNvPr id="27" name="TextBox 26">
            <a:extLst>
              <a:ext uri="{FF2B5EF4-FFF2-40B4-BE49-F238E27FC236}">
                <a16:creationId xmlns:a16="http://schemas.microsoft.com/office/drawing/2014/main" xmlns="" id="{6E021E9D-3905-454B-8CFE-3E6BEE15C3C8}"/>
              </a:ext>
            </a:extLst>
          </p:cNvPr>
          <p:cNvSpPr txBox="1"/>
          <p:nvPr/>
        </p:nvSpPr>
        <p:spPr>
          <a:xfrm>
            <a:off x="1295400" y="4699904"/>
            <a:ext cx="1295400" cy="461665"/>
          </a:xfrm>
          <a:prstGeom prst="rect">
            <a:avLst/>
          </a:prstGeom>
          <a:noFill/>
        </p:spPr>
        <p:txBody>
          <a:bodyPr wrap="square" rtlCol="0">
            <a:spAutoFit/>
          </a:bodyPr>
          <a:lstStyle/>
          <a:p>
            <a:r>
              <a:rPr lang="en-US" sz="1200" dirty="0" smtClean="0">
                <a:solidFill>
                  <a:schemeClr val="tx1"/>
                </a:solidFill>
              </a:rPr>
              <a:t>Non-AP STA, sensing initiator</a:t>
            </a:r>
            <a:endParaRPr lang="en-US" sz="1200" dirty="0">
              <a:solidFill>
                <a:schemeClr val="tx1"/>
              </a:solidFill>
            </a:endParaRPr>
          </a:p>
        </p:txBody>
      </p:sp>
      <p:sp>
        <p:nvSpPr>
          <p:cNvPr id="28" name="TextBox 27">
            <a:extLst>
              <a:ext uri="{FF2B5EF4-FFF2-40B4-BE49-F238E27FC236}">
                <a16:creationId xmlns:a16="http://schemas.microsoft.com/office/drawing/2014/main" xmlns="" id="{2AEC95E1-FF96-46EF-B561-ADD7509B2DD9}"/>
              </a:ext>
            </a:extLst>
          </p:cNvPr>
          <p:cNvSpPr txBox="1"/>
          <p:nvPr/>
        </p:nvSpPr>
        <p:spPr>
          <a:xfrm>
            <a:off x="4191000" y="4264223"/>
            <a:ext cx="1904999" cy="307777"/>
          </a:xfrm>
          <a:prstGeom prst="rect">
            <a:avLst/>
          </a:prstGeom>
          <a:noFill/>
        </p:spPr>
        <p:txBody>
          <a:bodyPr wrap="square" rtlCol="0">
            <a:spAutoFit/>
          </a:bodyPr>
          <a:lstStyle/>
          <a:p>
            <a:r>
              <a:rPr lang="en-US" sz="1400" dirty="0" smtClean="0">
                <a:solidFill>
                  <a:schemeClr val="tx1"/>
                </a:solidFill>
              </a:rPr>
              <a:t>For uplink sounding</a:t>
            </a:r>
            <a:endParaRPr lang="en-US" sz="1400" dirty="0">
              <a:solidFill>
                <a:schemeClr val="tx1"/>
              </a:solidFill>
            </a:endParaRPr>
          </a:p>
        </p:txBody>
      </p:sp>
      <p:sp>
        <p:nvSpPr>
          <p:cNvPr id="30" name="Rectangle 29">
            <a:extLst>
              <a:ext uri="{FF2B5EF4-FFF2-40B4-BE49-F238E27FC236}">
                <a16:creationId xmlns:a16="http://schemas.microsoft.com/office/drawing/2014/main" xmlns="" id="{0A6FA1B3-90ED-4BE3-BBD8-DDBBC37B3CB0}"/>
              </a:ext>
            </a:extLst>
          </p:cNvPr>
          <p:cNvSpPr/>
          <p:nvPr/>
        </p:nvSpPr>
        <p:spPr bwMode="auto">
          <a:xfrm>
            <a:off x="7762150" y="5151425"/>
            <a:ext cx="1686650" cy="394121"/>
          </a:xfrm>
          <a:prstGeom prst="rect">
            <a:avLst/>
          </a:prstGeom>
          <a:solidFill>
            <a:schemeClr val="accent1">
              <a:lumMod val="20000"/>
              <a:lumOff val="8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200" dirty="0">
                <a:solidFill>
                  <a:schemeClr val="tx1"/>
                </a:solidFill>
              </a:rPr>
              <a:t>Sensing </a:t>
            </a:r>
            <a:r>
              <a:rPr lang="en-US" sz="1200" dirty="0" smtClean="0">
                <a:solidFill>
                  <a:schemeClr val="tx1"/>
                </a:solidFill>
              </a:rPr>
              <a:t>Measurement Report frame</a:t>
            </a:r>
            <a:endParaRPr lang="en-US" sz="1200" dirty="0">
              <a:solidFill>
                <a:schemeClr val="tx1"/>
              </a:solidFill>
            </a:endParaRPr>
          </a:p>
        </p:txBody>
      </p:sp>
      <p:sp>
        <p:nvSpPr>
          <p:cNvPr id="32" name="TextBox 31">
            <a:extLst>
              <a:ext uri="{FF2B5EF4-FFF2-40B4-BE49-F238E27FC236}">
                <a16:creationId xmlns:a16="http://schemas.microsoft.com/office/drawing/2014/main" xmlns="" id="{2AEC95E1-FF96-46EF-B561-ADD7509B2DD9}"/>
              </a:ext>
            </a:extLst>
          </p:cNvPr>
          <p:cNvSpPr txBox="1"/>
          <p:nvPr/>
        </p:nvSpPr>
        <p:spPr>
          <a:xfrm>
            <a:off x="7772401" y="5559623"/>
            <a:ext cx="1904999" cy="307777"/>
          </a:xfrm>
          <a:prstGeom prst="rect">
            <a:avLst/>
          </a:prstGeom>
          <a:noFill/>
        </p:spPr>
        <p:txBody>
          <a:bodyPr wrap="square" rtlCol="0">
            <a:spAutoFit/>
          </a:bodyPr>
          <a:lstStyle/>
          <a:p>
            <a:r>
              <a:rPr lang="en-US" sz="1400" dirty="0" smtClean="0">
                <a:solidFill>
                  <a:schemeClr val="tx1"/>
                </a:solidFill>
              </a:rPr>
              <a:t>For uplink sounding</a:t>
            </a:r>
            <a:endParaRPr lang="en-US" sz="1400" dirty="0">
              <a:solidFill>
                <a:schemeClr val="tx1"/>
              </a:solidFill>
            </a:endParaRPr>
          </a:p>
        </p:txBody>
      </p:sp>
      <p:sp>
        <p:nvSpPr>
          <p:cNvPr id="35" name="Arc 34"/>
          <p:cNvSpPr/>
          <p:nvPr/>
        </p:nvSpPr>
        <p:spPr bwMode="auto">
          <a:xfrm>
            <a:off x="2895600" y="4724400"/>
            <a:ext cx="4876800" cy="914400"/>
          </a:xfrm>
          <a:prstGeom prst="arc">
            <a:avLst>
              <a:gd name="adj1" fmla="val 16200000"/>
              <a:gd name="adj2" fmla="val 21561992"/>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7" name="Straight Connector 36"/>
          <p:cNvCxnSpPr/>
          <p:nvPr/>
        </p:nvCxnSpPr>
        <p:spPr bwMode="auto">
          <a:xfrm>
            <a:off x="3962400" y="5105400"/>
            <a:ext cx="609600" cy="0"/>
          </a:xfrm>
          <a:prstGeom prst="line">
            <a:avLst/>
          </a:prstGeom>
          <a:solidFill>
            <a:srgbClr val="00B8FF"/>
          </a:solidFill>
          <a:ln w="12700" cap="flat" cmpd="sng" algn="ctr">
            <a:solidFill>
              <a:schemeClr val="tx1"/>
            </a:solidFill>
            <a:prstDash val="solid"/>
            <a:round/>
            <a:headEnd type="triangle" w="med" len="med"/>
            <a:tailEnd type="triangle" w="med" len="med"/>
          </a:ln>
          <a:effectLst/>
        </p:spPr>
      </p:cxnSp>
      <p:cxnSp>
        <p:nvCxnSpPr>
          <p:cNvPr id="38" name="Straight Connector 37"/>
          <p:cNvCxnSpPr/>
          <p:nvPr/>
        </p:nvCxnSpPr>
        <p:spPr bwMode="auto">
          <a:xfrm>
            <a:off x="5334000" y="5105400"/>
            <a:ext cx="609600" cy="0"/>
          </a:xfrm>
          <a:prstGeom prst="line">
            <a:avLst/>
          </a:prstGeom>
          <a:solidFill>
            <a:srgbClr val="00B8FF"/>
          </a:solidFill>
          <a:ln w="12700" cap="flat" cmpd="sng" algn="ctr">
            <a:solidFill>
              <a:schemeClr val="tx1"/>
            </a:solidFill>
            <a:prstDash val="solid"/>
            <a:round/>
            <a:headEnd type="triangle" w="med" len="med"/>
            <a:tailEnd type="triangle" w="med" len="med"/>
          </a:ln>
          <a:effectLst/>
        </p:spPr>
      </p:cxnSp>
      <p:sp>
        <p:nvSpPr>
          <p:cNvPr id="41" name="TextBox 40">
            <a:extLst>
              <a:ext uri="{FF2B5EF4-FFF2-40B4-BE49-F238E27FC236}">
                <a16:creationId xmlns:a16="http://schemas.microsoft.com/office/drawing/2014/main" xmlns="" id="{8CB4EE36-D53F-4400-B10A-F059244A5B1B}"/>
              </a:ext>
            </a:extLst>
          </p:cNvPr>
          <p:cNvSpPr txBox="1"/>
          <p:nvPr/>
        </p:nvSpPr>
        <p:spPr>
          <a:xfrm>
            <a:off x="5376560" y="5029200"/>
            <a:ext cx="490840" cy="276999"/>
          </a:xfrm>
          <a:prstGeom prst="rect">
            <a:avLst/>
          </a:prstGeom>
          <a:noFill/>
        </p:spPr>
        <p:txBody>
          <a:bodyPr wrap="none" rtlCol="0">
            <a:spAutoFit/>
          </a:bodyPr>
          <a:lstStyle/>
          <a:p>
            <a:r>
              <a:rPr lang="en-US" sz="1200" dirty="0">
                <a:solidFill>
                  <a:schemeClr val="tx1"/>
                </a:solidFill>
              </a:rPr>
              <a:t>SIFS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Two-way sensing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u="sng" dirty="0" smtClean="0"/>
              <a:t>One-way sensing</a:t>
            </a:r>
            <a:r>
              <a:rPr lang="en-US" sz="2000" b="0" dirty="0" smtClean="0"/>
              <a:t>: In a TB or non-TB sensing instance, the sensing initiator can send NDP to sensing responder to generate sensing results, and sensing responder can use sensing measurement report frames to send sensing results to sensing initiator. Alternatively, sensing responder can send NDP to generate sensing results at sensing initiator.</a:t>
            </a:r>
          </a:p>
          <a:p>
            <a:pPr>
              <a:buFont typeface="Arial" pitchFamily="34" charset="0"/>
              <a:buChar char="•"/>
            </a:pPr>
            <a:r>
              <a:rPr lang="en-US" sz="2000" b="0" u="sng" dirty="0" smtClean="0"/>
              <a:t>2-way sensing use case</a:t>
            </a:r>
            <a:r>
              <a:rPr lang="en-US" sz="2000" b="0" dirty="0" smtClean="0"/>
              <a:t>: There are some use cases in which both AP and non-AP need sensing results. E.g. one performs a sensing task while the other performs another sensing task. </a:t>
            </a:r>
          </a:p>
          <a:p>
            <a:pPr>
              <a:buFont typeface="Arial" pitchFamily="34" charset="0"/>
              <a:buChar char="•"/>
            </a:pPr>
            <a:r>
              <a:rPr lang="en-US" sz="2000" b="0" dirty="0" smtClean="0"/>
              <a:t>We propose that 11bf should support two-way sensing use case.</a:t>
            </a:r>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Two-way Non-TB sensing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smtClean="0"/>
              <a:t>Non-TB sensing (initiator=non-AP, responder=AP) already has both I2R and R2I NDP. We can simply use them.</a:t>
            </a:r>
          </a:p>
          <a:p>
            <a:pPr>
              <a:buFont typeface="Arial" pitchFamily="34" charset="0"/>
              <a:buChar char="•"/>
            </a:pPr>
            <a:r>
              <a:rPr lang="en-US" sz="2000" b="0" u="sng" dirty="0" smtClean="0"/>
              <a:t>Two-way sensing for non-TB sensing:</a:t>
            </a:r>
          </a:p>
          <a:p>
            <a:pPr lvl="1">
              <a:buFont typeface="Arial" pitchFamily="34" charset="0"/>
              <a:buChar char="•"/>
            </a:pPr>
            <a:r>
              <a:rPr lang="en-US" dirty="0" smtClean="0"/>
              <a:t>In a non-TB sensing instance, both I2R NDP (uplink sounding) and R2I NDP (downlink sounding) can be used to generate sensing results at AP and non-AP respectively.</a:t>
            </a:r>
          </a:p>
          <a:p>
            <a:pPr lvl="1">
              <a:buFont typeface="Arial" pitchFamily="34" charset="0"/>
              <a:buChar char="•"/>
            </a:pPr>
            <a:r>
              <a:rPr lang="en-US" dirty="0" smtClean="0"/>
              <a:t>There is NO NEED for AP (sensing responder) to use sensing measurement report frame to transmit its sensing measurement result to non-AP STA (sensing initiator), because the non-AP STA has its own sensing results.</a:t>
            </a:r>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600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371600"/>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600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3716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38" name="Straight Arrow Connector 37"/>
          <p:cNvCxnSpPr/>
          <p:nvPr/>
        </p:nvCxnSpPr>
        <p:spPr bwMode="auto">
          <a:xfrm>
            <a:off x="3810000" y="1981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1752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17526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1981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Arc 49"/>
          <p:cNvSpPr/>
          <p:nvPr/>
        </p:nvSpPr>
        <p:spPr bwMode="auto">
          <a:xfrm>
            <a:off x="3581400" y="1600200"/>
            <a:ext cx="2286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76200" y="1295400"/>
            <a:ext cx="12039600" cy="21336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(non-AP STA)</a:t>
            </a:r>
            <a:endParaRPr lang="en-US" sz="1400" b="1" dirty="0">
              <a:solidFill>
                <a:srgbClr val="FF0000"/>
              </a:solidFill>
            </a:endParaRPr>
          </a:p>
        </p:txBody>
      </p:sp>
      <p:sp>
        <p:nvSpPr>
          <p:cNvPr id="57" name="TextBox 56"/>
          <p:cNvSpPr txBox="1"/>
          <p:nvPr/>
        </p:nvSpPr>
        <p:spPr>
          <a:xfrm>
            <a:off x="8991600" y="685800"/>
            <a:ext cx="2438400" cy="307777"/>
          </a:xfrm>
          <a:prstGeom prst="rect">
            <a:avLst/>
          </a:prstGeom>
          <a:noFill/>
        </p:spPr>
        <p:txBody>
          <a:bodyPr wrap="square" rtlCol="0">
            <a:spAutoFit/>
          </a:bodyPr>
          <a:lstStyle/>
          <a:p>
            <a:r>
              <a:rPr lang="en-US" sz="1400" b="1" dirty="0" smtClean="0">
                <a:solidFill>
                  <a:srgbClr val="FF0000"/>
                </a:solidFill>
              </a:rPr>
              <a:t>Sensing responder (AP)</a:t>
            </a:r>
            <a:endParaRPr lang="en-US" sz="1400" b="1" dirty="0">
              <a:solidFill>
                <a:srgbClr val="FF0000"/>
              </a:solidFill>
            </a:endParaRPr>
          </a:p>
        </p:txBody>
      </p:sp>
      <p:cxnSp>
        <p:nvCxnSpPr>
          <p:cNvPr id="58" name="Straight Arrow Connector 57"/>
          <p:cNvCxnSpPr/>
          <p:nvPr/>
        </p:nvCxnSpPr>
        <p:spPr bwMode="auto">
          <a:xfrm>
            <a:off x="304800" y="4648200"/>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44196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4267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40386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66" name="Straight Arrow Connector 65"/>
          <p:cNvCxnSpPr/>
          <p:nvPr/>
        </p:nvCxnSpPr>
        <p:spPr bwMode="auto">
          <a:xfrm>
            <a:off x="3810000" y="46482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4419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4267200"/>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ounded Rectangle 71"/>
          <p:cNvSpPr/>
          <p:nvPr/>
        </p:nvSpPr>
        <p:spPr bwMode="auto">
          <a:xfrm>
            <a:off x="76200" y="3962400"/>
            <a:ext cx="12039600" cy="16764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2286000"/>
            <a:ext cx="35052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25146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658600" y="1981200"/>
            <a:ext cx="457200" cy="5334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153400" y="2514600"/>
            <a:ext cx="533400" cy="3810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2664023"/>
            <a:ext cx="34290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2892623"/>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2892623"/>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2664023"/>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2892623"/>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2664023"/>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RQ.confirm</a:t>
            </a:r>
            <a:endParaRPr lang="en-US" sz="1400" b="1" i="1" dirty="0">
              <a:solidFill>
                <a:schemeClr val="tx1"/>
              </a:solidFill>
            </a:endParaRPr>
          </a:p>
        </p:txBody>
      </p:sp>
      <p:sp>
        <p:nvSpPr>
          <p:cNvPr id="83" name="TextBox 82"/>
          <p:cNvSpPr txBox="1"/>
          <p:nvPr/>
        </p:nvSpPr>
        <p:spPr>
          <a:xfrm>
            <a:off x="1371600" y="3124200"/>
            <a:ext cx="8686800" cy="307777"/>
          </a:xfrm>
          <a:prstGeom prst="rect">
            <a:avLst/>
          </a:prstGeom>
          <a:noFill/>
        </p:spPr>
        <p:txBody>
          <a:bodyPr wrap="square" rtlCol="0">
            <a:spAutoFit/>
          </a:bodyPr>
          <a:lstStyle/>
          <a:p>
            <a:r>
              <a:rPr lang="en-US" sz="1400" b="1" dirty="0" smtClean="0">
                <a:solidFill>
                  <a:srgbClr val="FF0000"/>
                </a:solidFill>
              </a:rPr>
              <a:t>One-way non-TB sensing: (Uplink sounding) sensing measurement results reported from AP to Non-AP STA. </a:t>
            </a:r>
            <a:endParaRPr lang="en-US" sz="1400" b="1" dirty="0">
              <a:solidFill>
                <a:srgbClr val="FF0000"/>
              </a:solidFill>
            </a:endParaRPr>
          </a:p>
        </p:txBody>
      </p:sp>
      <p:sp>
        <p:nvSpPr>
          <p:cNvPr id="87" name="TextBox 86"/>
          <p:cNvSpPr txBox="1"/>
          <p:nvPr/>
        </p:nvSpPr>
        <p:spPr>
          <a:xfrm>
            <a:off x="1371600" y="5257800"/>
            <a:ext cx="10363200" cy="307777"/>
          </a:xfrm>
          <a:prstGeom prst="rect">
            <a:avLst/>
          </a:prstGeom>
          <a:noFill/>
        </p:spPr>
        <p:txBody>
          <a:bodyPr wrap="square" rtlCol="0">
            <a:spAutoFit/>
          </a:bodyPr>
          <a:lstStyle/>
          <a:p>
            <a:r>
              <a:rPr lang="en-US" sz="1400" b="1" dirty="0" smtClean="0">
                <a:solidFill>
                  <a:srgbClr val="FF0000"/>
                </a:solidFill>
              </a:rPr>
              <a:t>One-way non-TB sensing: (Downlink sounding) sensing measurement at Non-AP STA; No sensing measurement report frame. </a:t>
            </a:r>
            <a:endParaRPr lang="en-US" sz="1400" b="1" dirty="0">
              <a:solidFill>
                <a:srgbClr val="FF0000"/>
              </a:solidFill>
            </a:endParaRPr>
          </a:p>
        </p:txBody>
      </p:sp>
      <p:sp>
        <p:nvSpPr>
          <p:cNvPr id="48" name="TextBox 47"/>
          <p:cNvSpPr txBox="1"/>
          <p:nvPr/>
        </p:nvSpPr>
        <p:spPr>
          <a:xfrm>
            <a:off x="5029200" y="609600"/>
            <a:ext cx="2819400" cy="369332"/>
          </a:xfrm>
          <a:prstGeom prst="rect">
            <a:avLst/>
          </a:prstGeom>
          <a:noFill/>
        </p:spPr>
        <p:txBody>
          <a:bodyPr wrap="square" rtlCol="0">
            <a:spAutoFit/>
          </a:bodyPr>
          <a:lstStyle/>
          <a:p>
            <a:r>
              <a:rPr lang="en-US" sz="1800" b="1" u="sng" dirty="0" smtClean="0">
                <a:solidFill>
                  <a:srgbClr val="0000FF"/>
                </a:solidFill>
              </a:rPr>
              <a:t>Non-TB sensing</a:t>
            </a:r>
            <a:endParaRPr lang="en-US" sz="1800" b="1" u="sng" dirty="0">
              <a:solidFill>
                <a:srgbClr val="0000FF"/>
              </a:solidFill>
            </a:endParaRPr>
          </a:p>
        </p:txBody>
      </p:sp>
      <p:sp>
        <p:nvSpPr>
          <p:cNvPr id="49" name="Arc 48"/>
          <p:cNvSpPr/>
          <p:nvPr/>
        </p:nvSpPr>
        <p:spPr bwMode="auto">
          <a:xfrm>
            <a:off x="2971800" y="1600200"/>
            <a:ext cx="990600" cy="2667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Oval 50"/>
          <p:cNvSpPr/>
          <p:nvPr/>
        </p:nvSpPr>
        <p:spPr bwMode="auto">
          <a:xfrm>
            <a:off x="4038600" y="25908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600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371600"/>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600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3716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38" name="Straight Arrow Connector 37"/>
          <p:cNvCxnSpPr/>
          <p:nvPr/>
        </p:nvCxnSpPr>
        <p:spPr bwMode="auto">
          <a:xfrm>
            <a:off x="3810000" y="19050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16764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16764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19050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0" name="Arc 49"/>
          <p:cNvSpPr/>
          <p:nvPr/>
        </p:nvSpPr>
        <p:spPr bwMode="auto">
          <a:xfrm>
            <a:off x="3505200" y="1600200"/>
            <a:ext cx="3048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Rounded Rectangle 54"/>
          <p:cNvSpPr/>
          <p:nvPr/>
        </p:nvSpPr>
        <p:spPr bwMode="auto">
          <a:xfrm>
            <a:off x="76200" y="1295400"/>
            <a:ext cx="12039600" cy="17526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(non-AP STA)</a:t>
            </a:r>
            <a:endParaRPr lang="en-US" sz="1400" b="1" dirty="0">
              <a:solidFill>
                <a:srgbClr val="FF0000"/>
              </a:solidFill>
            </a:endParaRPr>
          </a:p>
        </p:txBody>
      </p:sp>
      <p:sp>
        <p:nvSpPr>
          <p:cNvPr id="57" name="TextBox 56"/>
          <p:cNvSpPr txBox="1"/>
          <p:nvPr/>
        </p:nvSpPr>
        <p:spPr>
          <a:xfrm>
            <a:off x="8991600" y="685800"/>
            <a:ext cx="2438400" cy="307777"/>
          </a:xfrm>
          <a:prstGeom prst="rect">
            <a:avLst/>
          </a:prstGeom>
          <a:noFill/>
        </p:spPr>
        <p:txBody>
          <a:bodyPr wrap="square" rtlCol="0">
            <a:spAutoFit/>
          </a:bodyPr>
          <a:lstStyle/>
          <a:p>
            <a:r>
              <a:rPr lang="en-US" sz="1400" b="1" dirty="0" smtClean="0">
                <a:solidFill>
                  <a:srgbClr val="FF0000"/>
                </a:solidFill>
              </a:rPr>
              <a:t>Sensing responder (AP)</a:t>
            </a:r>
            <a:endParaRPr lang="en-US" sz="1400" b="1" dirty="0">
              <a:solidFill>
                <a:srgbClr val="FF0000"/>
              </a:solidFill>
            </a:endParaRPr>
          </a:p>
        </p:txBody>
      </p:sp>
      <p:cxnSp>
        <p:nvCxnSpPr>
          <p:cNvPr id="58" name="Straight Arrow Connector 57"/>
          <p:cNvCxnSpPr/>
          <p:nvPr/>
        </p:nvCxnSpPr>
        <p:spPr bwMode="auto">
          <a:xfrm>
            <a:off x="304800" y="3886200"/>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3657600"/>
            <a:ext cx="3200400" cy="307777"/>
          </a:xfrm>
          <a:prstGeom prst="rect">
            <a:avLst/>
          </a:prstGeom>
          <a:noFill/>
        </p:spPr>
        <p:txBody>
          <a:bodyPr wrap="square" rtlCol="0">
            <a:spAutoFit/>
          </a:bodyPr>
          <a:lstStyle/>
          <a:p>
            <a:r>
              <a:rPr lang="en-US" sz="1400" b="1" i="1" dirty="0" smtClean="0">
                <a:solidFill>
                  <a:schemeClr val="tx1"/>
                </a:solidFill>
              </a:rPr>
              <a:t>MLME-SENS NTB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35814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33528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66" name="Straight Arrow Connector 65"/>
          <p:cNvCxnSpPr/>
          <p:nvPr/>
        </p:nvCxnSpPr>
        <p:spPr bwMode="auto">
          <a:xfrm>
            <a:off x="3810000" y="38862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3657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3581400"/>
            <a:ext cx="4572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ounded Rectangle 71"/>
          <p:cNvSpPr/>
          <p:nvPr/>
        </p:nvSpPr>
        <p:spPr bwMode="auto">
          <a:xfrm>
            <a:off x="76200" y="3276600"/>
            <a:ext cx="12039600" cy="9906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2133600"/>
            <a:ext cx="35052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23622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734800" y="1905000"/>
            <a:ext cx="304800" cy="4572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153400" y="2362200"/>
            <a:ext cx="533400" cy="3048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2438400"/>
            <a:ext cx="3429000" cy="307777"/>
          </a:xfrm>
          <a:prstGeom prst="rect">
            <a:avLst/>
          </a:prstGeom>
          <a:noFill/>
        </p:spPr>
        <p:txBody>
          <a:bodyPr wrap="square" rtlCol="0">
            <a:spAutoFit/>
          </a:bodyPr>
          <a:lstStyle/>
          <a:p>
            <a:r>
              <a:rPr lang="en-US" sz="1400" b="1" i="1" dirty="0" smtClean="0">
                <a:solidFill>
                  <a:schemeClr val="tx1"/>
                </a:solidFill>
              </a:rPr>
              <a:t>MLME-SENS NTB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2667000"/>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2667000"/>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2438400"/>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26670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2438400"/>
            <a:ext cx="3200400" cy="307777"/>
          </a:xfrm>
          <a:prstGeom prst="rect">
            <a:avLst/>
          </a:prstGeom>
          <a:noFill/>
        </p:spPr>
        <p:txBody>
          <a:bodyPr wrap="square" rtlCol="0">
            <a:spAutoFit/>
          </a:bodyPr>
          <a:lstStyle/>
          <a:p>
            <a:r>
              <a:rPr lang="en-US" sz="1400" b="1" i="1" dirty="0" smtClean="0">
                <a:solidFill>
                  <a:schemeClr val="tx1"/>
                </a:solidFill>
              </a:rPr>
              <a:t>MLME-SENS NTB MSMT </a:t>
            </a:r>
            <a:r>
              <a:rPr lang="en-US" sz="1400" b="1" i="1" dirty="0" err="1" smtClean="0">
                <a:solidFill>
                  <a:schemeClr val="tx1"/>
                </a:solidFill>
              </a:rPr>
              <a:t>RQ.confirm</a:t>
            </a:r>
            <a:endParaRPr lang="en-US" sz="1400" b="1" i="1" dirty="0">
              <a:solidFill>
                <a:schemeClr val="tx1"/>
              </a:solidFill>
            </a:endParaRPr>
          </a:p>
        </p:txBody>
      </p:sp>
      <p:sp>
        <p:nvSpPr>
          <p:cNvPr id="83" name="TextBox 82"/>
          <p:cNvSpPr txBox="1"/>
          <p:nvPr/>
        </p:nvSpPr>
        <p:spPr>
          <a:xfrm>
            <a:off x="1371600" y="2743200"/>
            <a:ext cx="8686800" cy="276999"/>
          </a:xfrm>
          <a:prstGeom prst="rect">
            <a:avLst/>
          </a:prstGeom>
          <a:noFill/>
        </p:spPr>
        <p:txBody>
          <a:bodyPr wrap="square" rtlCol="0">
            <a:spAutoFit/>
          </a:bodyPr>
          <a:lstStyle/>
          <a:p>
            <a:r>
              <a:rPr lang="en-US" sz="1200" b="1" dirty="0" smtClean="0">
                <a:solidFill>
                  <a:srgbClr val="FF0000"/>
                </a:solidFill>
              </a:rPr>
              <a:t>One-way non-TB sensing: (Uplink sounding) sensing measurement results reported from AP to Non-AP STA. </a:t>
            </a:r>
            <a:endParaRPr lang="en-US" sz="1200" b="1" dirty="0">
              <a:solidFill>
                <a:srgbClr val="FF0000"/>
              </a:solidFill>
            </a:endParaRPr>
          </a:p>
        </p:txBody>
      </p:sp>
      <p:sp>
        <p:nvSpPr>
          <p:cNvPr id="87" name="TextBox 86"/>
          <p:cNvSpPr txBox="1"/>
          <p:nvPr/>
        </p:nvSpPr>
        <p:spPr>
          <a:xfrm>
            <a:off x="1371600" y="3962400"/>
            <a:ext cx="10363200" cy="276999"/>
          </a:xfrm>
          <a:prstGeom prst="rect">
            <a:avLst/>
          </a:prstGeom>
          <a:noFill/>
        </p:spPr>
        <p:txBody>
          <a:bodyPr wrap="square" rtlCol="0">
            <a:spAutoFit/>
          </a:bodyPr>
          <a:lstStyle/>
          <a:p>
            <a:r>
              <a:rPr lang="en-US" sz="1200" b="1" dirty="0" smtClean="0">
                <a:solidFill>
                  <a:srgbClr val="FF0000"/>
                </a:solidFill>
              </a:rPr>
              <a:t>One-way non-TB sensing: (Downlink sounding) sensing measurement at Non-AP STA; No sensing measurement report frame. </a:t>
            </a:r>
            <a:endParaRPr lang="en-US" sz="1200" b="1" dirty="0">
              <a:solidFill>
                <a:srgbClr val="FF0000"/>
              </a:solidFill>
            </a:endParaRPr>
          </a:p>
        </p:txBody>
      </p:sp>
      <p:sp>
        <p:nvSpPr>
          <p:cNvPr id="48" name="TextBox 47"/>
          <p:cNvSpPr txBox="1"/>
          <p:nvPr/>
        </p:nvSpPr>
        <p:spPr>
          <a:xfrm>
            <a:off x="5029200" y="609600"/>
            <a:ext cx="2819400" cy="369332"/>
          </a:xfrm>
          <a:prstGeom prst="rect">
            <a:avLst/>
          </a:prstGeom>
          <a:noFill/>
        </p:spPr>
        <p:txBody>
          <a:bodyPr wrap="square" rtlCol="0">
            <a:spAutoFit/>
          </a:bodyPr>
          <a:lstStyle/>
          <a:p>
            <a:r>
              <a:rPr lang="en-US" sz="1800" b="1" u="sng" dirty="0" smtClean="0">
                <a:solidFill>
                  <a:srgbClr val="0000FF"/>
                </a:solidFill>
              </a:rPr>
              <a:t>Non-TB sensing</a:t>
            </a:r>
            <a:endParaRPr lang="en-US" sz="1800" b="1" u="sng" dirty="0">
              <a:solidFill>
                <a:srgbClr val="0000FF"/>
              </a:solidFill>
            </a:endParaRPr>
          </a:p>
        </p:txBody>
      </p:sp>
      <p:cxnSp>
        <p:nvCxnSpPr>
          <p:cNvPr id="49" name="Straight Arrow Connector 48"/>
          <p:cNvCxnSpPr/>
          <p:nvPr/>
        </p:nvCxnSpPr>
        <p:spPr bwMode="auto">
          <a:xfrm>
            <a:off x="304800" y="5559623"/>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1" name="TextBox 50"/>
          <p:cNvSpPr txBox="1"/>
          <p:nvPr/>
        </p:nvSpPr>
        <p:spPr>
          <a:xfrm>
            <a:off x="609600" y="5334000"/>
            <a:ext cx="3200400" cy="307777"/>
          </a:xfrm>
          <a:prstGeom prst="rect">
            <a:avLst/>
          </a:prstGeom>
          <a:noFill/>
        </p:spPr>
        <p:txBody>
          <a:bodyPr wrap="square" rtlCol="0">
            <a:spAutoFit/>
          </a:bodyPr>
          <a:lstStyle/>
          <a:p>
            <a:r>
              <a:rPr lang="en-US" sz="1400" b="1" i="1" dirty="0" smtClean="0">
                <a:solidFill>
                  <a:schemeClr val="tx1"/>
                </a:solidFill>
              </a:rPr>
              <a:t>MLME-</a:t>
            </a:r>
            <a:r>
              <a:rPr lang="en-US" sz="1400" b="1" i="1" dirty="0" err="1" smtClean="0">
                <a:solidFill>
                  <a:schemeClr val="tx1"/>
                </a:solidFill>
              </a:rPr>
              <a:t>SENSNTBREPORT.indication</a:t>
            </a:r>
            <a:endParaRPr lang="en-US" sz="1400" b="1" i="1" dirty="0">
              <a:solidFill>
                <a:schemeClr val="tx1"/>
              </a:solidFill>
            </a:endParaRPr>
          </a:p>
        </p:txBody>
      </p:sp>
      <p:cxnSp>
        <p:nvCxnSpPr>
          <p:cNvPr id="54" name="Straight Arrow Connector 53"/>
          <p:cNvCxnSpPr/>
          <p:nvPr/>
        </p:nvCxnSpPr>
        <p:spPr bwMode="auto">
          <a:xfrm>
            <a:off x="3810000" y="48006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TextBox 63"/>
          <p:cNvSpPr txBox="1"/>
          <p:nvPr/>
        </p:nvSpPr>
        <p:spPr>
          <a:xfrm>
            <a:off x="4572000" y="4572000"/>
            <a:ext cx="2895600" cy="307777"/>
          </a:xfrm>
          <a:prstGeom prst="rect">
            <a:avLst/>
          </a:prstGeom>
          <a:noFill/>
        </p:spPr>
        <p:txBody>
          <a:bodyPr wrap="square" rtlCol="0">
            <a:spAutoFit/>
          </a:bodyPr>
          <a:lstStyle/>
          <a:p>
            <a:r>
              <a:rPr lang="en-US" sz="1400" b="1" dirty="0" smtClean="0">
                <a:solidFill>
                  <a:schemeClr val="tx1"/>
                </a:solidFill>
              </a:rPr>
              <a:t>NDPA</a:t>
            </a:r>
            <a:endParaRPr lang="en-US" sz="1400" b="1" dirty="0">
              <a:solidFill>
                <a:schemeClr val="tx1"/>
              </a:solidFill>
            </a:endParaRPr>
          </a:p>
        </p:txBody>
      </p:sp>
      <p:cxnSp>
        <p:nvCxnSpPr>
          <p:cNvPr id="65" name="Straight Arrow Connector 64"/>
          <p:cNvCxnSpPr/>
          <p:nvPr/>
        </p:nvCxnSpPr>
        <p:spPr bwMode="auto">
          <a:xfrm>
            <a:off x="3810000" y="51816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8" name="TextBox 67"/>
          <p:cNvSpPr txBox="1"/>
          <p:nvPr/>
        </p:nvSpPr>
        <p:spPr>
          <a:xfrm>
            <a:off x="4572000" y="49530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cxnSp>
        <p:nvCxnSpPr>
          <p:cNvPr id="69" name="Straight Arrow Connector 68"/>
          <p:cNvCxnSpPr/>
          <p:nvPr/>
        </p:nvCxnSpPr>
        <p:spPr bwMode="auto">
          <a:xfrm>
            <a:off x="3810000" y="5559623"/>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70" name="TextBox 69"/>
          <p:cNvSpPr txBox="1"/>
          <p:nvPr/>
        </p:nvSpPr>
        <p:spPr>
          <a:xfrm>
            <a:off x="4572000" y="53340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84" name="TextBox 83"/>
          <p:cNvSpPr txBox="1"/>
          <p:nvPr/>
        </p:nvSpPr>
        <p:spPr>
          <a:xfrm>
            <a:off x="8686800" y="4953000"/>
            <a:ext cx="3200400" cy="307777"/>
          </a:xfrm>
          <a:prstGeom prst="rect">
            <a:avLst/>
          </a:prstGeom>
          <a:noFill/>
        </p:spPr>
        <p:txBody>
          <a:bodyPr wrap="square" rtlCol="0">
            <a:spAutoFit/>
          </a:bodyPr>
          <a:lstStyle/>
          <a:p>
            <a:r>
              <a:rPr lang="en-US" sz="1400" b="1" i="1" dirty="0" smtClean="0">
                <a:solidFill>
                  <a:schemeClr val="tx1"/>
                </a:solidFill>
              </a:rPr>
              <a:t>MLME-</a:t>
            </a:r>
            <a:r>
              <a:rPr lang="en-US" sz="1400" b="1" i="1" dirty="0" err="1" smtClean="0">
                <a:solidFill>
                  <a:schemeClr val="tx1"/>
                </a:solidFill>
              </a:rPr>
              <a:t>SENSNTBREPORT.indication</a:t>
            </a:r>
            <a:endParaRPr lang="en-US" sz="1400" b="1" i="1" dirty="0">
              <a:solidFill>
                <a:schemeClr val="tx1"/>
              </a:solidFill>
            </a:endParaRPr>
          </a:p>
        </p:txBody>
      </p:sp>
      <p:cxnSp>
        <p:nvCxnSpPr>
          <p:cNvPr id="85" name="Straight Arrow Connector 84"/>
          <p:cNvCxnSpPr/>
          <p:nvPr/>
        </p:nvCxnSpPr>
        <p:spPr bwMode="auto">
          <a:xfrm>
            <a:off x="8382000" y="51816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6" name="Arc 85"/>
          <p:cNvSpPr/>
          <p:nvPr/>
        </p:nvSpPr>
        <p:spPr bwMode="auto">
          <a:xfrm>
            <a:off x="3276600" y="4800600"/>
            <a:ext cx="5334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Arc 87"/>
          <p:cNvSpPr/>
          <p:nvPr/>
        </p:nvSpPr>
        <p:spPr bwMode="auto">
          <a:xfrm>
            <a:off x="8077200" y="5181600"/>
            <a:ext cx="6096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9" name="Rounded Rectangle 88"/>
          <p:cNvSpPr/>
          <p:nvPr/>
        </p:nvSpPr>
        <p:spPr bwMode="auto">
          <a:xfrm>
            <a:off x="76200" y="4495800"/>
            <a:ext cx="12039600" cy="1752600"/>
          </a:xfrm>
          <a:prstGeom prst="roundRect">
            <a:avLst/>
          </a:prstGeom>
          <a:noFill/>
          <a:ln w="19050"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TextBox 89"/>
          <p:cNvSpPr txBox="1"/>
          <p:nvPr/>
        </p:nvSpPr>
        <p:spPr>
          <a:xfrm>
            <a:off x="1295400" y="5638800"/>
            <a:ext cx="9906000" cy="523220"/>
          </a:xfrm>
          <a:prstGeom prst="rect">
            <a:avLst/>
          </a:prstGeom>
          <a:noFill/>
        </p:spPr>
        <p:txBody>
          <a:bodyPr wrap="square" rtlCol="0">
            <a:spAutoFit/>
          </a:bodyPr>
          <a:lstStyle/>
          <a:p>
            <a:r>
              <a:rPr lang="en-US" sz="1400" b="1" dirty="0" smtClean="0">
                <a:solidFill>
                  <a:srgbClr val="0000FF"/>
                </a:solidFill>
              </a:rPr>
              <a:t>Two-way non-TB sensing: (uplink + downlink sounding) sensing measurement at both AP and non-AP STA; No sensing measurement report frame.</a:t>
            </a:r>
            <a:endParaRPr lang="en-US" sz="1400" b="1" dirty="0">
              <a:solidFill>
                <a:srgbClr val="0000FF"/>
              </a:solidFill>
            </a:endParaRPr>
          </a:p>
        </p:txBody>
      </p:sp>
      <p:sp>
        <p:nvSpPr>
          <p:cNvPr id="91" name="Oval 90"/>
          <p:cNvSpPr/>
          <p:nvPr/>
        </p:nvSpPr>
        <p:spPr bwMode="auto">
          <a:xfrm>
            <a:off x="4038600" y="23622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Arc 91"/>
          <p:cNvSpPr/>
          <p:nvPr/>
        </p:nvSpPr>
        <p:spPr bwMode="auto">
          <a:xfrm>
            <a:off x="2895600" y="1600200"/>
            <a:ext cx="1066800" cy="19812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Arc 92"/>
          <p:cNvSpPr/>
          <p:nvPr/>
        </p:nvSpPr>
        <p:spPr bwMode="auto">
          <a:xfrm>
            <a:off x="2819400" y="1600200"/>
            <a:ext cx="1143000" cy="32004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Two-way TB sensing</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2000" b="0" dirty="0" smtClean="0"/>
              <a:t>In TB sensing (initiator=AP, responder=non-AP), AP uses either NDPA frame (downlink sounding) or trigger frame (uplink sounding) to signal the transmission of NDP, which is one-way sensing.</a:t>
            </a:r>
          </a:p>
          <a:p>
            <a:pPr>
              <a:buFont typeface="Arial" pitchFamily="34" charset="0"/>
              <a:buChar char="•"/>
            </a:pPr>
            <a:r>
              <a:rPr lang="en-US" sz="2000" b="0" u="sng" dirty="0" smtClean="0"/>
              <a:t>Two-way sensing for TB sensing</a:t>
            </a:r>
            <a:r>
              <a:rPr lang="en-US" sz="2000" b="0" dirty="0" smtClean="0"/>
              <a:t>:</a:t>
            </a:r>
          </a:p>
          <a:p>
            <a:pPr lvl="1">
              <a:buFont typeface="Arial" pitchFamily="34" charset="0"/>
              <a:buChar char="•"/>
            </a:pPr>
            <a:r>
              <a:rPr lang="en-US" dirty="0" smtClean="0"/>
              <a:t>In a TB sensing instance, AP can send a “NDPA-trigger” frame (e.g. we can re-use trigger frame or NDPA frame), followed by both I2R and R2I NDP such that sensing results are generated at both AP and non-AP.</a:t>
            </a:r>
          </a:p>
          <a:p>
            <a:pPr lvl="1">
              <a:buFont typeface="Arial" pitchFamily="34" charset="0"/>
              <a:buChar char="•"/>
            </a:pPr>
            <a:r>
              <a:rPr lang="en-US" dirty="0" smtClean="0"/>
              <a:t>NO NEED for sensing responder (non-AP) to use sensing measurement report frame to transmit its sensing measurement result to sensing initiator (AP), because the sensing initiator has its own sensing results.</a:t>
            </a:r>
          </a:p>
          <a:p>
            <a:pPr>
              <a:buFont typeface="Arial" pitchFamily="34" charset="0"/>
              <a:buChar char="•"/>
            </a:pPr>
            <a:endParaRPr lang="en-US" b="0" dirty="0" smtClean="0"/>
          </a:p>
          <a:p>
            <a:pPr>
              <a:buFont typeface="Arial"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600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371600"/>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600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371600"/>
            <a:ext cx="2895600" cy="307777"/>
          </a:xfrm>
          <a:prstGeom prst="rect">
            <a:avLst/>
          </a:prstGeom>
          <a:noFill/>
        </p:spPr>
        <p:txBody>
          <a:bodyPr wrap="square" rtlCol="0">
            <a:spAutoFit/>
          </a:bodyPr>
          <a:lstStyle/>
          <a:p>
            <a:r>
              <a:rPr lang="en-US" sz="1400" b="1" dirty="0" smtClean="0">
                <a:solidFill>
                  <a:schemeClr val="tx1"/>
                </a:solidFill>
              </a:rPr>
              <a:t>SENS Poll Frame</a:t>
            </a:r>
            <a:endParaRPr lang="en-US" sz="1400" b="1" dirty="0">
              <a:solidFill>
                <a:schemeClr val="tx1"/>
              </a:solidFill>
            </a:endParaRPr>
          </a:p>
        </p:txBody>
      </p:sp>
      <p:cxnSp>
        <p:nvCxnSpPr>
          <p:cNvPr id="38" name="Straight Arrow Connector 37"/>
          <p:cNvCxnSpPr/>
          <p:nvPr/>
        </p:nvCxnSpPr>
        <p:spPr bwMode="auto">
          <a:xfrm>
            <a:off x="3810000" y="2743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25146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2514600"/>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27432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(AP)</a:t>
            </a:r>
            <a:endParaRPr lang="en-US" sz="1400" b="1" dirty="0">
              <a:solidFill>
                <a:srgbClr val="FF0000"/>
              </a:solidFill>
            </a:endParaRPr>
          </a:p>
        </p:txBody>
      </p:sp>
      <p:sp>
        <p:nvSpPr>
          <p:cNvPr id="57" name="TextBox 56"/>
          <p:cNvSpPr txBox="1"/>
          <p:nvPr/>
        </p:nvSpPr>
        <p:spPr>
          <a:xfrm>
            <a:off x="8839200" y="685800"/>
            <a:ext cx="2743200" cy="307777"/>
          </a:xfrm>
          <a:prstGeom prst="rect">
            <a:avLst/>
          </a:prstGeom>
          <a:noFill/>
        </p:spPr>
        <p:txBody>
          <a:bodyPr wrap="square" rtlCol="0">
            <a:spAutoFit/>
          </a:bodyPr>
          <a:lstStyle/>
          <a:p>
            <a:r>
              <a:rPr lang="en-US" sz="1400" b="1" dirty="0" smtClean="0">
                <a:solidFill>
                  <a:srgbClr val="FF0000"/>
                </a:solidFill>
              </a:rPr>
              <a:t>Sensing responder (non-AP STA)</a:t>
            </a:r>
            <a:endParaRPr lang="en-US" sz="1400" b="1" dirty="0">
              <a:solidFill>
                <a:srgbClr val="FF0000"/>
              </a:solidFill>
            </a:endParaRPr>
          </a:p>
        </p:txBody>
      </p:sp>
      <p:cxnSp>
        <p:nvCxnSpPr>
          <p:cNvPr id="58" name="Straight Arrow Connector 57"/>
          <p:cNvCxnSpPr/>
          <p:nvPr/>
        </p:nvCxnSpPr>
        <p:spPr bwMode="auto">
          <a:xfrm>
            <a:off x="304800" y="5331023"/>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5102423"/>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4950023"/>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4721423"/>
            <a:ext cx="2895600" cy="307777"/>
          </a:xfrm>
          <a:prstGeom prst="rect">
            <a:avLst/>
          </a:prstGeom>
          <a:noFill/>
        </p:spPr>
        <p:txBody>
          <a:bodyPr wrap="square" rtlCol="0">
            <a:spAutoFit/>
          </a:bodyPr>
          <a:lstStyle/>
          <a:p>
            <a:r>
              <a:rPr lang="en-US" sz="1400" b="1" dirty="0" smtClean="0">
                <a:solidFill>
                  <a:schemeClr val="tx1"/>
                </a:solidFill>
              </a:rPr>
              <a:t>SENS Trigger Frame</a:t>
            </a:r>
            <a:endParaRPr lang="en-US" sz="1400" b="1" dirty="0">
              <a:solidFill>
                <a:schemeClr val="tx1"/>
              </a:solidFill>
            </a:endParaRPr>
          </a:p>
        </p:txBody>
      </p:sp>
      <p:cxnSp>
        <p:nvCxnSpPr>
          <p:cNvPr id="66" name="Straight Arrow Connector 65"/>
          <p:cNvCxnSpPr/>
          <p:nvPr/>
        </p:nvCxnSpPr>
        <p:spPr bwMode="auto">
          <a:xfrm>
            <a:off x="3810000" y="5331023"/>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5102423"/>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4950023"/>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3048000"/>
            <a:ext cx="35052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32766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658600" y="2743200"/>
            <a:ext cx="381000" cy="5334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153400" y="3276600"/>
            <a:ext cx="457200" cy="3810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3426023"/>
            <a:ext cx="34290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3654623"/>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3654623"/>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3426023"/>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3654623"/>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3426023"/>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RQ.confirm</a:t>
            </a:r>
            <a:endParaRPr lang="en-US" sz="1400" b="1" i="1" dirty="0">
              <a:solidFill>
                <a:schemeClr val="tx1"/>
              </a:solidFill>
            </a:endParaRPr>
          </a:p>
        </p:txBody>
      </p:sp>
      <p:sp>
        <p:nvSpPr>
          <p:cNvPr id="83" name="TextBox 82"/>
          <p:cNvSpPr txBox="1"/>
          <p:nvPr/>
        </p:nvSpPr>
        <p:spPr>
          <a:xfrm>
            <a:off x="1371600" y="3733800"/>
            <a:ext cx="9906000" cy="307777"/>
          </a:xfrm>
          <a:prstGeom prst="rect">
            <a:avLst/>
          </a:prstGeom>
          <a:noFill/>
        </p:spPr>
        <p:txBody>
          <a:bodyPr wrap="square" rtlCol="0">
            <a:spAutoFit/>
          </a:bodyPr>
          <a:lstStyle/>
          <a:p>
            <a:r>
              <a:rPr lang="en-US" sz="1400" b="1" dirty="0" smtClean="0">
                <a:solidFill>
                  <a:srgbClr val="FF0000"/>
                </a:solidFill>
              </a:rPr>
              <a:t>One-way TB sensing: (Downlink sounding) sensing measurement results reported from non-AP to AP using report frame. </a:t>
            </a:r>
            <a:endParaRPr lang="en-US" sz="1400" b="1" dirty="0">
              <a:solidFill>
                <a:srgbClr val="FF0000"/>
              </a:solidFill>
            </a:endParaRPr>
          </a:p>
        </p:txBody>
      </p:sp>
      <p:sp>
        <p:nvSpPr>
          <p:cNvPr id="87" name="TextBox 86"/>
          <p:cNvSpPr txBox="1"/>
          <p:nvPr/>
        </p:nvSpPr>
        <p:spPr>
          <a:xfrm>
            <a:off x="1371600" y="5410200"/>
            <a:ext cx="10363200" cy="307777"/>
          </a:xfrm>
          <a:prstGeom prst="rect">
            <a:avLst/>
          </a:prstGeom>
          <a:noFill/>
        </p:spPr>
        <p:txBody>
          <a:bodyPr wrap="square" rtlCol="0">
            <a:spAutoFit/>
          </a:bodyPr>
          <a:lstStyle/>
          <a:p>
            <a:r>
              <a:rPr lang="en-US" sz="1400" b="1" dirty="0" smtClean="0">
                <a:solidFill>
                  <a:srgbClr val="FF0000"/>
                </a:solidFill>
              </a:rPr>
              <a:t>One-way TB sensing: (Uplink sounding) sensing measurement at AP; No sensing measurement report frame. </a:t>
            </a:r>
            <a:endParaRPr lang="en-US" sz="1400" b="1" dirty="0">
              <a:solidFill>
                <a:srgbClr val="FF0000"/>
              </a:solidFill>
            </a:endParaRPr>
          </a:p>
        </p:txBody>
      </p:sp>
      <p:cxnSp>
        <p:nvCxnSpPr>
          <p:cNvPr id="48" name="Straight Arrow Connector 47"/>
          <p:cNvCxnSpPr/>
          <p:nvPr/>
        </p:nvCxnSpPr>
        <p:spPr bwMode="auto">
          <a:xfrm>
            <a:off x="3810000" y="2362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p:cNvCxnSpPr/>
          <p:nvPr/>
        </p:nvCxnSpPr>
        <p:spPr bwMode="auto">
          <a:xfrm>
            <a:off x="3810000" y="19812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1" name="TextBox 50"/>
          <p:cNvSpPr txBox="1"/>
          <p:nvPr/>
        </p:nvSpPr>
        <p:spPr>
          <a:xfrm>
            <a:off x="4572000" y="1749623"/>
            <a:ext cx="2895600" cy="307777"/>
          </a:xfrm>
          <a:prstGeom prst="rect">
            <a:avLst/>
          </a:prstGeom>
          <a:noFill/>
        </p:spPr>
        <p:txBody>
          <a:bodyPr wrap="square" rtlCol="0">
            <a:spAutoFit/>
          </a:bodyPr>
          <a:lstStyle/>
          <a:p>
            <a:r>
              <a:rPr lang="en-US" sz="1400" b="1" dirty="0" smtClean="0">
                <a:solidFill>
                  <a:schemeClr val="tx1"/>
                </a:solidFill>
              </a:rPr>
              <a:t>CTS-to-self</a:t>
            </a:r>
            <a:endParaRPr lang="en-US" sz="1400" b="1" dirty="0">
              <a:solidFill>
                <a:schemeClr val="tx1"/>
              </a:solidFill>
            </a:endParaRPr>
          </a:p>
        </p:txBody>
      </p:sp>
      <p:sp>
        <p:nvSpPr>
          <p:cNvPr id="52" name="TextBox 51"/>
          <p:cNvSpPr txBox="1"/>
          <p:nvPr/>
        </p:nvSpPr>
        <p:spPr>
          <a:xfrm>
            <a:off x="4572000" y="2130623"/>
            <a:ext cx="2895600" cy="307777"/>
          </a:xfrm>
          <a:prstGeom prst="rect">
            <a:avLst/>
          </a:prstGeom>
          <a:noFill/>
        </p:spPr>
        <p:txBody>
          <a:bodyPr wrap="square" rtlCol="0">
            <a:spAutoFit/>
          </a:bodyPr>
          <a:lstStyle/>
          <a:p>
            <a:r>
              <a:rPr lang="en-US" sz="1400" b="1" dirty="0" smtClean="0">
                <a:solidFill>
                  <a:schemeClr val="tx1"/>
                </a:solidFill>
              </a:rPr>
              <a:t>SENS NDPA Frame</a:t>
            </a:r>
            <a:endParaRPr lang="en-US" sz="1400" b="1" dirty="0">
              <a:solidFill>
                <a:schemeClr val="tx1"/>
              </a:solidFill>
            </a:endParaRPr>
          </a:p>
        </p:txBody>
      </p:sp>
      <p:sp>
        <p:nvSpPr>
          <p:cNvPr id="53" name="Arc 52"/>
          <p:cNvSpPr/>
          <p:nvPr/>
        </p:nvSpPr>
        <p:spPr bwMode="auto">
          <a:xfrm>
            <a:off x="3581400" y="1981200"/>
            <a:ext cx="2286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Arc 53"/>
          <p:cNvSpPr/>
          <p:nvPr/>
        </p:nvSpPr>
        <p:spPr bwMode="auto">
          <a:xfrm>
            <a:off x="3505200" y="2362200"/>
            <a:ext cx="3810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Arc 84"/>
          <p:cNvSpPr/>
          <p:nvPr/>
        </p:nvSpPr>
        <p:spPr bwMode="auto">
          <a:xfrm>
            <a:off x="3048000" y="1981200"/>
            <a:ext cx="914400" cy="2971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Oval 85"/>
          <p:cNvSpPr/>
          <p:nvPr/>
        </p:nvSpPr>
        <p:spPr bwMode="auto">
          <a:xfrm>
            <a:off x="4038600" y="34290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8" name="TextBox 87"/>
          <p:cNvSpPr txBox="1"/>
          <p:nvPr/>
        </p:nvSpPr>
        <p:spPr>
          <a:xfrm>
            <a:off x="5410200" y="609600"/>
            <a:ext cx="2514600" cy="369332"/>
          </a:xfrm>
          <a:prstGeom prst="rect">
            <a:avLst/>
          </a:prstGeom>
          <a:noFill/>
        </p:spPr>
        <p:txBody>
          <a:bodyPr wrap="square" rtlCol="0">
            <a:spAutoFit/>
          </a:bodyPr>
          <a:lstStyle/>
          <a:p>
            <a:r>
              <a:rPr lang="en-US" sz="1800" b="1" u="sng" dirty="0" smtClean="0">
                <a:solidFill>
                  <a:srgbClr val="0000FF"/>
                </a:solidFill>
              </a:rPr>
              <a:t>TB sensing</a:t>
            </a:r>
            <a:endParaRPr lang="en-US" sz="1800" b="1" u="sng" dirty="0">
              <a:solidFill>
                <a:srgbClr val="0000FF"/>
              </a:solidFill>
            </a:endParaRPr>
          </a:p>
        </p:txBody>
      </p:sp>
      <p:sp>
        <p:nvSpPr>
          <p:cNvPr id="55" name="Rounded Rectangle 54"/>
          <p:cNvSpPr/>
          <p:nvPr/>
        </p:nvSpPr>
        <p:spPr bwMode="auto">
          <a:xfrm>
            <a:off x="152400" y="1295400"/>
            <a:ext cx="11963400" cy="28194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Rounded Rectangle 59"/>
          <p:cNvSpPr/>
          <p:nvPr/>
        </p:nvSpPr>
        <p:spPr bwMode="auto">
          <a:xfrm>
            <a:off x="152400" y="4419600"/>
            <a:ext cx="11963400" cy="1447800"/>
          </a:xfrm>
          <a:prstGeom prst="round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Arc 60"/>
          <p:cNvSpPr/>
          <p:nvPr/>
        </p:nvSpPr>
        <p:spPr bwMode="auto">
          <a:xfrm>
            <a:off x="8153400" y="1600200"/>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Oscar Au, Origin Wireless</a:t>
            </a:r>
            <a:endParaRPr lang="en-GB" dirty="0"/>
          </a:p>
        </p:txBody>
      </p:sp>
      <p:sp>
        <p:nvSpPr>
          <p:cNvPr id="6" name="Date Placeholder 5"/>
          <p:cNvSpPr>
            <a:spLocks noGrp="1"/>
          </p:cNvSpPr>
          <p:nvPr>
            <p:ph type="dt" idx="15"/>
          </p:nvPr>
        </p:nvSpPr>
        <p:spPr/>
        <p:txBody>
          <a:bodyPr/>
          <a:lstStyle/>
          <a:p>
            <a:r>
              <a:rPr lang="en-US" dirty="0" smtClean="0"/>
              <a:t>Apr 2022</a:t>
            </a:r>
            <a:endParaRPr lang="en-GB" dirty="0"/>
          </a:p>
        </p:txBody>
      </p:sp>
      <p:sp>
        <p:nvSpPr>
          <p:cNvPr id="1026"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cxnSp>
        <p:nvCxnSpPr>
          <p:cNvPr id="10" name="Straight Connector 9"/>
          <p:cNvCxnSpPr/>
          <p:nvPr/>
        </p:nvCxnSpPr>
        <p:spPr bwMode="auto">
          <a:xfrm>
            <a:off x="3048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3810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83820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762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sp>
        <p:nvSpPr>
          <p:cNvPr id="15" name="TextBox 14"/>
          <p:cNvSpPr txBox="1"/>
          <p:nvPr/>
        </p:nvSpPr>
        <p:spPr>
          <a:xfrm>
            <a:off x="11582400" y="838200"/>
            <a:ext cx="685800" cy="307777"/>
          </a:xfrm>
          <a:prstGeom prst="rect">
            <a:avLst/>
          </a:prstGeom>
          <a:noFill/>
        </p:spPr>
        <p:txBody>
          <a:bodyPr wrap="square" rtlCol="0">
            <a:spAutoFit/>
          </a:bodyPr>
          <a:lstStyle/>
          <a:p>
            <a:r>
              <a:rPr lang="en-US" sz="1400" b="1" dirty="0" smtClean="0">
                <a:solidFill>
                  <a:schemeClr val="tx1"/>
                </a:solidFill>
              </a:rPr>
              <a:t>SME</a:t>
            </a:r>
            <a:endParaRPr lang="en-US" sz="1400" b="1" dirty="0">
              <a:solidFill>
                <a:schemeClr val="tx1"/>
              </a:solidFill>
            </a:endParaRPr>
          </a:p>
        </p:txBody>
      </p:sp>
      <p:cxnSp>
        <p:nvCxnSpPr>
          <p:cNvPr id="16" name="Straight Connector 15"/>
          <p:cNvCxnSpPr/>
          <p:nvPr/>
        </p:nvCxnSpPr>
        <p:spPr bwMode="auto">
          <a:xfrm>
            <a:off x="11887200" y="1295400"/>
            <a:ext cx="0" cy="5181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TextBox 24"/>
          <p:cNvSpPr txBox="1"/>
          <p:nvPr/>
        </p:nvSpPr>
        <p:spPr>
          <a:xfrm>
            <a:off x="3505200" y="838200"/>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sp>
        <p:nvSpPr>
          <p:cNvPr id="26" name="TextBox 25"/>
          <p:cNvSpPr txBox="1"/>
          <p:nvPr/>
        </p:nvSpPr>
        <p:spPr>
          <a:xfrm>
            <a:off x="8001000" y="835223"/>
            <a:ext cx="838200" cy="307777"/>
          </a:xfrm>
          <a:prstGeom prst="rect">
            <a:avLst/>
          </a:prstGeom>
          <a:noFill/>
        </p:spPr>
        <p:txBody>
          <a:bodyPr wrap="square" rtlCol="0">
            <a:spAutoFit/>
          </a:bodyPr>
          <a:lstStyle/>
          <a:p>
            <a:r>
              <a:rPr lang="en-US" sz="1400" b="1" dirty="0" smtClean="0">
                <a:solidFill>
                  <a:schemeClr val="tx1"/>
                </a:solidFill>
              </a:rPr>
              <a:t>MLME</a:t>
            </a:r>
            <a:endParaRPr lang="en-US" sz="1400" b="1" dirty="0">
              <a:solidFill>
                <a:schemeClr val="tx1"/>
              </a:solidFill>
            </a:endParaRPr>
          </a:p>
        </p:txBody>
      </p:sp>
      <p:cxnSp>
        <p:nvCxnSpPr>
          <p:cNvPr id="34" name="Straight Arrow Connector 33"/>
          <p:cNvCxnSpPr/>
          <p:nvPr/>
        </p:nvCxnSpPr>
        <p:spPr bwMode="auto">
          <a:xfrm>
            <a:off x="304800" y="13716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609600" y="1143000"/>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RQ.request</a:t>
            </a:r>
            <a:endParaRPr lang="en-US" sz="1400" b="1" i="1" dirty="0">
              <a:solidFill>
                <a:schemeClr val="tx1"/>
              </a:solidFill>
            </a:endParaRPr>
          </a:p>
        </p:txBody>
      </p:sp>
      <p:cxnSp>
        <p:nvCxnSpPr>
          <p:cNvPr id="36" name="Straight Arrow Connector 35"/>
          <p:cNvCxnSpPr/>
          <p:nvPr/>
        </p:nvCxnSpPr>
        <p:spPr bwMode="auto">
          <a:xfrm>
            <a:off x="3810000" y="13716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7" name="TextBox 36"/>
          <p:cNvSpPr txBox="1"/>
          <p:nvPr/>
        </p:nvSpPr>
        <p:spPr>
          <a:xfrm>
            <a:off x="4572000" y="1143000"/>
            <a:ext cx="2895600" cy="307777"/>
          </a:xfrm>
          <a:prstGeom prst="rect">
            <a:avLst/>
          </a:prstGeom>
          <a:noFill/>
        </p:spPr>
        <p:txBody>
          <a:bodyPr wrap="square" rtlCol="0">
            <a:spAutoFit/>
          </a:bodyPr>
          <a:lstStyle/>
          <a:p>
            <a:r>
              <a:rPr lang="en-US" sz="1400" b="1" dirty="0" smtClean="0">
                <a:solidFill>
                  <a:schemeClr val="tx1"/>
                </a:solidFill>
              </a:rPr>
              <a:t>SENS Poll Frame</a:t>
            </a:r>
            <a:endParaRPr lang="en-US" sz="1400" b="1" dirty="0">
              <a:solidFill>
                <a:schemeClr val="tx1"/>
              </a:solidFill>
            </a:endParaRPr>
          </a:p>
        </p:txBody>
      </p:sp>
      <p:cxnSp>
        <p:nvCxnSpPr>
          <p:cNvPr id="38" name="Straight Arrow Connector 37"/>
          <p:cNvCxnSpPr/>
          <p:nvPr/>
        </p:nvCxnSpPr>
        <p:spPr bwMode="auto">
          <a:xfrm>
            <a:off x="3810000" y="22860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TextBox 38"/>
          <p:cNvSpPr txBox="1"/>
          <p:nvPr/>
        </p:nvSpPr>
        <p:spPr>
          <a:xfrm>
            <a:off x="4572000" y="20574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42" name="TextBox 41"/>
          <p:cNvSpPr txBox="1"/>
          <p:nvPr/>
        </p:nvSpPr>
        <p:spPr>
          <a:xfrm>
            <a:off x="8686800" y="2057400"/>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43" name="Straight Arrow Connector 42"/>
          <p:cNvCxnSpPr/>
          <p:nvPr/>
        </p:nvCxnSpPr>
        <p:spPr bwMode="auto">
          <a:xfrm>
            <a:off x="8382000" y="2286000"/>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6" name="TextBox 55"/>
          <p:cNvSpPr txBox="1"/>
          <p:nvPr/>
        </p:nvSpPr>
        <p:spPr>
          <a:xfrm>
            <a:off x="762000" y="685800"/>
            <a:ext cx="2743200" cy="307777"/>
          </a:xfrm>
          <a:prstGeom prst="rect">
            <a:avLst/>
          </a:prstGeom>
          <a:noFill/>
        </p:spPr>
        <p:txBody>
          <a:bodyPr wrap="square" rtlCol="0">
            <a:spAutoFit/>
          </a:bodyPr>
          <a:lstStyle/>
          <a:p>
            <a:r>
              <a:rPr lang="en-US" sz="1400" b="1" dirty="0" smtClean="0">
                <a:solidFill>
                  <a:srgbClr val="FF0000"/>
                </a:solidFill>
              </a:rPr>
              <a:t>Sensing initiator (AP)</a:t>
            </a:r>
            <a:endParaRPr lang="en-US" sz="1400" b="1" dirty="0">
              <a:solidFill>
                <a:srgbClr val="FF0000"/>
              </a:solidFill>
            </a:endParaRPr>
          </a:p>
        </p:txBody>
      </p:sp>
      <p:sp>
        <p:nvSpPr>
          <p:cNvPr id="57" name="TextBox 56"/>
          <p:cNvSpPr txBox="1"/>
          <p:nvPr/>
        </p:nvSpPr>
        <p:spPr>
          <a:xfrm>
            <a:off x="8839200" y="685800"/>
            <a:ext cx="2743200" cy="307777"/>
          </a:xfrm>
          <a:prstGeom prst="rect">
            <a:avLst/>
          </a:prstGeom>
          <a:noFill/>
        </p:spPr>
        <p:txBody>
          <a:bodyPr wrap="square" rtlCol="0">
            <a:spAutoFit/>
          </a:bodyPr>
          <a:lstStyle/>
          <a:p>
            <a:r>
              <a:rPr lang="en-US" sz="1400" b="1" dirty="0" smtClean="0">
                <a:solidFill>
                  <a:srgbClr val="FF0000"/>
                </a:solidFill>
              </a:rPr>
              <a:t>Sensing responder (non-AP STA)</a:t>
            </a:r>
            <a:endParaRPr lang="en-US" sz="1400" b="1" dirty="0">
              <a:solidFill>
                <a:srgbClr val="FF0000"/>
              </a:solidFill>
            </a:endParaRPr>
          </a:p>
        </p:txBody>
      </p:sp>
      <p:cxnSp>
        <p:nvCxnSpPr>
          <p:cNvPr id="58" name="Straight Arrow Connector 57"/>
          <p:cNvCxnSpPr/>
          <p:nvPr/>
        </p:nvCxnSpPr>
        <p:spPr bwMode="auto">
          <a:xfrm>
            <a:off x="304800" y="4038600"/>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9" name="TextBox 58"/>
          <p:cNvSpPr txBox="1"/>
          <p:nvPr/>
        </p:nvSpPr>
        <p:spPr>
          <a:xfrm>
            <a:off x="609600" y="3810000"/>
            <a:ext cx="3200400" cy="307777"/>
          </a:xfrm>
          <a:prstGeom prst="rect">
            <a:avLst/>
          </a:prstGeom>
          <a:noFill/>
        </p:spPr>
        <p:txBody>
          <a:bodyPr wrap="square" rtlCol="0">
            <a:spAutoFit/>
          </a:bodyPr>
          <a:lstStyle/>
          <a:p>
            <a:r>
              <a:rPr lang="en-US" sz="1400" b="1" i="1" dirty="0" smtClean="0">
                <a:solidFill>
                  <a:schemeClr val="tx1"/>
                </a:solidFill>
              </a:rPr>
              <a:t>MLME-SENS TB </a:t>
            </a:r>
            <a:r>
              <a:rPr lang="en-US" sz="1400" b="1" i="1" dirty="0" err="1" smtClean="0">
                <a:solidFill>
                  <a:schemeClr val="tx1"/>
                </a:solidFill>
              </a:rPr>
              <a:t>REPORT.indication</a:t>
            </a:r>
            <a:endParaRPr lang="en-US" sz="1400" b="1" i="1" dirty="0">
              <a:solidFill>
                <a:schemeClr val="tx1"/>
              </a:solidFill>
            </a:endParaRPr>
          </a:p>
        </p:txBody>
      </p:sp>
      <p:cxnSp>
        <p:nvCxnSpPr>
          <p:cNvPr id="62" name="Straight Arrow Connector 61"/>
          <p:cNvCxnSpPr/>
          <p:nvPr/>
        </p:nvCxnSpPr>
        <p:spPr bwMode="auto">
          <a:xfrm>
            <a:off x="3810000" y="37338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3" name="TextBox 62"/>
          <p:cNvSpPr txBox="1"/>
          <p:nvPr/>
        </p:nvSpPr>
        <p:spPr>
          <a:xfrm>
            <a:off x="4572000" y="3505200"/>
            <a:ext cx="2895600" cy="307777"/>
          </a:xfrm>
          <a:prstGeom prst="rect">
            <a:avLst/>
          </a:prstGeom>
          <a:noFill/>
        </p:spPr>
        <p:txBody>
          <a:bodyPr wrap="square" rtlCol="0">
            <a:spAutoFit/>
          </a:bodyPr>
          <a:lstStyle/>
          <a:p>
            <a:r>
              <a:rPr lang="en-US" sz="1400" b="1" dirty="0" smtClean="0">
                <a:solidFill>
                  <a:schemeClr val="tx1"/>
                </a:solidFill>
              </a:rPr>
              <a:t>SENS Trigger Frame</a:t>
            </a:r>
            <a:endParaRPr lang="en-US" sz="1400" b="1" dirty="0">
              <a:solidFill>
                <a:schemeClr val="tx1"/>
              </a:solidFill>
            </a:endParaRPr>
          </a:p>
        </p:txBody>
      </p:sp>
      <p:cxnSp>
        <p:nvCxnSpPr>
          <p:cNvPr id="66" name="Straight Arrow Connector 65"/>
          <p:cNvCxnSpPr/>
          <p:nvPr/>
        </p:nvCxnSpPr>
        <p:spPr bwMode="auto">
          <a:xfrm>
            <a:off x="3810000" y="40386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67" name="TextBox 66"/>
          <p:cNvSpPr txBox="1"/>
          <p:nvPr/>
        </p:nvSpPr>
        <p:spPr>
          <a:xfrm>
            <a:off x="4572000" y="3810000"/>
            <a:ext cx="2895600" cy="307777"/>
          </a:xfrm>
          <a:prstGeom prst="rect">
            <a:avLst/>
          </a:prstGeom>
          <a:noFill/>
        </p:spPr>
        <p:txBody>
          <a:bodyPr wrap="square" rtlCol="0">
            <a:spAutoFit/>
          </a:bodyPr>
          <a:lstStyle/>
          <a:p>
            <a:r>
              <a:rPr lang="en-US" sz="1400" b="1" dirty="0" smtClean="0">
                <a:solidFill>
                  <a:schemeClr val="tx1"/>
                </a:solidFill>
              </a:rPr>
              <a:t>NDP</a:t>
            </a:r>
            <a:endParaRPr lang="en-US" sz="1400" b="1" dirty="0">
              <a:solidFill>
                <a:schemeClr val="tx1"/>
              </a:solidFill>
            </a:endParaRPr>
          </a:p>
        </p:txBody>
      </p:sp>
      <p:sp>
        <p:nvSpPr>
          <p:cNvPr id="71" name="Arc 70"/>
          <p:cNvSpPr/>
          <p:nvPr/>
        </p:nvSpPr>
        <p:spPr bwMode="auto">
          <a:xfrm>
            <a:off x="8153400" y="3733800"/>
            <a:ext cx="3810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TextBox 72"/>
          <p:cNvSpPr txBox="1"/>
          <p:nvPr/>
        </p:nvSpPr>
        <p:spPr>
          <a:xfrm>
            <a:off x="8686800" y="2438400"/>
            <a:ext cx="35052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RQ.request</a:t>
            </a:r>
            <a:endParaRPr lang="en-US" sz="1400" b="1" i="1" dirty="0">
              <a:solidFill>
                <a:schemeClr val="tx1"/>
              </a:solidFill>
            </a:endParaRPr>
          </a:p>
        </p:txBody>
      </p:sp>
      <p:cxnSp>
        <p:nvCxnSpPr>
          <p:cNvPr id="74" name="Straight Arrow Connector 73"/>
          <p:cNvCxnSpPr/>
          <p:nvPr/>
        </p:nvCxnSpPr>
        <p:spPr bwMode="auto">
          <a:xfrm>
            <a:off x="8382000" y="26670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75" name="Arc 74"/>
          <p:cNvSpPr/>
          <p:nvPr/>
        </p:nvSpPr>
        <p:spPr bwMode="auto">
          <a:xfrm>
            <a:off x="11734800" y="2286000"/>
            <a:ext cx="304800" cy="3810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Arc 75"/>
          <p:cNvSpPr/>
          <p:nvPr/>
        </p:nvSpPr>
        <p:spPr bwMode="auto">
          <a:xfrm>
            <a:off x="8229600" y="2667000"/>
            <a:ext cx="381000" cy="304800"/>
          </a:xfrm>
          <a:prstGeom prst="arc">
            <a:avLst>
              <a:gd name="adj1" fmla="val 16200000"/>
              <a:gd name="adj2" fmla="val 5733185"/>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TextBox 76"/>
          <p:cNvSpPr txBox="1"/>
          <p:nvPr/>
        </p:nvSpPr>
        <p:spPr>
          <a:xfrm>
            <a:off x="8686800" y="2743200"/>
            <a:ext cx="3429000" cy="307777"/>
          </a:xfrm>
          <a:prstGeom prst="rect">
            <a:avLst/>
          </a:prstGeom>
          <a:noFill/>
        </p:spPr>
        <p:txBody>
          <a:bodyPr wrap="square" rtlCol="0">
            <a:spAutoFit/>
          </a:bodyPr>
          <a:lstStyle/>
          <a:p>
            <a:r>
              <a:rPr lang="en-US" sz="1400" b="1" i="1" dirty="0" smtClean="0">
                <a:solidFill>
                  <a:schemeClr val="tx1"/>
                </a:solidFill>
              </a:rPr>
              <a:t>MLME-SENS TB REPORT </a:t>
            </a:r>
            <a:r>
              <a:rPr lang="en-US" sz="1400" b="1" i="1" dirty="0" err="1" smtClean="0">
                <a:solidFill>
                  <a:schemeClr val="tx1"/>
                </a:solidFill>
              </a:rPr>
              <a:t>RQ.confirm</a:t>
            </a:r>
            <a:endParaRPr lang="en-US" sz="1400" b="1" i="1" dirty="0">
              <a:solidFill>
                <a:schemeClr val="tx1"/>
              </a:solidFill>
            </a:endParaRPr>
          </a:p>
        </p:txBody>
      </p:sp>
      <p:cxnSp>
        <p:nvCxnSpPr>
          <p:cNvPr id="78" name="Straight Arrow Connector 77"/>
          <p:cNvCxnSpPr/>
          <p:nvPr/>
        </p:nvCxnSpPr>
        <p:spPr bwMode="auto">
          <a:xfrm>
            <a:off x="8382000" y="2971800"/>
            <a:ext cx="3505200"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79" name="Straight Arrow Connector 78"/>
          <p:cNvCxnSpPr/>
          <p:nvPr/>
        </p:nvCxnSpPr>
        <p:spPr bwMode="auto">
          <a:xfrm>
            <a:off x="3810000" y="2971800"/>
            <a:ext cx="45720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0" name="TextBox 79"/>
          <p:cNvSpPr txBox="1"/>
          <p:nvPr/>
        </p:nvSpPr>
        <p:spPr>
          <a:xfrm>
            <a:off x="4572000" y="2743200"/>
            <a:ext cx="3276600" cy="307777"/>
          </a:xfrm>
          <a:prstGeom prst="rect">
            <a:avLst/>
          </a:prstGeom>
          <a:noFill/>
        </p:spPr>
        <p:txBody>
          <a:bodyPr wrap="square" rtlCol="0">
            <a:spAutoFit/>
          </a:bodyPr>
          <a:lstStyle/>
          <a:p>
            <a:r>
              <a:rPr lang="en-US" sz="1400" b="1" dirty="0" smtClean="0">
                <a:solidFill>
                  <a:schemeClr val="tx1"/>
                </a:solidFill>
              </a:rPr>
              <a:t>Sensing Measurement Report frame</a:t>
            </a:r>
            <a:endParaRPr lang="en-US" sz="1400" b="1" dirty="0">
              <a:solidFill>
                <a:schemeClr val="tx1"/>
              </a:solidFill>
            </a:endParaRPr>
          </a:p>
        </p:txBody>
      </p:sp>
      <p:cxnSp>
        <p:nvCxnSpPr>
          <p:cNvPr id="81" name="Straight Arrow Connector 80"/>
          <p:cNvCxnSpPr/>
          <p:nvPr/>
        </p:nvCxnSpPr>
        <p:spPr bwMode="auto">
          <a:xfrm>
            <a:off x="304800" y="2971800"/>
            <a:ext cx="3505200" cy="0"/>
          </a:xfrm>
          <a:prstGeom prst="straightConnector1">
            <a:avLst/>
          </a:prstGeom>
          <a:solidFill>
            <a:srgbClr val="00B8FF"/>
          </a:solidFill>
          <a:ln w="9525" cap="flat" cmpd="sng" algn="ctr">
            <a:solidFill>
              <a:schemeClr val="tx1"/>
            </a:solidFill>
            <a:prstDash val="dash"/>
            <a:round/>
            <a:headEnd type="triangle" w="med" len="med"/>
            <a:tailEnd type="none"/>
          </a:ln>
          <a:effectLst/>
        </p:spPr>
      </p:cxnSp>
      <p:sp>
        <p:nvSpPr>
          <p:cNvPr id="82" name="TextBox 81"/>
          <p:cNvSpPr txBox="1"/>
          <p:nvPr/>
        </p:nvSpPr>
        <p:spPr>
          <a:xfrm>
            <a:off x="609600" y="2743200"/>
            <a:ext cx="3200400" cy="307777"/>
          </a:xfrm>
          <a:prstGeom prst="rect">
            <a:avLst/>
          </a:prstGeom>
          <a:noFill/>
        </p:spPr>
        <p:txBody>
          <a:bodyPr wrap="square" rtlCol="0">
            <a:spAutoFit/>
          </a:bodyPr>
          <a:lstStyle/>
          <a:p>
            <a:r>
              <a:rPr lang="en-US" sz="1400" b="1" i="1" dirty="0" smtClean="0">
                <a:solidFill>
                  <a:schemeClr val="tx1"/>
                </a:solidFill>
              </a:rPr>
              <a:t>MLME-SENS TB MSMT </a:t>
            </a:r>
            <a:r>
              <a:rPr lang="en-US" sz="1400" b="1" i="1" dirty="0" err="1" smtClean="0">
                <a:solidFill>
                  <a:schemeClr val="tx1"/>
                </a:solidFill>
              </a:rPr>
              <a:t>RQ.confirm</a:t>
            </a:r>
            <a:endParaRPr lang="en-US" sz="1400" b="1" i="1" dirty="0">
              <a:solidFill>
                <a:schemeClr val="tx1"/>
              </a:solidFill>
            </a:endParaRPr>
          </a:p>
        </p:txBody>
      </p:sp>
      <p:sp>
        <p:nvSpPr>
          <p:cNvPr id="87" name="TextBox 86"/>
          <p:cNvSpPr txBox="1"/>
          <p:nvPr/>
        </p:nvSpPr>
        <p:spPr>
          <a:xfrm>
            <a:off x="1371600" y="5864423"/>
            <a:ext cx="10363200" cy="307777"/>
          </a:xfrm>
          <a:prstGeom prst="rect">
            <a:avLst/>
          </a:prstGeom>
          <a:noFill/>
        </p:spPr>
        <p:txBody>
          <a:bodyPr wrap="square" rtlCol="0">
            <a:spAutoFit/>
          </a:bodyPr>
          <a:lstStyle/>
          <a:p>
            <a:r>
              <a:rPr lang="en-US" sz="1400" b="1" dirty="0" smtClean="0">
                <a:solidFill>
                  <a:srgbClr val="0000FF"/>
                </a:solidFill>
              </a:rPr>
              <a:t>Two-way TB sensing: (Downlink/uplink sounding) sensing measurement at both AP/non-AP STA; no report frame. </a:t>
            </a:r>
            <a:endParaRPr lang="en-US" sz="1400" b="1" dirty="0">
              <a:solidFill>
                <a:srgbClr val="0000FF"/>
              </a:solidFill>
            </a:endParaRPr>
          </a:p>
        </p:txBody>
      </p:sp>
      <p:cxnSp>
        <p:nvCxnSpPr>
          <p:cNvPr id="48" name="Straight Arrow Connector 47"/>
          <p:cNvCxnSpPr/>
          <p:nvPr/>
        </p:nvCxnSpPr>
        <p:spPr bwMode="auto">
          <a:xfrm>
            <a:off x="3810000" y="1981200"/>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p:cNvCxnSpPr/>
          <p:nvPr/>
        </p:nvCxnSpPr>
        <p:spPr bwMode="auto">
          <a:xfrm>
            <a:off x="3810000" y="1676400"/>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51" name="TextBox 50"/>
          <p:cNvSpPr txBox="1"/>
          <p:nvPr/>
        </p:nvSpPr>
        <p:spPr>
          <a:xfrm>
            <a:off x="4572000" y="1447800"/>
            <a:ext cx="2895600" cy="307777"/>
          </a:xfrm>
          <a:prstGeom prst="rect">
            <a:avLst/>
          </a:prstGeom>
          <a:noFill/>
        </p:spPr>
        <p:txBody>
          <a:bodyPr wrap="square" rtlCol="0">
            <a:spAutoFit/>
          </a:bodyPr>
          <a:lstStyle/>
          <a:p>
            <a:r>
              <a:rPr lang="en-US" sz="1400" b="1" dirty="0" smtClean="0">
                <a:solidFill>
                  <a:schemeClr val="tx1"/>
                </a:solidFill>
              </a:rPr>
              <a:t>CTS-to-self</a:t>
            </a:r>
            <a:endParaRPr lang="en-US" sz="1400" b="1" dirty="0">
              <a:solidFill>
                <a:schemeClr val="tx1"/>
              </a:solidFill>
            </a:endParaRPr>
          </a:p>
        </p:txBody>
      </p:sp>
      <p:sp>
        <p:nvSpPr>
          <p:cNvPr id="52" name="TextBox 51"/>
          <p:cNvSpPr txBox="1"/>
          <p:nvPr/>
        </p:nvSpPr>
        <p:spPr>
          <a:xfrm>
            <a:off x="4572000" y="1752600"/>
            <a:ext cx="2895600" cy="307777"/>
          </a:xfrm>
          <a:prstGeom prst="rect">
            <a:avLst/>
          </a:prstGeom>
          <a:noFill/>
        </p:spPr>
        <p:txBody>
          <a:bodyPr wrap="square" rtlCol="0">
            <a:spAutoFit/>
          </a:bodyPr>
          <a:lstStyle/>
          <a:p>
            <a:r>
              <a:rPr lang="en-US" sz="1400" b="1" dirty="0" smtClean="0">
                <a:solidFill>
                  <a:schemeClr val="tx1"/>
                </a:solidFill>
              </a:rPr>
              <a:t>SENS NDPA Frame</a:t>
            </a:r>
            <a:endParaRPr lang="en-US" sz="1400" b="1" dirty="0">
              <a:solidFill>
                <a:schemeClr val="tx1"/>
              </a:solidFill>
            </a:endParaRPr>
          </a:p>
        </p:txBody>
      </p:sp>
      <p:sp>
        <p:nvSpPr>
          <p:cNvPr id="53" name="Arc 52"/>
          <p:cNvSpPr/>
          <p:nvPr/>
        </p:nvSpPr>
        <p:spPr bwMode="auto">
          <a:xfrm>
            <a:off x="3429000" y="1676400"/>
            <a:ext cx="4572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4" name="Arc 53"/>
          <p:cNvSpPr/>
          <p:nvPr/>
        </p:nvSpPr>
        <p:spPr bwMode="auto">
          <a:xfrm>
            <a:off x="3352800" y="1981200"/>
            <a:ext cx="5334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Arc 84"/>
          <p:cNvSpPr/>
          <p:nvPr/>
        </p:nvSpPr>
        <p:spPr bwMode="auto">
          <a:xfrm>
            <a:off x="3048000" y="1676400"/>
            <a:ext cx="914400" cy="20574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55" name="Straight Arrow Connector 54"/>
          <p:cNvCxnSpPr/>
          <p:nvPr/>
        </p:nvCxnSpPr>
        <p:spPr bwMode="auto">
          <a:xfrm>
            <a:off x="3810000" y="5483423"/>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TextBox 59"/>
          <p:cNvSpPr txBox="1"/>
          <p:nvPr/>
        </p:nvSpPr>
        <p:spPr>
          <a:xfrm>
            <a:off x="4572000" y="5254823"/>
            <a:ext cx="2895600" cy="307777"/>
          </a:xfrm>
          <a:prstGeom prst="rect">
            <a:avLst/>
          </a:prstGeom>
          <a:noFill/>
        </p:spPr>
        <p:txBody>
          <a:bodyPr wrap="square" rtlCol="0">
            <a:spAutoFit/>
          </a:bodyPr>
          <a:lstStyle/>
          <a:p>
            <a:r>
              <a:rPr lang="en-US" sz="1400" b="1" dirty="0" smtClean="0">
                <a:solidFill>
                  <a:srgbClr val="0000FF"/>
                </a:solidFill>
              </a:rPr>
              <a:t>NDP</a:t>
            </a:r>
            <a:endParaRPr lang="en-US" sz="1400" b="1" dirty="0">
              <a:solidFill>
                <a:srgbClr val="0000FF"/>
              </a:solidFill>
            </a:endParaRPr>
          </a:p>
        </p:txBody>
      </p:sp>
      <p:sp>
        <p:nvSpPr>
          <p:cNvPr id="61" name="TextBox 60"/>
          <p:cNvSpPr txBox="1"/>
          <p:nvPr/>
        </p:nvSpPr>
        <p:spPr>
          <a:xfrm>
            <a:off x="8686800" y="5254823"/>
            <a:ext cx="3200400" cy="307777"/>
          </a:xfrm>
          <a:prstGeom prst="rect">
            <a:avLst/>
          </a:prstGeom>
          <a:noFill/>
        </p:spPr>
        <p:txBody>
          <a:bodyPr wrap="square" rtlCol="0">
            <a:spAutoFit/>
          </a:bodyPr>
          <a:lstStyle/>
          <a:p>
            <a:r>
              <a:rPr lang="en-US" sz="1400" b="1" i="1" dirty="0" smtClean="0">
                <a:solidFill>
                  <a:srgbClr val="0000FF"/>
                </a:solidFill>
              </a:rPr>
              <a:t>MLME-SENS TB </a:t>
            </a:r>
            <a:r>
              <a:rPr lang="en-US" sz="1400" b="1" i="1" dirty="0" err="1" smtClean="0">
                <a:solidFill>
                  <a:srgbClr val="0000FF"/>
                </a:solidFill>
              </a:rPr>
              <a:t>REPORT.indication</a:t>
            </a:r>
            <a:endParaRPr lang="en-US" sz="1400" b="1" i="1" dirty="0">
              <a:solidFill>
                <a:srgbClr val="0000FF"/>
              </a:solidFill>
            </a:endParaRPr>
          </a:p>
        </p:txBody>
      </p:sp>
      <p:cxnSp>
        <p:nvCxnSpPr>
          <p:cNvPr id="64" name="Straight Arrow Connector 63"/>
          <p:cNvCxnSpPr/>
          <p:nvPr/>
        </p:nvCxnSpPr>
        <p:spPr bwMode="auto">
          <a:xfrm>
            <a:off x="8382000" y="5483423"/>
            <a:ext cx="3505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9" name="Straight Arrow Connector 68"/>
          <p:cNvCxnSpPr/>
          <p:nvPr/>
        </p:nvCxnSpPr>
        <p:spPr bwMode="auto">
          <a:xfrm>
            <a:off x="3810000" y="5102423"/>
            <a:ext cx="45720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0" name="Arc 69"/>
          <p:cNvSpPr/>
          <p:nvPr/>
        </p:nvSpPr>
        <p:spPr bwMode="auto">
          <a:xfrm>
            <a:off x="8153400" y="5483423"/>
            <a:ext cx="4572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72" name="Straight Arrow Connector 71"/>
          <p:cNvCxnSpPr/>
          <p:nvPr/>
        </p:nvCxnSpPr>
        <p:spPr bwMode="auto">
          <a:xfrm>
            <a:off x="304800" y="5861446"/>
            <a:ext cx="35052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84" name="TextBox 83"/>
          <p:cNvSpPr txBox="1"/>
          <p:nvPr/>
        </p:nvSpPr>
        <p:spPr>
          <a:xfrm>
            <a:off x="609600" y="5632846"/>
            <a:ext cx="3200400" cy="307777"/>
          </a:xfrm>
          <a:prstGeom prst="rect">
            <a:avLst/>
          </a:prstGeom>
          <a:noFill/>
        </p:spPr>
        <p:txBody>
          <a:bodyPr wrap="square" rtlCol="0">
            <a:spAutoFit/>
          </a:bodyPr>
          <a:lstStyle/>
          <a:p>
            <a:r>
              <a:rPr lang="en-US" sz="1400" b="1" i="1" dirty="0" smtClean="0">
                <a:solidFill>
                  <a:srgbClr val="0000FF"/>
                </a:solidFill>
              </a:rPr>
              <a:t>MLME-SENS TB </a:t>
            </a:r>
            <a:r>
              <a:rPr lang="en-US" sz="1400" b="1" i="1" dirty="0" err="1" smtClean="0">
                <a:solidFill>
                  <a:srgbClr val="0000FF"/>
                </a:solidFill>
              </a:rPr>
              <a:t>REPORT.indication</a:t>
            </a:r>
            <a:endParaRPr lang="en-US" sz="1400" b="1" i="1" dirty="0">
              <a:solidFill>
                <a:srgbClr val="0000FF"/>
              </a:solidFill>
            </a:endParaRPr>
          </a:p>
        </p:txBody>
      </p:sp>
      <p:cxnSp>
        <p:nvCxnSpPr>
          <p:cNvPr id="86" name="Straight Arrow Connector 85"/>
          <p:cNvCxnSpPr/>
          <p:nvPr/>
        </p:nvCxnSpPr>
        <p:spPr bwMode="auto">
          <a:xfrm>
            <a:off x="3810000" y="5861446"/>
            <a:ext cx="4572000" cy="0"/>
          </a:xfrm>
          <a:prstGeom prst="straightConnector1">
            <a:avLst/>
          </a:prstGeom>
          <a:solidFill>
            <a:srgbClr val="00B8FF"/>
          </a:solidFill>
          <a:ln w="9525" cap="flat" cmpd="sng" algn="ctr">
            <a:solidFill>
              <a:schemeClr val="tx1"/>
            </a:solidFill>
            <a:prstDash val="solid"/>
            <a:round/>
            <a:headEnd type="triangle" w="med" len="med"/>
            <a:tailEnd type="none"/>
          </a:ln>
          <a:effectLst/>
        </p:spPr>
      </p:cxnSp>
      <p:sp>
        <p:nvSpPr>
          <p:cNvPr id="88" name="TextBox 87"/>
          <p:cNvSpPr txBox="1"/>
          <p:nvPr/>
        </p:nvSpPr>
        <p:spPr>
          <a:xfrm>
            <a:off x="4572000" y="5632846"/>
            <a:ext cx="2895600" cy="307777"/>
          </a:xfrm>
          <a:prstGeom prst="rect">
            <a:avLst/>
          </a:prstGeom>
          <a:noFill/>
        </p:spPr>
        <p:txBody>
          <a:bodyPr wrap="square" rtlCol="0">
            <a:spAutoFit/>
          </a:bodyPr>
          <a:lstStyle/>
          <a:p>
            <a:r>
              <a:rPr lang="en-US" sz="1400" b="1" dirty="0" smtClean="0">
                <a:solidFill>
                  <a:srgbClr val="0000FF"/>
                </a:solidFill>
              </a:rPr>
              <a:t>NDP</a:t>
            </a:r>
            <a:endParaRPr lang="en-US" sz="1400" b="1" dirty="0">
              <a:solidFill>
                <a:srgbClr val="0000FF"/>
              </a:solidFill>
            </a:endParaRPr>
          </a:p>
        </p:txBody>
      </p:sp>
      <p:sp>
        <p:nvSpPr>
          <p:cNvPr id="89" name="TextBox 88"/>
          <p:cNvSpPr txBox="1"/>
          <p:nvPr/>
        </p:nvSpPr>
        <p:spPr>
          <a:xfrm>
            <a:off x="1371600" y="2971800"/>
            <a:ext cx="9525000" cy="276999"/>
          </a:xfrm>
          <a:prstGeom prst="rect">
            <a:avLst/>
          </a:prstGeom>
          <a:noFill/>
        </p:spPr>
        <p:txBody>
          <a:bodyPr wrap="square" rtlCol="0">
            <a:spAutoFit/>
          </a:bodyPr>
          <a:lstStyle/>
          <a:p>
            <a:r>
              <a:rPr lang="en-US" sz="1200" b="1" dirty="0" smtClean="0">
                <a:solidFill>
                  <a:srgbClr val="FF0000"/>
                </a:solidFill>
              </a:rPr>
              <a:t>One-way TB sensing: (Downlink sounding) sensing measurement results reported from non-AP to AP using report frame. </a:t>
            </a:r>
            <a:endParaRPr lang="en-US" sz="1200" b="1" dirty="0">
              <a:solidFill>
                <a:srgbClr val="FF0000"/>
              </a:solidFill>
            </a:endParaRPr>
          </a:p>
        </p:txBody>
      </p:sp>
      <p:sp>
        <p:nvSpPr>
          <p:cNvPr id="90" name="TextBox 89"/>
          <p:cNvSpPr txBox="1"/>
          <p:nvPr/>
        </p:nvSpPr>
        <p:spPr>
          <a:xfrm>
            <a:off x="1371600" y="4038600"/>
            <a:ext cx="10363200" cy="276999"/>
          </a:xfrm>
          <a:prstGeom prst="rect">
            <a:avLst/>
          </a:prstGeom>
          <a:noFill/>
        </p:spPr>
        <p:txBody>
          <a:bodyPr wrap="square" rtlCol="0">
            <a:spAutoFit/>
          </a:bodyPr>
          <a:lstStyle/>
          <a:p>
            <a:r>
              <a:rPr lang="en-US" sz="1200" b="1" dirty="0" smtClean="0">
                <a:solidFill>
                  <a:srgbClr val="FF0000"/>
                </a:solidFill>
              </a:rPr>
              <a:t>One-way TB sensing: (Uplink sounding) sensing measurement at AP; no report frame. </a:t>
            </a:r>
            <a:endParaRPr lang="en-US" sz="1200" b="1" dirty="0">
              <a:solidFill>
                <a:srgbClr val="FF0000"/>
              </a:solidFill>
            </a:endParaRPr>
          </a:p>
        </p:txBody>
      </p:sp>
      <p:sp>
        <p:nvSpPr>
          <p:cNvPr id="91" name="TextBox 90"/>
          <p:cNvSpPr txBox="1"/>
          <p:nvPr/>
        </p:nvSpPr>
        <p:spPr>
          <a:xfrm>
            <a:off x="4572000" y="4870846"/>
            <a:ext cx="2895600" cy="307777"/>
          </a:xfrm>
          <a:prstGeom prst="rect">
            <a:avLst/>
          </a:prstGeom>
          <a:noFill/>
        </p:spPr>
        <p:txBody>
          <a:bodyPr wrap="square" rtlCol="0">
            <a:spAutoFit/>
          </a:bodyPr>
          <a:lstStyle/>
          <a:p>
            <a:r>
              <a:rPr lang="en-US" sz="1400" b="1" dirty="0" smtClean="0">
                <a:solidFill>
                  <a:srgbClr val="0000FF"/>
                </a:solidFill>
              </a:rPr>
              <a:t>“Two-way Trigger” Frame</a:t>
            </a:r>
            <a:endParaRPr lang="en-US" sz="1400" b="1" dirty="0">
              <a:solidFill>
                <a:srgbClr val="0000FF"/>
              </a:solidFill>
            </a:endParaRPr>
          </a:p>
        </p:txBody>
      </p:sp>
      <p:sp>
        <p:nvSpPr>
          <p:cNvPr id="92" name="Arc 91"/>
          <p:cNvSpPr/>
          <p:nvPr/>
        </p:nvSpPr>
        <p:spPr bwMode="auto">
          <a:xfrm>
            <a:off x="2971800" y="1676400"/>
            <a:ext cx="990600" cy="3429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3" name="Arc 92"/>
          <p:cNvSpPr/>
          <p:nvPr/>
        </p:nvSpPr>
        <p:spPr bwMode="auto">
          <a:xfrm>
            <a:off x="3352800" y="5105400"/>
            <a:ext cx="533400" cy="3810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a:scene3d>
            <a:camera prst="orthographicFront">
              <a:rot lat="0" lon="0" rev="10800000"/>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Oval 93"/>
          <p:cNvSpPr/>
          <p:nvPr/>
        </p:nvSpPr>
        <p:spPr bwMode="auto">
          <a:xfrm>
            <a:off x="4038600" y="2667000"/>
            <a:ext cx="3886200" cy="381000"/>
          </a:xfrm>
          <a:prstGeom prst="ellipse">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5" name="Oval 94"/>
          <p:cNvSpPr/>
          <p:nvPr/>
        </p:nvSpPr>
        <p:spPr bwMode="auto">
          <a:xfrm>
            <a:off x="4191000" y="4797623"/>
            <a:ext cx="3733800" cy="381000"/>
          </a:xfrm>
          <a:prstGeom prst="ellipse">
            <a:avLst/>
          </a:prstGeom>
          <a:noFill/>
          <a:ln w="19050" cap="flat" cmpd="sng" algn="ctr">
            <a:solidFill>
              <a:srgbClr val="00B05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TextBox 95"/>
          <p:cNvSpPr txBox="1"/>
          <p:nvPr/>
        </p:nvSpPr>
        <p:spPr>
          <a:xfrm>
            <a:off x="5410200" y="609600"/>
            <a:ext cx="2133600" cy="369332"/>
          </a:xfrm>
          <a:prstGeom prst="rect">
            <a:avLst/>
          </a:prstGeom>
          <a:noFill/>
        </p:spPr>
        <p:txBody>
          <a:bodyPr wrap="square" rtlCol="0">
            <a:spAutoFit/>
          </a:bodyPr>
          <a:lstStyle/>
          <a:p>
            <a:r>
              <a:rPr lang="en-US" sz="1800" b="1" u="sng" dirty="0" smtClean="0">
                <a:solidFill>
                  <a:srgbClr val="0000FF"/>
                </a:solidFill>
              </a:rPr>
              <a:t>TB sensing</a:t>
            </a:r>
            <a:endParaRPr lang="en-US" sz="1800" b="1" u="sng" dirty="0">
              <a:solidFill>
                <a:srgbClr val="0000FF"/>
              </a:solidFill>
            </a:endParaRPr>
          </a:p>
        </p:txBody>
      </p:sp>
      <p:sp>
        <p:nvSpPr>
          <p:cNvPr id="68" name="Rounded Rectangle 67"/>
          <p:cNvSpPr/>
          <p:nvPr/>
        </p:nvSpPr>
        <p:spPr bwMode="auto">
          <a:xfrm>
            <a:off x="152400" y="1143000"/>
            <a:ext cx="11963400" cy="21336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ounded Rectangle 82"/>
          <p:cNvSpPr/>
          <p:nvPr/>
        </p:nvSpPr>
        <p:spPr bwMode="auto">
          <a:xfrm>
            <a:off x="152400" y="3505200"/>
            <a:ext cx="11963400" cy="838200"/>
          </a:xfrm>
          <a:prstGeom prst="roundRect">
            <a:avLst/>
          </a:prstGeom>
          <a:noFill/>
          <a:ln w="1270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Rounded Rectangle 96"/>
          <p:cNvSpPr/>
          <p:nvPr/>
        </p:nvSpPr>
        <p:spPr bwMode="auto">
          <a:xfrm>
            <a:off x="152400" y="4648200"/>
            <a:ext cx="11963400" cy="1600200"/>
          </a:xfrm>
          <a:prstGeom prst="roundRect">
            <a:avLst/>
          </a:prstGeom>
          <a:noFill/>
          <a:ln w="19050" cap="flat" cmpd="sng" algn="ctr">
            <a:solidFill>
              <a:srgbClr val="0000FF"/>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8" name="Arc 97"/>
          <p:cNvSpPr/>
          <p:nvPr/>
        </p:nvSpPr>
        <p:spPr bwMode="auto">
          <a:xfrm>
            <a:off x="8153400" y="1371600"/>
            <a:ext cx="381000" cy="304800"/>
          </a:xfrm>
          <a:prstGeom prst="arc">
            <a:avLst>
              <a:gd name="adj1" fmla="val 16200000"/>
              <a:gd name="adj2" fmla="val 573318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sld>
</file>

<file path=ppt/theme/theme1.xml><?xml version="1.0" encoding="utf-8"?>
<a:theme xmlns:a="http://schemas.openxmlformats.org/drawingml/2006/main" name="template_802-11-Submission-16-9_ppt2007">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8C39185-4AEF-48CB-BDD5-F4EF06AC9B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372534-44A3-4990-8A66-EA9D7A21C860}">
  <ds:schemaRefs>
    <ds:schemaRef ds:uri="http://schemas.microsoft.com/sharepoint/v3/contenttype/forms"/>
  </ds:schemaRefs>
</ds:datastoreItem>
</file>

<file path=customXml/itemProps3.xml><?xml version="1.0" encoding="utf-8"?>
<ds:datastoreItem xmlns:ds="http://schemas.openxmlformats.org/officeDocument/2006/customXml" ds:itemID="{17DD6B17-2002-48CE-BC90-1BC614AA33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template_802-11-Submission-16-9_ppt2007</Template>
  <TotalTime>38792</TotalTime>
  <Words>1190</Words>
  <Application>Microsoft Office PowerPoint</Application>
  <PresentationFormat>Custom</PresentationFormat>
  <Paragraphs>207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template_802-11-Submission-16-9_ppt2007</vt:lpstr>
      <vt:lpstr>WLAN Two-Way Sensing Use Cases</vt:lpstr>
      <vt:lpstr>Review of Non-TB sensing (Motion 39, 21/1433r2)</vt:lpstr>
      <vt:lpstr>Use case: Two-way sensing</vt:lpstr>
      <vt:lpstr>Two-way Non-TB sensing</vt:lpstr>
      <vt:lpstr>Slide 5</vt:lpstr>
      <vt:lpstr>Slide 6</vt:lpstr>
      <vt:lpstr>Two-way TB sensing</vt:lpstr>
      <vt:lpstr>Slide 8</vt:lpstr>
      <vt:lpstr>Slide 9</vt:lpstr>
      <vt:lpstr>Straw Poll (SP1)</vt:lpstr>
      <vt:lpstr>Straw Poll (SP2)</vt:lpstr>
      <vt:lpstr>Straw Poll (SP3)</vt:lpstr>
      <vt:lpstr>Straw Poll (SP4)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eeau90</dc:creator>
  <cp:lastModifiedBy>Oscar Au</cp:lastModifiedBy>
  <cp:revision>551</cp:revision>
  <cp:lastPrinted>1601-01-01T00:00:00Z</cp:lastPrinted>
  <dcterms:created xsi:type="dcterms:W3CDTF">2019-09-04T16:40:26Z</dcterms:created>
  <dcterms:modified xsi:type="dcterms:W3CDTF">2022-04-20T18:31:07Z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