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82" r:id="rId2"/>
    <p:sldId id="368" r:id="rId3"/>
    <p:sldId id="432" r:id="rId4"/>
    <p:sldId id="433" r:id="rId5"/>
    <p:sldId id="447" r:id="rId6"/>
    <p:sldId id="441" r:id="rId7"/>
    <p:sldId id="440" r:id="rId8"/>
    <p:sldId id="448" r:id="rId9"/>
    <p:sldId id="446" r:id="rId10"/>
    <p:sldId id="434" r:id="rId11"/>
    <p:sldId id="435" r:id="rId12"/>
    <p:sldId id="453" r:id="rId13"/>
    <p:sldId id="449" r:id="rId14"/>
    <p:sldId id="450" r:id="rId15"/>
    <p:sldId id="451" r:id="rId16"/>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107" d="100"/>
          <a:sy n="107" d="100"/>
        </p:scale>
        <p:origin x="1938" y="11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6/20/2022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6/20/2022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fld id="{F6EFF1E6-32EE-4EBC-BBB9-06DAB6115CAF}" type="datetime1">
              <a:rPr lang="en-US" smtClean="0"/>
              <a:t>6/20/2022</a:t>
            </a:fld>
            <a:endParaRPr lang="en-US" dirty="0"/>
          </a:p>
        </p:txBody>
      </p:sp>
      <p:sp>
        <p:nvSpPr>
          <p:cNvPr id="5" name="页脚占位符 4"/>
          <p:cNvSpPr>
            <a:spLocks noGrp="1"/>
          </p:cNvSpPr>
          <p:nvPr>
            <p:ph type="ftr"/>
          </p:nvPr>
        </p:nvSpPr>
        <p:spPr/>
        <p:txBody>
          <a:bodyPr/>
          <a:lstStyle/>
          <a:p>
            <a:r>
              <a:rPr lang="en-US"/>
              <a:t>Oren Kedem, Intel et al</a:t>
            </a:r>
            <a:endParaRPr lang="en-US" dirty="0"/>
          </a:p>
        </p:txBody>
      </p:sp>
      <p:sp>
        <p:nvSpPr>
          <p:cNvPr id="6" name="灯片编号占位符 5"/>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2846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 xmlns:a16="http://schemas.microsoft.com/office/drawing/2014/main"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929385761"/>
              </p:ext>
            </p:extLst>
          </p:nvPr>
        </p:nvGraphicFramePr>
        <p:xfrm>
          <a:off x="762000" y="3110128"/>
          <a:ext cx="7620000" cy="2090899"/>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Rentian</a:t>
                      </a:r>
                      <a:r>
                        <a:rPr lang="en-US" altLang="zh-CN" sz="1200" i="0" kern="1200" dirty="0">
                          <a:solidFill>
                            <a:schemeClr val="dk1"/>
                          </a:solidFill>
                          <a:latin typeface="+mn-lt"/>
                          <a:ea typeface="Times New Roman"/>
                          <a:cs typeface="Arial"/>
                        </a:rPr>
                        <a:t> Ding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298213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Comparison of information exchange approaches</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1030292033"/>
              </p:ext>
            </p:extLst>
          </p:nvPr>
        </p:nvGraphicFramePr>
        <p:xfrm>
          <a:off x="261838" y="1612736"/>
          <a:ext cx="8640960" cy="4480560"/>
        </p:xfrm>
        <a:graphic>
          <a:graphicData uri="http://schemas.openxmlformats.org/drawingml/2006/table">
            <a:tbl>
              <a:tblPr firstRow="1" bandRow="1">
                <a:tableStyleId>{5C22544A-7EE6-4342-B048-85BDC9FD1C3A}</a:tableStyleId>
              </a:tblPr>
              <a:tblGrid>
                <a:gridCol w="2344108">
                  <a:extLst>
                    <a:ext uri="{9D8B030D-6E8A-4147-A177-3AD203B41FA5}">
                      <a16:colId xmlns="" xmlns:a16="http://schemas.microsoft.com/office/drawing/2014/main" val="20000"/>
                    </a:ext>
                  </a:extLst>
                </a:gridCol>
                <a:gridCol w="3128500">
                  <a:extLst>
                    <a:ext uri="{9D8B030D-6E8A-4147-A177-3AD203B41FA5}">
                      <a16:colId xmlns="" xmlns:a16="http://schemas.microsoft.com/office/drawing/2014/main" val="20001"/>
                    </a:ext>
                  </a:extLst>
                </a:gridCol>
                <a:gridCol w="3168352">
                  <a:extLst>
                    <a:ext uri="{9D8B030D-6E8A-4147-A177-3AD203B41FA5}">
                      <a16:colId xmlns="" xmlns:a16="http://schemas.microsoft.com/office/drawing/2014/main" val="20002"/>
                    </a:ext>
                  </a:extLst>
                </a:gridCol>
              </a:tblGrid>
              <a:tr h="370840">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Options </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a:solidFill>
                            <a:schemeClr val="tx1"/>
                          </a:solidFill>
                          <a:effectLst/>
                          <a:latin typeface="+mj-lt"/>
                          <a:ea typeface="宋体" panose="02010600030101010101" pitchFamily="2" charset="-122"/>
                          <a:cs typeface="+mn-cs"/>
                        </a:rPr>
                        <a:t>Pros.</a:t>
                      </a:r>
                      <a:endParaRPr lang="zh-CN" sz="2000" b="1" kern="120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Cons.</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370840">
                <a:tc>
                  <a:txBody>
                    <a:bodyPr/>
                    <a:lstStyle/>
                    <a:p>
                      <a:pPr algn="ctr">
                        <a:spcAft>
                          <a:spcPts val="0"/>
                        </a:spcAft>
                      </a:pPr>
                      <a:r>
                        <a:rPr lang="en-US" sz="1600" b="1" dirty="0">
                          <a:solidFill>
                            <a:schemeClr val="tx1"/>
                          </a:solidFill>
                          <a:effectLst/>
                          <a:latin typeface="+mj-lt"/>
                          <a:ea typeface="宋体" panose="02010600030101010101" pitchFamily="2" charset="-122"/>
                        </a:rPr>
                        <a:t>Option 1</a:t>
                      </a:r>
                      <a:endParaRPr lang="zh-CN" sz="16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Exchange the level of LNA and VGA of each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Abundant information</a:t>
                      </a:r>
                      <a:endParaRPr lang="zh-CN" sz="1600" b="1" kern="1200" dirty="0">
                        <a:solidFill>
                          <a:schemeClr val="tx1"/>
                        </a:solidFill>
                        <a:effectLst/>
                        <a:latin typeface="+mj-lt"/>
                        <a:ea typeface="宋体" panose="02010600030101010101" pitchFamily="2" charset="-122"/>
                        <a:cs typeface="+mn-cs"/>
                      </a:endParaRPr>
                    </a:p>
                    <a:p>
                      <a:pPr marL="0" algn="l" defTabSz="914400" rtl="0" eaLnBrk="1" latinLnBrk="0" hangingPunct="1">
                        <a:spcAft>
                          <a:spcPts val="0"/>
                        </a:spcAft>
                      </a:pPr>
                      <a:r>
                        <a:rPr lang="en-US" sz="1200" dirty="0">
                          <a:solidFill>
                            <a:schemeClr val="tx1"/>
                          </a:solidFill>
                          <a:effectLst/>
                          <a:latin typeface="+mj-lt"/>
                          <a:ea typeface="宋体" panose="02010600030101010101" pitchFamily="2" charset="-122"/>
                        </a:rPr>
                        <a:t>E.g. LNA and VGA levels and maybe helpful for further compensation.</a:t>
                      </a:r>
                      <a:endParaRPr lang="zh-CN" sz="18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More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A few bits for LNA level indication and a few bits for VGA level indication.</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2</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and/or VGA level changes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LNA changes and 1 bit for the indication of VGA changes, or 1 bit for the indication of AGC(LNA+VGA) changes.</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Limited information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change is indicated, but the variation range is still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3</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adjustment exceed certain threshold(s)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1(a few) bit(s) for the indication of AGC adjustment exceed certain threshold(s). </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Non-unified threshold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threshold(s) could be vendor specific and depend on the nonlinear properties of the LNA and VGA adopted.</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4</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make the signal saturated or too small for the ADC.</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ADC saturation and 1 bit for the indication of signal is too small.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The indication is very important when it(saturation or too small) happens, because in this case, the error is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Happens occasionally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If AGC is not fixed for ‘long time’ during sensing, this happens occasionally.</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136016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04937"/>
            <a:ext cx="7770813" cy="483237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Do you support to add the following to the 11bf </a:t>
            </a:r>
            <a:r>
              <a:rPr lang="en-US" altLang="zh-CN" sz="1600" b="0" dirty="0" smtClean="0">
                <a:solidFill>
                  <a:schemeClr val="tx1"/>
                </a:solidFill>
                <a:latin typeface="Times New Roman" panose="02020603050405020304" pitchFamily="18" charset="0"/>
                <a:cs typeface="Times New Roman" panose="02020603050405020304" pitchFamily="18" charset="0"/>
              </a:rPr>
              <a:t>SFD</a:t>
            </a:r>
            <a:r>
              <a:rPr lang="en-US" altLang="zh-CN" sz="1600" b="0" dirty="0">
                <a:solidFill>
                  <a:schemeClr val="tx1"/>
                </a:solidFill>
                <a:latin typeface="Times New Roman" panose="02020603050405020304" pitchFamily="18" charset="0"/>
                <a:cs typeface="Times New Roman" panose="02020603050405020304" pitchFamily="18" charset="0"/>
              </a:rPr>
              <a:t> </a:t>
            </a:r>
            <a:r>
              <a:rPr lang="en-US" altLang="zh-CN" sz="1600" b="0" dirty="0" smtClean="0">
                <a:solidFill>
                  <a:schemeClr val="tx1"/>
                </a:solidFill>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altLang="zh-CN" sz="1600" b="0" dirty="0" smtClean="0">
                <a:solidFill>
                  <a:schemeClr val="tx1"/>
                </a:solidFill>
                <a:latin typeface="Times New Roman" panose="02020603050405020304" pitchFamily="18" charset="0"/>
                <a:cs typeface="Times New Roman" panose="02020603050405020304" pitchFamily="18" charset="0"/>
              </a:rPr>
              <a:t>The following </a:t>
            </a:r>
            <a:r>
              <a:rPr lang="en-US" altLang="zh-CN" sz="1600" b="0" dirty="0">
                <a:solidFill>
                  <a:schemeClr val="tx1"/>
                </a:solidFill>
                <a:latin typeface="Times New Roman" panose="02020603050405020304" pitchFamily="18" charset="0"/>
                <a:cs typeface="Times New Roman" panose="02020603050405020304" pitchFamily="18" charset="0"/>
              </a:rPr>
              <a:t>optional </a:t>
            </a:r>
            <a:r>
              <a:rPr lang="en-US" altLang="zh-CN" sz="1600" b="0" dirty="0" smtClean="0">
                <a:solidFill>
                  <a:schemeClr val="tx1"/>
                </a:solidFill>
                <a:latin typeface="Times New Roman" panose="02020603050405020304" pitchFamily="18" charset="0"/>
                <a:cs typeface="Times New Roman" panose="02020603050405020304" pitchFamily="18" charset="0"/>
              </a:rPr>
              <a:t>features are defined. </a:t>
            </a:r>
            <a:endParaRPr lang="en-US" altLang="zh-CN" sz="1600" b="0" dirty="0">
              <a:solidFill>
                <a:schemeClr val="tx1"/>
              </a:solidFill>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Both RF gain and digital gain of each Rx antenna should be reported in the sensing measurement report frame.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RF gain and digital gain should be reported in separate fields</a:t>
            </a:r>
            <a:r>
              <a:rPr lang="en-US" altLang="zh-CN" sz="1400" b="0" dirty="0" smtClean="0">
                <a:solidFill>
                  <a:schemeClr val="tx1"/>
                </a:solidFill>
                <a:latin typeface="Times New Roman" panose="02020603050405020304" pitchFamily="18" charset="0"/>
                <a:cs typeface="Times New Roman" panose="02020603050405020304" pitchFamily="18" charset="0"/>
              </a:rPr>
              <a:t>.</a:t>
            </a:r>
          </a:p>
          <a:p>
            <a:pPr indent="342900">
              <a:buFont typeface="Wingdings" panose="05000000000000000000" pitchFamily="2" charset="2"/>
              <a:buChar char="Ø"/>
            </a:pPr>
            <a:r>
              <a:rPr lang="en-US" altLang="zh-CN" sz="1400" b="0" dirty="0" smtClean="0">
                <a:solidFill>
                  <a:schemeClr val="tx1"/>
                </a:solidFill>
                <a:latin typeface="Times New Roman" panose="02020603050405020304" pitchFamily="18" charset="0"/>
                <a:cs typeface="Times New Roman" panose="02020603050405020304" pitchFamily="18" charset="0"/>
              </a:rPr>
              <a:t>The sensing measurement report </a:t>
            </a:r>
            <a:r>
              <a:rPr lang="en-US" altLang="zh-CN" sz="1400" b="0" dirty="0" smtClean="0">
                <a:solidFill>
                  <a:schemeClr val="tx1"/>
                </a:solidFill>
                <a:latin typeface="Times New Roman" panose="02020603050405020304" pitchFamily="18" charset="0"/>
                <a:cs typeface="Times New Roman" panose="02020603050405020304" pitchFamily="18" charset="0"/>
              </a:rPr>
              <a:t>frame may provide </a:t>
            </a:r>
            <a:r>
              <a:rPr lang="en-US" altLang="zh-CN" sz="1400" b="0" dirty="0" smtClean="0">
                <a:solidFill>
                  <a:schemeClr val="tx1"/>
                </a:solidFill>
                <a:latin typeface="Times New Roman" panose="02020603050405020304" pitchFamily="18" charset="0"/>
                <a:cs typeface="Times New Roman" panose="02020603050405020304" pitchFamily="18" charset="0"/>
              </a:rPr>
              <a:t>an indication about the AGC change.</a:t>
            </a:r>
          </a:p>
          <a:p>
            <a:pPr indent="342900">
              <a:buFont typeface="Wingdings" panose="05000000000000000000" pitchFamily="2" charset="2"/>
              <a:buChar char="Ø"/>
            </a:pPr>
            <a:endParaRPr lang="en-US" altLang="zh-CN" sz="1400" b="0" dirty="0" smtClean="0">
              <a:solidFill>
                <a:schemeClr val="tx1"/>
              </a:solidFill>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r>
              <a:rPr lang="en-US" altLang="zh-CN" sz="1400" b="0" dirty="0" smtClean="0">
                <a:solidFill>
                  <a:schemeClr val="tx1"/>
                </a:solidFill>
                <a:latin typeface="Times New Roman" panose="02020603050405020304" pitchFamily="18" charset="0"/>
                <a:cs typeface="Times New Roman" panose="02020603050405020304" pitchFamily="18" charset="0"/>
              </a:rPr>
              <a:t>Note</a:t>
            </a:r>
            <a:r>
              <a:rPr lang="en-US" altLang="zh-CN" sz="1400" b="0" dirty="0">
                <a:solidFill>
                  <a:schemeClr val="tx1"/>
                </a:solidFill>
                <a:latin typeface="Times New Roman" panose="02020603050405020304" pitchFamily="18" charset="0"/>
                <a:cs typeface="Times New Roman" panose="02020603050405020304" pitchFamily="18" charset="0"/>
              </a:rPr>
              <a:t>: </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RF gain is defined as the gain in analog domain mainly contains the gain of AGC and other components.</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Digital gain is defined as the gain in digital domain</a:t>
            </a:r>
            <a:r>
              <a:rPr lang="en-US" altLang="zh-CN" sz="1200" b="0" dirty="0" smtClean="0">
                <a:solidFill>
                  <a:schemeClr val="tx1"/>
                </a:solidFill>
                <a:latin typeface="Times New Roman" panose="02020603050405020304" pitchFamily="18" charset="0"/>
                <a:cs typeface="Times New Roman" panose="02020603050405020304" pitchFamily="18" charset="0"/>
              </a:rPr>
              <a:t>.</a:t>
            </a:r>
          </a:p>
          <a:p>
            <a:pPr marL="628650" indent="285750">
              <a:buFont typeface="Wingdings" panose="05000000000000000000" pitchFamily="2" charset="2"/>
              <a:buChar char="n"/>
            </a:pPr>
            <a:r>
              <a:rPr lang="en-US" altLang="zh-CN" sz="1200" b="0" dirty="0" smtClean="0">
                <a:solidFill>
                  <a:schemeClr val="tx1"/>
                </a:solidFill>
                <a:latin typeface="Times New Roman" panose="02020603050405020304" pitchFamily="18" charset="0"/>
                <a:cs typeface="Times New Roman" panose="02020603050405020304" pitchFamily="18" charset="0"/>
              </a:rPr>
              <a:t>If the device is not able to provide the RF and/or digital gain, it ma</a:t>
            </a:r>
            <a:r>
              <a:rPr lang="en-US" altLang="zh-CN" sz="1200" b="0" dirty="0">
                <a:solidFill>
                  <a:schemeClr val="tx1"/>
                </a:solidFill>
                <a:latin typeface="Times New Roman" panose="02020603050405020304" pitchFamily="18" charset="0"/>
                <a:cs typeface="Times New Roman" panose="02020603050405020304" pitchFamily="18" charset="0"/>
              </a:rPr>
              <a:t>y indicate the if the AGC </a:t>
            </a:r>
            <a:r>
              <a:rPr lang="en-US" altLang="zh-CN" sz="1200" b="0" dirty="0" smtClean="0">
                <a:solidFill>
                  <a:schemeClr val="tx1"/>
                </a:solidFill>
                <a:latin typeface="Times New Roman" panose="02020603050405020304" pitchFamily="18" charset="0"/>
                <a:cs typeface="Times New Roman" panose="02020603050405020304" pitchFamily="18" charset="0"/>
              </a:rPr>
              <a:t>change exceeds </a:t>
            </a:r>
            <a:r>
              <a:rPr lang="en-US" altLang="zh-CN" sz="1200" b="0" dirty="0">
                <a:solidFill>
                  <a:schemeClr val="tx1"/>
                </a:solidFill>
                <a:latin typeface="Times New Roman" panose="02020603050405020304" pitchFamily="18" charset="0"/>
                <a:cs typeface="Times New Roman" panose="02020603050405020304" pitchFamily="18" charset="0"/>
              </a:rPr>
              <a:t>certain </a:t>
            </a:r>
            <a:r>
              <a:rPr lang="en-US" altLang="zh-CN" sz="1200" b="0" dirty="0" smtClean="0">
                <a:solidFill>
                  <a:schemeClr val="tx1"/>
                </a:solidFill>
                <a:latin typeface="Times New Roman" panose="02020603050405020304" pitchFamily="18" charset="0"/>
                <a:cs typeface="Times New Roman" panose="02020603050405020304" pitchFamily="18" charset="0"/>
              </a:rPr>
              <a:t>threshold (</a:t>
            </a:r>
            <a:r>
              <a:rPr lang="en-US" altLang="zh-CN" sz="1200" b="0" dirty="0">
                <a:solidFill>
                  <a:schemeClr val="tx1"/>
                </a:solidFill>
                <a:latin typeface="Times New Roman" panose="02020603050405020304" pitchFamily="18" charset="0"/>
                <a:cs typeface="Times New Roman" panose="02020603050405020304" pitchFamily="18" charset="0"/>
              </a:rPr>
              <a:t>the threshold is implementation specific)</a:t>
            </a:r>
            <a:r>
              <a:rPr lang="en-US" altLang="zh-CN" sz="1200" b="0" dirty="0">
                <a:solidFill>
                  <a:schemeClr val="tx1"/>
                </a:solidFill>
                <a:latin typeface="Times New Roman" panose="02020603050405020304" pitchFamily="18" charset="0"/>
                <a:cs typeface="Times New Roman" panose="02020603050405020304" pitchFamily="18" charset="0"/>
              </a:rPr>
              <a:t>.</a:t>
            </a:r>
            <a:endParaRPr lang="en-US" altLang="zh-CN" sz="1200" b="0" dirty="0">
              <a:solidFill>
                <a:schemeClr val="tx1"/>
              </a:solidFill>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4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4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971175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slide 7, the data is collected within an empty room, and we can find that even for the ‘static’ environment, the AGC adjusts sometimes.</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CSI samples, the amplitude of the CSI on difference subcarriers changes nonlinearly. And this effect introduced by AGC adjustment cannot be eliminated by 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grpSp>
        <p:nvGrpSpPr>
          <p:cNvPr id="13" name="组合 12"/>
          <p:cNvGrpSpPr/>
          <p:nvPr/>
        </p:nvGrpSpPr>
        <p:grpSpPr>
          <a:xfrm>
            <a:off x="4211960" y="3140968"/>
            <a:ext cx="4482389" cy="1564276"/>
            <a:chOff x="4283968" y="3475412"/>
            <a:chExt cx="4482389" cy="1564276"/>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1564276"/>
            </a:xfrm>
            <a:prstGeom prst="rect">
              <a:avLst/>
            </a:prstGeom>
          </p:spPr>
        </p:pic>
        <p:sp>
          <p:nvSpPr>
            <p:cNvPr id="8" name="椭圆 7"/>
            <p:cNvSpPr/>
            <p:nvPr/>
          </p:nvSpPr>
          <p:spPr bwMode="auto">
            <a:xfrm rot="2530441">
              <a:off x="7042655" y="3621130"/>
              <a:ext cx="180783" cy="565402"/>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椭圆 8"/>
            <p:cNvSpPr/>
            <p:nvPr/>
          </p:nvSpPr>
          <p:spPr bwMode="auto">
            <a:xfrm rot="19498820">
              <a:off x="7941773" y="3595975"/>
              <a:ext cx="173222" cy="514316"/>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4769872"/>
            <a:ext cx="2097758" cy="1640913"/>
          </a:xfrm>
          <a:prstGeom prst="rect">
            <a:avLst/>
          </a:prstGeom>
        </p:spPr>
      </p:pic>
    </p:spTree>
    <p:extLst>
      <p:ext uri="{BB962C8B-B14F-4D97-AF65-F5344CB8AC3E}">
        <p14:creationId xmlns:p14="http://schemas.microsoft.com/office/powerpoint/2010/main" val="1824583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Considering the presence detection application as an example.</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We collected data from empty room, room with dynamic target. The data is divided into three groups to analysis the 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effect introduced by AGC cannot be eliminated by normalization per CSI sample (as indicated in the bottom figure). </a:t>
            </a: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 xmlns:a16="http://schemas.microsoft.com/office/drawing/2014/main" val="20000"/>
                    </a:ext>
                  </a:extLst>
                </a:gridCol>
                <a:gridCol w="2520280">
                  <a:extLst>
                    <a:ext uri="{9D8B030D-6E8A-4147-A177-3AD203B41FA5}">
                      <a16:colId xmlns="" xmlns:a16="http://schemas.microsoft.com/office/drawing/2014/main" val="20001"/>
                    </a:ext>
                  </a:extLst>
                </a:gridCol>
                <a:gridCol w="2736304">
                  <a:extLst>
                    <a:ext uri="{9D8B030D-6E8A-4147-A177-3AD203B41FA5}">
                      <a16:colId xmlns="" xmlns:a16="http://schemas.microsoft.com/office/drawing/2014/main"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991529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 xmlns:a16="http://schemas.microsoft.com/office/drawing/2014/main"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209120</TotalTime>
  <Words>1471</Words>
  <Application>Microsoft Office PowerPoint</Application>
  <PresentationFormat>全屏显示(4:3)</PresentationFormat>
  <Paragraphs>187</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 Unicode MS</vt:lpstr>
      <vt:lpstr>굴림</vt:lpstr>
      <vt:lpstr>MS Gothic</vt:lpstr>
      <vt:lpstr>宋体</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Comparison of information exchange approaches</vt:lpstr>
      <vt:lpstr>SP 2</vt:lpstr>
      <vt:lpstr>Backup: the effect of AGC adjustment </vt:lpstr>
      <vt:lpstr>Backup: the effect of AGC adjustment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1193</cp:revision>
  <cp:lastPrinted>1601-01-01T00:00:00Z</cp:lastPrinted>
  <dcterms:created xsi:type="dcterms:W3CDTF">2016-09-11T14:22:53Z</dcterms:created>
  <dcterms:modified xsi:type="dcterms:W3CDTF">2022-06-20T06:14:16Z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(3)UKQd8sh1xepIWfpn30hkMEDSfof2SARnIu0v6jAxZ6kO86qnCz/nh/ujuZWdYZmlJvsaLbR4
8Go0wEmPSOSyIzsUReGJOwlUf1PNN3OOc0Bwe7k0F5NFnywHayJMaaVKCFCgBB2k//Kr79+a
ao1aR4Gr27dhTNESHDnvhT9pTuYIWzSJyCi4r47BQVZBzCR0Gsf69wAM4ls+PbF79UVAS/DT
kkvkJDIZr4HtWe+i6x</vt:lpwstr>
  </property>
  <property fmtid="{D5CDD505-2E9C-101B-9397-08002B2CF9AE}" pid="9" name="_2015_ms_pID_7253431">
    <vt:lpwstr>2lUioXqMFtsbdU0LcNZ1b7E/YkogVV4xvGOZaXbNZbQlD9kuatlM3a
dsJagAUOJ0O15xL0/Yz7BxUQRxqUFSV5qzmPadswhlU25siukhJAvtvHSOYhnwvsQndf/H69
rDMxmlJvxKt3DqqxZJYtJ2G3e7W5JEue/yYzSudWZXqb+ZroJe4RKrKNiyoNX4xzzxMt+fqh
5Q7zr4d30MnpJWyD/yX330cPgOXxFa+iq9Ma</vt:lpwstr>
  </property>
  <property fmtid="{D5CDD505-2E9C-101B-9397-08002B2CF9AE}" pid="10" name="_2015_ms_pID_7253432">
    <vt:lpwstr>8rhb3X0PcKsKgtRcoUg+l3w=</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1655613175</vt:lpwstr>
  </property>
</Properties>
</file>