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82" r:id="rId2"/>
    <p:sldId id="368" r:id="rId3"/>
    <p:sldId id="432" r:id="rId4"/>
    <p:sldId id="433" r:id="rId5"/>
    <p:sldId id="447" r:id="rId6"/>
    <p:sldId id="441" r:id="rId7"/>
    <p:sldId id="440" r:id="rId8"/>
    <p:sldId id="448" r:id="rId9"/>
    <p:sldId id="446" r:id="rId10"/>
    <p:sldId id="434" r:id="rId11"/>
    <p:sldId id="435" r:id="rId12"/>
    <p:sldId id="453" r:id="rId13"/>
    <p:sldId id="449" r:id="rId14"/>
    <p:sldId id="450" r:id="rId15"/>
    <p:sldId id="451" r:id="rId16"/>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8"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2479" autoAdjust="0"/>
  </p:normalViewPr>
  <p:slideViewPr>
    <p:cSldViewPr>
      <p:cViewPr varScale="1">
        <p:scale>
          <a:sx n="107" d="100"/>
          <a:sy n="107" d="100"/>
        </p:scale>
        <p:origin x="1938" y="114"/>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6/10/2022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6/10/2022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p:nvPr>
        </p:nvSpPr>
        <p:spPr/>
        <p:txBody>
          <a:bodyPr/>
          <a:lstStyle/>
          <a:p>
            <a:fld id="{F6EFF1E6-32EE-4EBC-BBB9-06DAB6115CAF}" type="datetime1">
              <a:rPr lang="en-US" smtClean="0"/>
              <a:t>6/10/2022</a:t>
            </a:fld>
            <a:endParaRPr lang="en-US" dirty="0"/>
          </a:p>
        </p:txBody>
      </p:sp>
      <p:sp>
        <p:nvSpPr>
          <p:cNvPr id="5" name="页脚占位符 4"/>
          <p:cNvSpPr>
            <a:spLocks noGrp="1"/>
          </p:cNvSpPr>
          <p:nvPr>
            <p:ph type="ftr"/>
          </p:nvPr>
        </p:nvSpPr>
        <p:spPr/>
        <p:txBody>
          <a:bodyPr/>
          <a:lstStyle/>
          <a:p>
            <a:r>
              <a:rPr lang="en-US"/>
              <a:t>Oren Kedem, Intel et al</a:t>
            </a:r>
            <a:endParaRPr lang="en-US" dirty="0"/>
          </a:p>
        </p:txBody>
      </p:sp>
      <p:sp>
        <p:nvSpPr>
          <p:cNvPr id="6" name="灯片编号占位符 5"/>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2846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a:t>
            </a:r>
            <a:r>
              <a:rPr lang="en-US" altLang="zh-CN" dirty="0"/>
              <a:t>pril</a:t>
            </a:r>
            <a:r>
              <a:rPr lang="en-US" dirty="0"/>
              <a:t>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0647</a:t>
            </a:r>
            <a:r>
              <a:rPr kumimoji="0" lang="en-GB"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xmlns=""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Information Exchange of WLAN Sensing Link</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2022-04-14</a:t>
            </a:r>
          </a:p>
        </p:txBody>
      </p:sp>
      <p:sp>
        <p:nvSpPr>
          <p:cNvPr id="13" name="Date Placeholder 3"/>
          <p:cNvSpPr>
            <a:spLocks noGrp="1"/>
          </p:cNvSpPr>
          <p:nvPr>
            <p:ph type="dt" idx="10"/>
          </p:nvPr>
        </p:nvSpPr>
        <p:spPr>
          <a:xfrm>
            <a:off x="696912" y="333375"/>
            <a:ext cx="1874823" cy="273050"/>
          </a:xfrm>
        </p:spPr>
        <p:txBody>
          <a:bodyPr/>
          <a:lstStyle/>
          <a:p>
            <a:r>
              <a:rPr lang="en-US" altLang="zh-CN" dirty="0"/>
              <a:t>April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2929385761"/>
              </p:ext>
            </p:extLst>
          </p:nvPr>
        </p:nvGraphicFramePr>
        <p:xfrm>
          <a:off x="762000" y="3110128"/>
          <a:ext cx="7620000" cy="2090899"/>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87276">
                <a:tc>
                  <a:txBody>
                    <a:bodyPr/>
                    <a:lstStyle/>
                    <a:p>
                      <a:pPr algn="ctr"/>
                      <a:r>
                        <a:rPr lang="en-US" altLang="zh-CN" sz="1200" i="0" kern="1200" dirty="0">
                          <a:solidFill>
                            <a:schemeClr val="dk1"/>
                          </a:solidFill>
                          <a:latin typeface="+mn-lt"/>
                          <a:ea typeface="Times New Roman"/>
                          <a:cs typeface="Arial"/>
                        </a:rPr>
                        <a:t>Wei </a:t>
                      </a:r>
                      <a:r>
                        <a:rPr lang="en-US" altLang="zh-CN" sz="1200" i="0" kern="1200" dirty="0" err="1">
                          <a:solidFill>
                            <a:schemeClr val="dk1"/>
                          </a:solidFill>
                          <a:latin typeface="+mn-lt"/>
                          <a:ea typeface="Times New Roman"/>
                          <a:cs typeface="Arial"/>
                        </a:rPr>
                        <a:t>Ruan</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r>
                        <a:rPr lang="en-US" altLang="zh-CN" sz="1200" i="0" kern="1200" dirty="0">
                          <a:solidFill>
                            <a:schemeClr val="dk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Stephen McCann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Rentian</a:t>
                      </a:r>
                      <a:r>
                        <a:rPr lang="en-US" altLang="zh-CN" sz="1200" i="0" kern="1200" dirty="0">
                          <a:solidFill>
                            <a:schemeClr val="dk1"/>
                          </a:solidFill>
                          <a:latin typeface="+mn-lt"/>
                          <a:ea typeface="Times New Roman"/>
                          <a:cs typeface="Arial"/>
                        </a:rPr>
                        <a:t> Ding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298213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[1] 11-22-0381-01-00bf-tx-power-control-and-reporting.pptx</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216562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The digital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could be exchanged in the WLAN sensing.</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A general rule should be adopted during the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adjustment:</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if</a:t>
            </a:r>
            <a:r>
              <a:rPr lang="zh-CN" altLang="en-US" sz="1800" b="0" dirty="0">
                <a:solidFill>
                  <a:schemeClr val="tx1"/>
                </a:solidFill>
                <a:latin typeface="Times New Roman" panose="02020603050405020304" pitchFamily="18" charset="0"/>
                <a:cs typeface="Times New Roman" panose="02020603050405020304" pitchFamily="18" charset="0"/>
              </a:rPr>
              <a:t> </a:t>
            </a:r>
            <a:r>
              <a:rPr lang="en-US" altLang="zh-CN" sz="1800" b="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in RF.</a:t>
            </a: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138288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Comparison of information exchange approaches</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graphicFrame>
        <p:nvGraphicFramePr>
          <p:cNvPr id="8" name="表格 7"/>
          <p:cNvGraphicFramePr>
            <a:graphicFrameLocks noGrp="1"/>
          </p:cNvGraphicFramePr>
          <p:nvPr>
            <p:extLst>
              <p:ext uri="{D42A27DB-BD31-4B8C-83A1-F6EECF244321}">
                <p14:modId xmlns:p14="http://schemas.microsoft.com/office/powerpoint/2010/main" val="1030292033"/>
              </p:ext>
            </p:extLst>
          </p:nvPr>
        </p:nvGraphicFramePr>
        <p:xfrm>
          <a:off x="261838" y="1612736"/>
          <a:ext cx="8640960" cy="4480560"/>
        </p:xfrm>
        <a:graphic>
          <a:graphicData uri="http://schemas.openxmlformats.org/drawingml/2006/table">
            <a:tbl>
              <a:tblPr firstRow="1" bandRow="1">
                <a:tableStyleId>{5C22544A-7EE6-4342-B048-85BDC9FD1C3A}</a:tableStyleId>
              </a:tblPr>
              <a:tblGrid>
                <a:gridCol w="2344108">
                  <a:extLst>
                    <a:ext uri="{9D8B030D-6E8A-4147-A177-3AD203B41FA5}">
                      <a16:colId xmlns:a16="http://schemas.microsoft.com/office/drawing/2014/main" xmlns="" val="20000"/>
                    </a:ext>
                  </a:extLst>
                </a:gridCol>
                <a:gridCol w="3128500">
                  <a:extLst>
                    <a:ext uri="{9D8B030D-6E8A-4147-A177-3AD203B41FA5}">
                      <a16:colId xmlns:a16="http://schemas.microsoft.com/office/drawing/2014/main" xmlns="" val="20001"/>
                    </a:ext>
                  </a:extLst>
                </a:gridCol>
                <a:gridCol w="3168352">
                  <a:extLst>
                    <a:ext uri="{9D8B030D-6E8A-4147-A177-3AD203B41FA5}">
                      <a16:colId xmlns:a16="http://schemas.microsoft.com/office/drawing/2014/main" xmlns="" val="20002"/>
                    </a:ext>
                  </a:extLst>
                </a:gridCol>
              </a:tblGrid>
              <a:tr h="370840">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Options </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a:solidFill>
                            <a:schemeClr val="tx1"/>
                          </a:solidFill>
                          <a:effectLst/>
                          <a:latin typeface="+mj-lt"/>
                          <a:ea typeface="宋体" panose="02010600030101010101" pitchFamily="2" charset="-122"/>
                          <a:cs typeface="+mn-cs"/>
                        </a:rPr>
                        <a:t>Pros.</a:t>
                      </a:r>
                      <a:endParaRPr lang="zh-CN" sz="2000" b="1" kern="120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Cons.</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0840">
                <a:tc>
                  <a:txBody>
                    <a:bodyPr/>
                    <a:lstStyle/>
                    <a:p>
                      <a:pPr algn="ctr">
                        <a:spcAft>
                          <a:spcPts val="0"/>
                        </a:spcAft>
                      </a:pPr>
                      <a:r>
                        <a:rPr lang="en-US" sz="1600" b="1" dirty="0">
                          <a:solidFill>
                            <a:schemeClr val="tx1"/>
                          </a:solidFill>
                          <a:effectLst/>
                          <a:latin typeface="+mj-lt"/>
                          <a:ea typeface="宋体" panose="02010600030101010101" pitchFamily="2" charset="-122"/>
                        </a:rPr>
                        <a:t>Option 1</a:t>
                      </a:r>
                      <a:endParaRPr lang="zh-CN" sz="16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Exchange the level of LNA and VGA of each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Abundant information</a:t>
                      </a:r>
                      <a:endParaRPr lang="zh-CN" sz="1600" b="1" kern="1200" dirty="0">
                        <a:solidFill>
                          <a:schemeClr val="tx1"/>
                        </a:solidFill>
                        <a:effectLst/>
                        <a:latin typeface="+mj-lt"/>
                        <a:ea typeface="宋体" panose="02010600030101010101" pitchFamily="2" charset="-122"/>
                        <a:cs typeface="+mn-cs"/>
                      </a:endParaRPr>
                    </a:p>
                    <a:p>
                      <a:pPr marL="0" algn="l" defTabSz="914400" rtl="0" eaLnBrk="1" latinLnBrk="0" hangingPunct="1">
                        <a:spcAft>
                          <a:spcPts val="0"/>
                        </a:spcAft>
                      </a:pPr>
                      <a:r>
                        <a:rPr lang="en-US" sz="1200" dirty="0">
                          <a:solidFill>
                            <a:schemeClr val="tx1"/>
                          </a:solidFill>
                          <a:effectLst/>
                          <a:latin typeface="+mj-lt"/>
                          <a:ea typeface="宋体" panose="02010600030101010101" pitchFamily="2" charset="-122"/>
                        </a:rPr>
                        <a:t>E.g. LNA and VGA levels and maybe helpful for further compensation.</a:t>
                      </a:r>
                      <a:endParaRPr lang="zh-CN" sz="18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More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A few bits for LNA level indication and a few bits for VGA level indication.</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2</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and/or VGA level changes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LNA changes and 1 bit for the indication of VGA changes, or 1 bit for the indication of AGC(LNA+VGA) changes.</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Limited information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change is indicated, but the variation range is still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3</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adjustment exceed certain threshold(s)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1(a few) bit(s) for the indication of AGC adjustment exceed certain threshold(s). </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Non-unified threshold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threshold(s) could be vendor specific and depend on the nonlinear properties of the LNA and VGA adopted.</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4</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make the signal saturated or too small for the ADC.</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ADC saturation and 1 bit for the indication of signal is too small.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The indication is very important when it(saturation or too small) happens, because in this case, the error is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Happens occasionally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If AGC is not fixed for ‘long time’ during sensing, this happens occasionally.</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136016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04937"/>
            <a:ext cx="7770813" cy="483237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Do you support to add the following to the 11bf </a:t>
            </a:r>
            <a:r>
              <a:rPr lang="en-US" altLang="zh-CN" sz="1600" b="0" dirty="0" smtClean="0">
                <a:solidFill>
                  <a:schemeClr val="tx1"/>
                </a:solidFill>
                <a:latin typeface="Times New Roman" panose="02020603050405020304" pitchFamily="18" charset="0"/>
                <a:cs typeface="Times New Roman" panose="02020603050405020304" pitchFamily="18" charset="0"/>
              </a:rPr>
              <a:t>SFD</a:t>
            </a:r>
            <a:r>
              <a:rPr lang="en-US" altLang="zh-CN" sz="1600" b="0" dirty="0">
                <a:solidFill>
                  <a:schemeClr val="tx1"/>
                </a:solidFill>
                <a:latin typeface="Times New Roman" panose="02020603050405020304" pitchFamily="18" charset="0"/>
                <a:cs typeface="Times New Roman" panose="02020603050405020304" pitchFamily="18" charset="0"/>
              </a:rPr>
              <a:t> </a:t>
            </a:r>
            <a:r>
              <a:rPr lang="en-US" altLang="zh-CN" sz="1600" b="0" dirty="0" smtClean="0">
                <a:solidFill>
                  <a:schemeClr val="tx1"/>
                </a:solidFill>
                <a:latin typeface="Times New Roman" panose="02020603050405020304" pitchFamily="18" charset="0"/>
                <a:cs typeface="Times New Roman" panose="02020603050405020304" pitchFamily="18" charset="0"/>
              </a:rPr>
              <a:t>?</a:t>
            </a:r>
            <a:endParaRPr lang="en-US" altLang="zh-CN" sz="1600" b="0" dirty="0" smtClean="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600" b="0" dirty="0" smtClean="0">
                <a:solidFill>
                  <a:schemeClr val="tx1"/>
                </a:solidFill>
                <a:latin typeface="Times New Roman" panose="02020603050405020304" pitchFamily="18" charset="0"/>
                <a:cs typeface="Times New Roman" panose="02020603050405020304" pitchFamily="18" charset="0"/>
              </a:rPr>
              <a:t>The following </a:t>
            </a:r>
            <a:r>
              <a:rPr lang="en-US" altLang="zh-CN" sz="1600" b="0" dirty="0">
                <a:solidFill>
                  <a:schemeClr val="tx1"/>
                </a:solidFill>
                <a:latin typeface="Times New Roman" panose="02020603050405020304" pitchFamily="18" charset="0"/>
                <a:cs typeface="Times New Roman" panose="02020603050405020304" pitchFamily="18" charset="0"/>
              </a:rPr>
              <a:t>optional </a:t>
            </a:r>
            <a:r>
              <a:rPr lang="en-US" altLang="zh-CN" sz="1600" b="0" dirty="0" smtClean="0">
                <a:solidFill>
                  <a:schemeClr val="tx1"/>
                </a:solidFill>
                <a:latin typeface="Times New Roman" panose="02020603050405020304" pitchFamily="18" charset="0"/>
                <a:cs typeface="Times New Roman" panose="02020603050405020304" pitchFamily="18" charset="0"/>
              </a:rPr>
              <a:t>features are defined. </a:t>
            </a:r>
            <a:endParaRPr lang="en-US" altLang="zh-CN" sz="1600" b="0" dirty="0">
              <a:solidFill>
                <a:schemeClr val="tx1"/>
              </a:solidFill>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Both RF gain and digital gain of each Rx antenna should be reported in the sensing measurement report frame.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RF gain and digital gain should be reported in separate fields</a:t>
            </a:r>
            <a:r>
              <a:rPr lang="en-US" altLang="zh-CN" sz="1400" b="0" dirty="0" smtClean="0">
                <a:solidFill>
                  <a:schemeClr val="tx1"/>
                </a:solidFill>
                <a:latin typeface="Times New Roman" panose="02020603050405020304" pitchFamily="18" charset="0"/>
                <a:cs typeface="Times New Roman" panose="02020603050405020304" pitchFamily="18" charset="0"/>
              </a:rPr>
              <a:t>.</a:t>
            </a:r>
          </a:p>
          <a:p>
            <a:pPr indent="342900">
              <a:buFont typeface="Wingdings" panose="05000000000000000000" pitchFamily="2" charset="2"/>
              <a:buChar char="Ø"/>
            </a:pPr>
            <a:r>
              <a:rPr lang="en-US" altLang="zh-CN" sz="1400" b="0" dirty="0" smtClean="0">
                <a:solidFill>
                  <a:schemeClr val="tx1"/>
                </a:solidFill>
                <a:latin typeface="Times New Roman" panose="02020603050405020304" pitchFamily="18" charset="0"/>
                <a:cs typeface="Times New Roman" panose="02020603050405020304" pitchFamily="18" charset="0"/>
              </a:rPr>
              <a:t>The sensing measurement report frame provides an indication about the AGC change.</a:t>
            </a:r>
          </a:p>
          <a:p>
            <a:pPr indent="342900">
              <a:buFont typeface="Wingdings" panose="05000000000000000000" pitchFamily="2" charset="2"/>
              <a:buChar char="Ø"/>
            </a:pPr>
            <a:endParaRPr lang="en-US" altLang="zh-CN" sz="1400" b="0" dirty="0" smtClean="0">
              <a:solidFill>
                <a:schemeClr val="tx1"/>
              </a:solidFill>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r>
              <a:rPr lang="en-US" altLang="zh-CN" sz="1400" b="0" dirty="0" smtClean="0">
                <a:solidFill>
                  <a:schemeClr val="tx1"/>
                </a:solidFill>
                <a:latin typeface="Times New Roman" panose="02020603050405020304" pitchFamily="18" charset="0"/>
                <a:cs typeface="Times New Roman" panose="02020603050405020304" pitchFamily="18" charset="0"/>
              </a:rPr>
              <a:t>Note</a:t>
            </a:r>
            <a:r>
              <a:rPr lang="en-US" altLang="zh-CN" sz="1400" b="0" dirty="0">
                <a:solidFill>
                  <a:schemeClr val="tx1"/>
                </a:solidFill>
                <a:latin typeface="Times New Roman" panose="02020603050405020304" pitchFamily="18" charset="0"/>
                <a:cs typeface="Times New Roman" panose="02020603050405020304" pitchFamily="18" charset="0"/>
              </a:rPr>
              <a:t>: </a:t>
            </a:r>
          </a:p>
          <a:p>
            <a:pPr marL="628650" indent="285750">
              <a:buFont typeface="Wingdings" panose="05000000000000000000" pitchFamily="2" charset="2"/>
              <a:buChar char="n"/>
            </a:pPr>
            <a:r>
              <a:rPr lang="en-US" altLang="zh-CN" sz="1200" b="0" dirty="0">
                <a:solidFill>
                  <a:schemeClr val="tx1"/>
                </a:solidFill>
                <a:latin typeface="Times New Roman" panose="02020603050405020304" pitchFamily="18" charset="0"/>
                <a:cs typeface="Times New Roman" panose="02020603050405020304" pitchFamily="18" charset="0"/>
              </a:rPr>
              <a:t>RF gain is defined as the gain in analog domain mainly contains the gain of AGC and other components.</a:t>
            </a:r>
          </a:p>
          <a:p>
            <a:pPr marL="628650" indent="285750">
              <a:buFont typeface="Wingdings" panose="05000000000000000000" pitchFamily="2" charset="2"/>
              <a:buChar char="n"/>
            </a:pPr>
            <a:r>
              <a:rPr lang="en-US" altLang="zh-CN" sz="1200" b="0" dirty="0">
                <a:solidFill>
                  <a:schemeClr val="tx1"/>
                </a:solidFill>
                <a:latin typeface="Times New Roman" panose="02020603050405020304" pitchFamily="18" charset="0"/>
                <a:cs typeface="Times New Roman" panose="02020603050405020304" pitchFamily="18" charset="0"/>
              </a:rPr>
              <a:t>Digital gain is defined as the gain in digital domain</a:t>
            </a:r>
            <a:r>
              <a:rPr lang="en-US" altLang="zh-CN" sz="1200" b="0" dirty="0" smtClean="0">
                <a:solidFill>
                  <a:schemeClr val="tx1"/>
                </a:solidFill>
                <a:latin typeface="Times New Roman" panose="02020603050405020304" pitchFamily="18" charset="0"/>
                <a:cs typeface="Times New Roman" panose="02020603050405020304" pitchFamily="18" charset="0"/>
              </a:rPr>
              <a:t>.</a:t>
            </a:r>
          </a:p>
          <a:p>
            <a:pPr marL="628650" indent="285750">
              <a:buFont typeface="Wingdings" panose="05000000000000000000" pitchFamily="2" charset="2"/>
              <a:buChar char="n"/>
            </a:pPr>
            <a:r>
              <a:rPr lang="en-US" altLang="zh-CN" sz="1200" b="0" dirty="0" smtClean="0">
                <a:solidFill>
                  <a:schemeClr val="tx1"/>
                </a:solidFill>
                <a:latin typeface="Times New Roman" panose="02020603050405020304" pitchFamily="18" charset="0"/>
                <a:cs typeface="Times New Roman" panose="02020603050405020304" pitchFamily="18" charset="0"/>
              </a:rPr>
              <a:t>If the device is not </a:t>
            </a:r>
            <a:r>
              <a:rPr lang="en-US" altLang="zh-CN" sz="1200" b="0" dirty="0" smtClean="0">
                <a:solidFill>
                  <a:schemeClr val="tx1"/>
                </a:solidFill>
                <a:latin typeface="Times New Roman" panose="02020603050405020304" pitchFamily="18" charset="0"/>
                <a:cs typeface="Times New Roman" panose="02020603050405020304" pitchFamily="18" charset="0"/>
              </a:rPr>
              <a:t>able to </a:t>
            </a:r>
            <a:r>
              <a:rPr lang="en-US" altLang="zh-CN" sz="1200" b="0" dirty="0" smtClean="0">
                <a:solidFill>
                  <a:schemeClr val="tx1"/>
                </a:solidFill>
                <a:latin typeface="Times New Roman" panose="02020603050405020304" pitchFamily="18" charset="0"/>
                <a:cs typeface="Times New Roman" panose="02020603050405020304" pitchFamily="18" charset="0"/>
              </a:rPr>
              <a:t>provide the RF and/or digital gain, it may indicate the if the AGC changes.</a:t>
            </a:r>
            <a:endParaRPr lang="en-US" altLang="zh-CN" sz="1200" b="0" dirty="0">
              <a:solidFill>
                <a:schemeClr val="tx1"/>
              </a:solidFill>
              <a:latin typeface="Times New Roman" panose="02020603050405020304" pitchFamily="18" charset="0"/>
              <a:cs typeface="Times New Roman" panose="02020603050405020304" pitchFamily="18" charset="0"/>
            </a:endParaRPr>
          </a:p>
          <a:p>
            <a:pPr marL="628650" indent="-285750">
              <a:buFont typeface="Wingdings" panose="05000000000000000000" pitchFamily="2" charset="2"/>
              <a:buChar char="Ø"/>
            </a:pPr>
            <a:endParaRPr lang="en-US" altLang="zh-CN" sz="14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4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3971175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3894" y="1809683"/>
            <a:ext cx="7770813" cy="137705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Similar with slide 7, the data is collected within an empty room, and we can find that even for the ‘static’ environment, the AGC adjusts sometimes.</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It is clearly shown that when the VGA adjusts at some CSI samples, the amplitude of the CSI on difference subcarriers changes nonlinearly. And this effect introduced by AGC adjustment cannot be eliminated by normalization.</a:t>
            </a: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991" y="3370240"/>
            <a:ext cx="3744416" cy="2808312"/>
          </a:xfrm>
          <a:prstGeom prst="rect">
            <a:avLst/>
          </a:prstGeom>
        </p:spPr>
      </p:pic>
      <p:grpSp>
        <p:nvGrpSpPr>
          <p:cNvPr id="13" name="组合 12"/>
          <p:cNvGrpSpPr/>
          <p:nvPr/>
        </p:nvGrpSpPr>
        <p:grpSpPr>
          <a:xfrm>
            <a:off x="4211960" y="3140968"/>
            <a:ext cx="4482389" cy="1564276"/>
            <a:chOff x="4283968" y="3475412"/>
            <a:chExt cx="4482389" cy="1564276"/>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3475412"/>
              <a:ext cx="4482389" cy="1564276"/>
            </a:xfrm>
            <a:prstGeom prst="rect">
              <a:avLst/>
            </a:prstGeom>
          </p:spPr>
        </p:pic>
        <p:sp>
          <p:nvSpPr>
            <p:cNvPr id="8" name="椭圆 7"/>
            <p:cNvSpPr/>
            <p:nvPr/>
          </p:nvSpPr>
          <p:spPr bwMode="auto">
            <a:xfrm rot="2530441">
              <a:off x="7042655" y="3621130"/>
              <a:ext cx="180783" cy="565402"/>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椭圆 8"/>
            <p:cNvSpPr/>
            <p:nvPr/>
          </p:nvSpPr>
          <p:spPr bwMode="auto">
            <a:xfrm rot="19498820">
              <a:off x="7941773" y="3595975"/>
              <a:ext cx="173222" cy="514316"/>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0" name="椭圆 9"/>
          <p:cNvSpPr/>
          <p:nvPr/>
        </p:nvSpPr>
        <p:spPr bwMode="auto">
          <a:xfrm rot="10800000">
            <a:off x="2267743" y="5627747"/>
            <a:ext cx="720079" cy="262131"/>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图片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4769872"/>
            <a:ext cx="2097758" cy="1640913"/>
          </a:xfrm>
          <a:prstGeom prst="rect">
            <a:avLst/>
          </a:prstGeom>
        </p:spPr>
      </p:pic>
    </p:spTree>
    <p:extLst>
      <p:ext uri="{BB962C8B-B14F-4D97-AF65-F5344CB8AC3E}">
        <p14:creationId xmlns:p14="http://schemas.microsoft.com/office/powerpoint/2010/main" val="1824583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1206" y="1751013"/>
            <a:ext cx="4172645" cy="4351041"/>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Considering the presence detection application as an example.</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We collected data from empty room, room with dynamic target. The data is divided into three groups to analysis the effect of AGC adjustment in static scenarios, say static (no AGC adjustment), false static (AGC adjustment), dynamic.</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amplitude variance of corresponding scenarios are presented bellow, it is clear that the </a:t>
            </a:r>
            <a:r>
              <a:rPr lang="en-US" altLang="zh-CN" sz="1600" b="0">
                <a:solidFill>
                  <a:schemeClr val="tx1"/>
                </a:solidFill>
                <a:latin typeface="Times New Roman" panose="02020603050405020304" pitchFamily="18" charset="0"/>
                <a:cs typeface="Times New Roman" panose="02020603050405020304" pitchFamily="18" charset="0"/>
              </a:rPr>
              <a:t>variance of ‘static</a:t>
            </a:r>
            <a:r>
              <a:rPr lang="en-US" altLang="zh-CN" sz="1600" b="0" dirty="0">
                <a:solidFill>
                  <a:schemeClr val="tx1"/>
                </a:solidFill>
                <a:latin typeface="Times New Roman" panose="02020603050405020304" pitchFamily="18" charset="0"/>
                <a:cs typeface="Times New Roman" panose="02020603050405020304" pitchFamily="18" charset="0"/>
              </a:rPr>
              <a:t>’ data with AGC adjustment will bounce up as ‘dynamic’ data. </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effect introduced by AGC cannot be eliminated by normalization per CSI sample (as indicated in the bottom figure). </a:t>
            </a:r>
          </a:p>
          <a:p>
            <a:pPr>
              <a:buFont typeface="Arial" panose="020B0604020202020204" pitchFamily="34" charset="0"/>
              <a:buChar char="•"/>
            </a:pP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15</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18" y="2398263"/>
            <a:ext cx="4392488" cy="3294366"/>
          </a:xfrm>
          <a:prstGeom prst="rect">
            <a:avLst/>
          </a:prstGeom>
        </p:spPr>
      </p:pic>
    </p:spTree>
    <p:extLst>
      <p:ext uri="{BB962C8B-B14F-4D97-AF65-F5344CB8AC3E}">
        <p14:creationId xmlns:p14="http://schemas.microsoft.com/office/powerpoint/2010/main" val="276302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348880"/>
            <a:ext cx="7770813" cy="3888432"/>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Link for WLAN Sensing </a:t>
            </a:r>
          </a:p>
          <a:p>
            <a:pPr>
              <a:buFont typeface="Arial" panose="020B0604020202020204" pitchFamily="34" charset="0"/>
              <a:buChar char="•"/>
            </a:pPr>
            <a:r>
              <a:rPr lang="en-US" altLang="zh-CN" dirty="0" err="1">
                <a:latin typeface="Times New Roman" panose="02020603050405020304" pitchFamily="18" charset="0"/>
                <a:cs typeface="Times New Roman" panose="02020603050405020304" pitchFamily="18" charset="0"/>
              </a:rPr>
              <a:t>Tx</a:t>
            </a:r>
            <a:r>
              <a:rPr lang="en-US" altLang="zh-CN" dirty="0">
                <a:latin typeface="Times New Roman" panose="02020603050405020304" pitchFamily="18" charset="0"/>
                <a:cs typeface="Times New Roman" panose="02020603050405020304" pitchFamily="18" charset="0"/>
              </a:rPr>
              <a:t> Power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Rx Gain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Summary</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a:t>
            </a:r>
            <a:r>
              <a:rPr lang="en-US" altLang="zh-CN" sz="2000" b="0" dirty="0" err="1">
                <a:latin typeface="Times New Roman" panose="02020603050405020304" pitchFamily="18" charset="0"/>
                <a:cs typeface="Times New Roman" panose="02020603050405020304" pitchFamily="18" charset="0"/>
              </a:rPr>
              <a:t>Tx</a:t>
            </a:r>
            <a:r>
              <a:rPr lang="en-US" altLang="zh-CN" sz="2000" b="0" dirty="0">
                <a:latin typeface="Times New Roman" panose="02020603050405020304" pitchFamily="18" charset="0"/>
                <a:cs typeface="Times New Roman" panose="02020603050405020304" pitchFamily="18" charset="0"/>
              </a:rPr>
              <a:t> Power Control and reporting in WLAN sensing has been discussed in previous contribution [1]. </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power of the entire WLAN sensing link is further discussed.</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005064"/>
            <a:ext cx="7990656" cy="239834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solidFill>
                  <a:srgbClr val="FF0000"/>
                </a:solidFill>
                <a:latin typeface="Times New Roman" panose="02020603050405020304" pitchFamily="18" charset="0"/>
                <a:cs typeface="Times New Roman" panose="02020603050405020304" pitchFamily="18" charset="0"/>
              </a:rPr>
              <a:t> </a:t>
            </a:r>
            <a:r>
              <a:rPr lang="en-US" altLang="zh-CN" sz="1600" b="0" dirty="0">
                <a:solidFill>
                  <a:schemeClr val="tx1"/>
                </a:solidFill>
                <a:latin typeface="Times New Roman" panose="02020603050405020304" pitchFamily="18" charset="0"/>
                <a:cs typeface="Times New Roman" panose="02020603050405020304" pitchFamily="18" charset="0"/>
              </a:rPr>
              <a:t>simplified</a:t>
            </a:r>
            <a:r>
              <a:rPr lang="en-US" altLang="zh-CN" sz="1600" b="0" dirty="0">
                <a:latin typeface="Times New Roman" panose="02020603050405020304" pitchFamily="18" charset="0"/>
                <a:cs typeface="Times New Roman" panose="02020603050405020304" pitchFamily="18" charset="0"/>
              </a:rPr>
              <a:t> structures of the WLAN sensing transmitter and receiver are shown in above figures (the oscillator and filter are omitted).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ideal case for WLAN sensing is that every component in </a:t>
            </a: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latin typeface="Times New Roman" panose="02020603050405020304" pitchFamily="18" charset="0"/>
                <a:cs typeface="Times New Roman" panose="02020603050405020304" pitchFamily="18" charset="0"/>
              </a:rPr>
              <a:t> transmitter and receiver should remain constant during the measurement. Under this condition, the change of the estimated CSIs only represent the channel variation caused by target movement.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But, in actual scenarios, fixing </a:t>
            </a: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power and AGC may introduce additional problems. Instead of fixing Tx power at transmitter and AGC at receiver, make Tx power and AGC changes to minimum and exchange the information when Tx power and AGC adjust is a more practical approach.</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92696"/>
            <a:ext cx="7770813" cy="587376"/>
          </a:xfrm>
        </p:spPr>
        <p:txBody>
          <a:bodyPr/>
          <a:lstStyle/>
          <a:p>
            <a:r>
              <a:rPr lang="en-US" altLang="zh-CN" dirty="0">
                <a:latin typeface="Times New Roman" panose="02020603050405020304" pitchFamily="18" charset="0"/>
                <a:cs typeface="Times New Roman" panose="02020603050405020304" pitchFamily="18" charset="0"/>
              </a:rPr>
              <a:t>Link for WLAN Sensing </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5" name="图片 4"/>
          <p:cNvPicPr>
            <a:picLocks noChangeAspect="1"/>
          </p:cNvPicPr>
          <p:nvPr/>
        </p:nvPicPr>
        <p:blipFill>
          <a:blip r:embed="rId2"/>
          <a:stretch>
            <a:fillRect/>
          </a:stretch>
        </p:blipFill>
        <p:spPr>
          <a:xfrm>
            <a:off x="306515" y="1280072"/>
            <a:ext cx="4530439" cy="1260000"/>
          </a:xfrm>
          <a:prstGeom prst="rect">
            <a:avLst/>
          </a:prstGeom>
        </p:spPr>
      </p:pic>
      <p:pic>
        <p:nvPicPr>
          <p:cNvPr id="7" name="图片 6"/>
          <p:cNvPicPr>
            <a:picLocks noChangeAspect="1"/>
          </p:cNvPicPr>
          <p:nvPr/>
        </p:nvPicPr>
        <p:blipFill>
          <a:blip r:embed="rId3"/>
          <a:stretch>
            <a:fillRect/>
          </a:stretch>
        </p:blipFill>
        <p:spPr>
          <a:xfrm>
            <a:off x="3347864" y="2204864"/>
            <a:ext cx="5478675" cy="1800000"/>
          </a:xfrm>
          <a:prstGeom prst="rect">
            <a:avLst/>
          </a:prstGeom>
        </p:spPr>
      </p:pic>
    </p:spTree>
    <p:extLst>
      <p:ext uri="{BB962C8B-B14F-4D97-AF65-F5344CB8AC3E}">
        <p14:creationId xmlns:p14="http://schemas.microsoft.com/office/powerpoint/2010/main" val="655113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
        <p:nvSpPr>
          <p:cNvPr id="8" name="Content Placeholder 1"/>
          <p:cNvSpPr txBox="1">
            <a:spLocks/>
          </p:cNvSpPr>
          <p:nvPr/>
        </p:nvSpPr>
        <p:spPr bwMode="auto">
          <a:xfrm>
            <a:off x="696912" y="1900605"/>
            <a:ext cx="7770813" cy="2177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In reference[1], the effect of Tx Power on sensing has been discussed thoroughly and LMR is requested as feedback in 11az.</a:t>
            </a:r>
          </a:p>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Actually,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could be further divided into two parts: digital power and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These two powers are defined as follows.</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Digital power is defined as the power before the DAC.</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Tx power is defined as the power at the antenna connector.</a:t>
            </a:r>
          </a:p>
        </p:txBody>
      </p:sp>
      <p:graphicFrame>
        <p:nvGraphicFramePr>
          <p:cNvPr id="2" name="表格 1"/>
          <p:cNvGraphicFramePr>
            <a:graphicFrameLocks noGrp="1"/>
          </p:cNvGraphicFramePr>
          <p:nvPr>
            <p:extLst>
              <p:ext uri="{D42A27DB-BD31-4B8C-83A1-F6EECF244321}">
                <p14:modId xmlns:p14="http://schemas.microsoft.com/office/powerpoint/2010/main" val="684051835"/>
              </p:ext>
            </p:extLst>
          </p:nvPr>
        </p:nvGraphicFramePr>
        <p:xfrm>
          <a:off x="1445146" y="4461729"/>
          <a:ext cx="6480720" cy="111252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xmlns="" val="20000"/>
                    </a:ext>
                  </a:extLst>
                </a:gridCol>
                <a:gridCol w="2520280">
                  <a:extLst>
                    <a:ext uri="{9D8B030D-6E8A-4147-A177-3AD203B41FA5}">
                      <a16:colId xmlns:a16="http://schemas.microsoft.com/office/drawing/2014/main" xmlns="" val="20001"/>
                    </a:ext>
                  </a:extLst>
                </a:gridCol>
                <a:gridCol w="2736304">
                  <a:extLst>
                    <a:ext uri="{9D8B030D-6E8A-4147-A177-3AD203B41FA5}">
                      <a16:colId xmlns:a16="http://schemas.microsoft.com/office/drawing/2014/main" xmlns="" val="20002"/>
                    </a:ext>
                  </a:extLst>
                </a:gridCol>
              </a:tblGrid>
              <a:tr h="370840">
                <a:tc>
                  <a:txBody>
                    <a:bodyPr/>
                    <a:lstStyle/>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Digital Power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err="1">
                          <a:solidFill>
                            <a:schemeClr val="tx1"/>
                          </a:solidFill>
                        </a:rPr>
                        <a:t>Tx</a:t>
                      </a:r>
                      <a:r>
                        <a:rPr lang="en-US" altLang="zh-CN" dirty="0">
                          <a:solidFill>
                            <a:schemeClr val="tx1"/>
                          </a:solidFill>
                        </a:rPr>
                        <a:t> Power</a:t>
                      </a:r>
                      <a:r>
                        <a:rPr lang="en-US" altLang="zh-CN" baseline="0" dirty="0">
                          <a:solidFill>
                            <a:schemeClr val="tx1"/>
                          </a:solidFill>
                        </a:rPr>
                        <a:t> </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Pros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Good Linear</a:t>
                      </a:r>
                      <a:r>
                        <a:rPr lang="en-US" altLang="zh-CN" sz="1600" baseline="0" dirty="0">
                          <a:solidFill>
                            <a:schemeClr val="tx1"/>
                          </a:solidFill>
                        </a:rPr>
                        <a:t> property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Large</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Cons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Small</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Linear</a:t>
                      </a:r>
                      <a:r>
                        <a:rPr lang="en-US" altLang="zh-CN" sz="1600" baseline="0" dirty="0">
                          <a:solidFill>
                            <a:schemeClr val="tx1"/>
                          </a:solidFill>
                        </a:rPr>
                        <a:t> property is not good</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991529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8" name="Content Placeholder 1"/>
          <p:cNvSpPr txBox="1">
            <a:spLocks/>
          </p:cNvSpPr>
          <p:nvPr/>
        </p:nvSpPr>
        <p:spPr bwMode="auto">
          <a:xfrm>
            <a:off x="685800" y="1988840"/>
            <a:ext cx="7770813" cy="43924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There is possibility that even if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remains constant, the digital power changes and RF power changes. Under this condition, the CSI will also be affected.</a:t>
            </a:r>
          </a:p>
          <a:p>
            <a:pPr marL="0" indent="0"/>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 general rule could be added for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adjustment: </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if</a:t>
            </a:r>
            <a:r>
              <a:rPr lang="zh-CN" altLang="en-US" sz="1600" b="0" kern="0" dirty="0">
                <a:solidFill>
                  <a:schemeClr val="tx1"/>
                </a:solidFill>
                <a:latin typeface="Times New Roman" panose="02020603050405020304" pitchFamily="18" charset="0"/>
                <a:cs typeface="Times New Roman" panose="02020603050405020304" pitchFamily="18" charset="0"/>
              </a:rPr>
              <a:t> </a:t>
            </a:r>
            <a:r>
              <a:rPr lang="en-US" altLang="zh-CN" sz="1600" b="0" kern="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600" b="0" kern="0" dirty="0" err="1">
                <a:solidFill>
                  <a:schemeClr val="tx1"/>
                </a:solidFill>
                <a:latin typeface="Times New Roman" panose="02020603050405020304" pitchFamily="18" charset="0"/>
                <a:cs typeface="Times New Roman" panose="02020603050405020304" pitchFamily="18" charset="0"/>
              </a:rPr>
              <a:t>Tx</a:t>
            </a:r>
            <a:r>
              <a:rPr lang="en-US" altLang="zh-CN" sz="1600" b="0" kern="0" dirty="0">
                <a:solidFill>
                  <a:schemeClr val="tx1"/>
                </a:solidFill>
                <a:latin typeface="Times New Roman" panose="02020603050405020304" pitchFamily="18" charset="0"/>
                <a:cs typeface="Times New Roman" panose="02020603050405020304" pitchFamily="18" charset="0"/>
              </a:rPr>
              <a:t> Power in RF then.</a:t>
            </a:r>
          </a:p>
          <a:p>
            <a:pPr>
              <a:buFont typeface="Arial" panose="020B0604020202020204" pitchFamily="34" charset="0"/>
              <a:buChar char="•"/>
            </a:pPr>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And, besides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the digital power of the PPDU also can be exchanged in WLAN sensing. The information of Digital Power could be used for compensation because of its good linearity.</a:t>
            </a:r>
          </a:p>
        </p:txBody>
      </p:sp>
    </p:spTree>
    <p:extLst>
      <p:ext uri="{BB962C8B-B14F-4D97-AF65-F5344CB8AC3E}">
        <p14:creationId xmlns:p14="http://schemas.microsoft.com/office/powerpoint/2010/main" val="3328788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1" y="1556792"/>
            <a:ext cx="7770813" cy="204903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Before a CSI is estimated, the AGC will be adjusted to a proper level for the following sampling and processing.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So, actually, the estimated CSI has included the effect of the AGC adjustment. The effect of the AGC adjustment would introduce extra error to WLAN sensing.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data is collected within an empty room, and we can find that even for the ‘static’ environment, the AGC adjusts sometimes.</a:t>
            </a:r>
          </a:p>
          <a:p>
            <a:pPr>
              <a:buFont typeface="Arial" panose="020B0604020202020204" pitchFamily="34" charset="0"/>
              <a:buChar char="•"/>
            </a:pP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
        <p:nvSpPr>
          <p:cNvPr id="7" name="矩形 6"/>
          <p:cNvSpPr/>
          <p:nvPr/>
        </p:nvSpPr>
        <p:spPr>
          <a:xfrm>
            <a:off x="4139952" y="3356992"/>
            <a:ext cx="4572000" cy="2631490"/>
          </a:xfrm>
          <a:prstGeom prst="rect">
            <a:avLst/>
          </a:prstGeom>
        </p:spPr>
        <p:txBody>
          <a:bodyPr>
            <a:spAutoFit/>
          </a:bodyPr>
          <a:lstStyle/>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It is clearly shown that the when the VGA adjusts, the amplitude of the CSI on difference subcarriers is different. This will introduce extra errors for WLAN sensing and decrease the sensing performance.</a:t>
            </a:r>
          </a:p>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If the AGC adjustment information could be exchanged in the WLAN sensing measurement report, the information of the AGC could be further adopted to help the following sensing processing. </a:t>
            </a:r>
          </a:p>
        </p:txBody>
      </p:sp>
      <p:pic>
        <p:nvPicPr>
          <p:cNvPr id="8" name="图片 7">
            <a:extLst>
              <a:ext uri="{FF2B5EF4-FFF2-40B4-BE49-F238E27FC236}">
                <a16:creationId xmlns:a16="http://schemas.microsoft.com/office/drawing/2014/main" xmlns="" id="{EA46EE3C-E1AC-48B2-8764-22090B3FD4BD}"/>
              </a:ext>
            </a:extLst>
          </p:cNvPr>
          <p:cNvPicPr>
            <a:picLocks noChangeAspect="1"/>
          </p:cNvPicPr>
          <p:nvPr/>
        </p:nvPicPr>
        <p:blipFill>
          <a:blip r:embed="rId2"/>
          <a:stretch>
            <a:fillRect/>
          </a:stretch>
        </p:blipFill>
        <p:spPr>
          <a:xfrm>
            <a:off x="611560" y="3789040"/>
            <a:ext cx="3534024" cy="1440000"/>
          </a:xfrm>
          <a:prstGeom prst="rect">
            <a:avLst/>
          </a:prstGeom>
        </p:spPr>
      </p:pic>
    </p:spTree>
    <p:extLst>
      <p:ext uri="{BB962C8B-B14F-4D97-AF65-F5344CB8AC3E}">
        <p14:creationId xmlns:p14="http://schemas.microsoft.com/office/powerpoint/2010/main" val="2263666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3573016"/>
            <a:ext cx="7770813" cy="2664296"/>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Actually, the AGC consists of an LNA and a VGA. The information of the LNA/VGA adjustment could be exchanged during the sensing measurement feedback.</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information could be</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the level of LNA and VGA,</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and/or VGA changes,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make the signal saturate for the following ADC,</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adjustment exceed certain threshold (implementation specific and depends on the chip design).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Information exchange of 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pic>
        <p:nvPicPr>
          <p:cNvPr id="5" name="图片 4"/>
          <p:cNvPicPr>
            <a:picLocks noChangeAspect="1"/>
          </p:cNvPicPr>
          <p:nvPr/>
        </p:nvPicPr>
        <p:blipFill>
          <a:blip r:embed="rId2"/>
          <a:stretch>
            <a:fillRect/>
          </a:stretch>
        </p:blipFill>
        <p:spPr>
          <a:xfrm>
            <a:off x="1519130" y="1340768"/>
            <a:ext cx="6126376" cy="2012800"/>
          </a:xfrm>
          <a:prstGeom prst="rect">
            <a:avLst/>
          </a:prstGeom>
        </p:spPr>
      </p:pic>
    </p:spTree>
    <p:extLst>
      <p:ext uri="{BB962C8B-B14F-4D97-AF65-F5344CB8AC3E}">
        <p14:creationId xmlns:p14="http://schemas.microsoft.com/office/powerpoint/2010/main" val="2668489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772816"/>
            <a:ext cx="7770813" cy="4392488"/>
          </a:xfrm>
        </p:spPr>
        <p:txBody>
          <a:bodyPr/>
          <a:lstStyle/>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To improve the performance of WLAN sensing,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and Rx Gain should remain constant during the sensing measurement to avoid introducing extra errors.</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adjustment: </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i</a:t>
            </a:r>
            <a:r>
              <a:rPr lang="en-US" altLang="zh-CN" sz="1600" b="0" dirty="0">
                <a:solidFill>
                  <a:schemeClr val="tx1"/>
                </a:solidFill>
                <a:latin typeface="Times New Roman" panose="02020603050405020304" pitchFamily="18" charset="0"/>
                <a:cs typeface="Times New Roman" panose="02020603050405020304" pitchFamily="18" charset="0"/>
              </a:rPr>
              <a:t>t is better to adjust the digital power first, then the RF power.</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e</a:t>
            </a:r>
            <a:r>
              <a:rPr lang="en-US" altLang="zh-CN" sz="1600" b="0" dirty="0">
                <a:solidFill>
                  <a:schemeClr val="tx1"/>
                </a:solidFill>
                <a:latin typeface="Times New Roman" panose="02020603050405020304" pitchFamily="18" charset="0"/>
                <a:cs typeface="Times New Roman" panose="02020603050405020304" pitchFamily="18" charset="0"/>
              </a:rPr>
              <a:t>xchange the digital power and </a:t>
            </a:r>
            <a:r>
              <a:rPr lang="en-US" altLang="zh-CN" sz="1600" b="0" dirty="0" err="1">
                <a:solidFill>
                  <a:schemeClr val="tx1"/>
                </a:solidFill>
                <a:latin typeface="Times New Roman" panose="02020603050405020304" pitchFamily="18" charset="0"/>
                <a:cs typeface="Times New Roman" panose="02020603050405020304" pitchFamily="18" charset="0"/>
              </a:rPr>
              <a:t>Tx</a:t>
            </a:r>
            <a:r>
              <a:rPr lang="en-US" altLang="zh-CN" sz="1600" b="0" dirty="0">
                <a:solidFill>
                  <a:schemeClr val="tx1"/>
                </a:solidFill>
                <a:latin typeface="Times New Roman" panose="02020603050405020304" pitchFamily="18" charset="0"/>
                <a:cs typeface="Times New Roman" panose="02020603050405020304" pitchFamily="18" charset="0"/>
              </a:rPr>
              <a:t> power during the WLAN sensing.</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Rx Gain, the AGC adjustment information should be feedback with the WLAN sensing measurement results to provide additional information for the following sensing processing.</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2907806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209118</TotalTime>
  <Words>1461</Words>
  <Application>Microsoft Office PowerPoint</Application>
  <PresentationFormat>全屏显示(4:3)</PresentationFormat>
  <Paragraphs>187</Paragraphs>
  <Slides>15</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 Unicode MS</vt:lpstr>
      <vt:lpstr>굴림</vt:lpstr>
      <vt:lpstr>MS Gothic</vt:lpstr>
      <vt:lpstr>宋体</vt:lpstr>
      <vt:lpstr>Arial</vt:lpstr>
      <vt:lpstr>Times New Roman</vt:lpstr>
      <vt:lpstr>Wingdings</vt:lpstr>
      <vt:lpstr>Office Theme</vt:lpstr>
      <vt:lpstr>Information Exchange of WLAN Sensing Link</vt:lpstr>
      <vt:lpstr>Outline</vt:lpstr>
      <vt:lpstr>Abstract </vt:lpstr>
      <vt:lpstr>Link for WLAN Sensing </vt:lpstr>
      <vt:lpstr>Tx Power </vt:lpstr>
      <vt:lpstr>Tx Power </vt:lpstr>
      <vt:lpstr>Rx Gain</vt:lpstr>
      <vt:lpstr>Information exchange of Rx Gain</vt:lpstr>
      <vt:lpstr>Summary </vt:lpstr>
      <vt:lpstr>References</vt:lpstr>
      <vt:lpstr>SP 1</vt:lpstr>
      <vt:lpstr>Comparison of information exchange approaches</vt:lpstr>
      <vt:lpstr>SP 2</vt:lpstr>
      <vt:lpstr>Backup: the effect of AGC adjustment </vt:lpstr>
      <vt:lpstr>Backup: the effect of AGC adjustment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1189</cp:revision>
  <cp:lastPrinted>1601-01-01T00:00:00Z</cp:lastPrinted>
  <dcterms:created xsi:type="dcterms:W3CDTF">2016-09-11T14:22:53Z</dcterms:created>
  <dcterms:modified xsi:type="dcterms:W3CDTF">2022-06-10T07:19:26Z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(3)UKQd8sh1xepIWfpn30hkMEDSfof2SARnIu0v6jAxZ6kO86qnCz/nh/ujuZWdYZmlJvsaLbR4
8Go0wEmPSOSyIzsUReGJOwlUf1PNN3OOc0Bwe7k0F5NFnywHayJMaaVKCFCgBB2k//Kr79+a
ao1aR4Gr27dhTNESHDnvhT9pTuYIWzSJyCi4r47BQVZBzCR0Gsf69wAM4ls+PbF79UVAS/DT
kkvkJDIZr4HtWe+i6x</vt:lpwstr>
  </property>
  <property fmtid="{D5CDD505-2E9C-101B-9397-08002B2CF9AE}" pid="9" name="_2015_ms_pID_7253431">
    <vt:lpwstr>2lUioXqMFtsbdU0LcNZ1b7E/YkogVV4xvGOZaXbNZbQlD9kuatlM3a
dsJagAUOJ0O15xL0/Yz7BxUQRxqUFSV5qzmPadswhlU25siukhJAvtvHSOYhnwvsQndf/H69
rDMxmlJvxKt3DqqxZJYtJ2G3e7W5JEue/yYzSudWZXqb+ZroJe4RKrKNiyoNX4xzzxMt+fqh
5Q7zr4d30MnpJWyD/yX330cPgOXxFa+iq9Ma</vt:lpwstr>
  </property>
  <property fmtid="{D5CDD505-2E9C-101B-9397-08002B2CF9AE}" pid="10" name="_2015_ms_pID_7253432">
    <vt:lpwstr>8rhb3X0PcKsKgtRcoUg+l3w=</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1654841376</vt:lpwstr>
  </property>
</Properties>
</file>