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82" r:id="rId2"/>
    <p:sldId id="368" r:id="rId3"/>
    <p:sldId id="432" r:id="rId4"/>
    <p:sldId id="433" r:id="rId5"/>
    <p:sldId id="447" r:id="rId6"/>
    <p:sldId id="441" r:id="rId7"/>
    <p:sldId id="440" r:id="rId8"/>
    <p:sldId id="448" r:id="rId9"/>
    <p:sldId id="446" r:id="rId10"/>
    <p:sldId id="434" r:id="rId11"/>
    <p:sldId id="435" r:id="rId12"/>
    <p:sldId id="453" r:id="rId13"/>
    <p:sldId id="449" r:id="rId14"/>
    <p:sldId id="450" r:id="rId15"/>
    <p:sldId id="451" r:id="rId16"/>
  </p:sldIdLst>
  <p:sldSz cx="9144000" cy="6858000" type="screen4x3"/>
  <p:notesSz cx="7099300" cy="1023461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76" userDrawn="1">
          <p15:clr>
            <a:srgbClr val="A4A3A4"/>
          </p15:clr>
        </p15:guide>
        <p15:guide id="2" pos="221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Lvyi (WT)" initials="L(" lastIdx="11" clrIdx="6">
    <p:extLst>
      <p:ext uri="{19B8F6BF-5375-455C-9EA6-DF929625EA0E}">
        <p15:presenceInfo xmlns:p15="http://schemas.microsoft.com/office/powerpoint/2012/main" userId="S-1-5-21-147214757-305610072-1517763936-6211364" providerId="AD"/>
      </p:ext>
    </p:extLst>
  </p:cmAuthor>
  <p:cmAuthor id="1" name="Cordeiro, Carlos" initials="CC" lastIdx="6" clrIdx="0">
    <p:extLst/>
  </p:cmAuthor>
  <p:cmAuthor id="2" name="Kedem, Oren" initials="KO" lastIdx="1" clrIdx="1">
    <p:extLst/>
  </p:cmAuthor>
  <p:cmAuthor id="3" name="Payam Torab" initials="PT" lastIdx="1" clrIdx="2">
    <p:extLst/>
  </p:cmAuthor>
  <p:cmAuthor id="4" name="Hanxiao (Tony, CT Lab)" initials="H(CL" lastIdx="30" clrIdx="3">
    <p:extLst>
      <p:ext uri="{19B8F6BF-5375-455C-9EA6-DF929625EA0E}">
        <p15:presenceInfo xmlns:p15="http://schemas.microsoft.com/office/powerpoint/2012/main" userId="S-1-5-21-147214757-305610072-1517763936-2976577" providerId="AD"/>
      </p:ext>
    </p:extLst>
  </p:cmAuthor>
  <p:cmAuthor id="5" name="yx" initials="yx" lastIdx="16" clrIdx="4">
    <p:extLst>
      <p:ext uri="{19B8F6BF-5375-455C-9EA6-DF929625EA0E}">
        <p15:presenceInfo xmlns:p15="http://schemas.microsoft.com/office/powerpoint/2012/main" userId="yx" providerId="None"/>
      </p:ext>
    </p:extLst>
  </p:cmAuthor>
  <p:cmAuthor id="6" name="durui (D)" initials="d(" lastIdx="8" clrIdx="5">
    <p:extLst>
      <p:ext uri="{19B8F6BF-5375-455C-9EA6-DF929625EA0E}">
        <p15:presenceInfo xmlns:p15="http://schemas.microsoft.com/office/powerpoint/2012/main" userId="S-1-5-21-147214757-305610072-1517763936-58603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2479" autoAdjust="0"/>
  </p:normalViewPr>
  <p:slideViewPr>
    <p:cSldViewPr>
      <p:cViewPr varScale="1">
        <p:scale>
          <a:sx n="107" d="100"/>
          <a:sy n="107" d="100"/>
        </p:scale>
        <p:origin x="1938" y="114"/>
      </p:cViewPr>
      <p:guideLst>
        <p:guide orient="horz" pos="2160"/>
        <p:guide pos="2880"/>
      </p:guideLst>
    </p:cSldViewPr>
  </p:slideViewPr>
  <p:outlineViewPr>
    <p:cViewPr varScale="1">
      <p:scale>
        <a:sx n="170" d="200"/>
        <a:sy n="170" d="200"/>
      </p:scale>
      <p:origin x="0" y="-17947"/>
    </p:cViewPr>
  </p:outlineViewPr>
  <p:notesTextViewPr>
    <p:cViewPr>
      <p:scale>
        <a:sx n="3" d="2"/>
        <a:sy n="3" d="2"/>
      </p:scale>
      <p:origin x="0" y="0"/>
    </p:cViewPr>
  </p:notesTextViewPr>
  <p:sorterViewPr>
    <p:cViewPr varScale="1">
      <p:scale>
        <a:sx n="100" d="100"/>
        <a:sy n="100" d="100"/>
      </p:scale>
      <p:origin x="0" y="-3096"/>
    </p:cViewPr>
  </p:sorterViewPr>
  <p:notesViewPr>
    <p:cSldViewPr>
      <p:cViewPr>
        <p:scale>
          <a:sx n="90" d="100"/>
          <a:sy n="90" d="100"/>
        </p:scale>
        <p:origin x="2592" y="-322"/>
      </p:cViewPr>
      <p:guideLst>
        <p:guide orient="horz" pos="3176"/>
        <p:guide pos="221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689" cy="511205"/>
          </a:xfrm>
          <a:prstGeom prst="rect">
            <a:avLst/>
          </a:prstGeom>
        </p:spPr>
        <p:txBody>
          <a:bodyPr vert="horz" lIns="97749" tIns="48875" rIns="97749" bIns="48875" rtlCol="0"/>
          <a:lstStyle>
            <a:lvl1pPr algn="l">
              <a:defRPr sz="1300"/>
            </a:lvl1pPr>
          </a:lstStyle>
          <a:p>
            <a:endParaRPr lang="en-US" dirty="0"/>
          </a:p>
        </p:txBody>
      </p:sp>
      <p:sp>
        <p:nvSpPr>
          <p:cNvPr id="3" name="Date Placeholder 2"/>
          <p:cNvSpPr>
            <a:spLocks noGrp="1"/>
          </p:cNvSpPr>
          <p:nvPr>
            <p:ph type="dt" sz="quarter" idx="1"/>
          </p:nvPr>
        </p:nvSpPr>
        <p:spPr>
          <a:xfrm>
            <a:off x="4020986" y="0"/>
            <a:ext cx="3076689" cy="511205"/>
          </a:xfrm>
          <a:prstGeom prst="rect">
            <a:avLst/>
          </a:prstGeom>
        </p:spPr>
        <p:txBody>
          <a:bodyPr vert="horz" lIns="97749" tIns="48875" rIns="97749" bIns="48875" rtlCol="0"/>
          <a:lstStyle>
            <a:lvl1pPr algn="r">
              <a:defRPr sz="1300"/>
            </a:lvl1pPr>
          </a:lstStyle>
          <a:p>
            <a:fld id="{2884DE3C-0849-459C-8A51-139A5242CEE3}" type="datetime1">
              <a:rPr lang="en-US" smtClean="0"/>
              <a:t>6/10/2022</a:t>
            </a:fld>
            <a:endParaRPr lang="en-US" dirty="0"/>
          </a:p>
        </p:txBody>
      </p:sp>
      <p:sp>
        <p:nvSpPr>
          <p:cNvPr id="4" name="Footer Placeholder 3"/>
          <p:cNvSpPr>
            <a:spLocks noGrp="1"/>
          </p:cNvSpPr>
          <p:nvPr>
            <p:ph type="ftr" sz="quarter" idx="2"/>
          </p:nvPr>
        </p:nvSpPr>
        <p:spPr>
          <a:xfrm>
            <a:off x="0" y="9721658"/>
            <a:ext cx="3076689" cy="511205"/>
          </a:xfrm>
          <a:prstGeom prst="rect">
            <a:avLst/>
          </a:prstGeom>
        </p:spPr>
        <p:txBody>
          <a:bodyPr vert="horz" lIns="97749" tIns="48875" rIns="97749" bIns="4887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020986" y="9721658"/>
            <a:ext cx="3076689" cy="511205"/>
          </a:xfrm>
          <a:prstGeom prst="rect">
            <a:avLst/>
          </a:prstGeom>
        </p:spPr>
        <p:txBody>
          <a:bodyPr vert="horz" lIns="97749" tIns="48875" rIns="97749" bIns="4887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99300" cy="10234613"/>
          </a:xfrm>
          <a:prstGeom prst="roundRect">
            <a:avLst>
              <a:gd name="adj" fmla="val 19"/>
            </a:avLst>
          </a:prstGeom>
          <a:solidFill>
            <a:srgbClr val="FFFFFF"/>
          </a:solidFill>
          <a:ln w="9525">
            <a:noFill/>
            <a:round/>
            <a:headEnd/>
            <a:tailEnd/>
          </a:ln>
          <a:effectLst/>
        </p:spPr>
        <p:txBody>
          <a:bodyPr wrap="none" lIns="97749" tIns="48875" rIns="97749" bIns="48875" anchor="ctr"/>
          <a:lstStyle/>
          <a:p>
            <a:endParaRPr lang="en-GB" dirty="0"/>
          </a:p>
        </p:txBody>
      </p:sp>
      <p:sp>
        <p:nvSpPr>
          <p:cNvPr id="2051" name="Rectangle 3"/>
          <p:cNvSpPr>
            <a:spLocks noGrp="1" noChangeArrowheads="1"/>
          </p:cNvSpPr>
          <p:nvPr>
            <p:ph type="dt"/>
          </p:nvPr>
        </p:nvSpPr>
        <p:spPr bwMode="auto">
          <a:xfrm>
            <a:off x="669623" y="106794"/>
            <a:ext cx="845155" cy="23284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500" b="1">
                <a:solidFill>
                  <a:srgbClr val="000000"/>
                </a:solidFill>
                <a:cs typeface="Arial Unicode MS" charset="0"/>
              </a:defRPr>
            </a:lvl1pPr>
          </a:lstStyle>
          <a:p>
            <a:fld id="{F6EFF1E6-32EE-4EBC-BBB9-06DAB6115CAF}" type="datetime1">
              <a:rPr lang="en-US" smtClean="0"/>
              <a:t>6/10/2022</a:t>
            </a:fld>
            <a:endParaRPr lang="en-US" dirty="0"/>
          </a:p>
        </p:txBody>
      </p:sp>
      <p:sp>
        <p:nvSpPr>
          <p:cNvPr id="2052" name="Rectangle 4"/>
          <p:cNvSpPr>
            <a:spLocks noGrp="1" noRot="1" noChangeAspect="1" noChangeArrowheads="1"/>
          </p:cNvSpPr>
          <p:nvPr>
            <p:ph type="sldImg"/>
          </p:nvPr>
        </p:nvSpPr>
        <p:spPr bwMode="auto">
          <a:xfrm>
            <a:off x="1000125" y="773113"/>
            <a:ext cx="5097463" cy="382428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5924" y="4861705"/>
            <a:ext cx="5205829" cy="4604350"/>
          </a:xfrm>
          <a:prstGeom prst="rect">
            <a:avLst/>
          </a:prstGeom>
          <a:noFill/>
          <a:ln w="9525">
            <a:noFill/>
            <a:round/>
            <a:headEnd/>
            <a:tailEnd/>
          </a:ln>
          <a:effectLst/>
        </p:spPr>
        <p:txBody>
          <a:bodyPr vert="horz" wrap="square" lIns="100058" tIns="49260" rIns="100058" bIns="4926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5381" y="9908983"/>
            <a:ext cx="944297" cy="1995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88747" algn="l"/>
                <a:tab pos="1466240" algn="l"/>
                <a:tab pos="2443734" algn="l"/>
                <a:tab pos="3421228" algn="l"/>
                <a:tab pos="4398721" algn="l"/>
                <a:tab pos="5376215" algn="l"/>
                <a:tab pos="6353708" algn="l"/>
                <a:tab pos="7331202" algn="l"/>
                <a:tab pos="8308696" algn="l"/>
                <a:tab pos="9286189" algn="l"/>
                <a:tab pos="10263683" algn="l"/>
                <a:tab pos="11241176" algn="l"/>
              </a:tabLst>
              <a:defRPr sz="1300">
                <a:solidFill>
                  <a:srgbClr val="000000"/>
                </a:solidFill>
                <a:cs typeface="Arial Unicode MS" charset="0"/>
              </a:defRPr>
            </a:lvl1pPr>
          </a:lstStyle>
          <a:p>
            <a:r>
              <a:rPr lang="en-US" dirty="0"/>
              <a:t>Oren Kedem, Intel et al</a:t>
            </a:r>
          </a:p>
        </p:txBody>
      </p:sp>
      <p:sp>
        <p:nvSpPr>
          <p:cNvPr id="2055" name="Rectangle 7"/>
          <p:cNvSpPr>
            <a:spLocks noGrp="1" noChangeArrowheads="1"/>
          </p:cNvSpPr>
          <p:nvPr>
            <p:ph type="sldNum"/>
          </p:nvPr>
        </p:nvSpPr>
        <p:spPr bwMode="auto">
          <a:xfrm>
            <a:off x="3299355" y="9908982"/>
            <a:ext cx="523346" cy="40091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9511" y="9908983"/>
            <a:ext cx="777457" cy="200055"/>
          </a:xfrm>
          <a:prstGeom prst="rect">
            <a:avLst/>
          </a:prstGeom>
          <a:noFill/>
          <a:ln w="9525">
            <a:noFill/>
            <a:round/>
            <a:headEnd/>
            <a:tailEnd/>
          </a:ln>
          <a:effectLst/>
        </p:spPr>
        <p:txBody>
          <a:bodyPr wrap="none" lIns="0" tIns="0" rIns="0" bIns="0">
            <a:spAutoFit/>
          </a:bodyPr>
          <a:lstStyle/>
          <a:p>
            <a:pPr>
              <a:tabLst>
                <a:tab pos="0" algn="l"/>
                <a:tab pos="977494" algn="l"/>
                <a:tab pos="1954987" algn="l"/>
                <a:tab pos="2932481" algn="l"/>
                <a:tab pos="3909974" algn="l"/>
                <a:tab pos="4887468" algn="l"/>
                <a:tab pos="5864962" algn="l"/>
                <a:tab pos="6842455" algn="l"/>
                <a:tab pos="7819949" algn="l"/>
                <a:tab pos="8797442" algn="l"/>
                <a:tab pos="9774936" algn="l"/>
                <a:tab pos="10752430" algn="l"/>
              </a:tabLst>
            </a:pPr>
            <a:r>
              <a:rPr lang="en-US" sz="1300" dirty="0">
                <a:solidFill>
                  <a:srgbClr val="000000"/>
                </a:solidFill>
              </a:rPr>
              <a:t>Submission</a:t>
            </a:r>
          </a:p>
        </p:txBody>
      </p:sp>
      <p:sp>
        <p:nvSpPr>
          <p:cNvPr id="2057" name="Line 9"/>
          <p:cNvSpPr>
            <a:spLocks noChangeShapeType="1"/>
          </p:cNvSpPr>
          <p:nvPr/>
        </p:nvSpPr>
        <p:spPr bwMode="auto">
          <a:xfrm>
            <a:off x="741136" y="9907233"/>
            <a:ext cx="5617029" cy="1750"/>
          </a:xfrm>
          <a:prstGeom prst="line">
            <a:avLst/>
          </a:prstGeom>
          <a:noFill/>
          <a:ln w="12600">
            <a:solidFill>
              <a:srgbClr val="000000"/>
            </a:solidFill>
            <a:miter lim="800000"/>
            <a:headEnd/>
            <a:tailEnd/>
          </a:ln>
          <a:effectLst/>
        </p:spPr>
        <p:txBody>
          <a:bodyPr lIns="97749" tIns="48875" rIns="97749" bIns="48875"/>
          <a:lstStyle/>
          <a:p>
            <a:endParaRPr lang="en-GB" dirty="0"/>
          </a:p>
        </p:txBody>
      </p:sp>
      <p:sp>
        <p:nvSpPr>
          <p:cNvPr id="2058" name="Line 10"/>
          <p:cNvSpPr>
            <a:spLocks noChangeShapeType="1"/>
          </p:cNvSpPr>
          <p:nvPr/>
        </p:nvSpPr>
        <p:spPr bwMode="auto">
          <a:xfrm>
            <a:off x="663122" y="327383"/>
            <a:ext cx="5773057" cy="1750"/>
          </a:xfrm>
          <a:prstGeom prst="line">
            <a:avLst/>
          </a:prstGeom>
          <a:noFill/>
          <a:ln w="12600">
            <a:solidFill>
              <a:srgbClr val="000000"/>
            </a:solidFill>
            <a:miter lim="800000"/>
            <a:headEnd/>
            <a:tailEnd/>
          </a:ln>
          <a:effectLst/>
        </p:spPr>
        <p:txBody>
          <a:bodyPr lIns="97749" tIns="48875" rIns="97749" bIns="4887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dt" sz="quarter" idx="1"/>
          </p:nvPr>
        </p:nvSpPr>
        <p:spPr>
          <a:noFill/>
        </p:spPr>
        <p:txBody>
          <a:bodyPr/>
          <a:lstStyle>
            <a:lvl1pPr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2211677" indent="-245742" defTabSz="1003446">
              <a:defRPr sz="1300">
                <a:solidFill>
                  <a:schemeClr val="tx1"/>
                </a:solidFill>
                <a:latin typeface="Times New Roman" pitchFamily="18" charset="0"/>
              </a:defRPr>
            </a:lvl5pPr>
            <a:lvl6pPr marL="2703161" indent="-245742" defTabSz="1003446" eaLnBrk="0" fontAlgn="base" hangingPunct="0">
              <a:spcBef>
                <a:spcPct val="0"/>
              </a:spcBef>
              <a:spcAft>
                <a:spcPct val="0"/>
              </a:spcAft>
              <a:defRPr sz="1300">
                <a:solidFill>
                  <a:schemeClr val="tx1"/>
                </a:solidFill>
                <a:latin typeface="Times New Roman" pitchFamily="18" charset="0"/>
              </a:defRPr>
            </a:lvl6pPr>
            <a:lvl7pPr marL="3194644" indent="-245742" defTabSz="1003446" eaLnBrk="0" fontAlgn="base" hangingPunct="0">
              <a:spcBef>
                <a:spcPct val="0"/>
              </a:spcBef>
              <a:spcAft>
                <a:spcPct val="0"/>
              </a:spcAft>
              <a:defRPr sz="1300">
                <a:solidFill>
                  <a:schemeClr val="tx1"/>
                </a:solidFill>
                <a:latin typeface="Times New Roman" pitchFamily="18" charset="0"/>
              </a:defRPr>
            </a:lvl7pPr>
            <a:lvl8pPr marL="3686128" indent="-245742" defTabSz="1003446" eaLnBrk="0" fontAlgn="base" hangingPunct="0">
              <a:spcBef>
                <a:spcPct val="0"/>
              </a:spcBef>
              <a:spcAft>
                <a:spcPct val="0"/>
              </a:spcAft>
              <a:defRPr sz="1300">
                <a:solidFill>
                  <a:schemeClr val="tx1"/>
                </a:solidFill>
                <a:latin typeface="Times New Roman" pitchFamily="18" charset="0"/>
              </a:defRPr>
            </a:lvl8pPr>
            <a:lvl9pPr marL="4177612" indent="-245742" defTabSz="1003446" eaLnBrk="0" fontAlgn="base" hangingPunct="0">
              <a:spcBef>
                <a:spcPct val="0"/>
              </a:spcBef>
              <a:spcAft>
                <a:spcPct val="0"/>
              </a:spcAft>
              <a:defRPr sz="1300">
                <a:solidFill>
                  <a:schemeClr val="tx1"/>
                </a:solidFill>
                <a:latin typeface="Times New Roman" pitchFamily="18" charset="0"/>
              </a:defRPr>
            </a:lvl9pPr>
          </a:lstStyle>
          <a:p>
            <a:r>
              <a:rPr lang="en-US" altLang="en-US" sz="1500" dirty="0"/>
              <a:t>September 2016</a:t>
            </a:r>
          </a:p>
        </p:txBody>
      </p:sp>
      <p:sp>
        <p:nvSpPr>
          <p:cNvPr id="12292" name="Rectangle 6"/>
          <p:cNvSpPr>
            <a:spLocks noGrp="1" noChangeArrowheads="1"/>
          </p:cNvSpPr>
          <p:nvPr>
            <p:ph type="ftr" sz="quarter" idx="4"/>
          </p:nvPr>
        </p:nvSpPr>
        <p:spPr>
          <a:noFill/>
        </p:spPr>
        <p:txBody>
          <a:bodyPr/>
          <a:lstStyle>
            <a:lvl1pPr marL="368613" indent="-368613"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491483" defTabSz="1003446">
              <a:defRPr sz="1300">
                <a:solidFill>
                  <a:schemeClr val="tx1"/>
                </a:solidFill>
                <a:latin typeface="Times New Roman" pitchFamily="18" charset="0"/>
              </a:defRPr>
            </a:lvl5pPr>
            <a:lvl6pPr marL="982968" defTabSz="1003446" eaLnBrk="0" fontAlgn="base" hangingPunct="0">
              <a:spcBef>
                <a:spcPct val="0"/>
              </a:spcBef>
              <a:spcAft>
                <a:spcPct val="0"/>
              </a:spcAft>
              <a:defRPr sz="1300">
                <a:solidFill>
                  <a:schemeClr val="tx1"/>
                </a:solidFill>
                <a:latin typeface="Times New Roman" pitchFamily="18" charset="0"/>
              </a:defRPr>
            </a:lvl6pPr>
            <a:lvl7pPr marL="1474451" defTabSz="1003446" eaLnBrk="0" fontAlgn="base" hangingPunct="0">
              <a:spcBef>
                <a:spcPct val="0"/>
              </a:spcBef>
              <a:spcAft>
                <a:spcPct val="0"/>
              </a:spcAft>
              <a:defRPr sz="1300">
                <a:solidFill>
                  <a:schemeClr val="tx1"/>
                </a:solidFill>
                <a:latin typeface="Times New Roman" pitchFamily="18" charset="0"/>
              </a:defRPr>
            </a:lvl7pPr>
            <a:lvl8pPr marL="1965935" defTabSz="1003446" eaLnBrk="0" fontAlgn="base" hangingPunct="0">
              <a:spcBef>
                <a:spcPct val="0"/>
              </a:spcBef>
              <a:spcAft>
                <a:spcPct val="0"/>
              </a:spcAft>
              <a:defRPr sz="1300">
                <a:solidFill>
                  <a:schemeClr val="tx1"/>
                </a:solidFill>
                <a:latin typeface="Times New Roman" pitchFamily="18" charset="0"/>
              </a:defRPr>
            </a:lvl8pPr>
            <a:lvl9pPr marL="2457419" defTabSz="1003446" eaLnBrk="0" fontAlgn="base" hangingPunct="0">
              <a:spcBef>
                <a:spcPct val="0"/>
              </a:spcBef>
              <a:spcAft>
                <a:spcPct val="0"/>
              </a:spcAft>
              <a:defRPr sz="1300">
                <a:solidFill>
                  <a:schemeClr val="tx1"/>
                </a:solidFill>
                <a:latin typeface="Times New Roman" pitchFamily="18" charset="0"/>
              </a:defRPr>
            </a:lvl9pPr>
          </a:lstStyle>
          <a:p>
            <a:pPr lvl="4"/>
            <a:r>
              <a:rPr lang="en-US" altLang="en-US" dirty="0"/>
              <a:t>Intel Corporation</a:t>
            </a:r>
          </a:p>
        </p:txBody>
      </p:sp>
      <p:sp>
        <p:nvSpPr>
          <p:cNvPr id="12293" name="Rectangle 7"/>
          <p:cNvSpPr>
            <a:spLocks noGrp="1" noChangeArrowheads="1"/>
          </p:cNvSpPr>
          <p:nvPr>
            <p:ph type="sldNum" sz="quarter" idx="5"/>
          </p:nvPr>
        </p:nvSpPr>
        <p:spPr>
          <a:xfrm>
            <a:off x="3441291" y="9925933"/>
            <a:ext cx="425062" cy="203651"/>
          </a:xfrm>
          <a:noFill/>
        </p:spPr>
        <p:txBody>
          <a:bodyPr/>
          <a:lstStyle>
            <a:lvl1pPr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2211677" indent="-245742" defTabSz="1003446">
              <a:defRPr sz="1300">
                <a:solidFill>
                  <a:schemeClr val="tx1"/>
                </a:solidFill>
                <a:latin typeface="Times New Roman" pitchFamily="18" charset="0"/>
              </a:defRPr>
            </a:lvl5pPr>
            <a:lvl6pPr marL="2703161" indent="-245742" defTabSz="1003446" eaLnBrk="0" fontAlgn="base" hangingPunct="0">
              <a:spcBef>
                <a:spcPct val="0"/>
              </a:spcBef>
              <a:spcAft>
                <a:spcPct val="0"/>
              </a:spcAft>
              <a:defRPr sz="1300">
                <a:solidFill>
                  <a:schemeClr val="tx1"/>
                </a:solidFill>
                <a:latin typeface="Times New Roman" pitchFamily="18" charset="0"/>
              </a:defRPr>
            </a:lvl6pPr>
            <a:lvl7pPr marL="3194644" indent="-245742" defTabSz="1003446" eaLnBrk="0" fontAlgn="base" hangingPunct="0">
              <a:spcBef>
                <a:spcPct val="0"/>
              </a:spcBef>
              <a:spcAft>
                <a:spcPct val="0"/>
              </a:spcAft>
              <a:defRPr sz="1300">
                <a:solidFill>
                  <a:schemeClr val="tx1"/>
                </a:solidFill>
                <a:latin typeface="Times New Roman" pitchFamily="18" charset="0"/>
              </a:defRPr>
            </a:lvl7pPr>
            <a:lvl8pPr marL="3686128" indent="-245742" defTabSz="1003446" eaLnBrk="0" fontAlgn="base" hangingPunct="0">
              <a:spcBef>
                <a:spcPct val="0"/>
              </a:spcBef>
              <a:spcAft>
                <a:spcPct val="0"/>
              </a:spcAft>
              <a:defRPr sz="1300">
                <a:solidFill>
                  <a:schemeClr val="tx1"/>
                </a:solidFill>
                <a:latin typeface="Times New Roman" pitchFamily="18" charset="0"/>
              </a:defRPr>
            </a:lvl8pPr>
            <a:lvl9pPr marL="4177612" indent="-245742" defTabSz="1003446" eaLnBrk="0" fontAlgn="base" hangingPunct="0">
              <a:spcBef>
                <a:spcPct val="0"/>
              </a:spcBef>
              <a:spcAft>
                <a:spcPct val="0"/>
              </a:spcAft>
              <a:defRPr sz="1300">
                <a:solidFill>
                  <a:schemeClr val="tx1"/>
                </a:solidFill>
                <a:latin typeface="Times New Roman" pitchFamily="18" charset="0"/>
              </a:defRPr>
            </a:lvl9pPr>
          </a:lstStyle>
          <a:p>
            <a:r>
              <a:rPr lang="en-US" altLang="en-US" dirty="0"/>
              <a:t>Page </a:t>
            </a:r>
            <a:fld id="{07FC9C9D-9E8C-45A0-A936-072F1228F988}" type="slidenum">
              <a:rPr lang="en-US" altLang="en-US"/>
              <a:pPr/>
              <a:t>1</a:t>
            </a:fld>
            <a:endParaRPr lang="en-US" altLang="en-US" dirty="0"/>
          </a:p>
        </p:txBody>
      </p:sp>
      <p:sp>
        <p:nvSpPr>
          <p:cNvPr id="12294" name="Rectangle 2"/>
          <p:cNvSpPr>
            <a:spLocks noGrp="1" noRot="1" noChangeAspect="1" noChangeArrowheads="1" noTextEdit="1"/>
          </p:cNvSpPr>
          <p:nvPr>
            <p:ph type="sldImg"/>
          </p:nvPr>
        </p:nvSpPr>
        <p:spPr>
          <a:xfrm>
            <a:off x="1036638" y="776288"/>
            <a:ext cx="5103812" cy="3829050"/>
          </a:xfrm>
          <a:ln/>
        </p:spPr>
      </p:sp>
      <p:sp>
        <p:nvSpPr>
          <p:cNvPr id="12295" name="Rectangle 3"/>
          <p:cNvSpPr>
            <a:spLocks noGrp="1" noChangeArrowheads="1"/>
          </p:cNvSpPr>
          <p:nvPr>
            <p:ph type="body" idx="1"/>
          </p:nvPr>
        </p:nvSpPr>
        <p:spPr>
          <a:noFill/>
        </p:spPr>
        <p:txBody>
          <a:bodyPr/>
          <a:lstStyle/>
          <a:p>
            <a:endParaRPr lang="en-US" altLang="en-US" dirty="0"/>
          </a:p>
        </p:txBody>
      </p:sp>
      <p:sp>
        <p:nvSpPr>
          <p:cNvPr id="2" name="Header Placeholder 1"/>
          <p:cNvSpPr>
            <a:spLocks noGrp="1"/>
          </p:cNvSpPr>
          <p:nvPr>
            <p:ph type="hdr" sz="quarter" idx="10"/>
          </p:nvPr>
        </p:nvSpPr>
        <p:spPr>
          <a:xfrm>
            <a:off x="4089720" y="106133"/>
            <a:ext cx="2412257" cy="237593"/>
          </a:xfrm>
          <a:prstGeom prst="rect">
            <a:avLst/>
          </a:prstGeom>
        </p:spPr>
        <p:txBody>
          <a:bodyPr lIns="97749" tIns="48875" rIns="97749" bIns="48875"/>
          <a:lstStyle/>
          <a:p>
            <a:pPr>
              <a:defRPr/>
            </a:pPr>
            <a:r>
              <a:rPr lang="en-US" altLang="en-US" dirty="0"/>
              <a:t>doc.: IEEE 802.11-16/XXXXr0</a:t>
            </a:r>
          </a:p>
        </p:txBody>
      </p:sp>
    </p:spTree>
    <p:extLst>
      <p:ext uri="{BB962C8B-B14F-4D97-AF65-F5344CB8AC3E}">
        <p14:creationId xmlns:p14="http://schemas.microsoft.com/office/powerpoint/2010/main" val="223214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p:nvPr>
        </p:nvSpPr>
        <p:spPr/>
        <p:txBody>
          <a:bodyPr/>
          <a:lstStyle/>
          <a:p>
            <a:fld id="{F6EFF1E6-32EE-4EBC-BBB9-06DAB6115CAF}" type="datetime1">
              <a:rPr lang="en-US" smtClean="0"/>
              <a:t>6/10/2022</a:t>
            </a:fld>
            <a:endParaRPr lang="en-US" dirty="0"/>
          </a:p>
        </p:txBody>
      </p:sp>
      <p:sp>
        <p:nvSpPr>
          <p:cNvPr id="5" name="页脚占位符 4"/>
          <p:cNvSpPr>
            <a:spLocks noGrp="1"/>
          </p:cNvSpPr>
          <p:nvPr>
            <p:ph type="ftr"/>
          </p:nvPr>
        </p:nvSpPr>
        <p:spPr/>
        <p:txBody>
          <a:bodyPr/>
          <a:lstStyle/>
          <a:p>
            <a:r>
              <a:rPr lang="en-US"/>
              <a:t>Oren Kedem, Intel et al</a:t>
            </a:r>
            <a:endParaRPr lang="en-US" dirty="0"/>
          </a:p>
        </p:txBody>
      </p:sp>
      <p:sp>
        <p:nvSpPr>
          <p:cNvPr id="6" name="灯片编号占位符 5"/>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228469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dirty="0"/>
              <a:t>Click to edit Master title style</a:t>
            </a:r>
          </a:p>
        </p:txBody>
      </p:sp>
      <p:sp>
        <p:nvSpPr>
          <p:cNvPr id="4" name="Date Placeholder 3"/>
          <p:cNvSpPr>
            <a:spLocks noGrp="1"/>
          </p:cNvSpPr>
          <p:nvPr>
            <p:ph type="dt" idx="10"/>
          </p:nvPr>
        </p:nvSpPr>
        <p:spPr/>
        <p:txBody>
          <a:bodyPr/>
          <a:lstStyle/>
          <a:p>
            <a:r>
              <a:rPr lang="en-US" dirty="0"/>
              <a:t>October 2021</a:t>
            </a:r>
            <a:endParaRPr lang="en-GB" dirty="0"/>
          </a:p>
        </p:txBody>
      </p:sp>
      <p:sp>
        <p:nvSpPr>
          <p:cNvPr id="10" name="Slide Number Placeholder 9"/>
          <p:cNvSpPr>
            <a:spLocks noGrp="1"/>
          </p:cNvSpPr>
          <p:nvPr>
            <p:ph type="sldNum" idx="12"/>
          </p:nvPr>
        </p:nvSpPr>
        <p:spPr/>
        <p:txBody>
          <a:bodyPr/>
          <a:lstStyle/>
          <a:p>
            <a:r>
              <a:rPr lang="en-GB" dirty="0"/>
              <a:t>Slide </a:t>
            </a:r>
            <a:fld id="{D09C756B-EB39-4236-ADBB-73052B179AE4}" type="slidenum">
              <a:rPr lang="en-GB" smtClean="0"/>
              <a:pPr/>
              <a:t>‹#›</a:t>
            </a:fld>
            <a:endParaRPr lang="en-GB" dirty="0"/>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a:t>
            </a:r>
            <a:r>
              <a:rPr lang="en-US" altLang="zh-CN" dirty="0"/>
              <a:t>pril</a:t>
            </a:r>
            <a:r>
              <a:rPr lang="en-US" dirty="0"/>
              <a:t> 2022</a:t>
            </a:r>
            <a:endParaRPr lang="en-GB" dirty="0"/>
          </a:p>
        </p:txBody>
      </p:sp>
      <p:sp>
        <p:nvSpPr>
          <p:cNvPr id="1029" name="Rectangle 5"/>
          <p:cNvSpPr>
            <a:spLocks noGrp="1" noChangeArrowheads="1"/>
          </p:cNvSpPr>
          <p:nvPr>
            <p:ph type="sldNum"/>
          </p:nvPr>
        </p:nvSpPr>
        <p:spPr bwMode="auto">
          <a:xfrm>
            <a:off x="4283968" y="6475413"/>
            <a:ext cx="803076"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0647</a:t>
            </a:r>
            <a:r>
              <a:rPr kumimoji="0" lang="en-GB"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a16="http://schemas.microsoft.com/office/drawing/2014/main" xmlns="" id="{377B754C-DEAF-4F7C-8418-124235228575}"/>
              </a:ext>
            </a:extLst>
          </p:cNvPr>
          <p:cNvSpPr txBox="1">
            <a:spLocks/>
          </p:cNvSpPr>
          <p:nvPr userDrawn="1"/>
        </p:nvSpPr>
        <p:spPr bwMode="auto">
          <a:xfrm>
            <a:off x="5034706" y="6384925"/>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altLang="zh-CN"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ui Du</a:t>
            </a: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Huawei</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F53C4008-337E-4BDF-8FF3-BA2CFCA543C3}" type="slidenum">
              <a:rPr lang="en-US" altLang="en-US" smtClean="0"/>
              <a:pPr/>
              <a:t>1</a:t>
            </a:fld>
            <a:endParaRPr lang="en-US" altLang="en-US" dirty="0"/>
          </a:p>
        </p:txBody>
      </p:sp>
      <p:sp>
        <p:nvSpPr>
          <p:cNvPr id="2053" name="Rectangle 2"/>
          <p:cNvSpPr>
            <a:spLocks noGrp="1" noChangeArrowheads="1"/>
          </p:cNvSpPr>
          <p:nvPr>
            <p:ph type="title"/>
          </p:nvPr>
        </p:nvSpPr>
        <p:spPr>
          <a:xfrm>
            <a:off x="723900" y="1180385"/>
            <a:ext cx="7772400" cy="1066800"/>
          </a:xfrm>
          <a:noFill/>
        </p:spPr>
        <p:txBody>
          <a:bodyPr/>
          <a:lstStyle/>
          <a:p>
            <a:r>
              <a:rPr lang="en-US" altLang="zh-CN" dirty="0"/>
              <a:t>Information Exchange of WLAN Sensing Link</a:t>
            </a:r>
            <a:endParaRPr lang="en-US" altLang="en-US" dirty="0"/>
          </a:p>
        </p:txBody>
      </p:sp>
      <p:sp>
        <p:nvSpPr>
          <p:cNvPr id="2054" name="Rectangle 6"/>
          <p:cNvSpPr>
            <a:spLocks noGrp="1" noChangeArrowheads="1"/>
          </p:cNvSpPr>
          <p:nvPr>
            <p:ph type="body" idx="1"/>
          </p:nvPr>
        </p:nvSpPr>
        <p:spPr>
          <a:xfrm>
            <a:off x="685800" y="2564904"/>
            <a:ext cx="7772400" cy="381000"/>
          </a:xfrm>
          <a:noFill/>
        </p:spPr>
        <p:txBody>
          <a:bodyPr/>
          <a:lstStyle/>
          <a:p>
            <a:pPr algn="ctr">
              <a:buFontTx/>
              <a:buNone/>
            </a:pPr>
            <a:r>
              <a:rPr lang="en-US" altLang="en-US" sz="2000" dirty="0"/>
              <a:t>Date:</a:t>
            </a:r>
            <a:r>
              <a:rPr lang="en-US" altLang="en-US" sz="2000" b="0" dirty="0"/>
              <a:t> 2022-04-14</a:t>
            </a:r>
          </a:p>
        </p:txBody>
      </p:sp>
      <p:sp>
        <p:nvSpPr>
          <p:cNvPr id="13" name="Date Placeholder 3"/>
          <p:cNvSpPr>
            <a:spLocks noGrp="1"/>
          </p:cNvSpPr>
          <p:nvPr>
            <p:ph type="dt" idx="10"/>
          </p:nvPr>
        </p:nvSpPr>
        <p:spPr>
          <a:xfrm>
            <a:off x="696912" y="333375"/>
            <a:ext cx="1874823" cy="273050"/>
          </a:xfrm>
        </p:spPr>
        <p:txBody>
          <a:bodyPr/>
          <a:lstStyle/>
          <a:p>
            <a:r>
              <a:rPr lang="en-US" altLang="zh-CN" dirty="0"/>
              <a:t>April </a:t>
            </a:r>
            <a:r>
              <a:rPr lang="en-US" dirty="0"/>
              <a:t>2022</a:t>
            </a:r>
            <a:endParaRPr lang="en-GB" dirty="0"/>
          </a:p>
        </p:txBody>
      </p:sp>
      <p:graphicFrame>
        <p:nvGraphicFramePr>
          <p:cNvPr id="7" name="Table 12"/>
          <p:cNvGraphicFramePr>
            <a:graphicFrameLocks noGrp="1"/>
          </p:cNvGraphicFramePr>
          <p:nvPr>
            <p:extLst>
              <p:ext uri="{D42A27DB-BD31-4B8C-83A1-F6EECF244321}">
                <p14:modId xmlns:p14="http://schemas.microsoft.com/office/powerpoint/2010/main" val="2929385761"/>
              </p:ext>
            </p:extLst>
          </p:nvPr>
        </p:nvGraphicFramePr>
        <p:xfrm>
          <a:off x="762000" y="3110128"/>
          <a:ext cx="7620000" cy="2090899"/>
        </p:xfrm>
        <a:graphic>
          <a:graphicData uri="http://schemas.openxmlformats.org/drawingml/2006/table">
            <a:tbl>
              <a:tblPr/>
              <a:tblGrid>
                <a:gridCol w="1524000">
                  <a:extLst>
                    <a:ext uri="{9D8B030D-6E8A-4147-A177-3AD203B41FA5}">
                      <a16:colId xmlns:a16="http://schemas.microsoft.com/office/drawing/2014/main" xmlns="" val="20000"/>
                    </a:ext>
                  </a:extLst>
                </a:gridCol>
                <a:gridCol w="1203325">
                  <a:extLst>
                    <a:ext uri="{9D8B030D-6E8A-4147-A177-3AD203B41FA5}">
                      <a16:colId xmlns:a16="http://schemas.microsoft.com/office/drawing/2014/main" xmlns="" val="20001"/>
                    </a:ext>
                  </a:extLst>
                </a:gridCol>
                <a:gridCol w="1684338">
                  <a:extLst>
                    <a:ext uri="{9D8B030D-6E8A-4147-A177-3AD203B41FA5}">
                      <a16:colId xmlns:a16="http://schemas.microsoft.com/office/drawing/2014/main" xmlns="" val="20002"/>
                    </a:ext>
                  </a:extLst>
                </a:gridCol>
                <a:gridCol w="1363662">
                  <a:extLst>
                    <a:ext uri="{9D8B030D-6E8A-4147-A177-3AD203B41FA5}">
                      <a16:colId xmlns:a16="http://schemas.microsoft.com/office/drawing/2014/main" xmlns="" val="20003"/>
                    </a:ext>
                  </a:extLst>
                </a:gridCol>
                <a:gridCol w="1844675">
                  <a:extLst>
                    <a:ext uri="{9D8B030D-6E8A-4147-A177-3AD203B41FA5}">
                      <a16:colId xmlns:a16="http://schemas.microsoft.com/office/drawing/2014/main" xmlns="" val="20004"/>
                    </a:ext>
                  </a:extLst>
                </a:gridCol>
              </a:tblGrid>
              <a:tr h="367243">
                <a:tc>
                  <a:txBody>
                    <a:bodyPr/>
                    <a:lstStyle/>
                    <a:p>
                      <a:pPr algn="ctr"/>
                      <a:r>
                        <a:rPr kumimoji="0" lang="en-US" altLang="zh-CN" sz="1100" b="1" i="0" u="none" strike="noStrike" kern="1200" cap="none" normalizeH="0" baseline="0" dirty="0">
                          <a:ln>
                            <a:noFill/>
                          </a:ln>
                          <a:solidFill>
                            <a:schemeClr val="tx1"/>
                          </a:solidFill>
                          <a:effectLst/>
                          <a:latin typeface="Times New Roman" pitchFamily="18" charset="0"/>
                          <a:ea typeface="굴림" charset="-127"/>
                          <a:cs typeface="+mn-cs"/>
                        </a:rPr>
                        <a:t>Name </a:t>
                      </a:r>
                      <a:endParaRPr kumimoji="0" lang="zh-CN" altLang="en-US" sz="1100" b="1" i="0" u="none" strike="noStrike" kern="1200" cap="none" normalizeH="0" baseline="0" dirty="0">
                        <a:ln>
                          <a:noFill/>
                        </a:ln>
                        <a:solidFill>
                          <a:schemeClr val="tx1"/>
                        </a:solidFill>
                        <a:effectLst/>
                        <a:latin typeface="Times New Roman" pitchFamily="18" charset="0"/>
                        <a:ea typeface="굴림" charset="-127"/>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Rui Du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rPr>
                        <a:t>Huawei Technologies Co. Ltd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CN" sz="1200" b="0" kern="1200" dirty="0">
                          <a:solidFill>
                            <a:srgbClr val="000000"/>
                          </a:solidFill>
                          <a:latin typeface="Times New Roman" pitchFamily="18" charset="0"/>
                          <a:ea typeface="Times New Roman"/>
                          <a:cs typeface="Arial"/>
                        </a:rPr>
                        <a:t>F3, Huawei Base, Shenzhen, China</a:t>
                      </a: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ra</a:t>
                      </a:r>
                      <a:r>
                        <a:rPr kumimoji="0" lang="en-US" altLang="zh-CN"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y.du</a:t>
                      </a: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87276">
                <a:tc>
                  <a:txBody>
                    <a:bodyPr/>
                    <a:lstStyle/>
                    <a:p>
                      <a:pPr algn="ctr"/>
                      <a:r>
                        <a:rPr lang="en-US" altLang="zh-CN" sz="1200" i="0" kern="1200" dirty="0">
                          <a:solidFill>
                            <a:schemeClr val="dk1"/>
                          </a:solidFill>
                          <a:latin typeface="+mn-lt"/>
                          <a:ea typeface="Times New Roman"/>
                          <a:cs typeface="Arial"/>
                        </a:rPr>
                        <a:t>Wei </a:t>
                      </a:r>
                      <a:r>
                        <a:rPr lang="en-US" altLang="zh-CN" sz="1200" i="0" kern="1200" dirty="0" err="1">
                          <a:solidFill>
                            <a:schemeClr val="dk1"/>
                          </a:solidFill>
                          <a:latin typeface="+mn-lt"/>
                          <a:ea typeface="Times New Roman"/>
                          <a:cs typeface="Arial"/>
                        </a:rPr>
                        <a:t>Ruan</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Naren</a:t>
                      </a:r>
                      <a:r>
                        <a:rPr lang="en-US" altLang="zh-CN" sz="1200" i="0" kern="1200" dirty="0">
                          <a:solidFill>
                            <a:schemeClr val="dk1"/>
                          </a:solidFill>
                          <a:latin typeface="+mn-lt"/>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Mengshi</a:t>
                      </a:r>
                      <a:r>
                        <a:rPr lang="en-US" altLang="zh-CN" sz="1200" i="0" kern="1200" dirty="0">
                          <a:solidFill>
                            <a:schemeClr val="dk1"/>
                          </a:solidFill>
                          <a:latin typeface="+mn-lt"/>
                          <a:ea typeface="Times New Roman"/>
                          <a:cs typeface="Arial"/>
                        </a:rPr>
                        <a:t> Hu</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Stephen McCann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Rentian</a:t>
                      </a:r>
                      <a:r>
                        <a:rPr lang="en-US" altLang="zh-CN" sz="1200" i="0" kern="1200" dirty="0">
                          <a:solidFill>
                            <a:schemeClr val="dk1"/>
                          </a:solidFill>
                          <a:latin typeface="+mn-lt"/>
                          <a:ea typeface="Times New Roman"/>
                          <a:cs typeface="Arial"/>
                        </a:rPr>
                        <a:t> Ding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2298213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[1] 11-22-0381-01-00bf-tx-power-control-and-reporting.pptx</a:t>
            </a: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References</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10</a:t>
            </a:fld>
            <a:endParaRPr lang="en-GB" dirty="0"/>
          </a:p>
        </p:txBody>
      </p:sp>
    </p:spTree>
    <p:extLst>
      <p:ext uri="{BB962C8B-B14F-4D97-AF65-F5344CB8AC3E}">
        <p14:creationId xmlns:p14="http://schemas.microsoft.com/office/powerpoint/2010/main" val="1216562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Do you support to add the following to the 11bf SFD.</a:t>
            </a:r>
          </a:p>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The digital </a:t>
            </a:r>
            <a:r>
              <a:rPr lang="en-US" altLang="zh-CN" sz="2000" b="0" dirty="0" err="1">
                <a:solidFill>
                  <a:schemeClr val="tx1"/>
                </a:solidFill>
                <a:latin typeface="Times New Roman" panose="02020603050405020304" pitchFamily="18" charset="0"/>
                <a:cs typeface="Times New Roman" panose="02020603050405020304" pitchFamily="18" charset="0"/>
              </a:rPr>
              <a:t>Tx</a:t>
            </a:r>
            <a:r>
              <a:rPr lang="en-US" altLang="zh-CN" sz="2000" b="0" dirty="0">
                <a:solidFill>
                  <a:schemeClr val="tx1"/>
                </a:solidFill>
                <a:latin typeface="Times New Roman" panose="02020603050405020304" pitchFamily="18" charset="0"/>
                <a:cs typeface="Times New Roman" panose="02020603050405020304" pitchFamily="18" charset="0"/>
              </a:rPr>
              <a:t> power could be exchanged in the WLAN sensing.</a:t>
            </a:r>
          </a:p>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A general rule should be adopted during the </a:t>
            </a:r>
            <a:r>
              <a:rPr lang="en-US" altLang="zh-CN" sz="2000" b="0" dirty="0" err="1">
                <a:solidFill>
                  <a:schemeClr val="tx1"/>
                </a:solidFill>
                <a:latin typeface="Times New Roman" panose="02020603050405020304" pitchFamily="18" charset="0"/>
                <a:cs typeface="Times New Roman" panose="02020603050405020304" pitchFamily="18" charset="0"/>
              </a:rPr>
              <a:t>Tx</a:t>
            </a:r>
            <a:r>
              <a:rPr lang="en-US" altLang="zh-CN" sz="2000" b="0" dirty="0">
                <a:solidFill>
                  <a:schemeClr val="tx1"/>
                </a:solidFill>
                <a:latin typeface="Times New Roman" panose="02020603050405020304" pitchFamily="18" charset="0"/>
                <a:cs typeface="Times New Roman" panose="02020603050405020304" pitchFamily="18" charset="0"/>
              </a:rPr>
              <a:t> power adjustment:</a:t>
            </a:r>
          </a:p>
          <a:p>
            <a:pPr indent="342900">
              <a:buFont typeface="Wingdings" panose="05000000000000000000" pitchFamily="2" charset="2"/>
              <a:buChar char="Ø"/>
            </a:pPr>
            <a:r>
              <a:rPr lang="en-US" altLang="zh-CN" sz="1800" b="0" dirty="0">
                <a:solidFill>
                  <a:schemeClr val="tx1"/>
                </a:solidFill>
                <a:latin typeface="Times New Roman" panose="02020603050405020304" pitchFamily="18" charset="0"/>
                <a:cs typeface="Times New Roman" panose="02020603050405020304" pitchFamily="18" charset="0"/>
              </a:rPr>
              <a:t>adjust the Digital Power first (which has better linear property),</a:t>
            </a:r>
          </a:p>
          <a:p>
            <a:pPr indent="342900">
              <a:buFont typeface="Wingdings" panose="05000000000000000000" pitchFamily="2" charset="2"/>
              <a:buChar char="Ø"/>
            </a:pPr>
            <a:r>
              <a:rPr lang="en-US" altLang="zh-CN" sz="1800" b="0" dirty="0">
                <a:solidFill>
                  <a:schemeClr val="tx1"/>
                </a:solidFill>
                <a:latin typeface="Times New Roman" panose="02020603050405020304" pitchFamily="18" charset="0"/>
                <a:cs typeface="Times New Roman" panose="02020603050405020304" pitchFamily="18" charset="0"/>
              </a:rPr>
              <a:t>if</a:t>
            </a:r>
            <a:r>
              <a:rPr lang="zh-CN" altLang="en-US" sz="1800" b="0" dirty="0">
                <a:solidFill>
                  <a:schemeClr val="tx1"/>
                </a:solidFill>
                <a:latin typeface="Times New Roman" panose="02020603050405020304" pitchFamily="18" charset="0"/>
                <a:cs typeface="Times New Roman" panose="02020603050405020304" pitchFamily="18" charset="0"/>
              </a:rPr>
              <a:t> </a:t>
            </a:r>
            <a:r>
              <a:rPr lang="en-US" altLang="zh-CN" sz="1800" b="0" dirty="0">
                <a:solidFill>
                  <a:schemeClr val="tx1"/>
                </a:solidFill>
                <a:latin typeface="Times New Roman" panose="02020603050405020304" pitchFamily="18" charset="0"/>
                <a:cs typeface="Times New Roman" panose="02020603050405020304" pitchFamily="18" charset="0"/>
              </a:rPr>
              <a:t>it is not enough, adjust the </a:t>
            </a:r>
            <a:r>
              <a:rPr lang="en-US" altLang="zh-CN" sz="1800" b="0" dirty="0" err="1">
                <a:solidFill>
                  <a:schemeClr val="tx1"/>
                </a:solidFill>
                <a:latin typeface="Times New Roman" panose="02020603050405020304" pitchFamily="18" charset="0"/>
                <a:cs typeface="Times New Roman" panose="02020603050405020304" pitchFamily="18" charset="0"/>
              </a:rPr>
              <a:t>Tx</a:t>
            </a:r>
            <a:r>
              <a:rPr lang="en-US" altLang="zh-CN" sz="1800" b="0" dirty="0">
                <a:solidFill>
                  <a:schemeClr val="tx1"/>
                </a:solidFill>
                <a:latin typeface="Times New Roman" panose="02020603050405020304" pitchFamily="18" charset="0"/>
                <a:cs typeface="Times New Roman" panose="02020603050405020304" pitchFamily="18" charset="0"/>
              </a:rPr>
              <a:t> Power in RF.</a:t>
            </a:r>
          </a:p>
          <a:p>
            <a:pPr indent="34290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indent="34290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Yes</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No</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Abs</a:t>
            </a:r>
          </a:p>
          <a:p>
            <a:pPr marL="628650" indent="-28575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marL="0" indent="0"/>
            <a:endParaRPr lang="en-US" altLang="zh-CN"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SP 1</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11</a:t>
            </a:fld>
            <a:endParaRPr lang="en-GB" dirty="0"/>
          </a:p>
        </p:txBody>
      </p:sp>
    </p:spTree>
    <p:extLst>
      <p:ext uri="{BB962C8B-B14F-4D97-AF65-F5344CB8AC3E}">
        <p14:creationId xmlns:p14="http://schemas.microsoft.com/office/powerpoint/2010/main" val="2138288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Comparison of information exchange approaches</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12</a:t>
            </a:fld>
            <a:endParaRPr lang="en-GB" dirty="0"/>
          </a:p>
        </p:txBody>
      </p:sp>
      <p:graphicFrame>
        <p:nvGraphicFramePr>
          <p:cNvPr id="8" name="表格 7"/>
          <p:cNvGraphicFramePr>
            <a:graphicFrameLocks noGrp="1"/>
          </p:cNvGraphicFramePr>
          <p:nvPr>
            <p:extLst>
              <p:ext uri="{D42A27DB-BD31-4B8C-83A1-F6EECF244321}">
                <p14:modId xmlns:p14="http://schemas.microsoft.com/office/powerpoint/2010/main" val="1030292033"/>
              </p:ext>
            </p:extLst>
          </p:nvPr>
        </p:nvGraphicFramePr>
        <p:xfrm>
          <a:off x="261838" y="1612736"/>
          <a:ext cx="8640960" cy="4480560"/>
        </p:xfrm>
        <a:graphic>
          <a:graphicData uri="http://schemas.openxmlformats.org/drawingml/2006/table">
            <a:tbl>
              <a:tblPr firstRow="1" bandRow="1">
                <a:tableStyleId>{5C22544A-7EE6-4342-B048-85BDC9FD1C3A}</a:tableStyleId>
              </a:tblPr>
              <a:tblGrid>
                <a:gridCol w="2344108">
                  <a:extLst>
                    <a:ext uri="{9D8B030D-6E8A-4147-A177-3AD203B41FA5}">
                      <a16:colId xmlns:a16="http://schemas.microsoft.com/office/drawing/2014/main" xmlns="" val="20000"/>
                    </a:ext>
                  </a:extLst>
                </a:gridCol>
                <a:gridCol w="3128500">
                  <a:extLst>
                    <a:ext uri="{9D8B030D-6E8A-4147-A177-3AD203B41FA5}">
                      <a16:colId xmlns:a16="http://schemas.microsoft.com/office/drawing/2014/main" xmlns="" val="20001"/>
                    </a:ext>
                  </a:extLst>
                </a:gridCol>
                <a:gridCol w="3168352">
                  <a:extLst>
                    <a:ext uri="{9D8B030D-6E8A-4147-A177-3AD203B41FA5}">
                      <a16:colId xmlns:a16="http://schemas.microsoft.com/office/drawing/2014/main" xmlns="" val="20002"/>
                    </a:ext>
                  </a:extLst>
                </a:gridCol>
              </a:tblGrid>
              <a:tr h="370840">
                <a:tc>
                  <a:txBody>
                    <a:bodyPr/>
                    <a:lstStyle/>
                    <a:p>
                      <a:pPr marL="0" algn="l" defTabSz="914400" rtl="0" eaLnBrk="1" latinLnBrk="0" hangingPunct="1">
                        <a:spcAft>
                          <a:spcPts val="0"/>
                        </a:spcAft>
                      </a:pPr>
                      <a:r>
                        <a:rPr lang="en-US" sz="2000" b="1" kern="1200" dirty="0">
                          <a:solidFill>
                            <a:schemeClr val="tx1"/>
                          </a:solidFill>
                          <a:effectLst/>
                          <a:latin typeface="+mj-lt"/>
                          <a:ea typeface="宋体" panose="02010600030101010101" pitchFamily="2" charset="-122"/>
                          <a:cs typeface="+mn-cs"/>
                        </a:rPr>
                        <a:t>Options </a:t>
                      </a:r>
                      <a:endParaRPr lang="zh-CN" sz="2000" b="1" kern="1200" dirty="0">
                        <a:solidFill>
                          <a:schemeClr val="tx1"/>
                        </a:solidFill>
                        <a:effectLst/>
                        <a:latin typeface="+mj-lt"/>
                        <a:ea typeface="宋体" panose="02010600030101010101" pitchFamily="2"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2000" b="1" kern="1200">
                          <a:solidFill>
                            <a:schemeClr val="tx1"/>
                          </a:solidFill>
                          <a:effectLst/>
                          <a:latin typeface="+mj-lt"/>
                          <a:ea typeface="宋体" panose="02010600030101010101" pitchFamily="2" charset="-122"/>
                          <a:cs typeface="+mn-cs"/>
                        </a:rPr>
                        <a:t>Pros.</a:t>
                      </a:r>
                      <a:endParaRPr lang="zh-CN" sz="2000" b="1" kern="1200">
                        <a:solidFill>
                          <a:schemeClr val="tx1"/>
                        </a:solidFill>
                        <a:effectLst/>
                        <a:latin typeface="+mj-lt"/>
                        <a:ea typeface="宋体" panose="02010600030101010101" pitchFamily="2"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2000" b="1" kern="1200" dirty="0">
                          <a:solidFill>
                            <a:schemeClr val="tx1"/>
                          </a:solidFill>
                          <a:effectLst/>
                          <a:latin typeface="+mj-lt"/>
                          <a:ea typeface="宋体" panose="02010600030101010101" pitchFamily="2" charset="-122"/>
                          <a:cs typeface="+mn-cs"/>
                        </a:rPr>
                        <a:t>Cons.</a:t>
                      </a:r>
                      <a:endParaRPr lang="zh-CN" sz="2000" b="1" kern="1200" dirty="0">
                        <a:solidFill>
                          <a:schemeClr val="tx1"/>
                        </a:solidFill>
                        <a:effectLst/>
                        <a:latin typeface="+mj-lt"/>
                        <a:ea typeface="宋体" panose="02010600030101010101" pitchFamily="2"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370840">
                <a:tc>
                  <a:txBody>
                    <a:bodyPr/>
                    <a:lstStyle/>
                    <a:p>
                      <a:pPr algn="ctr">
                        <a:spcAft>
                          <a:spcPts val="0"/>
                        </a:spcAft>
                      </a:pPr>
                      <a:r>
                        <a:rPr lang="en-US" sz="1600" b="1" dirty="0">
                          <a:solidFill>
                            <a:schemeClr val="tx1"/>
                          </a:solidFill>
                          <a:effectLst/>
                          <a:latin typeface="+mj-lt"/>
                          <a:ea typeface="宋体" panose="02010600030101010101" pitchFamily="2" charset="-122"/>
                        </a:rPr>
                        <a:t>Option 1</a:t>
                      </a:r>
                      <a:endParaRPr lang="zh-CN" sz="1600" dirty="0">
                        <a:solidFill>
                          <a:schemeClr val="tx1"/>
                        </a:solidFill>
                        <a:effectLst/>
                        <a:latin typeface="+mj-lt"/>
                        <a:ea typeface="宋体" panose="02010600030101010101" pitchFamily="2" charset="-122"/>
                      </a:endParaRPr>
                    </a:p>
                    <a:p>
                      <a:pPr>
                        <a:spcAft>
                          <a:spcPts val="0"/>
                        </a:spcAft>
                      </a:pPr>
                      <a:r>
                        <a:rPr lang="en-US" sz="1200" dirty="0">
                          <a:solidFill>
                            <a:schemeClr val="tx1"/>
                          </a:solidFill>
                          <a:effectLst/>
                          <a:latin typeface="+mj-lt"/>
                          <a:ea typeface="宋体" panose="02010600030101010101" pitchFamily="2" charset="-122"/>
                        </a:rPr>
                        <a:t>Exchange the level of LNA and VGA of each CSI.</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Abundant information</a:t>
                      </a:r>
                      <a:endParaRPr lang="zh-CN" sz="1600" b="1" kern="1200" dirty="0">
                        <a:solidFill>
                          <a:schemeClr val="tx1"/>
                        </a:solidFill>
                        <a:effectLst/>
                        <a:latin typeface="+mj-lt"/>
                        <a:ea typeface="宋体" panose="02010600030101010101" pitchFamily="2" charset="-122"/>
                        <a:cs typeface="+mn-cs"/>
                      </a:endParaRPr>
                    </a:p>
                    <a:p>
                      <a:pPr marL="0" algn="l" defTabSz="914400" rtl="0" eaLnBrk="1" latinLnBrk="0" hangingPunct="1">
                        <a:spcAft>
                          <a:spcPts val="0"/>
                        </a:spcAft>
                      </a:pPr>
                      <a:r>
                        <a:rPr lang="en-US" sz="1200" dirty="0">
                          <a:solidFill>
                            <a:schemeClr val="tx1"/>
                          </a:solidFill>
                          <a:effectLst/>
                          <a:latin typeface="+mj-lt"/>
                          <a:ea typeface="宋体" panose="02010600030101010101" pitchFamily="2" charset="-122"/>
                        </a:rPr>
                        <a:t>E.g. LNA and VGA levels and maybe helpful for further compensation.</a:t>
                      </a:r>
                      <a:endParaRPr lang="zh-CN" sz="1800" b="1" kern="1200" dirty="0">
                        <a:solidFill>
                          <a:schemeClr val="tx1"/>
                        </a:solidFill>
                        <a:effectLst/>
                        <a:latin typeface="+mj-lt"/>
                        <a:ea typeface="宋体" panose="02010600030101010101" pitchFamily="2"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More bits are needed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A few bits for LNA level indication and a few bits for VGA level indication.</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370840">
                <a:tc>
                  <a:txBody>
                    <a:bodyPr/>
                    <a:lstStyle/>
                    <a:p>
                      <a:pPr marL="0" algn="ctr"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Option 2</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Exchange if the LNA and/or VGA level changes from previous CSI.</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Less bits are needed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E.g. 1 bit for the indication of LNA changes and 1 bit for the indication of VGA changes, or 1 bit for the indication of AGC(LNA+VGA) changes.</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Limited information </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The change is indicated, but the variation range is still unknown.</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370840">
                <a:tc>
                  <a:txBody>
                    <a:bodyPr/>
                    <a:lstStyle/>
                    <a:p>
                      <a:pPr marL="0" algn="ctr"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Option 3</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Exchange if the LNA and VGA adjustment exceed certain threshold(s) from previous CSI.</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Less bits are needed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E.g. 1(a few) bit(s) for the indication of AGC adjustment exceed certain threshold(s). </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Non-unified threshold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The threshold(s) could be vendor specific and depend on the nonlinear properties of the LNA and VGA adopted.</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r h="370840">
                <a:tc>
                  <a:txBody>
                    <a:bodyPr/>
                    <a:lstStyle/>
                    <a:p>
                      <a:pPr marL="0" algn="ctr"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Option 4</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Exchange if the LNA and VGA make the signal saturated or too small for the ADC.</a:t>
                      </a:r>
                      <a:endParaRPr lang="zh-CN" sz="1400" dirty="0">
                        <a:solidFill>
                          <a:schemeClr val="tx1"/>
                        </a:solidFill>
                        <a:effectLst/>
                        <a:latin typeface="+mj-lt"/>
                        <a:ea typeface="宋体" panose="02010600030101010101" pitchFamily="2"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Less bits are needed</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E.g. 1 bit for the indication of ADC saturation and 1 bit for the indication of signal is too small. </a:t>
                      </a:r>
                      <a:endParaRPr lang="zh-CN" sz="1400" dirty="0">
                        <a:solidFill>
                          <a:schemeClr val="tx1"/>
                        </a:solidFill>
                        <a:effectLst/>
                        <a:latin typeface="+mj-lt"/>
                        <a:ea typeface="宋体" panose="02010600030101010101" pitchFamily="2" charset="-122"/>
                      </a:endParaRPr>
                    </a:p>
                    <a:p>
                      <a:pPr>
                        <a:spcAft>
                          <a:spcPts val="0"/>
                        </a:spcAft>
                      </a:pPr>
                      <a:r>
                        <a:rPr lang="en-US" sz="1200" dirty="0">
                          <a:solidFill>
                            <a:schemeClr val="tx1"/>
                          </a:solidFill>
                          <a:effectLst/>
                          <a:latin typeface="+mj-lt"/>
                          <a:ea typeface="宋体" panose="02010600030101010101" pitchFamily="2" charset="-122"/>
                        </a:rPr>
                        <a:t>The indication is very important when it(saturation or too small) happens, because in this case, the error is ‘unknown’.</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spcAft>
                          <a:spcPts val="0"/>
                        </a:spcAft>
                      </a:pPr>
                      <a:r>
                        <a:rPr lang="en-US" sz="1600" b="1" kern="1200" dirty="0">
                          <a:solidFill>
                            <a:schemeClr val="tx1"/>
                          </a:solidFill>
                          <a:effectLst/>
                          <a:latin typeface="+mj-lt"/>
                          <a:ea typeface="宋体" panose="02010600030101010101" pitchFamily="2" charset="-122"/>
                          <a:cs typeface="+mn-cs"/>
                        </a:rPr>
                        <a:t>Happens occasionally </a:t>
                      </a:r>
                      <a:endParaRPr lang="zh-CN" sz="1600" b="1" kern="1200" dirty="0">
                        <a:solidFill>
                          <a:schemeClr val="tx1"/>
                        </a:solidFill>
                        <a:effectLst/>
                        <a:latin typeface="+mj-lt"/>
                        <a:ea typeface="宋体" panose="02010600030101010101" pitchFamily="2" charset="-122"/>
                        <a:cs typeface="+mn-cs"/>
                      </a:endParaRPr>
                    </a:p>
                    <a:p>
                      <a:pPr>
                        <a:spcAft>
                          <a:spcPts val="0"/>
                        </a:spcAft>
                      </a:pPr>
                      <a:r>
                        <a:rPr lang="en-US" sz="1200" dirty="0">
                          <a:solidFill>
                            <a:schemeClr val="tx1"/>
                          </a:solidFill>
                          <a:effectLst/>
                          <a:latin typeface="+mj-lt"/>
                          <a:ea typeface="宋体" panose="02010600030101010101" pitchFamily="2" charset="-122"/>
                        </a:rPr>
                        <a:t> </a:t>
                      </a:r>
                      <a:endParaRPr lang="zh-CN" sz="1400" dirty="0">
                        <a:solidFill>
                          <a:schemeClr val="tx1"/>
                        </a:solidFill>
                        <a:effectLst/>
                        <a:latin typeface="+mj-lt"/>
                        <a:ea typeface="宋体" panose="02010600030101010101" pitchFamily="2" charset="-122"/>
                      </a:endParaRPr>
                    </a:p>
                    <a:p>
                      <a:pPr>
                        <a:spcAft>
                          <a:spcPts val="0"/>
                        </a:spcAft>
                      </a:pPr>
                      <a:r>
                        <a:rPr lang="en-US" sz="1200" dirty="0">
                          <a:solidFill>
                            <a:schemeClr val="tx1"/>
                          </a:solidFill>
                          <a:effectLst/>
                          <a:latin typeface="+mj-lt"/>
                          <a:ea typeface="宋体" panose="02010600030101010101" pitchFamily="2" charset="-122"/>
                        </a:rPr>
                        <a:t>If AGC is not fixed for ‘long time’ during sensing, this happens occasionally.</a:t>
                      </a:r>
                      <a:endParaRPr lang="zh-CN" sz="1400" dirty="0">
                        <a:solidFill>
                          <a:schemeClr val="tx1"/>
                        </a:solidFill>
                        <a:effectLst/>
                        <a:latin typeface="+mj-lt"/>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136016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56792"/>
            <a:ext cx="7770813" cy="4680520"/>
          </a:xfrm>
        </p:spPr>
        <p:txBody>
          <a:bodyPr/>
          <a:lstStyle/>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Do you support to add the following to the 11bf SFD.</a:t>
            </a:r>
          </a:p>
          <a:p>
            <a:pPr indent="342900">
              <a:buFont typeface="Wingdings" panose="05000000000000000000" pitchFamily="2" charset="2"/>
              <a:buChar char="Ø"/>
            </a:pPr>
            <a:r>
              <a:rPr lang="en-US" altLang="zh-CN" sz="1800" b="0" dirty="0">
                <a:solidFill>
                  <a:schemeClr val="tx1"/>
                </a:solidFill>
                <a:latin typeface="Times New Roman" panose="02020603050405020304" pitchFamily="18" charset="0"/>
                <a:cs typeface="Times New Roman" panose="02020603050405020304" pitchFamily="18" charset="0"/>
              </a:rPr>
              <a:t>Both RF gain and digital gain of each Rx antenna should be reported in the sensing measurement report frame. </a:t>
            </a:r>
          </a:p>
          <a:p>
            <a:pPr indent="342900">
              <a:buFont typeface="Wingdings" panose="05000000000000000000" pitchFamily="2" charset="2"/>
              <a:buChar char="Ø"/>
            </a:pPr>
            <a:r>
              <a:rPr lang="en-US" altLang="zh-CN" sz="1800" b="0" dirty="0">
                <a:solidFill>
                  <a:schemeClr val="tx1"/>
                </a:solidFill>
                <a:latin typeface="Times New Roman" panose="02020603050405020304" pitchFamily="18" charset="0"/>
                <a:cs typeface="Times New Roman" panose="02020603050405020304" pitchFamily="18" charset="0"/>
              </a:rPr>
              <a:t>RF gain and digital gain should be reported in separate fields.</a:t>
            </a:r>
          </a:p>
          <a:p>
            <a:pPr indent="342900">
              <a:buFont typeface="Wingdings" panose="05000000000000000000" pitchFamily="2" charset="2"/>
              <a:buChar char="Ø"/>
            </a:pPr>
            <a:r>
              <a:rPr lang="en-US" altLang="zh-CN" sz="1800" b="0" dirty="0">
                <a:solidFill>
                  <a:schemeClr val="tx1"/>
                </a:solidFill>
                <a:latin typeface="Times New Roman" panose="02020603050405020304" pitchFamily="18" charset="0"/>
                <a:cs typeface="Times New Roman" panose="02020603050405020304" pitchFamily="18" charset="0"/>
              </a:rPr>
              <a:t>If the device is not able to report the RF and/or digital gain, it could indicate if the </a:t>
            </a:r>
            <a:r>
              <a:rPr lang="en-US" altLang="zh-CN" sz="1800" b="0" dirty="0" smtClean="0">
                <a:solidFill>
                  <a:schemeClr val="tx1"/>
                </a:solidFill>
                <a:latin typeface="Times New Roman" panose="02020603050405020304" pitchFamily="18" charset="0"/>
                <a:cs typeface="Times New Roman" panose="02020603050405020304" pitchFamily="18" charset="0"/>
              </a:rPr>
              <a:t>AGC </a:t>
            </a:r>
            <a:r>
              <a:rPr lang="en-US" altLang="zh-CN" sz="1800" b="0" dirty="0">
                <a:solidFill>
                  <a:schemeClr val="tx1"/>
                </a:solidFill>
                <a:latin typeface="Times New Roman" panose="02020603050405020304" pitchFamily="18" charset="0"/>
                <a:cs typeface="Times New Roman" panose="02020603050405020304" pitchFamily="18" charset="0"/>
              </a:rPr>
              <a:t>changes</a:t>
            </a:r>
            <a:r>
              <a:rPr lang="en-US" altLang="zh-CN" sz="1800" b="0" dirty="0" smtClean="0">
                <a:solidFill>
                  <a:schemeClr val="tx1"/>
                </a:solidFill>
                <a:latin typeface="Times New Roman" panose="02020603050405020304" pitchFamily="18" charset="0"/>
                <a:cs typeface="Times New Roman" panose="02020603050405020304" pitchFamily="18" charset="0"/>
              </a:rPr>
              <a:t>. </a:t>
            </a:r>
            <a:endParaRPr lang="en-US" altLang="zh-CN" sz="1800" b="0" dirty="0">
              <a:solidFill>
                <a:schemeClr val="tx1"/>
              </a:solidFill>
              <a:latin typeface="Times New Roman" panose="02020603050405020304" pitchFamily="18" charset="0"/>
              <a:cs typeface="Times New Roman" panose="02020603050405020304" pitchFamily="18" charset="0"/>
            </a:endParaRPr>
          </a:p>
          <a:p>
            <a:pPr indent="342900">
              <a:buFont typeface="Wingdings" panose="05000000000000000000" pitchFamily="2" charset="2"/>
              <a:buChar char="Ø"/>
            </a:pPr>
            <a:r>
              <a:rPr lang="en-US" altLang="zh-CN" sz="1800" b="0" dirty="0">
                <a:solidFill>
                  <a:schemeClr val="tx1"/>
                </a:solidFill>
                <a:latin typeface="Times New Roman" panose="02020603050405020304" pitchFamily="18" charset="0"/>
                <a:cs typeface="Times New Roman" panose="02020603050405020304" pitchFamily="18" charset="0"/>
              </a:rPr>
              <a:t>Note: </a:t>
            </a:r>
          </a:p>
          <a:p>
            <a:pPr marL="628650" indent="285750">
              <a:buFont typeface="Wingdings" panose="05000000000000000000" pitchFamily="2" charset="2"/>
              <a:buChar char="n"/>
            </a:pPr>
            <a:r>
              <a:rPr lang="en-US" altLang="zh-CN" sz="1600" b="0" dirty="0">
                <a:solidFill>
                  <a:schemeClr val="tx1"/>
                </a:solidFill>
                <a:latin typeface="Times New Roman" panose="02020603050405020304" pitchFamily="18" charset="0"/>
                <a:cs typeface="Times New Roman" panose="02020603050405020304" pitchFamily="18" charset="0"/>
              </a:rPr>
              <a:t>RF gain is defined as the gain in analog domain mainly contains the gain of AGC and other components.</a:t>
            </a:r>
          </a:p>
          <a:p>
            <a:pPr marL="628650" indent="285750">
              <a:buFont typeface="Wingdings" panose="05000000000000000000" pitchFamily="2" charset="2"/>
              <a:buChar char="n"/>
            </a:pPr>
            <a:r>
              <a:rPr lang="en-US" altLang="zh-CN" sz="1600" b="0" dirty="0">
                <a:solidFill>
                  <a:schemeClr val="tx1"/>
                </a:solidFill>
                <a:latin typeface="Times New Roman" panose="02020603050405020304" pitchFamily="18" charset="0"/>
                <a:cs typeface="Times New Roman" panose="02020603050405020304" pitchFamily="18" charset="0"/>
              </a:rPr>
              <a:t>Digital gain is defined as the gain in digital domain.</a:t>
            </a:r>
          </a:p>
          <a:p>
            <a:pPr marL="628650" indent="-28575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Yes</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No</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Abs</a:t>
            </a:r>
          </a:p>
          <a:p>
            <a:pPr marL="628650" indent="-28575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marL="0" indent="0"/>
            <a:endParaRPr lang="en-US" altLang="zh-CN"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SP 2</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13</a:t>
            </a:fld>
            <a:endParaRPr lang="en-GB" dirty="0"/>
          </a:p>
        </p:txBody>
      </p:sp>
    </p:spTree>
    <p:extLst>
      <p:ext uri="{BB962C8B-B14F-4D97-AF65-F5344CB8AC3E}">
        <p14:creationId xmlns:p14="http://schemas.microsoft.com/office/powerpoint/2010/main" val="3971175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93894" y="1809683"/>
            <a:ext cx="7770813" cy="1377055"/>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Similar with slide 7, the data is collected within an empty room, and we can find that even for the ‘static’ environment, the AGC adjusts sometimes.</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It is clearly shown that when the VGA adjusts at some CSI samples, the amplitude of the CSI on difference subcarriers changes nonlinearly. And this effect introduced by AGC adjustment cannot be eliminated by normalization.</a:t>
            </a:r>
            <a:endParaRPr lang="zh-CN" altLang="en-US" sz="1600" b="0" dirty="0">
              <a:solidFill>
                <a:schemeClr val="tx1"/>
              </a:solidFill>
              <a:latin typeface="Times New Roman" panose="02020603050405020304" pitchFamily="18" charset="0"/>
              <a:cs typeface="Times New Roman" panose="02020603050405020304" pitchFamily="18" charset="0"/>
            </a:endParaRPr>
          </a:p>
        </p:txBody>
      </p:sp>
      <p:sp>
        <p:nvSpPr>
          <p:cNvPr id="3" name="标题 2"/>
          <p:cNvSpPr>
            <a:spLocks noGrp="1"/>
          </p:cNvSpPr>
          <p:nvPr>
            <p:ph type="title"/>
          </p:nvPr>
        </p:nvSpPr>
        <p:spPr/>
        <p:txBody>
          <a:bodyPr/>
          <a:lstStyle/>
          <a:p>
            <a:r>
              <a:rPr lang="en-US" altLang="zh-CN" dirty="0"/>
              <a:t>Backup: the effect of AGC adjustment </a:t>
            </a:r>
            <a:endParaRPr lang="zh-CN" altLang="en-US" dirty="0"/>
          </a:p>
        </p:txBody>
      </p:sp>
      <p:sp>
        <p:nvSpPr>
          <p:cNvPr id="4" name="日期占位符 3"/>
          <p:cNvSpPr>
            <a:spLocks noGrp="1"/>
          </p:cNvSpPr>
          <p:nvPr>
            <p:ph type="dt" idx="10"/>
          </p:nvPr>
        </p:nvSpPr>
        <p:spPr/>
        <p:txBody>
          <a:bodyPr/>
          <a:lstStyle/>
          <a:p>
            <a:r>
              <a:rPr lang="en-US" altLang="zh-CN" dirty="0"/>
              <a:t>April 2022</a:t>
            </a:r>
            <a:endParaRPr lang="en-GB" altLang="zh-CN" dirty="0"/>
          </a:p>
        </p:txBody>
      </p:sp>
      <p:sp>
        <p:nvSpPr>
          <p:cNvPr id="5" name="灯片编号占位符 4"/>
          <p:cNvSpPr>
            <a:spLocks noGrp="1"/>
          </p:cNvSpPr>
          <p:nvPr>
            <p:ph type="sldNum" idx="12"/>
          </p:nvPr>
        </p:nvSpPr>
        <p:spPr/>
        <p:txBody>
          <a:bodyPr/>
          <a:lstStyle/>
          <a:p>
            <a:r>
              <a:rPr lang="en-GB"/>
              <a:t>Slide </a:t>
            </a:r>
            <a:fld id="{D09C756B-EB39-4236-ADBB-73052B179AE4}" type="slidenum">
              <a:rPr lang="en-GB" smtClean="0"/>
              <a:pPr/>
              <a:t>14</a:t>
            </a:fld>
            <a:endParaRPr lang="en-GB" dirty="0"/>
          </a:p>
        </p:txBody>
      </p:sp>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9991" y="3370240"/>
            <a:ext cx="3744416" cy="2808312"/>
          </a:xfrm>
          <a:prstGeom prst="rect">
            <a:avLst/>
          </a:prstGeom>
        </p:spPr>
      </p:pic>
      <p:grpSp>
        <p:nvGrpSpPr>
          <p:cNvPr id="13" name="组合 12"/>
          <p:cNvGrpSpPr/>
          <p:nvPr/>
        </p:nvGrpSpPr>
        <p:grpSpPr>
          <a:xfrm>
            <a:off x="4211960" y="3140968"/>
            <a:ext cx="4482389" cy="1564276"/>
            <a:chOff x="4283968" y="3475412"/>
            <a:chExt cx="4482389" cy="1564276"/>
          </a:xfrm>
        </p:grpSpPr>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3968" y="3475412"/>
              <a:ext cx="4482389" cy="1564276"/>
            </a:xfrm>
            <a:prstGeom prst="rect">
              <a:avLst/>
            </a:prstGeom>
          </p:spPr>
        </p:pic>
        <p:sp>
          <p:nvSpPr>
            <p:cNvPr id="8" name="椭圆 7"/>
            <p:cNvSpPr/>
            <p:nvPr/>
          </p:nvSpPr>
          <p:spPr bwMode="auto">
            <a:xfrm rot="2530441">
              <a:off x="7042655" y="3621130"/>
              <a:ext cx="180783" cy="565402"/>
            </a:xfrm>
            <a:prstGeom prst="ellipse">
              <a:avLst/>
            </a:prstGeom>
            <a:noFill/>
            <a:ln w="28575">
              <a:solidFill>
                <a:srgbClr val="0000FF"/>
              </a:solidFill>
              <a:prstDash val="sys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椭圆 8"/>
            <p:cNvSpPr/>
            <p:nvPr/>
          </p:nvSpPr>
          <p:spPr bwMode="auto">
            <a:xfrm rot="19498820">
              <a:off x="7941773" y="3595975"/>
              <a:ext cx="173222" cy="514316"/>
            </a:xfrm>
            <a:prstGeom prst="ellipse">
              <a:avLst/>
            </a:prstGeom>
            <a:noFill/>
            <a:ln w="28575">
              <a:solidFill>
                <a:srgbClr val="0000FF"/>
              </a:solidFill>
              <a:prstDash val="sys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10" name="椭圆 9"/>
          <p:cNvSpPr/>
          <p:nvPr/>
        </p:nvSpPr>
        <p:spPr bwMode="auto">
          <a:xfrm rot="10800000">
            <a:off x="2267743" y="5627747"/>
            <a:ext cx="720079" cy="262131"/>
          </a:xfrm>
          <a:prstGeom prst="ellipse">
            <a:avLst/>
          </a:prstGeom>
          <a:noFill/>
          <a:ln w="28575">
            <a:solidFill>
              <a:srgbClr val="0000FF"/>
            </a:solidFill>
            <a:prstDash val="sys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14" name="图片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64088" y="4769872"/>
            <a:ext cx="2097758" cy="1640913"/>
          </a:xfrm>
          <a:prstGeom prst="rect">
            <a:avLst/>
          </a:prstGeom>
        </p:spPr>
      </p:pic>
    </p:spTree>
    <p:extLst>
      <p:ext uri="{BB962C8B-B14F-4D97-AF65-F5344CB8AC3E}">
        <p14:creationId xmlns:p14="http://schemas.microsoft.com/office/powerpoint/2010/main" val="1824583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1206" y="1751013"/>
            <a:ext cx="4172645" cy="4351041"/>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Considering the presence detection application as an example.</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We collected data from empty room, room with dynamic target. The data is divided into three groups to analysis the effect of AGC adjustment in static scenarios, say static (no AGC adjustment), false static (AGC adjustment), dynamic.</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amplitude variance of corresponding scenarios are presented bellow, it is clear that the </a:t>
            </a:r>
            <a:r>
              <a:rPr lang="en-US" altLang="zh-CN" sz="1600" b="0">
                <a:solidFill>
                  <a:schemeClr val="tx1"/>
                </a:solidFill>
                <a:latin typeface="Times New Roman" panose="02020603050405020304" pitchFamily="18" charset="0"/>
                <a:cs typeface="Times New Roman" panose="02020603050405020304" pitchFamily="18" charset="0"/>
              </a:rPr>
              <a:t>variance of ‘static</a:t>
            </a:r>
            <a:r>
              <a:rPr lang="en-US" altLang="zh-CN" sz="1600" b="0" dirty="0">
                <a:solidFill>
                  <a:schemeClr val="tx1"/>
                </a:solidFill>
                <a:latin typeface="Times New Roman" panose="02020603050405020304" pitchFamily="18" charset="0"/>
                <a:cs typeface="Times New Roman" panose="02020603050405020304" pitchFamily="18" charset="0"/>
              </a:rPr>
              <a:t>’ data with AGC adjustment will bounce up as ‘dynamic’ data. </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effect introduced by AGC cannot be eliminated by normalization per CSI sample (as indicated in the bottom figure). </a:t>
            </a:r>
          </a:p>
          <a:p>
            <a:pPr>
              <a:buFont typeface="Arial" panose="020B0604020202020204" pitchFamily="34" charset="0"/>
              <a:buChar char="•"/>
            </a:pPr>
            <a:endParaRPr lang="zh-CN" altLang="en-US" sz="1600" b="0" dirty="0">
              <a:solidFill>
                <a:schemeClr val="tx1"/>
              </a:solidFill>
              <a:latin typeface="Times New Roman" panose="02020603050405020304" pitchFamily="18" charset="0"/>
              <a:cs typeface="Times New Roman" panose="02020603050405020304" pitchFamily="18" charset="0"/>
            </a:endParaRPr>
          </a:p>
        </p:txBody>
      </p:sp>
      <p:sp>
        <p:nvSpPr>
          <p:cNvPr id="3" name="标题 2"/>
          <p:cNvSpPr>
            <a:spLocks noGrp="1"/>
          </p:cNvSpPr>
          <p:nvPr>
            <p:ph type="title"/>
          </p:nvPr>
        </p:nvSpPr>
        <p:spPr/>
        <p:txBody>
          <a:bodyPr/>
          <a:lstStyle/>
          <a:p>
            <a:r>
              <a:rPr lang="en-US" altLang="zh-CN" dirty="0"/>
              <a:t>Backup: the effect of AGC adjustment </a:t>
            </a:r>
            <a:endParaRPr lang="zh-CN" altLang="en-US" dirty="0"/>
          </a:p>
        </p:txBody>
      </p:sp>
      <p:sp>
        <p:nvSpPr>
          <p:cNvPr id="4" name="日期占位符 3"/>
          <p:cNvSpPr>
            <a:spLocks noGrp="1"/>
          </p:cNvSpPr>
          <p:nvPr>
            <p:ph type="dt" idx="10"/>
          </p:nvPr>
        </p:nvSpPr>
        <p:spPr/>
        <p:txBody>
          <a:bodyPr/>
          <a:lstStyle/>
          <a:p>
            <a:r>
              <a:rPr lang="en-US" altLang="zh-CN" dirty="0"/>
              <a:t>April 2022</a:t>
            </a:r>
            <a:endParaRPr lang="en-GB" altLang="zh-CN" dirty="0"/>
          </a:p>
        </p:txBody>
      </p:sp>
      <p:sp>
        <p:nvSpPr>
          <p:cNvPr id="5" name="灯片编号占位符 4"/>
          <p:cNvSpPr>
            <a:spLocks noGrp="1"/>
          </p:cNvSpPr>
          <p:nvPr>
            <p:ph type="sldNum" idx="12"/>
          </p:nvPr>
        </p:nvSpPr>
        <p:spPr/>
        <p:txBody>
          <a:bodyPr/>
          <a:lstStyle/>
          <a:p>
            <a:r>
              <a:rPr lang="en-GB"/>
              <a:t>Slide </a:t>
            </a:r>
            <a:fld id="{D09C756B-EB39-4236-ADBB-73052B179AE4}" type="slidenum">
              <a:rPr lang="en-GB" smtClean="0"/>
              <a:pPr/>
              <a:t>15</a:t>
            </a:fld>
            <a:endParaRPr lang="en-GB" dirty="0"/>
          </a:p>
        </p:txBody>
      </p:sp>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018" y="2398263"/>
            <a:ext cx="4392488" cy="3294366"/>
          </a:xfrm>
          <a:prstGeom prst="rect">
            <a:avLst/>
          </a:prstGeom>
        </p:spPr>
      </p:pic>
    </p:spTree>
    <p:extLst>
      <p:ext uri="{BB962C8B-B14F-4D97-AF65-F5344CB8AC3E}">
        <p14:creationId xmlns:p14="http://schemas.microsoft.com/office/powerpoint/2010/main" val="2763025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348880"/>
            <a:ext cx="7770813" cy="3888432"/>
          </a:xfrm>
        </p:spPr>
        <p:txBody>
          <a:bodyPr/>
          <a:lstStyle/>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Abstract </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Link for WLAN Sensing </a:t>
            </a:r>
          </a:p>
          <a:p>
            <a:pPr>
              <a:buFont typeface="Arial" panose="020B0604020202020204" pitchFamily="34" charset="0"/>
              <a:buChar char="•"/>
            </a:pPr>
            <a:r>
              <a:rPr lang="en-US" altLang="zh-CN" dirty="0" err="1">
                <a:latin typeface="Times New Roman" panose="02020603050405020304" pitchFamily="18" charset="0"/>
                <a:cs typeface="Times New Roman" panose="02020603050405020304" pitchFamily="18" charset="0"/>
              </a:rPr>
              <a:t>Tx</a:t>
            </a:r>
            <a:r>
              <a:rPr lang="en-US" altLang="zh-CN" dirty="0">
                <a:latin typeface="Times New Roman" panose="02020603050405020304" pitchFamily="18" charset="0"/>
                <a:cs typeface="Times New Roman" panose="02020603050405020304" pitchFamily="18" charset="0"/>
              </a:rPr>
              <a:t> Power and information exchange</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Rx Gain and information exchange</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Summary</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References</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SP</a:t>
            </a:r>
          </a:p>
        </p:txBody>
      </p:sp>
      <p:sp>
        <p:nvSpPr>
          <p:cNvPr id="3" name="Title 2"/>
          <p:cNvSpPr>
            <a:spLocks noGrp="1"/>
          </p:cNvSpPr>
          <p:nvPr>
            <p:ph type="title"/>
          </p:nvPr>
        </p:nvSpPr>
        <p:spPr>
          <a:xfrm>
            <a:off x="685800" y="893985"/>
            <a:ext cx="7770813" cy="510952"/>
          </a:xfrm>
        </p:spPr>
        <p:txBody>
          <a:bodyPr/>
          <a:lstStyle/>
          <a:p>
            <a:r>
              <a:rPr lang="en-US" dirty="0"/>
              <a:t>Outline</a:t>
            </a:r>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2</a:t>
            </a:fld>
            <a:endParaRPr lang="en-GB" dirty="0"/>
          </a:p>
        </p:txBody>
      </p:sp>
    </p:spTree>
    <p:extLst>
      <p:ext uri="{BB962C8B-B14F-4D97-AF65-F5344CB8AC3E}">
        <p14:creationId xmlns:p14="http://schemas.microsoft.com/office/powerpoint/2010/main" val="3585351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The </a:t>
            </a:r>
            <a:r>
              <a:rPr lang="en-US" altLang="zh-CN" sz="2000" b="0" dirty="0" err="1">
                <a:latin typeface="Times New Roman" panose="02020603050405020304" pitchFamily="18" charset="0"/>
                <a:cs typeface="Times New Roman" panose="02020603050405020304" pitchFamily="18" charset="0"/>
              </a:rPr>
              <a:t>Tx</a:t>
            </a:r>
            <a:r>
              <a:rPr lang="en-US" altLang="zh-CN" sz="2000" b="0" dirty="0">
                <a:latin typeface="Times New Roman" panose="02020603050405020304" pitchFamily="18" charset="0"/>
                <a:cs typeface="Times New Roman" panose="02020603050405020304" pitchFamily="18" charset="0"/>
              </a:rPr>
              <a:t> Power Control and reporting in WLAN sensing has been discussed in previous contribution [1]. </a:t>
            </a:r>
          </a:p>
          <a:p>
            <a:pPr marL="0" indent="0"/>
            <a:endParaRPr lang="en-US" altLang="zh-CN" sz="20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In this contribution, the power of the entire WLAN sensing link is further discussed.</a:t>
            </a: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dirty="0"/>
              <a:t>Abstract </a:t>
            </a:r>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2770663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4005064"/>
            <a:ext cx="7990656" cy="2398340"/>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a:t>
            </a:r>
            <a:r>
              <a:rPr lang="en-US" altLang="zh-CN" sz="1600" b="0" dirty="0">
                <a:solidFill>
                  <a:srgbClr val="FF0000"/>
                </a:solidFill>
                <a:latin typeface="Times New Roman" panose="02020603050405020304" pitchFamily="18" charset="0"/>
                <a:cs typeface="Times New Roman" panose="02020603050405020304" pitchFamily="18" charset="0"/>
              </a:rPr>
              <a:t> </a:t>
            </a:r>
            <a:r>
              <a:rPr lang="en-US" altLang="zh-CN" sz="1600" b="0" dirty="0">
                <a:solidFill>
                  <a:schemeClr val="tx1"/>
                </a:solidFill>
                <a:latin typeface="Times New Roman" panose="02020603050405020304" pitchFamily="18" charset="0"/>
                <a:cs typeface="Times New Roman" panose="02020603050405020304" pitchFamily="18" charset="0"/>
              </a:rPr>
              <a:t>simplified</a:t>
            </a:r>
            <a:r>
              <a:rPr lang="en-US" altLang="zh-CN" sz="1600" b="0" dirty="0">
                <a:latin typeface="Times New Roman" panose="02020603050405020304" pitchFamily="18" charset="0"/>
                <a:cs typeface="Times New Roman" panose="02020603050405020304" pitchFamily="18" charset="0"/>
              </a:rPr>
              <a:t> structures of the WLAN sensing transmitter and receiver are shown in above figures (the oscillator and filter are omitted). </a:t>
            </a: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The ideal case for WLAN sensing is that every component in </a:t>
            </a:r>
            <a:r>
              <a:rPr lang="en-US" altLang="zh-CN" sz="1600" b="0" dirty="0">
                <a:solidFill>
                  <a:schemeClr val="tx1"/>
                </a:solidFill>
                <a:latin typeface="Times New Roman" panose="02020603050405020304" pitchFamily="18" charset="0"/>
                <a:cs typeface="Times New Roman" panose="02020603050405020304" pitchFamily="18" charset="0"/>
              </a:rPr>
              <a:t>the</a:t>
            </a:r>
            <a:r>
              <a:rPr lang="en-US" altLang="zh-CN" sz="1600" b="0" dirty="0">
                <a:latin typeface="Times New Roman" panose="02020603050405020304" pitchFamily="18" charset="0"/>
                <a:cs typeface="Times New Roman" panose="02020603050405020304" pitchFamily="18" charset="0"/>
              </a:rPr>
              <a:t> transmitter and receiver should remain constant during the measurement. Under this condition, the change of the estimated CSIs only represent the channel variation caused by target movement. </a:t>
            </a: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But, in actual scenarios, fixing </a:t>
            </a:r>
            <a:r>
              <a:rPr lang="en-US" altLang="zh-CN" sz="1600" b="0" dirty="0" err="1">
                <a:latin typeface="Times New Roman" panose="02020603050405020304" pitchFamily="18" charset="0"/>
                <a:cs typeface="Times New Roman" panose="02020603050405020304" pitchFamily="18" charset="0"/>
              </a:rPr>
              <a:t>Tx</a:t>
            </a:r>
            <a:r>
              <a:rPr lang="en-US" altLang="zh-CN" sz="1600" b="0" dirty="0">
                <a:latin typeface="Times New Roman" panose="02020603050405020304" pitchFamily="18" charset="0"/>
                <a:cs typeface="Times New Roman" panose="02020603050405020304" pitchFamily="18" charset="0"/>
              </a:rPr>
              <a:t> power and AGC may introduce additional problems. Instead of fixing Tx power at transmitter and AGC at receiver, make Tx power and AGC changes to minimum and exchange the information when Tx power and AGC adjust is a more practical approach.</a:t>
            </a:r>
          </a:p>
          <a:p>
            <a:pPr>
              <a:buFont typeface="Arial" panose="020B0604020202020204" pitchFamily="34" charset="0"/>
              <a:buChar char="•"/>
            </a:pPr>
            <a:endParaRPr lang="en-US" altLang="zh-CN" sz="16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692696"/>
            <a:ext cx="7770813" cy="587376"/>
          </a:xfrm>
        </p:spPr>
        <p:txBody>
          <a:bodyPr/>
          <a:lstStyle/>
          <a:p>
            <a:r>
              <a:rPr lang="en-US" altLang="zh-CN" dirty="0">
                <a:latin typeface="Times New Roman" panose="02020603050405020304" pitchFamily="18" charset="0"/>
                <a:cs typeface="Times New Roman" panose="02020603050405020304" pitchFamily="18" charset="0"/>
              </a:rPr>
              <a:t>Link for WLAN Sensing </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4</a:t>
            </a:fld>
            <a:endParaRPr lang="en-GB" dirty="0"/>
          </a:p>
        </p:txBody>
      </p:sp>
      <p:pic>
        <p:nvPicPr>
          <p:cNvPr id="5" name="图片 4"/>
          <p:cNvPicPr>
            <a:picLocks noChangeAspect="1"/>
          </p:cNvPicPr>
          <p:nvPr/>
        </p:nvPicPr>
        <p:blipFill>
          <a:blip r:embed="rId2"/>
          <a:stretch>
            <a:fillRect/>
          </a:stretch>
        </p:blipFill>
        <p:spPr>
          <a:xfrm>
            <a:off x="306515" y="1280072"/>
            <a:ext cx="4530439" cy="1260000"/>
          </a:xfrm>
          <a:prstGeom prst="rect">
            <a:avLst/>
          </a:prstGeom>
        </p:spPr>
      </p:pic>
      <p:pic>
        <p:nvPicPr>
          <p:cNvPr id="7" name="图片 6"/>
          <p:cNvPicPr>
            <a:picLocks noChangeAspect="1"/>
          </p:cNvPicPr>
          <p:nvPr/>
        </p:nvPicPr>
        <p:blipFill>
          <a:blip r:embed="rId3"/>
          <a:stretch>
            <a:fillRect/>
          </a:stretch>
        </p:blipFill>
        <p:spPr>
          <a:xfrm>
            <a:off x="3347864" y="2204864"/>
            <a:ext cx="5478675" cy="1800000"/>
          </a:xfrm>
          <a:prstGeom prst="rect">
            <a:avLst/>
          </a:prstGeom>
        </p:spPr>
      </p:pic>
    </p:spTree>
    <p:extLst>
      <p:ext uri="{BB962C8B-B14F-4D97-AF65-F5344CB8AC3E}">
        <p14:creationId xmlns:p14="http://schemas.microsoft.com/office/powerpoint/2010/main" val="655113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893985"/>
            <a:ext cx="7770813" cy="510952"/>
          </a:xfrm>
        </p:spPr>
        <p:txBody>
          <a:bodyPr/>
          <a:lstStyle/>
          <a:p>
            <a:r>
              <a:rPr lang="en-US" sz="2800" dirty="0" err="1">
                <a:latin typeface="Times New Roman" panose="02020603050405020304" pitchFamily="18" charset="0"/>
                <a:cs typeface="Times New Roman" panose="02020603050405020304" pitchFamily="18" charset="0"/>
              </a:rPr>
              <a:t>Tx</a:t>
            </a:r>
            <a:r>
              <a:rPr lang="en-US" sz="2800" dirty="0">
                <a:latin typeface="Times New Roman" panose="02020603050405020304" pitchFamily="18" charset="0"/>
                <a:cs typeface="Times New Roman" panose="02020603050405020304" pitchFamily="18" charset="0"/>
              </a:rPr>
              <a:t> Power </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5</a:t>
            </a:fld>
            <a:endParaRPr lang="en-GB" dirty="0"/>
          </a:p>
        </p:txBody>
      </p:sp>
      <p:sp>
        <p:nvSpPr>
          <p:cNvPr id="8" name="Content Placeholder 1"/>
          <p:cNvSpPr txBox="1">
            <a:spLocks/>
          </p:cNvSpPr>
          <p:nvPr/>
        </p:nvSpPr>
        <p:spPr bwMode="auto">
          <a:xfrm>
            <a:off x="696912" y="1900605"/>
            <a:ext cx="7770813" cy="2177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2000" b="0" kern="0" dirty="0">
                <a:latin typeface="Times New Roman" panose="02020603050405020304" pitchFamily="18" charset="0"/>
                <a:cs typeface="Times New Roman" panose="02020603050405020304" pitchFamily="18" charset="0"/>
              </a:rPr>
              <a:t>In reference[1], the effect of Tx Power on sensing has been discussed thoroughly and LMR is requested as feedback in 11az.</a:t>
            </a:r>
          </a:p>
          <a:p>
            <a:pPr>
              <a:buFont typeface="Arial" panose="020B0604020202020204" pitchFamily="34" charset="0"/>
              <a:buChar char="•"/>
            </a:pPr>
            <a:r>
              <a:rPr lang="en-US" altLang="zh-CN" sz="2000" b="0" kern="0" dirty="0">
                <a:latin typeface="Times New Roman" panose="02020603050405020304" pitchFamily="18" charset="0"/>
                <a:cs typeface="Times New Roman" panose="02020603050405020304" pitchFamily="18" charset="0"/>
              </a:rPr>
              <a:t>Actually, the </a:t>
            </a:r>
            <a:r>
              <a:rPr lang="en-US" altLang="zh-CN" sz="2000" b="0" kern="0" dirty="0" err="1">
                <a:latin typeface="Times New Roman" panose="02020603050405020304" pitchFamily="18" charset="0"/>
                <a:cs typeface="Times New Roman" panose="02020603050405020304" pitchFamily="18" charset="0"/>
              </a:rPr>
              <a:t>Tx</a:t>
            </a:r>
            <a:r>
              <a:rPr lang="en-US" altLang="zh-CN" sz="2000" b="0" kern="0" dirty="0">
                <a:latin typeface="Times New Roman" panose="02020603050405020304" pitchFamily="18" charset="0"/>
                <a:cs typeface="Times New Roman" panose="02020603050405020304" pitchFamily="18" charset="0"/>
              </a:rPr>
              <a:t> power could be further divided into two parts: digital power and the </a:t>
            </a:r>
            <a:r>
              <a:rPr lang="en-US" altLang="zh-CN" sz="2000" b="0" kern="0" dirty="0" err="1">
                <a:latin typeface="Times New Roman" panose="02020603050405020304" pitchFamily="18" charset="0"/>
                <a:cs typeface="Times New Roman" panose="02020603050405020304" pitchFamily="18" charset="0"/>
              </a:rPr>
              <a:t>Tx</a:t>
            </a:r>
            <a:r>
              <a:rPr lang="en-US" altLang="zh-CN" sz="2000" b="0" kern="0" dirty="0">
                <a:latin typeface="Times New Roman" panose="02020603050405020304" pitchFamily="18" charset="0"/>
                <a:cs typeface="Times New Roman" panose="02020603050405020304" pitchFamily="18" charset="0"/>
              </a:rPr>
              <a:t> power. These two powers are defined as follows.</a:t>
            </a:r>
          </a:p>
          <a:p>
            <a:pPr indent="342900">
              <a:buFont typeface="Wingdings" panose="05000000000000000000" pitchFamily="2" charset="2"/>
              <a:buChar char="Ø"/>
            </a:pPr>
            <a:r>
              <a:rPr lang="en-US" altLang="zh-CN" sz="1800" b="0" kern="0" dirty="0">
                <a:latin typeface="Times New Roman" panose="02020603050405020304" pitchFamily="18" charset="0"/>
                <a:cs typeface="Times New Roman" panose="02020603050405020304" pitchFamily="18" charset="0"/>
              </a:rPr>
              <a:t>Digital power is defined as the power before the DAC.</a:t>
            </a:r>
          </a:p>
          <a:p>
            <a:pPr indent="342900">
              <a:buFont typeface="Wingdings" panose="05000000000000000000" pitchFamily="2" charset="2"/>
              <a:buChar char="Ø"/>
            </a:pPr>
            <a:r>
              <a:rPr lang="en-US" altLang="zh-CN" sz="1800" b="0" kern="0" dirty="0">
                <a:latin typeface="Times New Roman" panose="02020603050405020304" pitchFamily="18" charset="0"/>
                <a:cs typeface="Times New Roman" panose="02020603050405020304" pitchFamily="18" charset="0"/>
              </a:rPr>
              <a:t>Tx power is defined as the power at the antenna connector.</a:t>
            </a:r>
          </a:p>
        </p:txBody>
      </p:sp>
      <p:graphicFrame>
        <p:nvGraphicFramePr>
          <p:cNvPr id="2" name="表格 1"/>
          <p:cNvGraphicFramePr>
            <a:graphicFrameLocks noGrp="1"/>
          </p:cNvGraphicFramePr>
          <p:nvPr>
            <p:extLst>
              <p:ext uri="{D42A27DB-BD31-4B8C-83A1-F6EECF244321}">
                <p14:modId xmlns:p14="http://schemas.microsoft.com/office/powerpoint/2010/main" val="684051835"/>
              </p:ext>
            </p:extLst>
          </p:nvPr>
        </p:nvGraphicFramePr>
        <p:xfrm>
          <a:off x="1445146" y="4461729"/>
          <a:ext cx="6480720" cy="1112520"/>
        </p:xfrm>
        <a:graphic>
          <a:graphicData uri="http://schemas.openxmlformats.org/drawingml/2006/table">
            <a:tbl>
              <a:tblPr firstRow="1" bandRow="1">
                <a:tableStyleId>{5C22544A-7EE6-4342-B048-85BDC9FD1C3A}</a:tableStyleId>
              </a:tblPr>
              <a:tblGrid>
                <a:gridCol w="1224136">
                  <a:extLst>
                    <a:ext uri="{9D8B030D-6E8A-4147-A177-3AD203B41FA5}">
                      <a16:colId xmlns:a16="http://schemas.microsoft.com/office/drawing/2014/main" xmlns="" val="20000"/>
                    </a:ext>
                  </a:extLst>
                </a:gridCol>
                <a:gridCol w="2520280">
                  <a:extLst>
                    <a:ext uri="{9D8B030D-6E8A-4147-A177-3AD203B41FA5}">
                      <a16:colId xmlns:a16="http://schemas.microsoft.com/office/drawing/2014/main" xmlns="" val="20001"/>
                    </a:ext>
                  </a:extLst>
                </a:gridCol>
                <a:gridCol w="2736304">
                  <a:extLst>
                    <a:ext uri="{9D8B030D-6E8A-4147-A177-3AD203B41FA5}">
                      <a16:colId xmlns:a16="http://schemas.microsoft.com/office/drawing/2014/main" xmlns="" val="20002"/>
                    </a:ext>
                  </a:extLst>
                </a:gridCol>
              </a:tblGrid>
              <a:tr h="370840">
                <a:tc>
                  <a:txBody>
                    <a:bodyPr/>
                    <a:lstStyle/>
                    <a:p>
                      <a:pPr algn="ct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Digital Power</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err="1">
                          <a:solidFill>
                            <a:schemeClr val="tx1"/>
                          </a:solidFill>
                        </a:rPr>
                        <a:t>Tx</a:t>
                      </a:r>
                      <a:r>
                        <a:rPr lang="en-US" altLang="zh-CN" dirty="0">
                          <a:solidFill>
                            <a:schemeClr val="tx1"/>
                          </a:solidFill>
                        </a:rPr>
                        <a:t> Power</a:t>
                      </a:r>
                      <a:r>
                        <a:rPr lang="en-US" altLang="zh-CN" baseline="0" dirty="0">
                          <a:solidFill>
                            <a:schemeClr val="tx1"/>
                          </a:solidFill>
                        </a:rPr>
                        <a:t> </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Pros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dirty="0">
                          <a:solidFill>
                            <a:schemeClr val="tx1"/>
                          </a:solidFill>
                        </a:rPr>
                        <a:t>Good Linear</a:t>
                      </a:r>
                      <a:r>
                        <a:rPr lang="en-US" altLang="zh-CN" sz="1600" baseline="0" dirty="0">
                          <a:solidFill>
                            <a:schemeClr val="tx1"/>
                          </a:solidFill>
                        </a:rPr>
                        <a:t> property </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dirty="0">
                          <a:solidFill>
                            <a:schemeClr val="tx1"/>
                          </a:solidFill>
                        </a:rPr>
                        <a:t>Large</a:t>
                      </a:r>
                      <a:r>
                        <a:rPr lang="en-US" altLang="zh-CN" sz="1600" baseline="0" dirty="0">
                          <a:solidFill>
                            <a:schemeClr val="tx1"/>
                          </a:solidFill>
                        </a:rPr>
                        <a:t> dynamic range </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Cons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dirty="0">
                          <a:solidFill>
                            <a:schemeClr val="tx1"/>
                          </a:solidFill>
                        </a:rPr>
                        <a:t>Small</a:t>
                      </a:r>
                      <a:r>
                        <a:rPr lang="en-US" altLang="zh-CN" sz="1600" baseline="0" dirty="0">
                          <a:solidFill>
                            <a:schemeClr val="tx1"/>
                          </a:solidFill>
                        </a:rPr>
                        <a:t> dynamic range </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schemeClr val="tx1"/>
                          </a:solidFill>
                        </a:rPr>
                        <a:t>Linear</a:t>
                      </a:r>
                      <a:r>
                        <a:rPr lang="en-US" altLang="zh-CN" sz="1600" baseline="0" dirty="0">
                          <a:solidFill>
                            <a:schemeClr val="tx1"/>
                          </a:solidFill>
                        </a:rPr>
                        <a:t> property is not good</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991529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893985"/>
            <a:ext cx="7770813" cy="510952"/>
          </a:xfrm>
        </p:spPr>
        <p:txBody>
          <a:bodyPr/>
          <a:lstStyle/>
          <a:p>
            <a:r>
              <a:rPr lang="en-US" sz="2800" dirty="0" err="1">
                <a:latin typeface="Times New Roman" panose="02020603050405020304" pitchFamily="18" charset="0"/>
                <a:cs typeface="Times New Roman" panose="02020603050405020304" pitchFamily="18" charset="0"/>
              </a:rPr>
              <a:t>Tx</a:t>
            </a:r>
            <a:r>
              <a:rPr lang="en-US" sz="2800" dirty="0">
                <a:latin typeface="Times New Roman" panose="02020603050405020304" pitchFamily="18" charset="0"/>
                <a:cs typeface="Times New Roman" panose="02020603050405020304" pitchFamily="18" charset="0"/>
              </a:rPr>
              <a:t> Power </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6</a:t>
            </a:fld>
            <a:endParaRPr lang="en-GB" dirty="0"/>
          </a:p>
        </p:txBody>
      </p:sp>
      <p:sp>
        <p:nvSpPr>
          <p:cNvPr id="8" name="Content Placeholder 1"/>
          <p:cNvSpPr txBox="1">
            <a:spLocks/>
          </p:cNvSpPr>
          <p:nvPr/>
        </p:nvSpPr>
        <p:spPr bwMode="auto">
          <a:xfrm>
            <a:off x="685800" y="1988840"/>
            <a:ext cx="7770813" cy="43924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1800" b="0" kern="0" dirty="0">
                <a:solidFill>
                  <a:schemeClr val="tx1"/>
                </a:solidFill>
                <a:latin typeface="Times New Roman" panose="02020603050405020304" pitchFamily="18" charset="0"/>
                <a:cs typeface="Times New Roman" panose="02020603050405020304" pitchFamily="18" charset="0"/>
              </a:rPr>
              <a:t>There is possibility that even if the </a:t>
            </a:r>
            <a:r>
              <a:rPr lang="en-US" altLang="zh-CN" sz="1800" b="0" kern="0" dirty="0" err="1">
                <a:solidFill>
                  <a:schemeClr val="tx1"/>
                </a:solidFill>
                <a:latin typeface="Times New Roman" panose="02020603050405020304" pitchFamily="18" charset="0"/>
                <a:cs typeface="Times New Roman" panose="02020603050405020304" pitchFamily="18" charset="0"/>
              </a:rPr>
              <a:t>Tx</a:t>
            </a:r>
            <a:r>
              <a:rPr lang="en-US" altLang="zh-CN" sz="1800" b="0" kern="0" dirty="0">
                <a:solidFill>
                  <a:schemeClr val="tx1"/>
                </a:solidFill>
                <a:latin typeface="Times New Roman" panose="02020603050405020304" pitchFamily="18" charset="0"/>
                <a:cs typeface="Times New Roman" panose="02020603050405020304" pitchFamily="18" charset="0"/>
              </a:rPr>
              <a:t> power remains constant, the digital power changes and RF power changes. Under this condition, the CSI will also be affected.</a:t>
            </a:r>
          </a:p>
          <a:p>
            <a:pPr marL="0" indent="0"/>
            <a:endParaRPr lang="en-US" altLang="zh-CN" sz="1800" b="0" kern="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kern="0" dirty="0">
                <a:solidFill>
                  <a:schemeClr val="tx1"/>
                </a:solidFill>
                <a:latin typeface="Times New Roman" panose="02020603050405020304" pitchFamily="18" charset="0"/>
                <a:cs typeface="Times New Roman" panose="02020603050405020304" pitchFamily="18" charset="0"/>
              </a:rPr>
              <a:t>A general rule could be added for the </a:t>
            </a:r>
            <a:r>
              <a:rPr lang="en-US" altLang="zh-CN" sz="1800" b="0" kern="0" dirty="0" err="1">
                <a:solidFill>
                  <a:schemeClr val="tx1"/>
                </a:solidFill>
                <a:latin typeface="Times New Roman" panose="02020603050405020304" pitchFamily="18" charset="0"/>
                <a:cs typeface="Times New Roman" panose="02020603050405020304" pitchFamily="18" charset="0"/>
              </a:rPr>
              <a:t>Tx</a:t>
            </a:r>
            <a:r>
              <a:rPr lang="en-US" altLang="zh-CN" sz="1800" b="0" kern="0" dirty="0">
                <a:solidFill>
                  <a:schemeClr val="tx1"/>
                </a:solidFill>
                <a:latin typeface="Times New Roman" panose="02020603050405020304" pitchFamily="18" charset="0"/>
                <a:cs typeface="Times New Roman" panose="02020603050405020304" pitchFamily="18" charset="0"/>
              </a:rPr>
              <a:t> power adjustment: </a:t>
            </a:r>
          </a:p>
          <a:p>
            <a:pPr indent="342900">
              <a:buFont typeface="Wingdings" panose="05000000000000000000" pitchFamily="2" charset="2"/>
              <a:buChar char="Ø"/>
            </a:pPr>
            <a:r>
              <a:rPr lang="en-US" altLang="zh-CN" sz="1600" b="0" kern="0" dirty="0">
                <a:solidFill>
                  <a:schemeClr val="tx1"/>
                </a:solidFill>
                <a:latin typeface="Times New Roman" panose="02020603050405020304" pitchFamily="18" charset="0"/>
                <a:cs typeface="Times New Roman" panose="02020603050405020304" pitchFamily="18" charset="0"/>
              </a:rPr>
              <a:t>adjust the Digital Power first (which has better linear property),</a:t>
            </a:r>
          </a:p>
          <a:p>
            <a:pPr indent="342900">
              <a:buFont typeface="Wingdings" panose="05000000000000000000" pitchFamily="2" charset="2"/>
              <a:buChar char="Ø"/>
            </a:pPr>
            <a:r>
              <a:rPr lang="en-US" altLang="zh-CN" sz="1600" b="0" kern="0" dirty="0">
                <a:solidFill>
                  <a:schemeClr val="tx1"/>
                </a:solidFill>
                <a:latin typeface="Times New Roman" panose="02020603050405020304" pitchFamily="18" charset="0"/>
                <a:cs typeface="Times New Roman" panose="02020603050405020304" pitchFamily="18" charset="0"/>
              </a:rPr>
              <a:t>if</a:t>
            </a:r>
            <a:r>
              <a:rPr lang="zh-CN" altLang="en-US" sz="1600" b="0" kern="0" dirty="0">
                <a:solidFill>
                  <a:schemeClr val="tx1"/>
                </a:solidFill>
                <a:latin typeface="Times New Roman" panose="02020603050405020304" pitchFamily="18" charset="0"/>
                <a:cs typeface="Times New Roman" panose="02020603050405020304" pitchFamily="18" charset="0"/>
              </a:rPr>
              <a:t> </a:t>
            </a:r>
            <a:r>
              <a:rPr lang="en-US" altLang="zh-CN" sz="1600" b="0" kern="0" dirty="0">
                <a:solidFill>
                  <a:schemeClr val="tx1"/>
                </a:solidFill>
                <a:latin typeface="Times New Roman" panose="02020603050405020304" pitchFamily="18" charset="0"/>
                <a:cs typeface="Times New Roman" panose="02020603050405020304" pitchFamily="18" charset="0"/>
              </a:rPr>
              <a:t>it is not enough, adjust the </a:t>
            </a:r>
            <a:r>
              <a:rPr lang="en-US" altLang="zh-CN" sz="1600" b="0" kern="0" dirty="0" err="1">
                <a:solidFill>
                  <a:schemeClr val="tx1"/>
                </a:solidFill>
                <a:latin typeface="Times New Roman" panose="02020603050405020304" pitchFamily="18" charset="0"/>
                <a:cs typeface="Times New Roman" panose="02020603050405020304" pitchFamily="18" charset="0"/>
              </a:rPr>
              <a:t>Tx</a:t>
            </a:r>
            <a:r>
              <a:rPr lang="en-US" altLang="zh-CN" sz="1600" b="0" kern="0" dirty="0">
                <a:solidFill>
                  <a:schemeClr val="tx1"/>
                </a:solidFill>
                <a:latin typeface="Times New Roman" panose="02020603050405020304" pitchFamily="18" charset="0"/>
                <a:cs typeface="Times New Roman" panose="02020603050405020304" pitchFamily="18" charset="0"/>
              </a:rPr>
              <a:t> Power in RF then.</a:t>
            </a:r>
          </a:p>
          <a:p>
            <a:pPr>
              <a:buFont typeface="Arial" panose="020B0604020202020204" pitchFamily="34" charset="0"/>
              <a:buChar char="•"/>
            </a:pPr>
            <a:endParaRPr lang="en-US" altLang="zh-CN" sz="1800" b="0" kern="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kern="0" dirty="0">
                <a:solidFill>
                  <a:schemeClr val="tx1"/>
                </a:solidFill>
                <a:latin typeface="Times New Roman" panose="02020603050405020304" pitchFamily="18" charset="0"/>
                <a:cs typeface="Times New Roman" panose="02020603050405020304" pitchFamily="18" charset="0"/>
              </a:rPr>
              <a:t>And, besides the </a:t>
            </a:r>
            <a:r>
              <a:rPr lang="en-US" altLang="zh-CN" sz="1800" b="0" kern="0" dirty="0" err="1">
                <a:solidFill>
                  <a:schemeClr val="tx1"/>
                </a:solidFill>
                <a:latin typeface="Times New Roman" panose="02020603050405020304" pitchFamily="18" charset="0"/>
                <a:cs typeface="Times New Roman" panose="02020603050405020304" pitchFamily="18" charset="0"/>
              </a:rPr>
              <a:t>Tx</a:t>
            </a:r>
            <a:r>
              <a:rPr lang="en-US" altLang="zh-CN" sz="1800" b="0" kern="0" dirty="0">
                <a:solidFill>
                  <a:schemeClr val="tx1"/>
                </a:solidFill>
                <a:latin typeface="Times New Roman" panose="02020603050405020304" pitchFamily="18" charset="0"/>
                <a:cs typeface="Times New Roman" panose="02020603050405020304" pitchFamily="18" charset="0"/>
              </a:rPr>
              <a:t> power, the digital power of the PPDU also can be exchanged in WLAN sensing. The information of Digital Power could be used for compensation because of its good linearity.</a:t>
            </a:r>
          </a:p>
        </p:txBody>
      </p:sp>
    </p:spTree>
    <p:extLst>
      <p:ext uri="{BB962C8B-B14F-4D97-AF65-F5344CB8AC3E}">
        <p14:creationId xmlns:p14="http://schemas.microsoft.com/office/powerpoint/2010/main" val="3328788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1" y="1556792"/>
            <a:ext cx="7770813" cy="2049030"/>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Before a CSI is estimated, the AGC will be adjusted to a proper level for the following sampling and processing.</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So, actually, the estimated CSI has included the effect of the AGC adjustment. The effect of the AGC adjustment would introduce extra error to WLAN sensing.</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data is collected within an empty room, and we can find that even for the ‘static’ environment, the AGC adjusts sometimes.</a:t>
            </a:r>
          </a:p>
          <a:p>
            <a:pPr>
              <a:buFont typeface="Arial" panose="020B0604020202020204" pitchFamily="34" charset="0"/>
              <a:buChar char="•"/>
            </a:pPr>
            <a:endParaRPr lang="en-US" altLang="zh-CN" sz="16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Rx Gain</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7</a:t>
            </a:fld>
            <a:endParaRPr lang="en-GB" dirty="0"/>
          </a:p>
        </p:txBody>
      </p:sp>
      <p:sp>
        <p:nvSpPr>
          <p:cNvPr id="7" name="矩形 6"/>
          <p:cNvSpPr/>
          <p:nvPr/>
        </p:nvSpPr>
        <p:spPr>
          <a:xfrm>
            <a:off x="4139952" y="3356992"/>
            <a:ext cx="4572000" cy="2631490"/>
          </a:xfrm>
          <a:prstGeom prst="rect">
            <a:avLst/>
          </a:prstGeom>
        </p:spPr>
        <p:txBody>
          <a:bodyPr>
            <a:spAutoFit/>
          </a:bodyPr>
          <a:lstStyle/>
          <a:p>
            <a:pPr marL="342900" indent="-342900" eaLnBrk="1" hangingPunct="1">
              <a:spcBef>
                <a:spcPts val="600"/>
              </a:spcBef>
              <a:buFont typeface="Arial" panose="020B0604020202020204" pitchFamily="34" charset="0"/>
              <a:buChar char="•"/>
            </a:pPr>
            <a:r>
              <a:rPr lang="en-US" altLang="zh-CN" sz="1600" dirty="0">
                <a:solidFill>
                  <a:schemeClr val="tx1"/>
                </a:solidFill>
                <a:latin typeface="Times New Roman" panose="02020603050405020304" pitchFamily="18" charset="0"/>
                <a:ea typeface="+mn-ea"/>
                <a:cs typeface="Times New Roman" panose="02020603050405020304" pitchFamily="18" charset="0"/>
              </a:rPr>
              <a:t>It is clearly shown that the when the VGA adjusts, the amplitude of the CSI on difference subcarriers is different. This will introduce extra errors for WLAN sensing and decrease the sensing performance.</a:t>
            </a:r>
          </a:p>
          <a:p>
            <a:pPr marL="342900" indent="-342900" eaLnBrk="1" hangingPunct="1">
              <a:spcBef>
                <a:spcPts val="600"/>
              </a:spcBef>
              <a:buFont typeface="Arial" panose="020B0604020202020204" pitchFamily="34" charset="0"/>
              <a:buChar char="•"/>
            </a:pPr>
            <a:r>
              <a:rPr lang="en-US" altLang="zh-CN" sz="1600" dirty="0">
                <a:solidFill>
                  <a:schemeClr val="tx1"/>
                </a:solidFill>
                <a:latin typeface="Times New Roman" panose="02020603050405020304" pitchFamily="18" charset="0"/>
                <a:ea typeface="+mn-ea"/>
                <a:cs typeface="Times New Roman" panose="02020603050405020304" pitchFamily="18" charset="0"/>
              </a:rPr>
              <a:t>If the AGC adjustment information could be exchanged in the WLAN sensing measurement report, the information of the AGC could be further adopted to help the following sensing processing. </a:t>
            </a:r>
          </a:p>
        </p:txBody>
      </p:sp>
      <p:pic>
        <p:nvPicPr>
          <p:cNvPr id="8" name="图片 7">
            <a:extLst>
              <a:ext uri="{FF2B5EF4-FFF2-40B4-BE49-F238E27FC236}">
                <a16:creationId xmlns:a16="http://schemas.microsoft.com/office/drawing/2014/main" xmlns="" id="{EA46EE3C-E1AC-48B2-8764-22090B3FD4BD}"/>
              </a:ext>
            </a:extLst>
          </p:cNvPr>
          <p:cNvPicPr>
            <a:picLocks noChangeAspect="1"/>
          </p:cNvPicPr>
          <p:nvPr/>
        </p:nvPicPr>
        <p:blipFill>
          <a:blip r:embed="rId2"/>
          <a:stretch>
            <a:fillRect/>
          </a:stretch>
        </p:blipFill>
        <p:spPr>
          <a:xfrm>
            <a:off x="611560" y="3789040"/>
            <a:ext cx="3534024" cy="1440000"/>
          </a:xfrm>
          <a:prstGeom prst="rect">
            <a:avLst/>
          </a:prstGeom>
        </p:spPr>
      </p:pic>
    </p:spTree>
    <p:extLst>
      <p:ext uri="{BB962C8B-B14F-4D97-AF65-F5344CB8AC3E}">
        <p14:creationId xmlns:p14="http://schemas.microsoft.com/office/powerpoint/2010/main" val="2263666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2" y="3573016"/>
            <a:ext cx="7770813" cy="2664296"/>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Actually, the AGC consists of an LNA and a VGA. The information of the LNA/VGA adjustment could be exchanged during the sensing measurement feedback.</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information could be</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the level of LNA and VGA,</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or if the LNA and/or VGA changes, </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or if the LNA and VGA make the signal saturate for the following ADC,</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or if the LNA and VGA adjustment exceed certain threshold (implementation specific and depends on the chip design).  </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a:t>
            </a:r>
          </a:p>
        </p:txBody>
      </p:sp>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Information exchange of Rx Gain</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8</a:t>
            </a:fld>
            <a:endParaRPr lang="en-GB" dirty="0"/>
          </a:p>
        </p:txBody>
      </p:sp>
      <p:pic>
        <p:nvPicPr>
          <p:cNvPr id="5" name="图片 4"/>
          <p:cNvPicPr>
            <a:picLocks noChangeAspect="1"/>
          </p:cNvPicPr>
          <p:nvPr/>
        </p:nvPicPr>
        <p:blipFill>
          <a:blip r:embed="rId2"/>
          <a:stretch>
            <a:fillRect/>
          </a:stretch>
        </p:blipFill>
        <p:spPr>
          <a:xfrm>
            <a:off x="1519130" y="1340768"/>
            <a:ext cx="6126376" cy="2012800"/>
          </a:xfrm>
          <a:prstGeom prst="rect">
            <a:avLst/>
          </a:prstGeom>
        </p:spPr>
      </p:pic>
    </p:spTree>
    <p:extLst>
      <p:ext uri="{BB962C8B-B14F-4D97-AF65-F5344CB8AC3E}">
        <p14:creationId xmlns:p14="http://schemas.microsoft.com/office/powerpoint/2010/main" val="2668489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2" y="1772816"/>
            <a:ext cx="7770813" cy="4392488"/>
          </a:xfrm>
        </p:spPr>
        <p:txBody>
          <a:bodyPr/>
          <a:lstStyle/>
          <a:p>
            <a:pPr>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To improve the performance of WLAN sensing, the </a:t>
            </a:r>
            <a:r>
              <a:rPr lang="en-US" altLang="zh-CN" sz="1800" b="0" dirty="0" err="1">
                <a:solidFill>
                  <a:schemeClr val="tx1"/>
                </a:solidFill>
                <a:latin typeface="Times New Roman" panose="02020603050405020304" pitchFamily="18" charset="0"/>
                <a:cs typeface="Times New Roman" panose="02020603050405020304" pitchFamily="18" charset="0"/>
              </a:rPr>
              <a:t>Tx</a:t>
            </a:r>
            <a:r>
              <a:rPr lang="en-US" altLang="zh-CN" sz="1800" b="0" dirty="0">
                <a:solidFill>
                  <a:schemeClr val="tx1"/>
                </a:solidFill>
                <a:latin typeface="Times New Roman" panose="02020603050405020304" pitchFamily="18" charset="0"/>
                <a:cs typeface="Times New Roman" panose="02020603050405020304" pitchFamily="18" charset="0"/>
              </a:rPr>
              <a:t> Power and Rx Gain should remain constant during the sensing measurement to avoid introducing extra errors.</a:t>
            </a:r>
          </a:p>
          <a:p>
            <a:pPr>
              <a:buFont typeface="Arial" panose="020B0604020202020204" pitchFamily="34" charset="0"/>
              <a:buChar char="•"/>
            </a:pPr>
            <a:endParaRPr lang="en-US" altLang="zh-CN" sz="18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For </a:t>
            </a:r>
            <a:r>
              <a:rPr lang="en-US" altLang="zh-CN" sz="1800" b="0" dirty="0" err="1">
                <a:solidFill>
                  <a:schemeClr val="tx1"/>
                </a:solidFill>
                <a:latin typeface="Times New Roman" panose="02020603050405020304" pitchFamily="18" charset="0"/>
                <a:cs typeface="Times New Roman" panose="02020603050405020304" pitchFamily="18" charset="0"/>
              </a:rPr>
              <a:t>Tx</a:t>
            </a:r>
            <a:r>
              <a:rPr lang="en-US" altLang="zh-CN" sz="1800" b="0" dirty="0">
                <a:solidFill>
                  <a:schemeClr val="tx1"/>
                </a:solidFill>
                <a:latin typeface="Times New Roman" panose="02020603050405020304" pitchFamily="18" charset="0"/>
                <a:cs typeface="Times New Roman" panose="02020603050405020304" pitchFamily="18" charset="0"/>
              </a:rPr>
              <a:t> power adjustment: </a:t>
            </a:r>
          </a:p>
          <a:p>
            <a:pPr lvl="1">
              <a:buFont typeface="Wingdings" panose="05000000000000000000" pitchFamily="2" charset="2"/>
              <a:buChar char="Ø"/>
            </a:pPr>
            <a:r>
              <a:rPr lang="en-US" altLang="zh-CN" sz="1600" dirty="0">
                <a:solidFill>
                  <a:schemeClr val="tx1"/>
                </a:solidFill>
                <a:latin typeface="Times New Roman" panose="02020603050405020304" pitchFamily="18" charset="0"/>
                <a:cs typeface="Times New Roman" panose="02020603050405020304" pitchFamily="18" charset="0"/>
              </a:rPr>
              <a:t>i</a:t>
            </a:r>
            <a:r>
              <a:rPr lang="en-US" altLang="zh-CN" sz="1600" b="0" dirty="0">
                <a:solidFill>
                  <a:schemeClr val="tx1"/>
                </a:solidFill>
                <a:latin typeface="Times New Roman" panose="02020603050405020304" pitchFamily="18" charset="0"/>
                <a:cs typeface="Times New Roman" panose="02020603050405020304" pitchFamily="18" charset="0"/>
              </a:rPr>
              <a:t>t is better to adjust the digital power first, then the RF power.</a:t>
            </a:r>
          </a:p>
          <a:p>
            <a:pPr lvl="1">
              <a:buFont typeface="Wingdings" panose="05000000000000000000" pitchFamily="2" charset="2"/>
              <a:buChar char="Ø"/>
            </a:pPr>
            <a:r>
              <a:rPr lang="en-US" altLang="zh-CN" sz="1600" dirty="0">
                <a:solidFill>
                  <a:schemeClr val="tx1"/>
                </a:solidFill>
                <a:latin typeface="Times New Roman" panose="02020603050405020304" pitchFamily="18" charset="0"/>
                <a:cs typeface="Times New Roman" panose="02020603050405020304" pitchFamily="18" charset="0"/>
              </a:rPr>
              <a:t>e</a:t>
            </a:r>
            <a:r>
              <a:rPr lang="en-US" altLang="zh-CN" sz="1600" b="0" dirty="0">
                <a:solidFill>
                  <a:schemeClr val="tx1"/>
                </a:solidFill>
                <a:latin typeface="Times New Roman" panose="02020603050405020304" pitchFamily="18" charset="0"/>
                <a:cs typeface="Times New Roman" panose="02020603050405020304" pitchFamily="18" charset="0"/>
              </a:rPr>
              <a:t>xchange the digital power and </a:t>
            </a:r>
            <a:r>
              <a:rPr lang="en-US" altLang="zh-CN" sz="1600" b="0" dirty="0" err="1">
                <a:solidFill>
                  <a:schemeClr val="tx1"/>
                </a:solidFill>
                <a:latin typeface="Times New Roman" panose="02020603050405020304" pitchFamily="18" charset="0"/>
                <a:cs typeface="Times New Roman" panose="02020603050405020304" pitchFamily="18" charset="0"/>
              </a:rPr>
              <a:t>Tx</a:t>
            </a:r>
            <a:r>
              <a:rPr lang="en-US" altLang="zh-CN" sz="1600" b="0" dirty="0">
                <a:solidFill>
                  <a:schemeClr val="tx1"/>
                </a:solidFill>
                <a:latin typeface="Times New Roman" panose="02020603050405020304" pitchFamily="18" charset="0"/>
                <a:cs typeface="Times New Roman" panose="02020603050405020304" pitchFamily="18" charset="0"/>
              </a:rPr>
              <a:t> power during the WLAN sensing.</a:t>
            </a:r>
          </a:p>
          <a:p>
            <a:pPr>
              <a:buFont typeface="Arial" panose="020B0604020202020204" pitchFamily="34" charset="0"/>
              <a:buChar char="•"/>
            </a:pPr>
            <a:endParaRPr lang="en-US" altLang="zh-CN" sz="18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For Rx Gain, the AGC adjustment information should be feedback with the WLAN sensing measurement results to provide additional information for the following sensing processing.</a:t>
            </a: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Summary </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9</a:t>
            </a:fld>
            <a:endParaRPr lang="en-GB" dirty="0"/>
          </a:p>
        </p:txBody>
      </p:sp>
    </p:spTree>
    <p:extLst>
      <p:ext uri="{BB962C8B-B14F-4D97-AF65-F5344CB8AC3E}">
        <p14:creationId xmlns:p14="http://schemas.microsoft.com/office/powerpoint/2010/main" val="29078060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208936</TotalTime>
  <Words>1440</Words>
  <Application>Microsoft Office PowerPoint</Application>
  <PresentationFormat>全屏显示(4:3)</PresentationFormat>
  <Paragraphs>184</Paragraphs>
  <Slides>15</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15</vt:i4>
      </vt:variant>
    </vt:vector>
  </HeadingPairs>
  <TitlesOfParts>
    <vt:vector size="23" baseType="lpstr">
      <vt:lpstr>Arial Unicode MS</vt:lpstr>
      <vt:lpstr>굴림</vt:lpstr>
      <vt:lpstr>MS Gothic</vt:lpstr>
      <vt:lpstr>宋体</vt:lpstr>
      <vt:lpstr>Arial</vt:lpstr>
      <vt:lpstr>Times New Roman</vt:lpstr>
      <vt:lpstr>Wingdings</vt:lpstr>
      <vt:lpstr>Office Theme</vt:lpstr>
      <vt:lpstr>Information Exchange of WLAN Sensing Link</vt:lpstr>
      <vt:lpstr>Outline</vt:lpstr>
      <vt:lpstr>Abstract </vt:lpstr>
      <vt:lpstr>Link for WLAN Sensing </vt:lpstr>
      <vt:lpstr>Tx Power </vt:lpstr>
      <vt:lpstr>Tx Power </vt:lpstr>
      <vt:lpstr>Rx Gain</vt:lpstr>
      <vt:lpstr>Information exchange of Rx Gain</vt:lpstr>
      <vt:lpstr>Summary </vt:lpstr>
      <vt:lpstr>References</vt:lpstr>
      <vt:lpstr>SP 1</vt:lpstr>
      <vt:lpstr>Comparison of information exchange approaches</vt:lpstr>
      <vt:lpstr>SP 2</vt:lpstr>
      <vt:lpstr>Backup: the effect of AGC adjustment </vt:lpstr>
      <vt:lpstr>Backup: the effect of AGC adjustment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functionality indicator</dc:title>
  <dc:creator>durui (D)</dc:creator>
  <cp:lastModifiedBy>durui (D)</cp:lastModifiedBy>
  <cp:revision>1179</cp:revision>
  <cp:lastPrinted>1601-01-01T00:00:00Z</cp:lastPrinted>
  <dcterms:created xsi:type="dcterms:W3CDTF">2016-09-11T14:22:53Z</dcterms:created>
  <dcterms:modified xsi:type="dcterms:W3CDTF">2022-06-10T02:15:53Z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5263d985-4224-47e5-8914-e0e3340231bc</vt:lpwstr>
  </property>
  <property fmtid="{D5CDD505-2E9C-101B-9397-08002B2CF9AE}" pid="3" name="CTP_TimeStamp">
    <vt:lpwstr>2017-10-30 17:26:45Z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y fmtid="{D5CDD505-2E9C-101B-9397-08002B2CF9AE}" pid="8" name="_2015_ms_pID_725343">
    <vt:lpwstr>(3)To/H+d/4b9lPo8vA8Vup+W4bZrJrPz+R8r+2tpl9T/H9q/KPmOU4twjDq/RqNSmrpGtB+7pe
NTVkrXTs4xz7vuzD0rqenohJftUon45zoEsgYWgGnrqoZHrGseOvHCpTDuze4UkQTT3BLcM3
hj9oHNcCRkZ6M7CFo8FlxlV9MG2vEqexnmyawtXbQCgtRLgPCEqRq8beVKbxt+9srp7GMvi8
XwhErhRJFS2qgUvm72</vt:lpwstr>
  </property>
  <property fmtid="{D5CDD505-2E9C-101B-9397-08002B2CF9AE}" pid="9" name="_2015_ms_pID_7253431">
    <vt:lpwstr>7W9tfEVl7iUeuv1tucGCmSwP8SSfsPtlS8K+QkTEbYInuNnthfybbQ
lqCzYjrGWYYe5PmkLYtVgpL1gxKOWgHGd/aoSXhprCPPAwjh9dwzOveb/Kt+B0aUdxT4FV6Y
0hXF1OPs6zhYr2igp61bG3nTrCjyVzxW/WWBaaS9nzumx1YfhN0TU3y5tRnf3LAi5VgotDdb
qBtfiiXxQXVIrV6qN2aS5376g7v1aYO8zF0Y</vt:lpwstr>
  </property>
  <property fmtid="{D5CDD505-2E9C-101B-9397-08002B2CF9AE}" pid="10" name="_2015_ms_pID_7253432">
    <vt:lpwstr>3T6KfE94DJDttI5drGcwiq0=</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1652320820</vt:lpwstr>
  </property>
</Properties>
</file>