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82" r:id="rId2"/>
    <p:sldId id="368" r:id="rId3"/>
    <p:sldId id="432" r:id="rId4"/>
    <p:sldId id="433" r:id="rId5"/>
    <p:sldId id="447" r:id="rId6"/>
    <p:sldId id="441" r:id="rId7"/>
    <p:sldId id="440" r:id="rId8"/>
    <p:sldId id="448" r:id="rId9"/>
    <p:sldId id="446" r:id="rId10"/>
    <p:sldId id="434" r:id="rId11"/>
    <p:sldId id="435" r:id="rId12"/>
    <p:sldId id="449" r:id="rId13"/>
    <p:sldId id="450" r:id="rId14"/>
    <p:sldId id="451" r:id="rId15"/>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76"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vyi (WT)" initials="L(" lastIdx="11" clrIdx="6">
    <p:extLst>
      <p:ext uri="{19B8F6BF-5375-455C-9EA6-DF929625EA0E}">
        <p15:presenceInfo xmlns:p15="http://schemas.microsoft.com/office/powerpoint/2012/main" userId="S-1-5-21-147214757-305610072-1517763936-6211364" providerId="AD"/>
      </p:ext>
    </p:extLst>
  </p:cmAuthor>
  <p:cmAuthor id="1" name="Cordeiro, Carlos" initials="CC" lastIdx="6" clrIdx="0">
    <p:extLst/>
  </p:cmAuthor>
  <p:cmAuthor id="2" name="Kedem, Oren" initials="KO" lastIdx="1" clrIdx="1">
    <p:extLst/>
  </p:cmAuthor>
  <p:cmAuthor id="3" name="Payam Torab" initials="PT" lastIdx="1" clrIdx="2">
    <p:extLst/>
  </p:cmAuthor>
  <p:cmAuthor id="4" name="Hanxiao (Tony, CT Lab)" initials="H(CL" lastIdx="30" clrIdx="3">
    <p:extLst>
      <p:ext uri="{19B8F6BF-5375-455C-9EA6-DF929625EA0E}">
        <p15:presenceInfo xmlns:p15="http://schemas.microsoft.com/office/powerpoint/2012/main" userId="S-1-5-21-147214757-305610072-1517763936-2976577" providerId="AD"/>
      </p:ext>
    </p:extLst>
  </p:cmAuthor>
  <p:cmAuthor id="5" name="yx" initials="yx" lastIdx="16" clrIdx="4">
    <p:extLst>
      <p:ext uri="{19B8F6BF-5375-455C-9EA6-DF929625EA0E}">
        <p15:presenceInfo xmlns:p15="http://schemas.microsoft.com/office/powerpoint/2012/main" userId="yx" providerId="None"/>
      </p:ext>
    </p:extLst>
  </p:cmAuthor>
  <p:cmAuthor id="6" name="durui (D)" initials="d(" lastIdx="8" clrIdx="5">
    <p:extLst>
      <p:ext uri="{19B8F6BF-5375-455C-9EA6-DF929625EA0E}">
        <p15:presenceInfo xmlns:p15="http://schemas.microsoft.com/office/powerpoint/2012/main" userId="S-1-5-21-147214757-305610072-1517763936-58603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2479" autoAdjust="0"/>
  </p:normalViewPr>
  <p:slideViewPr>
    <p:cSldViewPr>
      <p:cViewPr varScale="1">
        <p:scale>
          <a:sx n="107" d="100"/>
          <a:sy n="107" d="100"/>
        </p:scale>
        <p:origin x="1938" y="114"/>
      </p:cViewPr>
      <p:guideLst>
        <p:guide orient="horz" pos="2160"/>
        <p:guide pos="2880"/>
      </p:guideLst>
    </p:cSldViewPr>
  </p:slideViewPr>
  <p:outlineViewPr>
    <p:cViewPr varScale="1">
      <p:scale>
        <a:sx n="170" d="200"/>
        <a:sy n="170" d="200"/>
      </p:scale>
      <p:origin x="0" y="-17947"/>
    </p:cViewPr>
  </p:outlineViewPr>
  <p:notesTextViewPr>
    <p:cViewPr>
      <p:scale>
        <a:sx n="3" d="2"/>
        <a:sy n="3" d="2"/>
      </p:scale>
      <p:origin x="0" y="0"/>
    </p:cViewPr>
  </p:notesTextViewPr>
  <p:sorterViewPr>
    <p:cViewPr varScale="1">
      <p:scale>
        <a:sx n="100" d="100"/>
        <a:sy n="100" d="100"/>
      </p:scale>
      <p:origin x="0" y="-3096"/>
    </p:cViewPr>
  </p:sorterViewPr>
  <p:notesViewPr>
    <p:cSldViewPr>
      <p:cViewPr>
        <p:scale>
          <a:sx n="90" d="100"/>
          <a:sy n="90" d="100"/>
        </p:scale>
        <p:origin x="2592" y="-322"/>
      </p:cViewPr>
      <p:guideLst>
        <p:guide orient="horz" pos="3176"/>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dirty="0"/>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2884DE3C-0849-459C-8A51-139A5242CEE3}" type="datetime1">
              <a:rPr lang="en-US" smtClean="0"/>
              <a:t>4/25/2022</a:t>
            </a:fld>
            <a:endParaRPr lang="en-US" dirty="0"/>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dirty="0"/>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fld id="{F6EFF1E6-32EE-4EBC-BBB9-06DAB6115CAF}" type="datetime1">
              <a:rPr lang="en-US" smtClean="0"/>
              <a:t>4/25/2022</a:t>
            </a:fld>
            <a:endParaRPr lang="en-US" dirty="0"/>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5381" y="9908983"/>
            <a:ext cx="944297" cy="1995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88747" algn="l"/>
                <a:tab pos="1466240" algn="l"/>
                <a:tab pos="2443734" algn="l"/>
                <a:tab pos="3421228" algn="l"/>
                <a:tab pos="4398721" algn="l"/>
                <a:tab pos="5376215" algn="l"/>
                <a:tab pos="6353708" algn="l"/>
                <a:tab pos="7331202" algn="l"/>
                <a:tab pos="8308696" algn="l"/>
                <a:tab pos="9286189" algn="l"/>
                <a:tab pos="10263683" algn="l"/>
                <a:tab pos="11241176" algn="l"/>
              </a:tabLst>
              <a:defRPr sz="1300">
                <a:solidFill>
                  <a:srgbClr val="000000"/>
                </a:solidFill>
                <a:cs typeface="Arial Unicode MS" charset="0"/>
              </a:defRPr>
            </a:lvl1pPr>
          </a:lstStyle>
          <a:p>
            <a:r>
              <a:rPr lang="en-US" dirty="0"/>
              <a:t>Oren Kedem, Intel et al</a:t>
            </a:r>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sz="1500" dirty="0"/>
              <a:t>September 2016</a:t>
            </a:r>
          </a:p>
        </p:txBody>
      </p:sp>
      <p:sp>
        <p:nvSpPr>
          <p:cNvPr id="12292" name="Rectangle 6"/>
          <p:cNvSpPr>
            <a:spLocks noGrp="1" noChangeArrowheads="1"/>
          </p:cNvSpPr>
          <p:nvPr>
            <p:ph type="ftr" sz="quarter" idx="4"/>
          </p:nvPr>
        </p:nvSpPr>
        <p:spPr>
          <a:noFill/>
        </p:spPr>
        <p:txBody>
          <a:bodyPr/>
          <a:lstStyle>
            <a:lvl1pPr marL="368613" indent="-368613"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491483" defTabSz="1003446">
              <a:defRPr sz="1300">
                <a:solidFill>
                  <a:schemeClr val="tx1"/>
                </a:solidFill>
                <a:latin typeface="Times New Roman" pitchFamily="18" charset="0"/>
              </a:defRPr>
            </a:lvl5pPr>
            <a:lvl6pPr marL="982968" defTabSz="1003446" eaLnBrk="0" fontAlgn="base" hangingPunct="0">
              <a:spcBef>
                <a:spcPct val="0"/>
              </a:spcBef>
              <a:spcAft>
                <a:spcPct val="0"/>
              </a:spcAft>
              <a:defRPr sz="1300">
                <a:solidFill>
                  <a:schemeClr val="tx1"/>
                </a:solidFill>
                <a:latin typeface="Times New Roman" pitchFamily="18" charset="0"/>
              </a:defRPr>
            </a:lvl6pPr>
            <a:lvl7pPr marL="1474451" defTabSz="1003446" eaLnBrk="0" fontAlgn="base" hangingPunct="0">
              <a:spcBef>
                <a:spcPct val="0"/>
              </a:spcBef>
              <a:spcAft>
                <a:spcPct val="0"/>
              </a:spcAft>
              <a:defRPr sz="1300">
                <a:solidFill>
                  <a:schemeClr val="tx1"/>
                </a:solidFill>
                <a:latin typeface="Times New Roman" pitchFamily="18" charset="0"/>
              </a:defRPr>
            </a:lvl7pPr>
            <a:lvl8pPr marL="1965935" defTabSz="1003446" eaLnBrk="0" fontAlgn="base" hangingPunct="0">
              <a:spcBef>
                <a:spcPct val="0"/>
              </a:spcBef>
              <a:spcAft>
                <a:spcPct val="0"/>
              </a:spcAft>
              <a:defRPr sz="1300">
                <a:solidFill>
                  <a:schemeClr val="tx1"/>
                </a:solidFill>
                <a:latin typeface="Times New Roman" pitchFamily="18" charset="0"/>
              </a:defRPr>
            </a:lvl8pPr>
            <a:lvl9pPr marL="2457419" defTabSz="1003446" eaLnBrk="0" fontAlgn="base" hangingPunct="0">
              <a:spcBef>
                <a:spcPct val="0"/>
              </a:spcBef>
              <a:spcAft>
                <a:spcPct val="0"/>
              </a:spcAft>
              <a:defRPr sz="1300">
                <a:solidFill>
                  <a:schemeClr val="tx1"/>
                </a:solidFill>
                <a:latin typeface="Times New Roman" pitchFamily="18" charset="0"/>
              </a:defRPr>
            </a:lvl9pPr>
          </a:lstStyle>
          <a:p>
            <a:pPr lvl="4"/>
            <a:r>
              <a:rPr lang="en-US" altLang="en-US" dirty="0"/>
              <a:t>Intel Corporation</a:t>
            </a:r>
          </a:p>
        </p:txBody>
      </p:sp>
      <p:sp>
        <p:nvSpPr>
          <p:cNvPr id="12293" name="Rectangle 7"/>
          <p:cNvSpPr>
            <a:spLocks noGrp="1" noChangeArrowheads="1"/>
          </p:cNvSpPr>
          <p:nvPr>
            <p:ph type="sldNum" sz="quarter" idx="5"/>
          </p:nvPr>
        </p:nvSpPr>
        <p:spPr>
          <a:xfrm>
            <a:off x="3441291" y="9925933"/>
            <a:ext cx="425062" cy="203651"/>
          </a:xfrm>
          <a:noFill/>
        </p:spPr>
        <p:txBody>
          <a:bodyPr/>
          <a:lstStyle>
            <a:lvl1pPr defTabSz="1003446">
              <a:defRPr sz="1300">
                <a:solidFill>
                  <a:schemeClr val="tx1"/>
                </a:solidFill>
                <a:latin typeface="Times New Roman" pitchFamily="18" charset="0"/>
              </a:defRPr>
            </a:lvl1pPr>
            <a:lvl2pPr marL="798662" indent="-307177" defTabSz="1003446">
              <a:defRPr sz="1300">
                <a:solidFill>
                  <a:schemeClr val="tx1"/>
                </a:solidFill>
                <a:latin typeface="Times New Roman" pitchFamily="18" charset="0"/>
              </a:defRPr>
            </a:lvl2pPr>
            <a:lvl3pPr marL="1228710" indent="-245742" defTabSz="1003446">
              <a:defRPr sz="1300">
                <a:solidFill>
                  <a:schemeClr val="tx1"/>
                </a:solidFill>
                <a:latin typeface="Times New Roman" pitchFamily="18" charset="0"/>
              </a:defRPr>
            </a:lvl3pPr>
            <a:lvl4pPr marL="1720193" indent="-245742" defTabSz="1003446">
              <a:defRPr sz="1300">
                <a:solidFill>
                  <a:schemeClr val="tx1"/>
                </a:solidFill>
                <a:latin typeface="Times New Roman" pitchFamily="18" charset="0"/>
              </a:defRPr>
            </a:lvl4pPr>
            <a:lvl5pPr marL="2211677" indent="-245742" defTabSz="1003446">
              <a:defRPr sz="1300">
                <a:solidFill>
                  <a:schemeClr val="tx1"/>
                </a:solidFill>
                <a:latin typeface="Times New Roman" pitchFamily="18" charset="0"/>
              </a:defRPr>
            </a:lvl5pPr>
            <a:lvl6pPr marL="2703161" indent="-245742" defTabSz="1003446" eaLnBrk="0" fontAlgn="base" hangingPunct="0">
              <a:spcBef>
                <a:spcPct val="0"/>
              </a:spcBef>
              <a:spcAft>
                <a:spcPct val="0"/>
              </a:spcAft>
              <a:defRPr sz="1300">
                <a:solidFill>
                  <a:schemeClr val="tx1"/>
                </a:solidFill>
                <a:latin typeface="Times New Roman" pitchFamily="18" charset="0"/>
              </a:defRPr>
            </a:lvl6pPr>
            <a:lvl7pPr marL="3194644" indent="-245742" defTabSz="1003446" eaLnBrk="0" fontAlgn="base" hangingPunct="0">
              <a:spcBef>
                <a:spcPct val="0"/>
              </a:spcBef>
              <a:spcAft>
                <a:spcPct val="0"/>
              </a:spcAft>
              <a:defRPr sz="1300">
                <a:solidFill>
                  <a:schemeClr val="tx1"/>
                </a:solidFill>
                <a:latin typeface="Times New Roman" pitchFamily="18" charset="0"/>
              </a:defRPr>
            </a:lvl7pPr>
            <a:lvl8pPr marL="3686128" indent="-245742" defTabSz="1003446" eaLnBrk="0" fontAlgn="base" hangingPunct="0">
              <a:spcBef>
                <a:spcPct val="0"/>
              </a:spcBef>
              <a:spcAft>
                <a:spcPct val="0"/>
              </a:spcAft>
              <a:defRPr sz="1300">
                <a:solidFill>
                  <a:schemeClr val="tx1"/>
                </a:solidFill>
                <a:latin typeface="Times New Roman" pitchFamily="18" charset="0"/>
              </a:defRPr>
            </a:lvl8pPr>
            <a:lvl9pPr marL="4177612" indent="-245742" defTabSz="1003446" eaLnBrk="0" fontAlgn="base" hangingPunct="0">
              <a:spcBef>
                <a:spcPct val="0"/>
              </a:spcBef>
              <a:spcAft>
                <a:spcPct val="0"/>
              </a:spcAft>
              <a:defRPr sz="13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036638" y="776288"/>
            <a:ext cx="5103812" cy="38290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a:xfrm>
            <a:off x="4089720" y="106133"/>
            <a:ext cx="2412257" cy="237593"/>
          </a:xfrm>
          <a:prstGeom prst="rect">
            <a:avLst/>
          </a:prstGeom>
        </p:spPr>
        <p:txBody>
          <a:bodyPr lIns="97749" tIns="48875" rIns="97749" bIns="48875"/>
          <a:lstStyle/>
          <a:p>
            <a:pPr>
              <a:defRPr/>
            </a:pPr>
            <a:r>
              <a:rPr lang="en-US" altLang="en-US" dirty="0"/>
              <a:t>doc.: IEEE 802.11-16/XXXXr0</a:t>
            </a:r>
          </a:p>
        </p:txBody>
      </p:sp>
    </p:spTree>
    <p:extLst>
      <p:ext uri="{BB962C8B-B14F-4D97-AF65-F5344CB8AC3E}">
        <p14:creationId xmlns:p14="http://schemas.microsoft.com/office/powerpoint/2010/main" val="22321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dirty="0"/>
              <a:t>Click to edit Master title style</a:t>
            </a:r>
          </a:p>
        </p:txBody>
      </p:sp>
      <p:sp>
        <p:nvSpPr>
          <p:cNvPr id="4" name="Date Placeholder 3"/>
          <p:cNvSpPr>
            <a:spLocks noGrp="1"/>
          </p:cNvSpPr>
          <p:nvPr>
            <p:ph type="dt" idx="10"/>
          </p:nvPr>
        </p:nvSpPr>
        <p:spPr/>
        <p:txBody>
          <a:bodyPr/>
          <a:lstStyle/>
          <a:p>
            <a:r>
              <a:rPr lang="en-US" dirty="0"/>
              <a:t>October 2021</a:t>
            </a:r>
            <a:endParaRPr lang="en-GB" dirty="0"/>
          </a:p>
        </p:txBody>
      </p:sp>
      <p:sp>
        <p:nvSpPr>
          <p:cNvPr id="10" name="Slide Number Placeholder 9"/>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a:t>
            </a:r>
            <a:r>
              <a:rPr lang="en-US" altLang="zh-CN" dirty="0"/>
              <a:t>pril</a:t>
            </a:r>
            <a:r>
              <a:rPr lang="en-US" dirty="0"/>
              <a:t> 2022</a:t>
            </a:r>
            <a:endParaRPr lang="en-GB" dirty="0"/>
          </a:p>
        </p:txBody>
      </p:sp>
      <p:sp>
        <p:nvSpPr>
          <p:cNvPr id="1029" name="Rectangle 5"/>
          <p:cNvSpPr>
            <a:spLocks noGrp="1" noChangeArrowheads="1"/>
          </p:cNvSpPr>
          <p:nvPr>
            <p:ph type="sldNum"/>
          </p:nvPr>
        </p:nvSpPr>
        <p:spPr bwMode="auto">
          <a:xfrm>
            <a:off x="4283968" y="6475413"/>
            <a:ext cx="803076"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0647</a:t>
            </a:r>
            <a:r>
              <a:rPr kumimoji="0" lang="en-GB"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xmlns="" id="{377B754C-DEAF-4F7C-8418-124235228575}"/>
              </a:ext>
            </a:extLst>
          </p:cNvPr>
          <p:cNvSpPr txBox="1">
            <a:spLocks/>
          </p:cNvSpPr>
          <p:nvPr userDrawn="1"/>
        </p:nvSpPr>
        <p:spPr bwMode="auto">
          <a:xfrm>
            <a:off x="5034706" y="6384925"/>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ui Du</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Huawei</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smtClean="0"/>
              <a:pPr/>
              <a:t>1</a:t>
            </a:fld>
            <a:endParaRPr lang="en-US" altLang="en-US" dirty="0"/>
          </a:p>
        </p:txBody>
      </p:sp>
      <p:sp>
        <p:nvSpPr>
          <p:cNvPr id="2053" name="Rectangle 2"/>
          <p:cNvSpPr>
            <a:spLocks noGrp="1" noChangeArrowheads="1"/>
          </p:cNvSpPr>
          <p:nvPr>
            <p:ph type="title"/>
          </p:nvPr>
        </p:nvSpPr>
        <p:spPr>
          <a:xfrm>
            <a:off x="723900" y="1180385"/>
            <a:ext cx="7772400" cy="1066800"/>
          </a:xfrm>
          <a:noFill/>
        </p:spPr>
        <p:txBody>
          <a:bodyPr/>
          <a:lstStyle/>
          <a:p>
            <a:r>
              <a:rPr lang="en-US" altLang="zh-CN" dirty="0"/>
              <a:t>Information Exchange of WLAN Sensing Link</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2022-04-14</a:t>
            </a:r>
          </a:p>
        </p:txBody>
      </p:sp>
      <p:sp>
        <p:nvSpPr>
          <p:cNvPr id="13" name="Date Placeholder 3"/>
          <p:cNvSpPr>
            <a:spLocks noGrp="1"/>
          </p:cNvSpPr>
          <p:nvPr>
            <p:ph type="dt" idx="10"/>
          </p:nvPr>
        </p:nvSpPr>
        <p:spPr>
          <a:xfrm>
            <a:off x="696912" y="333375"/>
            <a:ext cx="1874823" cy="273050"/>
          </a:xfrm>
        </p:spPr>
        <p:txBody>
          <a:bodyPr/>
          <a:lstStyle/>
          <a:p>
            <a:r>
              <a:rPr lang="en-US" altLang="zh-CN" dirty="0"/>
              <a:t>April </a:t>
            </a:r>
            <a:r>
              <a:rPr lang="en-US" dirty="0"/>
              <a:t>2022</a:t>
            </a:r>
            <a:endParaRPr lang="en-GB" dirty="0"/>
          </a:p>
        </p:txBody>
      </p:sp>
      <p:graphicFrame>
        <p:nvGraphicFramePr>
          <p:cNvPr id="7" name="Table 12"/>
          <p:cNvGraphicFramePr>
            <a:graphicFrameLocks noGrp="1"/>
          </p:cNvGraphicFramePr>
          <p:nvPr>
            <p:extLst>
              <p:ext uri="{D42A27DB-BD31-4B8C-83A1-F6EECF244321}">
                <p14:modId xmlns:p14="http://schemas.microsoft.com/office/powerpoint/2010/main" val="2759146"/>
              </p:ext>
            </p:extLst>
          </p:nvPr>
        </p:nvGraphicFramePr>
        <p:xfrm>
          <a:off x="762000" y="3110128"/>
          <a:ext cx="7620000" cy="1803623"/>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367243">
                <a:tc>
                  <a:txBody>
                    <a:bodyPr/>
                    <a:lstStyle/>
                    <a:p>
                      <a:pPr algn="ctr"/>
                      <a:r>
                        <a:rPr kumimoji="0" lang="en-US" altLang="zh-CN" sz="1100" b="1" i="0" u="none" strike="noStrike" kern="1200" cap="none" normalizeH="0" baseline="0" dirty="0">
                          <a:ln>
                            <a:noFill/>
                          </a:ln>
                          <a:solidFill>
                            <a:schemeClr val="tx1"/>
                          </a:solidFill>
                          <a:effectLst/>
                          <a:latin typeface="Times New Roman" pitchFamily="18" charset="0"/>
                          <a:ea typeface="굴림" charset="-127"/>
                          <a:cs typeface="+mn-cs"/>
                        </a:rPr>
                        <a:t>Name </a:t>
                      </a:r>
                      <a:endParaRPr kumimoji="0" lang="zh-CN" altLang="en-US" sz="1100" b="1" i="0" u="none" strike="noStrike" kern="1200" cap="none" normalizeH="0" baseline="0" dirty="0">
                        <a:ln>
                          <a:noFill/>
                        </a:ln>
                        <a:solidFill>
                          <a:schemeClr val="tx1"/>
                        </a:solidFill>
                        <a:effectLst/>
                        <a:latin typeface="Times New Roman" pitchFamily="18" charset="0"/>
                        <a:ea typeface="굴림" charset="-127"/>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Rui Du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Huawei Technologies Co. Ltd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rgbClr val="000000"/>
                          </a:solidFill>
                          <a:latin typeface="Times New Roman" pitchFamily="18" charset="0"/>
                          <a:ea typeface="Times New Roman"/>
                          <a:cs typeface="Arial"/>
                        </a:rPr>
                        <a:t>F3, Huawei Base, Shenzhen, China</a:t>
                      </a:r>
                      <a:endParaRPr lang="en-US" altLang="zh-CN" sz="1200" b="0" dirty="0">
                        <a:latin typeface="Times New Roman"/>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ra</a:t>
                      </a:r>
                      <a:r>
                        <a:rPr kumimoji="0" lang="en-US" altLang="zh-CN"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y.du</a:t>
                      </a: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87276">
                <a:tc>
                  <a:txBody>
                    <a:bodyPr/>
                    <a:lstStyle/>
                    <a:p>
                      <a:pPr algn="ctr"/>
                      <a:r>
                        <a:rPr lang="en-US" altLang="zh-CN" sz="1200" i="0" kern="1200" dirty="0">
                          <a:solidFill>
                            <a:schemeClr val="dk1"/>
                          </a:solidFill>
                          <a:latin typeface="+mn-lt"/>
                          <a:ea typeface="Times New Roman"/>
                          <a:cs typeface="Arial"/>
                        </a:rPr>
                        <a:t>Wei </a:t>
                      </a:r>
                      <a:r>
                        <a:rPr lang="en-US" altLang="zh-CN" sz="1200" i="0" kern="1200" dirty="0" err="1">
                          <a:solidFill>
                            <a:schemeClr val="dk1"/>
                          </a:solidFill>
                          <a:latin typeface="+mn-lt"/>
                          <a:ea typeface="Times New Roman"/>
                          <a:cs typeface="Arial"/>
                        </a:rPr>
                        <a:t>Ruan</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Naren</a:t>
                      </a:r>
                      <a:r>
                        <a:rPr lang="en-US" altLang="zh-CN" sz="1200" i="0" kern="1200" dirty="0">
                          <a:solidFill>
                            <a:schemeClr val="dk1"/>
                          </a:solidFill>
                          <a:latin typeface="+mn-lt"/>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err="1">
                          <a:solidFill>
                            <a:schemeClr val="dk1"/>
                          </a:solidFill>
                          <a:latin typeface="+mn-lt"/>
                          <a:ea typeface="Times New Roman"/>
                          <a:cs typeface="Arial"/>
                        </a:rPr>
                        <a:t>Mengshi</a:t>
                      </a:r>
                      <a:r>
                        <a:rPr lang="en-US" altLang="zh-CN" sz="1200" i="0" kern="1200" dirty="0">
                          <a:solidFill>
                            <a:schemeClr val="dk1"/>
                          </a:solidFill>
                          <a:latin typeface="+mn-lt"/>
                          <a:ea typeface="Times New Roman"/>
                          <a:cs typeface="Arial"/>
                        </a:rPr>
                        <a:t> Hu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872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i="0" kern="1200" dirty="0">
                          <a:solidFill>
                            <a:schemeClr val="dk1"/>
                          </a:solidFill>
                          <a:latin typeface="+mn-lt"/>
                          <a:ea typeface="Times New Roman"/>
                          <a:cs typeface="Arial"/>
                        </a:rPr>
                        <a:t>Stephen McCann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29821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[1] 11-22-0381-01-00bf-tx-power-control-and-reporting.pptx</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References</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216562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The digital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could be exchanged in the WLAN sensing.</a:t>
            </a:r>
          </a:p>
          <a:p>
            <a:pPr>
              <a:buFont typeface="Arial" panose="020B0604020202020204" pitchFamily="34" charset="0"/>
              <a:buChar char="•"/>
            </a:pPr>
            <a:r>
              <a:rPr lang="en-US" altLang="zh-CN" sz="2000" b="0" dirty="0">
                <a:solidFill>
                  <a:schemeClr val="tx1"/>
                </a:solidFill>
                <a:latin typeface="Times New Roman" panose="02020603050405020304" pitchFamily="18" charset="0"/>
                <a:cs typeface="Times New Roman" panose="02020603050405020304" pitchFamily="18" charset="0"/>
              </a:rPr>
              <a:t>A general rule should be adopted during the </a:t>
            </a:r>
            <a:r>
              <a:rPr lang="en-US" altLang="zh-CN" sz="2000" b="0" dirty="0" err="1">
                <a:solidFill>
                  <a:schemeClr val="tx1"/>
                </a:solidFill>
                <a:latin typeface="Times New Roman" panose="02020603050405020304" pitchFamily="18" charset="0"/>
                <a:cs typeface="Times New Roman" panose="02020603050405020304" pitchFamily="18" charset="0"/>
              </a:rPr>
              <a:t>Tx</a:t>
            </a:r>
            <a:r>
              <a:rPr lang="en-US" altLang="zh-CN" sz="2000" b="0" dirty="0">
                <a:solidFill>
                  <a:schemeClr val="tx1"/>
                </a:solidFill>
                <a:latin typeface="Times New Roman" panose="02020603050405020304" pitchFamily="18" charset="0"/>
                <a:cs typeface="Times New Roman" panose="02020603050405020304" pitchFamily="18" charset="0"/>
              </a:rPr>
              <a:t> power adjustment:</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800" b="0" dirty="0">
                <a:solidFill>
                  <a:schemeClr val="tx1"/>
                </a:solidFill>
                <a:latin typeface="Times New Roman" panose="02020603050405020304" pitchFamily="18" charset="0"/>
                <a:cs typeface="Times New Roman" panose="02020603050405020304" pitchFamily="18" charset="0"/>
              </a:rPr>
              <a:t>if</a:t>
            </a:r>
            <a:r>
              <a:rPr lang="zh-CN" altLang="en-US" sz="1800" b="0" dirty="0">
                <a:solidFill>
                  <a:schemeClr val="tx1"/>
                </a:solidFill>
                <a:latin typeface="Times New Roman" panose="02020603050405020304" pitchFamily="18" charset="0"/>
                <a:cs typeface="Times New Roman" panose="02020603050405020304" pitchFamily="18" charset="0"/>
              </a:rPr>
              <a:t> </a:t>
            </a:r>
            <a:r>
              <a:rPr lang="en-US" altLang="zh-CN" sz="1800" b="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in RF.</a:t>
            </a: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indent="34290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1</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138288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Do you support to add the following to the 11bf SFD.</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AGC adjustment information should be included in the WLAN sensing result feedback.</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Yes</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No</a:t>
            </a:r>
          </a:p>
          <a:p>
            <a:pPr>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Abs</a:t>
            </a:r>
          </a:p>
          <a:p>
            <a:pPr marL="628650" indent="-285750">
              <a:buFont typeface="Wingdings" panose="05000000000000000000" pitchFamily="2" charset="2"/>
              <a:buChar char="Ø"/>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2000" b="0" dirty="0">
              <a:latin typeface="Times New Roman" panose="02020603050405020304" pitchFamily="18" charset="0"/>
              <a:cs typeface="Times New Roman" panose="02020603050405020304" pitchFamily="18" charset="0"/>
            </a:endParaRPr>
          </a:p>
          <a:p>
            <a:pPr marL="0" indent="0"/>
            <a:endParaRPr lang="en-US" altLang="zh-CN"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altLang="zh-CN" dirty="0">
                <a:latin typeface="Times New Roman" panose="02020603050405020304" pitchFamily="18" charset="0"/>
                <a:cs typeface="Times New Roman" panose="02020603050405020304" pitchFamily="18" charset="0"/>
              </a:rPr>
              <a:t>SP 2</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3971175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3894" y="1809683"/>
            <a:ext cx="7770813" cy="1377055"/>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Similar with </a:t>
            </a:r>
            <a:r>
              <a:rPr lang="en-US" altLang="zh-CN" sz="1600" b="0" dirty="0" smtClean="0">
                <a:solidFill>
                  <a:schemeClr val="tx1"/>
                </a:solidFill>
                <a:latin typeface="Times New Roman" panose="02020603050405020304" pitchFamily="18" charset="0"/>
                <a:cs typeface="Times New Roman" panose="02020603050405020304" pitchFamily="18" charset="0"/>
              </a:rPr>
              <a:t>slide </a:t>
            </a:r>
            <a:r>
              <a:rPr lang="en-US" altLang="zh-CN" sz="1600" b="0" dirty="0">
                <a:solidFill>
                  <a:schemeClr val="tx1"/>
                </a:solidFill>
                <a:latin typeface="Times New Roman" panose="02020603050405020304" pitchFamily="18" charset="0"/>
                <a:cs typeface="Times New Roman" panose="02020603050405020304" pitchFamily="18" charset="0"/>
              </a:rPr>
              <a:t>7, </a:t>
            </a:r>
            <a:r>
              <a:rPr lang="en-US" altLang="zh-CN" sz="1600" b="0" dirty="0" smtClean="0">
                <a:solidFill>
                  <a:schemeClr val="tx1"/>
                </a:solidFill>
                <a:latin typeface="Times New Roman" panose="02020603050405020304" pitchFamily="18" charset="0"/>
                <a:cs typeface="Times New Roman" panose="02020603050405020304" pitchFamily="18" charset="0"/>
              </a:rPr>
              <a:t>the </a:t>
            </a:r>
            <a:r>
              <a:rPr lang="en-US" altLang="zh-CN" sz="1600" b="0" dirty="0">
                <a:solidFill>
                  <a:schemeClr val="tx1"/>
                </a:solidFill>
                <a:latin typeface="Times New Roman" panose="02020603050405020304" pitchFamily="18" charset="0"/>
                <a:cs typeface="Times New Roman" panose="02020603050405020304" pitchFamily="18" charset="0"/>
              </a:rPr>
              <a:t>data is collected within an empty room, and we can find that even for the ‘static’ environment, the AGC adjusts </a:t>
            </a:r>
            <a:r>
              <a:rPr lang="en-US" altLang="zh-CN" sz="1600" b="0" dirty="0" smtClean="0">
                <a:solidFill>
                  <a:schemeClr val="tx1"/>
                </a:solidFill>
                <a:latin typeface="Times New Roman" panose="02020603050405020304" pitchFamily="18" charset="0"/>
                <a:cs typeface="Times New Roman" panose="02020603050405020304" pitchFamily="18" charset="0"/>
              </a:rPr>
              <a:t>sometimes.</a:t>
            </a: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It is clearly shown that when the VGA adjusts at some </a:t>
            </a:r>
            <a:r>
              <a:rPr lang="en-US" altLang="zh-CN" sz="1600" b="0" dirty="0" smtClean="0">
                <a:solidFill>
                  <a:schemeClr val="tx1"/>
                </a:solidFill>
                <a:latin typeface="Times New Roman" panose="02020603050405020304" pitchFamily="18" charset="0"/>
                <a:cs typeface="Times New Roman" panose="02020603050405020304" pitchFamily="18" charset="0"/>
              </a:rPr>
              <a:t>CSI samples</a:t>
            </a:r>
            <a:r>
              <a:rPr lang="en-US" altLang="zh-CN" sz="1600" b="0" dirty="0">
                <a:solidFill>
                  <a:schemeClr val="tx1"/>
                </a:solidFill>
                <a:latin typeface="Times New Roman" panose="02020603050405020304" pitchFamily="18" charset="0"/>
                <a:cs typeface="Times New Roman" panose="02020603050405020304" pitchFamily="18" charset="0"/>
              </a:rPr>
              <a:t>, the amplitude of the CSI on difference subcarriers </a:t>
            </a:r>
            <a:r>
              <a:rPr lang="en-US" altLang="zh-CN" sz="1600" b="0" dirty="0" smtClean="0">
                <a:solidFill>
                  <a:schemeClr val="tx1"/>
                </a:solidFill>
                <a:latin typeface="Times New Roman" panose="02020603050405020304" pitchFamily="18" charset="0"/>
                <a:cs typeface="Times New Roman" panose="02020603050405020304" pitchFamily="18" charset="0"/>
              </a:rPr>
              <a:t>changes nonlinearly. And this </a:t>
            </a:r>
            <a:r>
              <a:rPr lang="en-US" altLang="zh-CN" sz="1600" b="0" dirty="0">
                <a:solidFill>
                  <a:schemeClr val="tx1"/>
                </a:solidFill>
                <a:latin typeface="Times New Roman" panose="02020603050405020304" pitchFamily="18" charset="0"/>
                <a:cs typeface="Times New Roman" panose="02020603050405020304" pitchFamily="18" charset="0"/>
              </a:rPr>
              <a:t>effect introduced by </a:t>
            </a:r>
            <a:r>
              <a:rPr lang="en-US" altLang="zh-CN" sz="1600" b="0" dirty="0" smtClean="0">
                <a:solidFill>
                  <a:schemeClr val="tx1"/>
                </a:solidFill>
                <a:latin typeface="Times New Roman" panose="02020603050405020304" pitchFamily="18" charset="0"/>
                <a:cs typeface="Times New Roman" panose="02020603050405020304" pitchFamily="18" charset="0"/>
              </a:rPr>
              <a:t>AGC adjustment cannot </a:t>
            </a:r>
            <a:r>
              <a:rPr lang="en-US" altLang="zh-CN" sz="1600" b="0" dirty="0">
                <a:solidFill>
                  <a:schemeClr val="tx1"/>
                </a:solidFill>
                <a:latin typeface="Times New Roman" panose="02020603050405020304" pitchFamily="18" charset="0"/>
                <a:cs typeface="Times New Roman" panose="02020603050405020304" pitchFamily="18" charset="0"/>
              </a:rPr>
              <a:t>be eliminated by </a:t>
            </a:r>
            <a:r>
              <a:rPr lang="en-US" altLang="zh-CN" sz="1600" b="0" dirty="0" smtClean="0">
                <a:solidFill>
                  <a:schemeClr val="tx1"/>
                </a:solidFill>
                <a:latin typeface="Times New Roman" panose="02020603050405020304" pitchFamily="18" charset="0"/>
                <a:cs typeface="Times New Roman" panose="02020603050405020304" pitchFamily="18" charset="0"/>
              </a:rPr>
              <a:t>normalization.</a:t>
            </a: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smtClean="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smtClean="0"/>
              <a:t>Slide </a:t>
            </a:r>
            <a:fld id="{D09C756B-EB39-4236-ADBB-73052B179AE4}" type="slidenum">
              <a:rPr lang="en-GB" smtClean="0"/>
              <a:pPr/>
              <a:t>13</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991" y="3370240"/>
            <a:ext cx="3744416" cy="2808312"/>
          </a:xfrm>
          <a:prstGeom prst="rect">
            <a:avLst/>
          </a:prstGeom>
        </p:spPr>
      </p:pic>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3475412"/>
            <a:ext cx="4482389" cy="2703140"/>
          </a:xfrm>
          <a:prstGeom prst="rect">
            <a:avLst/>
          </a:prstGeom>
        </p:spPr>
      </p:pic>
      <p:sp>
        <p:nvSpPr>
          <p:cNvPr id="8" name="椭圆 7"/>
          <p:cNvSpPr/>
          <p:nvPr/>
        </p:nvSpPr>
        <p:spPr bwMode="auto">
          <a:xfrm rot="719661">
            <a:off x="6960199" y="3811923"/>
            <a:ext cx="308500" cy="840279"/>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椭圆 8"/>
          <p:cNvSpPr/>
          <p:nvPr/>
        </p:nvSpPr>
        <p:spPr bwMode="auto">
          <a:xfrm rot="20519930">
            <a:off x="7868311" y="3727215"/>
            <a:ext cx="308500" cy="840279"/>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椭圆 9"/>
          <p:cNvSpPr/>
          <p:nvPr/>
        </p:nvSpPr>
        <p:spPr bwMode="auto">
          <a:xfrm rot="10800000">
            <a:off x="2267743" y="5627747"/>
            <a:ext cx="720079" cy="262131"/>
          </a:xfrm>
          <a:prstGeom prst="ellipse">
            <a:avLst/>
          </a:prstGeom>
          <a:noFill/>
          <a:ln w="28575">
            <a:solidFill>
              <a:srgbClr val="0000FF"/>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824583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1206" y="1751013"/>
            <a:ext cx="4172645" cy="4351041"/>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C</a:t>
            </a:r>
            <a:r>
              <a:rPr lang="en-US" altLang="zh-CN" sz="1600" b="0" dirty="0" smtClean="0">
                <a:solidFill>
                  <a:schemeClr val="tx1"/>
                </a:solidFill>
                <a:latin typeface="Times New Roman" panose="02020603050405020304" pitchFamily="18" charset="0"/>
                <a:cs typeface="Times New Roman" panose="02020603050405020304" pitchFamily="18" charset="0"/>
              </a:rPr>
              <a:t>onsidering the </a:t>
            </a:r>
            <a:r>
              <a:rPr lang="en-US" altLang="zh-CN" sz="1600" b="0" dirty="0">
                <a:solidFill>
                  <a:schemeClr val="tx1"/>
                </a:solidFill>
                <a:latin typeface="Times New Roman" panose="02020603050405020304" pitchFamily="18" charset="0"/>
                <a:cs typeface="Times New Roman" panose="02020603050405020304" pitchFamily="18" charset="0"/>
              </a:rPr>
              <a:t>presence </a:t>
            </a:r>
            <a:r>
              <a:rPr lang="en-US" altLang="zh-CN" sz="1600" b="0" dirty="0" smtClean="0">
                <a:solidFill>
                  <a:schemeClr val="tx1"/>
                </a:solidFill>
                <a:latin typeface="Times New Roman" panose="02020603050405020304" pitchFamily="18" charset="0"/>
                <a:cs typeface="Times New Roman" panose="02020603050405020304" pitchFamily="18" charset="0"/>
              </a:rPr>
              <a:t>detection application as an example.</a:t>
            </a:r>
          </a:p>
          <a:p>
            <a:pPr>
              <a:buFont typeface="Arial" panose="020B0604020202020204" pitchFamily="34" charset="0"/>
              <a:buChar char="•"/>
            </a:pPr>
            <a:r>
              <a:rPr lang="en-US" altLang="zh-CN" sz="1600" b="0" dirty="0" smtClean="0">
                <a:solidFill>
                  <a:schemeClr val="tx1"/>
                </a:solidFill>
                <a:latin typeface="Times New Roman" panose="02020603050405020304" pitchFamily="18" charset="0"/>
                <a:cs typeface="Times New Roman" panose="02020603050405020304" pitchFamily="18" charset="0"/>
              </a:rPr>
              <a:t>We </a:t>
            </a:r>
            <a:r>
              <a:rPr lang="en-US" altLang="zh-CN" sz="1600" b="0" dirty="0">
                <a:solidFill>
                  <a:schemeClr val="tx1"/>
                </a:solidFill>
                <a:latin typeface="Times New Roman" panose="02020603050405020304" pitchFamily="18" charset="0"/>
                <a:cs typeface="Times New Roman" panose="02020603050405020304" pitchFamily="18" charset="0"/>
              </a:rPr>
              <a:t>collected data from empty room, room with dynamic target. The data is divided into three groups to </a:t>
            </a:r>
            <a:r>
              <a:rPr lang="en-US" altLang="zh-CN" sz="1600" b="0" dirty="0" smtClean="0">
                <a:solidFill>
                  <a:schemeClr val="tx1"/>
                </a:solidFill>
                <a:latin typeface="Times New Roman" panose="02020603050405020304" pitchFamily="18" charset="0"/>
                <a:cs typeface="Times New Roman" panose="02020603050405020304" pitchFamily="18" charset="0"/>
              </a:rPr>
              <a:t>analysis the </a:t>
            </a:r>
            <a:r>
              <a:rPr lang="en-US" altLang="zh-CN" sz="1600" b="0" dirty="0">
                <a:solidFill>
                  <a:schemeClr val="tx1"/>
                </a:solidFill>
                <a:latin typeface="Times New Roman" panose="02020603050405020304" pitchFamily="18" charset="0"/>
                <a:cs typeface="Times New Roman" panose="02020603050405020304" pitchFamily="18" charset="0"/>
              </a:rPr>
              <a:t>effect of AGC adjustment in static scenarios, say static (no AGC adjustment), false static (AGC adjustment), dynamic.</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amplitude variance of corresponding scenarios are presented bellow, it is clear that the </a:t>
            </a:r>
            <a:r>
              <a:rPr lang="en-US" altLang="zh-CN" sz="1600" b="0" smtClean="0">
                <a:solidFill>
                  <a:schemeClr val="tx1"/>
                </a:solidFill>
                <a:latin typeface="Times New Roman" panose="02020603050405020304" pitchFamily="18" charset="0"/>
                <a:cs typeface="Times New Roman" panose="02020603050405020304" pitchFamily="18" charset="0"/>
              </a:rPr>
              <a:t>variance of ‘static</a:t>
            </a:r>
            <a:r>
              <a:rPr lang="en-US" altLang="zh-CN" sz="1600" b="0" dirty="0">
                <a:solidFill>
                  <a:schemeClr val="tx1"/>
                </a:solidFill>
                <a:latin typeface="Times New Roman" panose="02020603050405020304" pitchFamily="18" charset="0"/>
                <a:cs typeface="Times New Roman" panose="02020603050405020304" pitchFamily="18" charset="0"/>
              </a:rPr>
              <a:t>’ data with AGC adjustment will bounce up as ‘dynamic’ data. </a:t>
            </a:r>
            <a:endParaRPr lang="en-US" altLang="zh-CN" sz="1600" b="0" dirty="0" smtClean="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600" b="0" dirty="0" smtClean="0">
                <a:solidFill>
                  <a:schemeClr val="tx1"/>
                </a:solidFill>
                <a:latin typeface="Times New Roman" panose="02020603050405020304" pitchFamily="18" charset="0"/>
                <a:cs typeface="Times New Roman" panose="02020603050405020304" pitchFamily="18" charset="0"/>
              </a:rPr>
              <a:t>The </a:t>
            </a:r>
            <a:r>
              <a:rPr lang="en-US" altLang="zh-CN" sz="1600" b="0" dirty="0">
                <a:solidFill>
                  <a:schemeClr val="tx1"/>
                </a:solidFill>
                <a:latin typeface="Times New Roman" panose="02020603050405020304" pitchFamily="18" charset="0"/>
                <a:cs typeface="Times New Roman" panose="02020603050405020304" pitchFamily="18" charset="0"/>
              </a:rPr>
              <a:t>effect introduced by AGC cannot be eliminated by normalization </a:t>
            </a:r>
            <a:r>
              <a:rPr lang="en-US" altLang="zh-CN" sz="1600" b="0" dirty="0" smtClean="0">
                <a:solidFill>
                  <a:schemeClr val="tx1"/>
                </a:solidFill>
                <a:latin typeface="Times New Roman" panose="02020603050405020304" pitchFamily="18" charset="0"/>
                <a:cs typeface="Times New Roman" panose="02020603050405020304" pitchFamily="18" charset="0"/>
              </a:rPr>
              <a:t>per CSI sample (as indicated in the bottom figure). </a:t>
            </a: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zh-CN" altLang="en-US" sz="1600" b="0" dirty="0">
              <a:solidFill>
                <a:schemeClr val="tx1"/>
              </a:solidFill>
              <a:latin typeface="Times New Roman" panose="02020603050405020304" pitchFamily="18" charset="0"/>
              <a:cs typeface="Times New Roman" panose="02020603050405020304" pitchFamily="18" charset="0"/>
            </a:endParaRPr>
          </a:p>
        </p:txBody>
      </p:sp>
      <p:sp>
        <p:nvSpPr>
          <p:cNvPr id="3" name="标题 2"/>
          <p:cNvSpPr>
            <a:spLocks noGrp="1"/>
          </p:cNvSpPr>
          <p:nvPr>
            <p:ph type="title"/>
          </p:nvPr>
        </p:nvSpPr>
        <p:spPr/>
        <p:txBody>
          <a:bodyPr/>
          <a:lstStyle/>
          <a:p>
            <a:r>
              <a:rPr lang="en-US" altLang="zh-CN" dirty="0"/>
              <a:t>Backup: the effect of AGC adjustment </a:t>
            </a:r>
            <a:endParaRPr lang="zh-CN" altLang="en-US" dirty="0"/>
          </a:p>
        </p:txBody>
      </p:sp>
      <p:sp>
        <p:nvSpPr>
          <p:cNvPr id="4" name="日期占位符 3"/>
          <p:cNvSpPr>
            <a:spLocks noGrp="1"/>
          </p:cNvSpPr>
          <p:nvPr>
            <p:ph type="dt" idx="10"/>
          </p:nvPr>
        </p:nvSpPr>
        <p:spPr/>
        <p:txBody>
          <a:bodyPr/>
          <a:lstStyle/>
          <a:p>
            <a:r>
              <a:rPr lang="en-US" altLang="zh-CN" dirty="0"/>
              <a:t>April 2022</a:t>
            </a:r>
            <a:endParaRPr lang="en-GB" altLang="zh-CN" dirty="0"/>
          </a:p>
        </p:txBody>
      </p:sp>
      <p:sp>
        <p:nvSpPr>
          <p:cNvPr id="5" name="灯片编号占位符 4"/>
          <p:cNvSpPr>
            <a:spLocks noGrp="1"/>
          </p:cNvSpPr>
          <p:nvPr>
            <p:ph type="sldNum" idx="12"/>
          </p:nvPr>
        </p:nvSpPr>
        <p:spPr/>
        <p:txBody>
          <a:bodyPr/>
          <a:lstStyle/>
          <a:p>
            <a:r>
              <a:rPr lang="en-GB" smtClean="0"/>
              <a:t>Slide </a:t>
            </a:r>
            <a:fld id="{D09C756B-EB39-4236-ADBB-73052B179AE4}" type="slidenum">
              <a:rPr lang="en-GB" smtClean="0"/>
              <a:pPr/>
              <a:t>14</a:t>
            </a:fld>
            <a:endParaRPr lang="en-GB" dirty="0"/>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18" y="2398263"/>
            <a:ext cx="4392488" cy="3294366"/>
          </a:xfrm>
          <a:prstGeom prst="rect">
            <a:avLst/>
          </a:prstGeom>
        </p:spPr>
      </p:pic>
    </p:spTree>
    <p:extLst>
      <p:ext uri="{BB962C8B-B14F-4D97-AF65-F5344CB8AC3E}">
        <p14:creationId xmlns:p14="http://schemas.microsoft.com/office/powerpoint/2010/main" val="2763025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348880"/>
            <a:ext cx="7770813" cy="3888432"/>
          </a:xfrm>
        </p:spPr>
        <p:txBody>
          <a:bodyPr/>
          <a:lstStyle/>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Abstract </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Link for WLAN Sensing </a:t>
            </a:r>
          </a:p>
          <a:p>
            <a:pPr>
              <a:buFont typeface="Arial" panose="020B0604020202020204" pitchFamily="34" charset="0"/>
              <a:buChar char="•"/>
            </a:pPr>
            <a:r>
              <a:rPr lang="en-US" altLang="zh-CN" dirty="0" err="1">
                <a:latin typeface="Times New Roman" panose="02020603050405020304" pitchFamily="18" charset="0"/>
                <a:cs typeface="Times New Roman" panose="02020603050405020304" pitchFamily="18" charset="0"/>
              </a:rPr>
              <a:t>Tx</a:t>
            </a:r>
            <a:r>
              <a:rPr lang="en-US" altLang="zh-CN" dirty="0">
                <a:latin typeface="Times New Roman" panose="02020603050405020304" pitchFamily="18" charset="0"/>
                <a:cs typeface="Times New Roman" panose="02020603050405020304" pitchFamily="18" charset="0"/>
              </a:rPr>
              <a:t> Power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Rx Gain and information exchange</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Summary</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References</a:t>
            </a:r>
          </a:p>
          <a:p>
            <a:pPr>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SP</a:t>
            </a:r>
          </a:p>
        </p:txBody>
      </p:sp>
      <p:sp>
        <p:nvSpPr>
          <p:cNvPr id="3" name="Title 2"/>
          <p:cNvSpPr>
            <a:spLocks noGrp="1"/>
          </p:cNvSpPr>
          <p:nvPr>
            <p:ph type="title"/>
          </p:nvPr>
        </p:nvSpPr>
        <p:spPr>
          <a:xfrm>
            <a:off x="685800" y="893985"/>
            <a:ext cx="7770813" cy="510952"/>
          </a:xfrm>
        </p:spPr>
        <p:txBody>
          <a:bodyPr/>
          <a:lstStyle/>
          <a:p>
            <a:r>
              <a:rPr lang="en-US" dirty="0"/>
              <a:t>Outline</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dirty="0"/>
          </a:p>
        </p:txBody>
      </p:sp>
    </p:spTree>
    <p:extLst>
      <p:ext uri="{BB962C8B-B14F-4D97-AF65-F5344CB8AC3E}">
        <p14:creationId xmlns:p14="http://schemas.microsoft.com/office/powerpoint/2010/main" val="358535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16832"/>
            <a:ext cx="7770813" cy="4320480"/>
          </a:xfrm>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a:t>
            </a:r>
            <a:r>
              <a:rPr lang="en-US" altLang="zh-CN" sz="2000" b="0" dirty="0" err="1">
                <a:latin typeface="Times New Roman" panose="02020603050405020304" pitchFamily="18" charset="0"/>
                <a:cs typeface="Times New Roman" panose="02020603050405020304" pitchFamily="18" charset="0"/>
              </a:rPr>
              <a:t>Tx</a:t>
            </a:r>
            <a:r>
              <a:rPr lang="en-US" altLang="zh-CN" sz="2000" b="0" dirty="0">
                <a:latin typeface="Times New Roman" panose="02020603050405020304" pitchFamily="18" charset="0"/>
                <a:cs typeface="Times New Roman" panose="02020603050405020304" pitchFamily="18" charset="0"/>
              </a:rPr>
              <a:t> Power Control and reporting in WLAN sensing has been discussed in previous contribution [1]. </a:t>
            </a:r>
          </a:p>
          <a:p>
            <a:pPr marL="0" indent="0"/>
            <a:endParaRPr lang="en-US" altLang="zh-CN" sz="20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this contribution, the power of the entire WLAN sensing link is further discussed.</a:t>
            </a:r>
          </a:p>
          <a:p>
            <a:pPr>
              <a:buFont typeface="Arial" panose="020B0604020202020204" pitchFamily="34" charset="0"/>
              <a:buChar char="•"/>
            </a:pPr>
            <a:endParaRPr lang="en-US" altLang="zh-CN"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893985"/>
            <a:ext cx="7770813" cy="510952"/>
          </a:xfrm>
        </p:spPr>
        <p:txBody>
          <a:bodyPr/>
          <a:lstStyle/>
          <a:p>
            <a:r>
              <a:rPr lang="en-US" dirty="0"/>
              <a:t>Abstract </a:t>
            </a:r>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2770663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005064"/>
            <a:ext cx="7990656" cy="239834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solidFill>
                  <a:srgbClr val="FF0000"/>
                </a:solidFill>
                <a:latin typeface="Times New Roman" panose="02020603050405020304" pitchFamily="18" charset="0"/>
                <a:cs typeface="Times New Roman" panose="02020603050405020304" pitchFamily="18" charset="0"/>
              </a:rPr>
              <a:t> </a:t>
            </a:r>
            <a:r>
              <a:rPr lang="en-US" altLang="zh-CN" sz="1600" b="0" dirty="0">
                <a:solidFill>
                  <a:schemeClr val="tx1"/>
                </a:solidFill>
                <a:latin typeface="Times New Roman" panose="02020603050405020304" pitchFamily="18" charset="0"/>
                <a:cs typeface="Times New Roman" panose="02020603050405020304" pitchFamily="18" charset="0"/>
              </a:rPr>
              <a:t>simplified</a:t>
            </a:r>
            <a:r>
              <a:rPr lang="en-US" altLang="zh-CN" sz="1600" b="0" dirty="0">
                <a:latin typeface="Times New Roman" panose="02020603050405020304" pitchFamily="18" charset="0"/>
                <a:cs typeface="Times New Roman" panose="02020603050405020304" pitchFamily="18" charset="0"/>
              </a:rPr>
              <a:t> structures of the WLAN sensing transmitter and receiver are shown in above figures (the oscillator and filter are omitted).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The ideal case for WLAN sensing is that every component in </a:t>
            </a:r>
            <a:r>
              <a:rPr lang="en-US" altLang="zh-CN" sz="1600" b="0" dirty="0">
                <a:solidFill>
                  <a:schemeClr val="tx1"/>
                </a:solidFill>
                <a:latin typeface="Times New Roman" panose="02020603050405020304" pitchFamily="18" charset="0"/>
                <a:cs typeface="Times New Roman" panose="02020603050405020304" pitchFamily="18" charset="0"/>
              </a:rPr>
              <a:t>the</a:t>
            </a:r>
            <a:r>
              <a:rPr lang="en-US" altLang="zh-CN" sz="1600" b="0" dirty="0">
                <a:latin typeface="Times New Roman" panose="02020603050405020304" pitchFamily="18" charset="0"/>
                <a:cs typeface="Times New Roman" panose="02020603050405020304" pitchFamily="18" charset="0"/>
              </a:rPr>
              <a:t> transmitter and receiver should remain constant during the measurement. Under this condition, the change of the estimated CSIs only represent the channel variation caused by target movement. </a:t>
            </a:r>
          </a:p>
          <a:p>
            <a:pPr>
              <a:buFont typeface="Arial" panose="020B0604020202020204" pitchFamily="34" charset="0"/>
              <a:buChar char="•"/>
            </a:pPr>
            <a:r>
              <a:rPr lang="en-US" altLang="zh-CN" sz="1600" b="0" dirty="0">
                <a:latin typeface="Times New Roman" panose="02020603050405020304" pitchFamily="18" charset="0"/>
                <a:cs typeface="Times New Roman" panose="02020603050405020304" pitchFamily="18" charset="0"/>
              </a:rPr>
              <a:t>But, in actual scenarios, fixing </a:t>
            </a:r>
            <a:r>
              <a:rPr lang="en-US" altLang="zh-CN" sz="1600" b="0" dirty="0" err="1">
                <a:latin typeface="Times New Roman" panose="02020603050405020304" pitchFamily="18" charset="0"/>
                <a:cs typeface="Times New Roman" panose="02020603050405020304" pitchFamily="18" charset="0"/>
              </a:rPr>
              <a:t>Tx</a:t>
            </a:r>
            <a:r>
              <a:rPr lang="en-US" altLang="zh-CN" sz="1600" b="0" dirty="0">
                <a:latin typeface="Times New Roman" panose="02020603050405020304" pitchFamily="18" charset="0"/>
                <a:cs typeface="Times New Roman" panose="02020603050405020304" pitchFamily="18" charset="0"/>
              </a:rPr>
              <a:t> power and AGC may introduce additional problems. Instead of fixing Tx power at transmitter and AGC at receiver, make Tx power and AGC changes to minimum and exchange the information when Tx power and AGC adjust is a more practical approach.</a:t>
            </a:r>
          </a:p>
          <a:p>
            <a:pPr>
              <a:buFont typeface="Arial" panose="020B0604020202020204" pitchFamily="34" charset="0"/>
              <a:buChar char="•"/>
            </a:pPr>
            <a:endParaRPr lang="en-US" altLang="zh-CN" sz="16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85800" y="692696"/>
            <a:ext cx="7770813" cy="587376"/>
          </a:xfrm>
        </p:spPr>
        <p:txBody>
          <a:bodyPr/>
          <a:lstStyle/>
          <a:p>
            <a:r>
              <a:rPr lang="en-US" altLang="zh-CN" dirty="0">
                <a:latin typeface="Times New Roman" panose="02020603050405020304" pitchFamily="18" charset="0"/>
                <a:cs typeface="Times New Roman" panose="02020603050405020304" pitchFamily="18" charset="0"/>
              </a:rPr>
              <a:t>Link for WLAN Sensing </a:t>
            </a:r>
            <a:endParaRPr lang="en-US"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4</a:t>
            </a:fld>
            <a:endParaRPr lang="en-GB" dirty="0"/>
          </a:p>
        </p:txBody>
      </p:sp>
      <p:pic>
        <p:nvPicPr>
          <p:cNvPr id="5" name="图片 4"/>
          <p:cNvPicPr>
            <a:picLocks noChangeAspect="1"/>
          </p:cNvPicPr>
          <p:nvPr/>
        </p:nvPicPr>
        <p:blipFill>
          <a:blip r:embed="rId2"/>
          <a:stretch>
            <a:fillRect/>
          </a:stretch>
        </p:blipFill>
        <p:spPr>
          <a:xfrm>
            <a:off x="306515" y="1280072"/>
            <a:ext cx="4530439" cy="1260000"/>
          </a:xfrm>
          <a:prstGeom prst="rect">
            <a:avLst/>
          </a:prstGeom>
        </p:spPr>
      </p:pic>
      <p:pic>
        <p:nvPicPr>
          <p:cNvPr id="7" name="图片 6"/>
          <p:cNvPicPr>
            <a:picLocks noChangeAspect="1"/>
          </p:cNvPicPr>
          <p:nvPr/>
        </p:nvPicPr>
        <p:blipFill>
          <a:blip r:embed="rId3"/>
          <a:stretch>
            <a:fillRect/>
          </a:stretch>
        </p:blipFill>
        <p:spPr>
          <a:xfrm>
            <a:off x="3347864" y="2204864"/>
            <a:ext cx="5478675" cy="1800000"/>
          </a:xfrm>
          <a:prstGeom prst="rect">
            <a:avLst/>
          </a:prstGeom>
        </p:spPr>
      </p:pic>
    </p:spTree>
    <p:extLst>
      <p:ext uri="{BB962C8B-B14F-4D97-AF65-F5344CB8AC3E}">
        <p14:creationId xmlns:p14="http://schemas.microsoft.com/office/powerpoint/2010/main" val="65511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
        <p:nvSpPr>
          <p:cNvPr id="8" name="Content Placeholder 1"/>
          <p:cNvSpPr txBox="1">
            <a:spLocks/>
          </p:cNvSpPr>
          <p:nvPr/>
        </p:nvSpPr>
        <p:spPr bwMode="auto">
          <a:xfrm>
            <a:off x="696912" y="1900605"/>
            <a:ext cx="7770813" cy="2177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In reference[1], the effect of Tx Power on sensing has been discussed thoroughly and LMR is requested as feedback in 11az.</a:t>
            </a:r>
          </a:p>
          <a:p>
            <a:pPr>
              <a:buFont typeface="Arial" panose="020B0604020202020204" pitchFamily="34" charset="0"/>
              <a:buChar char="•"/>
            </a:pPr>
            <a:r>
              <a:rPr lang="en-US" altLang="zh-CN" sz="2000" b="0" kern="0" dirty="0">
                <a:latin typeface="Times New Roman" panose="02020603050405020304" pitchFamily="18" charset="0"/>
                <a:cs typeface="Times New Roman" panose="02020603050405020304" pitchFamily="18" charset="0"/>
              </a:rPr>
              <a:t>Actually,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could be further divided into two parts: digital power and the </a:t>
            </a:r>
            <a:r>
              <a:rPr lang="en-US" altLang="zh-CN" sz="2000" b="0" kern="0" dirty="0" err="1">
                <a:latin typeface="Times New Roman" panose="02020603050405020304" pitchFamily="18" charset="0"/>
                <a:cs typeface="Times New Roman" panose="02020603050405020304" pitchFamily="18" charset="0"/>
              </a:rPr>
              <a:t>Tx</a:t>
            </a:r>
            <a:r>
              <a:rPr lang="en-US" altLang="zh-CN" sz="2000" b="0" kern="0" dirty="0">
                <a:latin typeface="Times New Roman" panose="02020603050405020304" pitchFamily="18" charset="0"/>
                <a:cs typeface="Times New Roman" panose="02020603050405020304" pitchFamily="18" charset="0"/>
              </a:rPr>
              <a:t> power. These two powers are defined as follows.</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Digital power is defined as the power before the DAC.</a:t>
            </a:r>
          </a:p>
          <a:p>
            <a:pPr indent="342900">
              <a:buFont typeface="Wingdings" panose="05000000000000000000" pitchFamily="2" charset="2"/>
              <a:buChar char="Ø"/>
            </a:pPr>
            <a:r>
              <a:rPr lang="en-US" altLang="zh-CN" sz="1800" b="0" kern="0" dirty="0">
                <a:latin typeface="Times New Roman" panose="02020603050405020304" pitchFamily="18" charset="0"/>
                <a:cs typeface="Times New Roman" panose="02020603050405020304" pitchFamily="18" charset="0"/>
              </a:rPr>
              <a:t>Tx power is defined as the power at the antenna connector.</a:t>
            </a:r>
          </a:p>
        </p:txBody>
      </p:sp>
      <p:graphicFrame>
        <p:nvGraphicFramePr>
          <p:cNvPr id="2" name="表格 1"/>
          <p:cNvGraphicFramePr>
            <a:graphicFrameLocks noGrp="1"/>
          </p:cNvGraphicFramePr>
          <p:nvPr>
            <p:extLst>
              <p:ext uri="{D42A27DB-BD31-4B8C-83A1-F6EECF244321}">
                <p14:modId xmlns:p14="http://schemas.microsoft.com/office/powerpoint/2010/main" val="684051835"/>
              </p:ext>
            </p:extLst>
          </p:nvPr>
        </p:nvGraphicFramePr>
        <p:xfrm>
          <a:off x="1445146" y="4461729"/>
          <a:ext cx="6480720" cy="111252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xmlns="" val="20000"/>
                    </a:ext>
                  </a:extLst>
                </a:gridCol>
                <a:gridCol w="2520280">
                  <a:extLst>
                    <a:ext uri="{9D8B030D-6E8A-4147-A177-3AD203B41FA5}">
                      <a16:colId xmlns:a16="http://schemas.microsoft.com/office/drawing/2014/main" xmlns="" val="20001"/>
                    </a:ext>
                  </a:extLst>
                </a:gridCol>
                <a:gridCol w="2736304">
                  <a:extLst>
                    <a:ext uri="{9D8B030D-6E8A-4147-A177-3AD203B41FA5}">
                      <a16:colId xmlns:a16="http://schemas.microsoft.com/office/drawing/2014/main" xmlns="" val="20002"/>
                    </a:ext>
                  </a:extLst>
                </a:gridCol>
              </a:tblGrid>
              <a:tr h="370840">
                <a:tc>
                  <a:txBody>
                    <a:bodyPr/>
                    <a:lstStyle/>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Digital Power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err="1">
                          <a:solidFill>
                            <a:schemeClr val="tx1"/>
                          </a:solidFill>
                        </a:rPr>
                        <a:t>Tx</a:t>
                      </a:r>
                      <a:r>
                        <a:rPr lang="en-US" altLang="zh-CN" dirty="0">
                          <a:solidFill>
                            <a:schemeClr val="tx1"/>
                          </a:solidFill>
                        </a:rPr>
                        <a:t> Power</a:t>
                      </a:r>
                      <a:r>
                        <a:rPr lang="en-US" altLang="zh-CN" baseline="0" dirty="0">
                          <a:solidFill>
                            <a:schemeClr val="tx1"/>
                          </a:solidFill>
                        </a:rPr>
                        <a:t> </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Pros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Good Linear</a:t>
                      </a:r>
                      <a:r>
                        <a:rPr lang="en-US" altLang="zh-CN" sz="1600" baseline="0" dirty="0">
                          <a:solidFill>
                            <a:schemeClr val="tx1"/>
                          </a:solidFill>
                        </a:rPr>
                        <a:t> property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Large</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dirty="0">
                          <a:solidFill>
                            <a:schemeClr val="tx1"/>
                          </a:solidFill>
                        </a:rPr>
                        <a:t>Cons</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dirty="0">
                          <a:solidFill>
                            <a:schemeClr val="tx1"/>
                          </a:solidFill>
                        </a:rPr>
                        <a:t>Small</a:t>
                      </a:r>
                      <a:r>
                        <a:rPr lang="en-US" altLang="zh-CN" sz="1600" baseline="0" dirty="0">
                          <a:solidFill>
                            <a:schemeClr val="tx1"/>
                          </a:solidFill>
                        </a:rPr>
                        <a:t> dynamic range </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dirty="0">
                          <a:solidFill>
                            <a:schemeClr val="tx1"/>
                          </a:solidFill>
                        </a:rPr>
                        <a:t>Linear</a:t>
                      </a:r>
                      <a:r>
                        <a:rPr lang="en-US" altLang="zh-CN" sz="1600" baseline="0" dirty="0">
                          <a:solidFill>
                            <a:schemeClr val="tx1"/>
                          </a:solidFill>
                        </a:rPr>
                        <a:t> property is not good</a:t>
                      </a:r>
                      <a:endParaRPr lang="zh-CN"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99152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893985"/>
            <a:ext cx="7770813" cy="510952"/>
          </a:xfrm>
        </p:spPr>
        <p:txBody>
          <a:bodyPr/>
          <a:lstStyle/>
          <a:p>
            <a:r>
              <a:rPr lang="en-US" sz="2800" dirty="0" err="1">
                <a:latin typeface="Times New Roman" panose="02020603050405020304" pitchFamily="18" charset="0"/>
                <a:cs typeface="Times New Roman" panose="02020603050405020304" pitchFamily="18" charset="0"/>
              </a:rPr>
              <a:t>Tx</a:t>
            </a:r>
            <a:r>
              <a:rPr lang="en-US" sz="2800" dirty="0">
                <a:latin typeface="Times New Roman" panose="02020603050405020304" pitchFamily="18" charset="0"/>
                <a:cs typeface="Times New Roman" panose="02020603050405020304" pitchFamily="18" charset="0"/>
              </a:rPr>
              <a:t> Power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
        <p:nvSpPr>
          <p:cNvPr id="8" name="Content Placeholder 1"/>
          <p:cNvSpPr txBox="1">
            <a:spLocks/>
          </p:cNvSpPr>
          <p:nvPr/>
        </p:nvSpPr>
        <p:spPr bwMode="auto">
          <a:xfrm>
            <a:off x="685800" y="1988840"/>
            <a:ext cx="7770813" cy="43924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There is possibility that even if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remains constant, the digital power changes and RF power changes. Under this condition, the CSI will also be affected.</a:t>
            </a:r>
          </a:p>
          <a:p>
            <a:pPr marL="0" indent="0"/>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 general rule could be added for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adjustment: </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adjust the Digital Power first (which has better linear property),</a:t>
            </a:r>
          </a:p>
          <a:p>
            <a:pPr indent="342900">
              <a:buFont typeface="Wingdings" panose="05000000000000000000" pitchFamily="2" charset="2"/>
              <a:buChar char="Ø"/>
            </a:pPr>
            <a:r>
              <a:rPr lang="en-US" altLang="zh-CN" sz="1600" b="0" kern="0" dirty="0">
                <a:solidFill>
                  <a:schemeClr val="tx1"/>
                </a:solidFill>
                <a:latin typeface="Times New Roman" panose="02020603050405020304" pitchFamily="18" charset="0"/>
                <a:cs typeface="Times New Roman" panose="02020603050405020304" pitchFamily="18" charset="0"/>
              </a:rPr>
              <a:t>if</a:t>
            </a:r>
            <a:r>
              <a:rPr lang="zh-CN" altLang="en-US" sz="1600" b="0" kern="0" dirty="0">
                <a:solidFill>
                  <a:schemeClr val="tx1"/>
                </a:solidFill>
                <a:latin typeface="Times New Roman" panose="02020603050405020304" pitchFamily="18" charset="0"/>
                <a:cs typeface="Times New Roman" panose="02020603050405020304" pitchFamily="18" charset="0"/>
              </a:rPr>
              <a:t> </a:t>
            </a:r>
            <a:r>
              <a:rPr lang="en-US" altLang="zh-CN" sz="1600" b="0" kern="0" dirty="0">
                <a:solidFill>
                  <a:schemeClr val="tx1"/>
                </a:solidFill>
                <a:latin typeface="Times New Roman" panose="02020603050405020304" pitchFamily="18" charset="0"/>
                <a:cs typeface="Times New Roman" panose="02020603050405020304" pitchFamily="18" charset="0"/>
              </a:rPr>
              <a:t>it is not enough, adjust the </a:t>
            </a:r>
            <a:r>
              <a:rPr lang="en-US" altLang="zh-CN" sz="1600" b="0" kern="0" dirty="0" err="1">
                <a:solidFill>
                  <a:schemeClr val="tx1"/>
                </a:solidFill>
                <a:latin typeface="Times New Roman" panose="02020603050405020304" pitchFamily="18" charset="0"/>
                <a:cs typeface="Times New Roman" panose="02020603050405020304" pitchFamily="18" charset="0"/>
              </a:rPr>
              <a:t>Tx</a:t>
            </a:r>
            <a:r>
              <a:rPr lang="en-US" altLang="zh-CN" sz="1600" b="0" kern="0" dirty="0">
                <a:solidFill>
                  <a:schemeClr val="tx1"/>
                </a:solidFill>
                <a:latin typeface="Times New Roman" panose="02020603050405020304" pitchFamily="18" charset="0"/>
                <a:cs typeface="Times New Roman" panose="02020603050405020304" pitchFamily="18" charset="0"/>
              </a:rPr>
              <a:t> Power in RF then.</a:t>
            </a:r>
          </a:p>
          <a:p>
            <a:pPr>
              <a:buFont typeface="Arial" panose="020B0604020202020204" pitchFamily="34" charset="0"/>
              <a:buChar char="•"/>
            </a:pPr>
            <a:endParaRPr lang="en-US" altLang="zh-CN" sz="1800" b="0" kern="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kern="0" dirty="0">
                <a:solidFill>
                  <a:schemeClr val="tx1"/>
                </a:solidFill>
                <a:latin typeface="Times New Roman" panose="02020603050405020304" pitchFamily="18" charset="0"/>
                <a:cs typeface="Times New Roman" panose="02020603050405020304" pitchFamily="18" charset="0"/>
              </a:rPr>
              <a:t>And, besides the </a:t>
            </a:r>
            <a:r>
              <a:rPr lang="en-US" altLang="zh-CN" sz="1800" b="0" kern="0" dirty="0" err="1">
                <a:solidFill>
                  <a:schemeClr val="tx1"/>
                </a:solidFill>
                <a:latin typeface="Times New Roman" panose="02020603050405020304" pitchFamily="18" charset="0"/>
                <a:cs typeface="Times New Roman" panose="02020603050405020304" pitchFamily="18" charset="0"/>
              </a:rPr>
              <a:t>Tx</a:t>
            </a:r>
            <a:r>
              <a:rPr lang="en-US" altLang="zh-CN" sz="1800" b="0" kern="0" dirty="0">
                <a:solidFill>
                  <a:schemeClr val="tx1"/>
                </a:solidFill>
                <a:latin typeface="Times New Roman" panose="02020603050405020304" pitchFamily="18" charset="0"/>
                <a:cs typeface="Times New Roman" panose="02020603050405020304" pitchFamily="18" charset="0"/>
              </a:rPr>
              <a:t> power, the digital power of the PPDU also can be exchanged in WLAN sensing. The information of Digital Power could be used for compensation because of its good linearity.</a:t>
            </a:r>
          </a:p>
        </p:txBody>
      </p:sp>
    </p:spTree>
    <p:extLst>
      <p:ext uri="{BB962C8B-B14F-4D97-AF65-F5344CB8AC3E}">
        <p14:creationId xmlns:p14="http://schemas.microsoft.com/office/powerpoint/2010/main" val="332878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1" y="1556792"/>
            <a:ext cx="7770813" cy="2049030"/>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Before a CSI is estimated, the AGC will be adjusted to a proper level for the following sampling and processing.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So, actually, the estimated CSI has included the effect of the AGC adjustment. The effect of the AGC adjustment would introduce extra error to WLAN sensing.</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data is collected within an empty room, and we can find that even for the ‘static’ environment, the AGC adjusts sometimes.</a:t>
            </a:r>
          </a:p>
          <a:p>
            <a:pPr>
              <a:buFont typeface="Arial" panose="020B0604020202020204" pitchFamily="34" charset="0"/>
              <a:buChar char="•"/>
            </a:pPr>
            <a:endParaRPr lang="en-US" altLang="zh-CN" sz="16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
        <p:nvSpPr>
          <p:cNvPr id="7" name="矩形 6"/>
          <p:cNvSpPr/>
          <p:nvPr/>
        </p:nvSpPr>
        <p:spPr>
          <a:xfrm>
            <a:off x="4139952" y="3356992"/>
            <a:ext cx="4572000" cy="2631490"/>
          </a:xfrm>
          <a:prstGeom prst="rect">
            <a:avLst/>
          </a:prstGeom>
        </p:spPr>
        <p:txBody>
          <a:bodyPr>
            <a:spAutoFit/>
          </a:bodyPr>
          <a:lstStyle/>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It is clearly shown that the when the VGA adjusts, the amplitude of the CSI on difference subcarriers is different. This will introduce extra errors for WLAN sensing and decrease the sensing performance.</a:t>
            </a:r>
          </a:p>
          <a:p>
            <a:pPr marL="342900" indent="-342900" eaLnBrk="1" hangingPunct="1">
              <a:spcBef>
                <a:spcPts val="600"/>
              </a:spcBef>
              <a:buFont typeface="Arial" panose="020B0604020202020204" pitchFamily="34" charset="0"/>
              <a:buChar char="•"/>
            </a:pPr>
            <a:r>
              <a:rPr lang="en-US" altLang="zh-CN" sz="1600" dirty="0">
                <a:solidFill>
                  <a:schemeClr val="tx1"/>
                </a:solidFill>
                <a:latin typeface="Times New Roman" panose="02020603050405020304" pitchFamily="18" charset="0"/>
                <a:ea typeface="+mn-ea"/>
                <a:cs typeface="Times New Roman" panose="02020603050405020304" pitchFamily="18" charset="0"/>
              </a:rPr>
              <a:t>If the AGC adjustment information could be exchanged in the WLAN sensing measurement report, the information of the AGC could be further adopted to help the following sensing processing. </a:t>
            </a:r>
          </a:p>
        </p:txBody>
      </p:sp>
      <p:pic>
        <p:nvPicPr>
          <p:cNvPr id="8" name="图片 7">
            <a:extLst>
              <a:ext uri="{FF2B5EF4-FFF2-40B4-BE49-F238E27FC236}">
                <a16:creationId xmlns:a16="http://schemas.microsoft.com/office/drawing/2014/main" xmlns="" id="{EA46EE3C-E1AC-48B2-8764-22090B3FD4BD}"/>
              </a:ext>
            </a:extLst>
          </p:cNvPr>
          <p:cNvPicPr>
            <a:picLocks noChangeAspect="1"/>
          </p:cNvPicPr>
          <p:nvPr/>
        </p:nvPicPr>
        <p:blipFill>
          <a:blip r:embed="rId2"/>
          <a:stretch>
            <a:fillRect/>
          </a:stretch>
        </p:blipFill>
        <p:spPr>
          <a:xfrm>
            <a:off x="611560" y="3789040"/>
            <a:ext cx="3534024" cy="1440000"/>
          </a:xfrm>
          <a:prstGeom prst="rect">
            <a:avLst/>
          </a:prstGeom>
        </p:spPr>
      </p:pic>
    </p:spTree>
    <p:extLst>
      <p:ext uri="{BB962C8B-B14F-4D97-AF65-F5344CB8AC3E}">
        <p14:creationId xmlns:p14="http://schemas.microsoft.com/office/powerpoint/2010/main" val="2263666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3573016"/>
            <a:ext cx="7770813" cy="2664296"/>
          </a:xfrm>
        </p:spPr>
        <p:txBody>
          <a:bodyPr/>
          <a:lstStyle/>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Actually, the AGC consists of an LNA and a VGA. The information of the LNA/VGA adjustment could be exchanged during the sensing measurement feedback.</a:t>
            </a:r>
          </a:p>
          <a:p>
            <a:pPr>
              <a:buFont typeface="Arial" panose="020B0604020202020204" pitchFamily="34" charset="0"/>
              <a:buChar char="•"/>
            </a:pPr>
            <a:r>
              <a:rPr lang="en-US" altLang="zh-CN" sz="1600" b="0" dirty="0">
                <a:solidFill>
                  <a:schemeClr val="tx1"/>
                </a:solidFill>
                <a:latin typeface="Times New Roman" panose="02020603050405020304" pitchFamily="18" charset="0"/>
                <a:cs typeface="Times New Roman" panose="02020603050405020304" pitchFamily="18" charset="0"/>
              </a:rPr>
              <a:t>The information could be</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the level of LNA and VGA,</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and/or VGA changes,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make the signal saturate for the following ADC,</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or if the LNA and VGA adjustment exceed certain threshold (implementation specific and depends on the chip design).  </a:t>
            </a:r>
          </a:p>
          <a:p>
            <a:pPr indent="342900">
              <a:buFont typeface="Wingdings" panose="05000000000000000000" pitchFamily="2" charset="2"/>
              <a:buChar char="Ø"/>
            </a:pPr>
            <a:r>
              <a:rPr lang="en-US" altLang="zh-CN" sz="1400" b="0" dirty="0">
                <a:solidFill>
                  <a:schemeClr val="tx1"/>
                </a:solidFill>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Information exchange of Rx Gain</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8</a:t>
            </a:fld>
            <a:endParaRPr lang="en-GB" dirty="0"/>
          </a:p>
        </p:txBody>
      </p:sp>
      <p:pic>
        <p:nvPicPr>
          <p:cNvPr id="5" name="图片 4"/>
          <p:cNvPicPr>
            <a:picLocks noChangeAspect="1"/>
          </p:cNvPicPr>
          <p:nvPr/>
        </p:nvPicPr>
        <p:blipFill>
          <a:blip r:embed="rId2"/>
          <a:stretch>
            <a:fillRect/>
          </a:stretch>
        </p:blipFill>
        <p:spPr>
          <a:xfrm>
            <a:off x="1519130" y="1340768"/>
            <a:ext cx="6126376" cy="2012800"/>
          </a:xfrm>
          <a:prstGeom prst="rect">
            <a:avLst/>
          </a:prstGeom>
        </p:spPr>
      </p:pic>
    </p:spTree>
    <p:extLst>
      <p:ext uri="{BB962C8B-B14F-4D97-AF65-F5344CB8AC3E}">
        <p14:creationId xmlns:p14="http://schemas.microsoft.com/office/powerpoint/2010/main" val="266848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2" y="1772816"/>
            <a:ext cx="7770813" cy="4392488"/>
          </a:xfrm>
        </p:spPr>
        <p:txBody>
          <a:bodyPr/>
          <a:lstStyle/>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To improve the performance of WLAN sensing, the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and Rx Gain should remain constant during the sensing measurement to avoid introducing extra errors.</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a:t>
            </a:r>
            <a:r>
              <a:rPr lang="en-US" altLang="zh-CN" sz="1800" b="0" dirty="0" err="1">
                <a:solidFill>
                  <a:schemeClr val="tx1"/>
                </a:solidFill>
                <a:latin typeface="Times New Roman" panose="02020603050405020304" pitchFamily="18" charset="0"/>
                <a:cs typeface="Times New Roman" panose="02020603050405020304" pitchFamily="18" charset="0"/>
              </a:rPr>
              <a:t>Tx</a:t>
            </a:r>
            <a:r>
              <a:rPr lang="en-US" altLang="zh-CN" sz="1800" b="0" dirty="0">
                <a:solidFill>
                  <a:schemeClr val="tx1"/>
                </a:solidFill>
                <a:latin typeface="Times New Roman" panose="02020603050405020304" pitchFamily="18" charset="0"/>
                <a:cs typeface="Times New Roman" panose="02020603050405020304" pitchFamily="18" charset="0"/>
              </a:rPr>
              <a:t> power adjustment: </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i</a:t>
            </a:r>
            <a:r>
              <a:rPr lang="en-US" altLang="zh-CN" sz="1600" b="0" dirty="0">
                <a:solidFill>
                  <a:schemeClr val="tx1"/>
                </a:solidFill>
                <a:latin typeface="Times New Roman" panose="02020603050405020304" pitchFamily="18" charset="0"/>
                <a:cs typeface="Times New Roman" panose="02020603050405020304" pitchFamily="18" charset="0"/>
              </a:rPr>
              <a:t>t is better to adjust the digital power first, then the RF power.</a:t>
            </a:r>
          </a:p>
          <a:p>
            <a:pPr lvl="1">
              <a:buFont typeface="Wingdings" panose="05000000000000000000" pitchFamily="2" charset="2"/>
              <a:buChar char="Ø"/>
            </a:pPr>
            <a:r>
              <a:rPr lang="en-US" altLang="zh-CN" sz="1600" dirty="0">
                <a:solidFill>
                  <a:schemeClr val="tx1"/>
                </a:solidFill>
                <a:latin typeface="Times New Roman" panose="02020603050405020304" pitchFamily="18" charset="0"/>
                <a:cs typeface="Times New Roman" panose="02020603050405020304" pitchFamily="18" charset="0"/>
              </a:rPr>
              <a:t>e</a:t>
            </a:r>
            <a:r>
              <a:rPr lang="en-US" altLang="zh-CN" sz="1600" b="0" dirty="0">
                <a:solidFill>
                  <a:schemeClr val="tx1"/>
                </a:solidFill>
                <a:latin typeface="Times New Roman" panose="02020603050405020304" pitchFamily="18" charset="0"/>
                <a:cs typeface="Times New Roman" panose="02020603050405020304" pitchFamily="18" charset="0"/>
              </a:rPr>
              <a:t>xchange the digital power and </a:t>
            </a:r>
            <a:r>
              <a:rPr lang="en-US" altLang="zh-CN" sz="1600" b="0" dirty="0" err="1">
                <a:solidFill>
                  <a:schemeClr val="tx1"/>
                </a:solidFill>
                <a:latin typeface="Times New Roman" panose="02020603050405020304" pitchFamily="18" charset="0"/>
                <a:cs typeface="Times New Roman" panose="02020603050405020304" pitchFamily="18" charset="0"/>
              </a:rPr>
              <a:t>Tx</a:t>
            </a:r>
            <a:r>
              <a:rPr lang="en-US" altLang="zh-CN" sz="1600" b="0" dirty="0">
                <a:solidFill>
                  <a:schemeClr val="tx1"/>
                </a:solidFill>
                <a:latin typeface="Times New Roman" panose="02020603050405020304" pitchFamily="18" charset="0"/>
                <a:cs typeface="Times New Roman" panose="02020603050405020304" pitchFamily="18" charset="0"/>
              </a:rPr>
              <a:t> power during the WLAN sensing.</a:t>
            </a:r>
          </a:p>
          <a:p>
            <a:pPr>
              <a:buFont typeface="Arial" panose="020B0604020202020204" pitchFamily="34" charset="0"/>
              <a:buChar char="•"/>
            </a:pPr>
            <a:endParaRPr lang="en-US" altLang="zh-CN" sz="1800" b="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For Rx Gain, the AGC adjustment information should be feedback with the WLAN sensing measurement results to provide additional information for the following sensing processing.</a:t>
            </a: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zh-CN" sz="1800" b="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696912" y="778833"/>
            <a:ext cx="7770813" cy="712738"/>
          </a:xfrm>
        </p:spPr>
        <p:txBody>
          <a:bodyPr/>
          <a:lstStyle/>
          <a:p>
            <a:r>
              <a:rPr lang="en-US" sz="2800" dirty="0">
                <a:latin typeface="Times New Roman" panose="02020603050405020304" pitchFamily="18" charset="0"/>
                <a:cs typeface="Times New Roman" panose="02020603050405020304" pitchFamily="18" charset="0"/>
              </a:rPr>
              <a:t>Summary </a:t>
            </a:r>
            <a:endParaRPr lang="en-US" sz="2800" dirty="0"/>
          </a:p>
        </p:txBody>
      </p:sp>
      <p:sp>
        <p:nvSpPr>
          <p:cNvPr id="4" name="Date Placeholder 3"/>
          <p:cNvSpPr>
            <a:spLocks noGrp="1"/>
          </p:cNvSpPr>
          <p:nvPr>
            <p:ph type="dt" idx="10"/>
          </p:nvPr>
        </p:nvSpPr>
        <p:spPr/>
        <p:txBody>
          <a:bodyPr/>
          <a:lstStyle/>
          <a:p>
            <a:r>
              <a:rPr lang="en-US" altLang="zh-CN" dirty="0"/>
              <a:t>April 2022</a:t>
            </a:r>
            <a:endParaRPr lang="en-GB" altLang="zh-CN"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29078060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198430</TotalTime>
  <Words>1098</Words>
  <Application>Microsoft Office PowerPoint</Application>
  <PresentationFormat>全屏显示(4:3)</PresentationFormat>
  <Paragraphs>144</Paragraphs>
  <Slides>14</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Arial Unicode MS</vt:lpstr>
      <vt:lpstr>굴림</vt:lpstr>
      <vt:lpstr>MS Gothic</vt:lpstr>
      <vt:lpstr>Arial</vt:lpstr>
      <vt:lpstr>Times New Roman</vt:lpstr>
      <vt:lpstr>Wingdings</vt:lpstr>
      <vt:lpstr>Office Theme</vt:lpstr>
      <vt:lpstr>Information Exchange of WLAN Sensing Link</vt:lpstr>
      <vt:lpstr>Outline</vt:lpstr>
      <vt:lpstr>Abstract </vt:lpstr>
      <vt:lpstr>Link for WLAN Sensing </vt:lpstr>
      <vt:lpstr>Tx Power </vt:lpstr>
      <vt:lpstr>Tx Power </vt:lpstr>
      <vt:lpstr>Rx Gain</vt:lpstr>
      <vt:lpstr>Information exchange of Rx Gain</vt:lpstr>
      <vt:lpstr>Summary </vt:lpstr>
      <vt:lpstr>References</vt:lpstr>
      <vt:lpstr>SP 1</vt:lpstr>
      <vt:lpstr>SP 2</vt:lpstr>
      <vt:lpstr>Backup: the effect of AGC adjustment </vt:lpstr>
      <vt:lpstr>Backup: the effect of AGC adjustment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functionality indicator</dc:title>
  <dc:creator>durui (D)</dc:creator>
  <cp:lastModifiedBy>durui (D)</cp:lastModifiedBy>
  <cp:revision>1107</cp:revision>
  <cp:lastPrinted>1601-01-01T00:00:00Z</cp:lastPrinted>
  <dcterms:created xsi:type="dcterms:W3CDTF">2016-09-11T14:22:53Z</dcterms:created>
  <dcterms:modified xsi:type="dcterms:W3CDTF">2022-04-26T02:52:55Z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2017-10-30 17:26:45Z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y fmtid="{D5CDD505-2E9C-101B-9397-08002B2CF9AE}" pid="8" name="_2015_ms_pID_725343">
    <vt:lpwstr>(3)TOZMOGJud5U2eFoiVxAatZbljrsyTPtsXsuIgpLyL1ekp4FvbQQRksO57dVz0RrutDWpFhiH
NEOHUIi7PolEfkQScP5N06cKEHS2cd7jP3kRclcxpEjZ54ZUxW449/ZKJXsbtKjbRZgAkb8B
JfJAk2vF5LSYB15zzFOwOUzmbh/LUgpTtyb6joKcX07zFsS/azwZZDsaS2mZVE27hnlpaJSk
yFwS3xrEXmmz3wRXwC</vt:lpwstr>
  </property>
  <property fmtid="{D5CDD505-2E9C-101B-9397-08002B2CF9AE}" pid="9" name="_2015_ms_pID_7253431">
    <vt:lpwstr>Vs0ZdhNs5uXHD6M4nZkrBzMTDOGOzJQ219kXkc6aOpQ5Vllg2OA6LY
zWXua7KxXxDSUeCgtCShp6Q7W0hn3MAGHZxhAi3KD0tJYj+rHDZujqVoYRco/M1Oai1EVukA
dm8mgUJDUXQkV0uLjaTUXMJTX5oG86bMCaAUmDSQ+pI3xHgyWoylG4M+JVBuBb0C8xCQeNI/
Vid3jXgM4nieN1V6uBrRd92ssqfpdtH5vMHL</vt:lpwstr>
  </property>
  <property fmtid="{D5CDD505-2E9C-101B-9397-08002B2CF9AE}" pid="10" name="_2015_ms_pID_7253432">
    <vt:lpwstr>O0bgLbUwdWTZ8G4ILVad+Tg=</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1650417132</vt:lpwstr>
  </property>
</Properties>
</file>