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82" r:id="rId2"/>
    <p:sldId id="368" r:id="rId3"/>
    <p:sldId id="432" r:id="rId4"/>
    <p:sldId id="433" r:id="rId5"/>
    <p:sldId id="447" r:id="rId6"/>
    <p:sldId id="441" r:id="rId7"/>
    <p:sldId id="440" r:id="rId8"/>
    <p:sldId id="448" r:id="rId9"/>
    <p:sldId id="446" r:id="rId10"/>
    <p:sldId id="434" r:id="rId11"/>
    <p:sldId id="435" r:id="rId12"/>
    <p:sldId id="449" r:id="rId13"/>
    <p:sldId id="450" r:id="rId14"/>
    <p:sldId id="451" r:id="rId15"/>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7" d="100"/>
          <a:sy n="107" d="100"/>
        </p:scale>
        <p:origin x="193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4/25/2022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4/25/2022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759146"/>
              </p:ext>
            </p:extLst>
          </p:nvPr>
        </p:nvGraphicFramePr>
        <p:xfrm>
          <a:off x="762000" y="3110128"/>
          <a:ext cx="7620000" cy="1803623"/>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AGC adjustment information should be included in the WLAN sensing result feedback.</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397117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a:t>
            </a:r>
            <a:r>
              <a:rPr lang="en-US" altLang="zh-CN" sz="1600" b="0" dirty="0" smtClean="0">
                <a:solidFill>
                  <a:schemeClr val="tx1"/>
                </a:solidFill>
                <a:latin typeface="Times New Roman" panose="02020603050405020304" pitchFamily="18" charset="0"/>
                <a:cs typeface="Times New Roman" panose="02020603050405020304" pitchFamily="18" charset="0"/>
              </a:rPr>
              <a:t>slide </a:t>
            </a:r>
            <a:r>
              <a:rPr lang="en-US" altLang="zh-CN" sz="1600" b="0" dirty="0">
                <a:solidFill>
                  <a:schemeClr val="tx1"/>
                </a:solidFill>
                <a:latin typeface="Times New Roman" panose="02020603050405020304" pitchFamily="18" charset="0"/>
                <a:cs typeface="Times New Roman" panose="02020603050405020304" pitchFamily="18" charset="0"/>
              </a:rPr>
              <a:t>7, </a:t>
            </a:r>
            <a:r>
              <a:rPr lang="en-US" altLang="zh-CN" sz="1600" b="0" dirty="0" smtClean="0">
                <a:solidFill>
                  <a:schemeClr val="tx1"/>
                </a:solidFill>
                <a:latin typeface="Times New Roman" panose="02020603050405020304" pitchFamily="18" charset="0"/>
                <a:cs typeface="Times New Roman" panose="02020603050405020304" pitchFamily="18" charset="0"/>
              </a:rPr>
              <a:t>the </a:t>
            </a:r>
            <a:r>
              <a:rPr lang="en-US" altLang="zh-CN" sz="1600" b="0" dirty="0">
                <a:solidFill>
                  <a:schemeClr val="tx1"/>
                </a:solidFill>
                <a:latin typeface="Times New Roman" panose="02020603050405020304" pitchFamily="18" charset="0"/>
                <a:cs typeface="Times New Roman" panose="02020603050405020304" pitchFamily="18" charset="0"/>
              </a:rPr>
              <a:t>data is collected within an empty room, and we can find that even for the ‘static’ environment, the AGC adjusts </a:t>
            </a:r>
            <a:r>
              <a:rPr lang="en-US" altLang="zh-CN" sz="1600" b="0" dirty="0" smtClean="0">
                <a:solidFill>
                  <a:schemeClr val="tx1"/>
                </a:solidFill>
                <a:latin typeface="Times New Roman" panose="02020603050405020304" pitchFamily="18" charset="0"/>
                <a:cs typeface="Times New Roman" panose="02020603050405020304" pitchFamily="18" charset="0"/>
              </a:rPr>
              <a:t>sometimes.</a:t>
            </a: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a:t>
            </a:r>
            <a:r>
              <a:rPr lang="en-US" altLang="zh-CN" sz="1600" b="0" dirty="0" smtClean="0">
                <a:solidFill>
                  <a:schemeClr val="tx1"/>
                </a:solidFill>
                <a:latin typeface="Times New Roman" panose="02020603050405020304" pitchFamily="18" charset="0"/>
                <a:cs typeface="Times New Roman" panose="02020603050405020304" pitchFamily="18" charset="0"/>
              </a:rPr>
              <a:t>CSI samples</a:t>
            </a:r>
            <a:r>
              <a:rPr lang="en-US" altLang="zh-CN" sz="1600" b="0" dirty="0">
                <a:solidFill>
                  <a:schemeClr val="tx1"/>
                </a:solidFill>
                <a:latin typeface="Times New Roman" panose="02020603050405020304" pitchFamily="18" charset="0"/>
                <a:cs typeface="Times New Roman" panose="02020603050405020304" pitchFamily="18" charset="0"/>
              </a:rPr>
              <a:t>, the amplitude of the CSI on difference subcarriers </a:t>
            </a:r>
            <a:r>
              <a:rPr lang="en-US" altLang="zh-CN" sz="1600" b="0" dirty="0" smtClean="0">
                <a:solidFill>
                  <a:schemeClr val="tx1"/>
                </a:solidFill>
                <a:latin typeface="Times New Roman" panose="02020603050405020304" pitchFamily="18" charset="0"/>
                <a:cs typeface="Times New Roman" panose="02020603050405020304" pitchFamily="18" charset="0"/>
              </a:rPr>
              <a:t>changes nonlinearly. And this </a:t>
            </a:r>
            <a:r>
              <a:rPr lang="en-US" altLang="zh-CN" sz="1600" b="0" dirty="0">
                <a:solidFill>
                  <a:schemeClr val="tx1"/>
                </a:solidFill>
                <a:latin typeface="Times New Roman" panose="02020603050405020304" pitchFamily="18" charset="0"/>
                <a:cs typeface="Times New Roman" panose="02020603050405020304" pitchFamily="18" charset="0"/>
              </a:rPr>
              <a:t>effect introduced by </a:t>
            </a:r>
            <a:r>
              <a:rPr lang="en-US" altLang="zh-CN" sz="1600" b="0" dirty="0" smtClean="0">
                <a:solidFill>
                  <a:schemeClr val="tx1"/>
                </a:solidFill>
                <a:latin typeface="Times New Roman" panose="02020603050405020304" pitchFamily="18" charset="0"/>
                <a:cs typeface="Times New Roman" panose="02020603050405020304" pitchFamily="18" charset="0"/>
              </a:rPr>
              <a:t>AGC adjustment cannot </a:t>
            </a:r>
            <a:r>
              <a:rPr lang="en-US" altLang="zh-CN" sz="1600" b="0" dirty="0">
                <a:solidFill>
                  <a:schemeClr val="tx1"/>
                </a:solidFill>
                <a:latin typeface="Times New Roman" panose="02020603050405020304" pitchFamily="18" charset="0"/>
                <a:cs typeface="Times New Roman" panose="02020603050405020304" pitchFamily="18" charset="0"/>
              </a:rPr>
              <a:t>be eliminated by </a:t>
            </a:r>
            <a:r>
              <a:rPr lang="en-US" altLang="zh-CN" sz="1600" b="0" dirty="0" smtClean="0">
                <a:solidFill>
                  <a:schemeClr val="tx1"/>
                </a:solidFill>
                <a:latin typeface="Times New Roman" panose="02020603050405020304" pitchFamily="18" charset="0"/>
                <a:cs typeface="Times New Roman" panose="02020603050405020304" pitchFamily="18" charset="0"/>
              </a:rPr>
              <a:t>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smtClean="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smtClean="0"/>
              <a:t>Slide </a:t>
            </a:r>
            <a:fld id="{D09C756B-EB39-4236-ADBB-73052B179AE4}" type="slidenum">
              <a:rPr lang="en-GB" smtClean="0"/>
              <a:pPr/>
              <a:t>13</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2703140"/>
          </a:xfrm>
          <a:prstGeom prst="rect">
            <a:avLst/>
          </a:prstGeom>
        </p:spPr>
      </p:pic>
      <p:sp>
        <p:nvSpPr>
          <p:cNvPr id="8" name="椭圆 7"/>
          <p:cNvSpPr/>
          <p:nvPr/>
        </p:nvSpPr>
        <p:spPr bwMode="auto">
          <a:xfrm rot="719661">
            <a:off x="6960199" y="3811923"/>
            <a:ext cx="308500" cy="840279"/>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椭圆 8"/>
          <p:cNvSpPr/>
          <p:nvPr/>
        </p:nvSpPr>
        <p:spPr bwMode="auto">
          <a:xfrm rot="20519930">
            <a:off x="7868311" y="3727215"/>
            <a:ext cx="308500" cy="840279"/>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82458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a:t>
            </a:r>
            <a:r>
              <a:rPr lang="en-US" altLang="zh-CN" sz="1600" b="0" dirty="0" smtClean="0">
                <a:solidFill>
                  <a:schemeClr val="tx1"/>
                </a:solidFill>
                <a:latin typeface="Times New Roman" panose="02020603050405020304" pitchFamily="18" charset="0"/>
                <a:cs typeface="Times New Roman" panose="02020603050405020304" pitchFamily="18" charset="0"/>
              </a:rPr>
              <a:t>onsidering the </a:t>
            </a:r>
            <a:r>
              <a:rPr lang="en-US" altLang="zh-CN" sz="1600" b="0" dirty="0">
                <a:solidFill>
                  <a:schemeClr val="tx1"/>
                </a:solidFill>
                <a:latin typeface="Times New Roman" panose="02020603050405020304" pitchFamily="18" charset="0"/>
                <a:cs typeface="Times New Roman" panose="02020603050405020304" pitchFamily="18" charset="0"/>
              </a:rPr>
              <a:t>presence </a:t>
            </a:r>
            <a:r>
              <a:rPr lang="en-US" altLang="zh-CN" sz="1600" b="0" dirty="0" smtClean="0">
                <a:solidFill>
                  <a:schemeClr val="tx1"/>
                </a:solidFill>
                <a:latin typeface="Times New Roman" panose="02020603050405020304" pitchFamily="18" charset="0"/>
                <a:cs typeface="Times New Roman" panose="02020603050405020304" pitchFamily="18" charset="0"/>
              </a:rPr>
              <a:t>detection application as an example.</a:t>
            </a:r>
          </a:p>
          <a:p>
            <a:pPr>
              <a:buFont typeface="Arial" panose="020B0604020202020204" pitchFamily="34" charset="0"/>
              <a:buChar char="•"/>
            </a:pPr>
            <a:r>
              <a:rPr lang="en-US" altLang="zh-CN" sz="1600" b="0" dirty="0" smtClean="0">
                <a:solidFill>
                  <a:schemeClr val="tx1"/>
                </a:solidFill>
                <a:latin typeface="Times New Roman" panose="02020603050405020304" pitchFamily="18" charset="0"/>
                <a:cs typeface="Times New Roman" panose="02020603050405020304" pitchFamily="18" charset="0"/>
              </a:rPr>
              <a:t>We </a:t>
            </a:r>
            <a:r>
              <a:rPr lang="en-US" altLang="zh-CN" sz="1600" b="0" dirty="0">
                <a:solidFill>
                  <a:schemeClr val="tx1"/>
                </a:solidFill>
                <a:latin typeface="Times New Roman" panose="02020603050405020304" pitchFamily="18" charset="0"/>
                <a:cs typeface="Times New Roman" panose="02020603050405020304" pitchFamily="18" charset="0"/>
              </a:rPr>
              <a:t>collected data from empty room, room with dynamic target. The data is divided into three groups to </a:t>
            </a:r>
            <a:r>
              <a:rPr lang="en-US" altLang="zh-CN" sz="1600" b="0" dirty="0" smtClean="0">
                <a:solidFill>
                  <a:schemeClr val="tx1"/>
                </a:solidFill>
                <a:latin typeface="Times New Roman" panose="02020603050405020304" pitchFamily="18" charset="0"/>
                <a:cs typeface="Times New Roman" panose="02020603050405020304" pitchFamily="18" charset="0"/>
              </a:rPr>
              <a:t>analysis the </a:t>
            </a:r>
            <a:r>
              <a:rPr lang="en-US" altLang="zh-CN" sz="1600" b="0" dirty="0">
                <a:solidFill>
                  <a:schemeClr val="tx1"/>
                </a:solidFill>
                <a:latin typeface="Times New Roman" panose="02020603050405020304" pitchFamily="18" charset="0"/>
                <a:cs typeface="Times New Roman" panose="02020603050405020304" pitchFamily="18" charset="0"/>
              </a:rPr>
              <a:t>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smtClean="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endParaRPr lang="en-US" altLang="zh-CN" sz="1600" b="0"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smtClean="0">
                <a:solidFill>
                  <a:schemeClr val="tx1"/>
                </a:solidFill>
                <a:latin typeface="Times New Roman" panose="02020603050405020304" pitchFamily="18" charset="0"/>
                <a:cs typeface="Times New Roman" panose="02020603050405020304" pitchFamily="18" charset="0"/>
              </a:rPr>
              <a:t>The </a:t>
            </a:r>
            <a:r>
              <a:rPr lang="en-US" altLang="zh-CN" sz="1600" b="0" dirty="0">
                <a:solidFill>
                  <a:schemeClr val="tx1"/>
                </a:solidFill>
                <a:latin typeface="Times New Roman" panose="02020603050405020304" pitchFamily="18" charset="0"/>
                <a:cs typeface="Times New Roman" panose="02020603050405020304" pitchFamily="18" charset="0"/>
              </a:rPr>
              <a:t>effect introduced by AGC cannot be eliminated by normalization </a:t>
            </a:r>
            <a:r>
              <a:rPr lang="en-US" altLang="zh-CN" sz="1600" b="0" dirty="0" smtClean="0">
                <a:solidFill>
                  <a:schemeClr val="tx1"/>
                </a:solidFill>
                <a:latin typeface="Times New Roman" panose="02020603050405020304" pitchFamily="18" charset="0"/>
                <a:cs typeface="Times New Roman" panose="02020603050405020304" pitchFamily="18" charset="0"/>
              </a:rPr>
              <a:t>per CSI sample (as indicated in the bottom figure). </a:t>
            </a: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smtClean="0"/>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9152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xmlns=""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198430</TotalTime>
  <Words>1098</Words>
  <Application>Microsoft Office PowerPoint</Application>
  <PresentationFormat>全屏显示(4:3)</PresentationFormat>
  <Paragraphs>144</Paragraphs>
  <Slides>14</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 Unicode MS</vt:lpstr>
      <vt:lpstr>굴림</vt:lpstr>
      <vt:lpstr>MS Gothic</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SP 2</vt:lpstr>
      <vt:lpstr>Backup: the effect of AGC adjustment </vt:lpstr>
      <vt:lpstr>Backup: the effect of AGC adjustment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1107</cp:revision>
  <cp:lastPrinted>1601-01-01T00:00:00Z</cp:lastPrinted>
  <dcterms:created xsi:type="dcterms:W3CDTF">2016-09-11T14:22:53Z</dcterms:created>
  <dcterms:modified xsi:type="dcterms:W3CDTF">2022-04-26T02:52:55Z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(3)TOZMOGJud5U2eFoiVxAatZbljrsyTPtsXsuIgpLyL1ekp4FvbQQRksO57dVz0RrutDWpFhiH
NEOHUIi7PolEfkQScP5N06cKEHS2cd7jP3kRclcxpEjZ54ZUxW449/ZKJXsbtKjbRZgAkb8B
JfJAk2vF5LSYB15zzFOwOUzmbh/LUgpTtyb6joKcX07zFsS/azwZZDsaS2mZVE27hnlpaJSk
yFwS3xrEXmmz3wRXwC</vt:lpwstr>
  </property>
  <property fmtid="{D5CDD505-2E9C-101B-9397-08002B2CF9AE}" pid="9" name="_2015_ms_pID_7253431">
    <vt:lpwstr>Vs0ZdhNs5uXHD6M4nZkrBzMTDOGOzJQ219kXkc6aOpQ5Vllg2OA6LY
zWXua7KxXxDSUeCgtCShp6Q7W0hn3MAGHZxhAi3KD0tJYj+rHDZujqVoYRco/M1Oai1EVukA
dm8mgUJDUXQkV0uLjaTUXMJTX5oG86bMCaAUmDSQ+pI3xHgyWoylG4M+JVBuBb0C8xCQeNI/
Vid3jXgM4nieN1V6uBrRd92ssqfpdtH5vMHL</vt:lpwstr>
  </property>
  <property fmtid="{D5CDD505-2E9C-101B-9397-08002B2CF9AE}" pid="10" name="_2015_ms_pID_7253432">
    <vt:lpwstr>O0bgLbUwdWTZ8G4ILVad+Tg=</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1650417132</vt:lpwstr>
  </property>
</Properties>
</file>