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83" r:id="rId3"/>
    <p:sldId id="356" r:id="rId4"/>
    <p:sldId id="289" r:id="rId5"/>
    <p:sldId id="290" r:id="rId6"/>
    <p:sldId id="358" r:id="rId7"/>
    <p:sldId id="360" r:id="rId8"/>
    <p:sldId id="288" r:id="rId9"/>
    <p:sldId id="292" r:id="rId10"/>
    <p:sldId id="293" r:id="rId11"/>
    <p:sldId id="361" r:id="rId12"/>
    <p:sldId id="362" r:id="rId13"/>
    <p:sldId id="296" r:id="rId14"/>
    <p:sldId id="301" r:id="rId15"/>
    <p:sldId id="368" r:id="rId16"/>
    <p:sldId id="298" r:id="rId17"/>
    <p:sldId id="299" r:id="rId18"/>
    <p:sldId id="367" r:id="rId19"/>
    <p:sldId id="363" r:id="rId20"/>
    <p:sldId id="365" r:id="rId21"/>
    <p:sldId id="364" r:id="rId22"/>
    <p:sldId id="366" r:id="rId2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6" autoAdjust="0"/>
    <p:restoredTop sz="93826" autoAdjust="0"/>
  </p:normalViewPr>
  <p:slideViewPr>
    <p:cSldViewPr>
      <p:cViewPr varScale="1">
        <p:scale>
          <a:sx n="63" d="100"/>
          <a:sy n="63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2844693/ban_battery_charge_no_notice_plug_sign_icon" TargetMode="External"/><Relationship Id="rId7" Type="http://schemas.openxmlformats.org/officeDocument/2006/relationships/hyperlink" Target="https://zh.wikipedia.org/wiki/%E8%B2%A8%E5%B9%A3" TargetMode="External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openxmlformats.org/officeDocument/2006/relationships/image" Target="../media/image11.png"/><Relationship Id="rId5" Type="http://schemas.openxmlformats.org/officeDocument/2006/relationships/hyperlink" Target="http://drbak.tistory.com/category/%ED%94%84%EB%A1%9C%EC%A0%9D%ED%8A%B8/%EC%9D%B4%EB%A1%A0" TargetMode="External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2844693/ban_battery_charge_no_notice_plug_sign_icon" TargetMode="External"/><Relationship Id="rId7" Type="http://schemas.openxmlformats.org/officeDocument/2006/relationships/hyperlink" Target="https://zh.wikipedia.org/wiki/%E8%B2%A8%E5%B9%A3" TargetMode="External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openxmlformats.org/officeDocument/2006/relationships/image" Target="../media/image11.png"/><Relationship Id="rId5" Type="http://schemas.openxmlformats.org/officeDocument/2006/relationships/hyperlink" Target="http://drbak.tistory.com/category/%ED%94%84%EB%A1%9C%EC%A0%9D%ED%8A%B8/%EC%9D%B4%EB%A1%A0" TargetMode="External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0D315-8FCD-459F-A0BA-1582A24D11C6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45C6FCA1-3CB7-40E4-AC21-CC338EB45A75}">
      <dgm:prSet phldrT="[文本]"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Battery-less</a:t>
          </a:r>
        </a:p>
      </dgm:t>
    </dgm:pt>
    <dgm:pt modelId="{BDBB5F39-C7E8-4F3D-9C79-155958DDCBE0}" type="parTrans" cxnId="{08D15B4D-6372-49F6-827A-681F472826DF}">
      <dgm:prSet/>
      <dgm:spPr/>
      <dgm:t>
        <a:bodyPr/>
        <a:lstStyle/>
        <a:p>
          <a:endParaRPr lang="zh-CN" altLang="en-US"/>
        </a:p>
      </dgm:t>
    </dgm:pt>
    <dgm:pt modelId="{20BD1BB4-B1C2-426A-B9C3-E89592503888}" type="sibTrans" cxnId="{08D15B4D-6372-49F6-827A-681F472826DF}">
      <dgm:prSet/>
      <dgm:spPr/>
      <dgm:t>
        <a:bodyPr/>
        <a:lstStyle/>
        <a:p>
          <a:endParaRPr lang="zh-CN" altLang="en-US"/>
        </a:p>
      </dgm:t>
    </dgm:pt>
    <dgm:pt modelId="{6EDC91F6-FF98-4357-88BC-D69C59A90BBA}">
      <dgm:prSet phldrT="[文本]"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Small form factor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0743EEAA-9BD6-400F-AD3B-1210B044DE16}" type="parTrans" cxnId="{B4C3C3B1-D233-4729-BD97-EA5E58AFE2DE}">
      <dgm:prSet/>
      <dgm:spPr/>
      <dgm:t>
        <a:bodyPr/>
        <a:lstStyle/>
        <a:p>
          <a:endParaRPr lang="zh-CN" altLang="en-US"/>
        </a:p>
      </dgm:t>
    </dgm:pt>
    <dgm:pt modelId="{EC485D5C-07D3-44E2-A01B-2F49095C427B}" type="sibTrans" cxnId="{B4C3C3B1-D233-4729-BD97-EA5E58AFE2DE}">
      <dgm:prSet/>
      <dgm:spPr/>
      <dgm:t>
        <a:bodyPr/>
        <a:lstStyle/>
        <a:p>
          <a:endParaRPr lang="zh-CN" altLang="en-US"/>
        </a:p>
      </dgm:t>
    </dgm:pt>
    <dgm:pt modelId="{6A844151-6713-425B-95BD-771EE25CF6DD}">
      <dgm:prSet phldrT="[文本]"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Ultra-low cost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2ACEE89E-4E79-4C56-83B3-0F6B0228D18E}" type="sibTrans" cxnId="{786B01D3-3B5D-4F54-B974-9F199C2E51FD}">
      <dgm:prSet/>
      <dgm:spPr/>
      <dgm:t>
        <a:bodyPr/>
        <a:lstStyle/>
        <a:p>
          <a:endParaRPr lang="zh-CN" altLang="en-US"/>
        </a:p>
      </dgm:t>
    </dgm:pt>
    <dgm:pt modelId="{E46A06D3-8998-44BD-A0C8-691AE7E8BD3F}" type="parTrans" cxnId="{786B01D3-3B5D-4F54-B974-9F199C2E51FD}">
      <dgm:prSet/>
      <dgm:spPr/>
      <dgm:t>
        <a:bodyPr/>
        <a:lstStyle/>
        <a:p>
          <a:endParaRPr lang="zh-CN" altLang="en-US"/>
        </a:p>
      </dgm:t>
    </dgm:pt>
    <dgm:pt modelId="{31C6C0C5-3C4C-4CB0-9F23-4080B8043F22}" type="pres">
      <dgm:prSet presAssocID="{DE80D315-8FCD-459F-A0BA-1582A24D11C6}" presName="Name0" presStyleCnt="0">
        <dgm:presLayoutVars>
          <dgm:dir/>
          <dgm:resizeHandles val="exact"/>
        </dgm:presLayoutVars>
      </dgm:prSet>
      <dgm:spPr/>
    </dgm:pt>
    <dgm:pt modelId="{3040AE6B-CF4B-491E-A468-06818C9B993A}" type="pres">
      <dgm:prSet presAssocID="{DE80D315-8FCD-459F-A0BA-1582A24D11C6}" presName="fgShape" presStyleLbl="fgShp" presStyleIdx="0" presStyleCnt="1"/>
      <dgm:spPr/>
    </dgm:pt>
    <dgm:pt modelId="{54FF0EB8-A4BA-4F0C-B62E-FF8BA7EE307A}" type="pres">
      <dgm:prSet presAssocID="{DE80D315-8FCD-459F-A0BA-1582A24D11C6}" presName="linComp" presStyleCnt="0"/>
      <dgm:spPr/>
    </dgm:pt>
    <dgm:pt modelId="{895148CA-518C-4C7F-9BBC-7BA515A27771}" type="pres">
      <dgm:prSet presAssocID="{45C6FCA1-3CB7-40E4-AC21-CC338EB45A75}" presName="compNode" presStyleCnt="0"/>
      <dgm:spPr/>
    </dgm:pt>
    <dgm:pt modelId="{89B4CE9A-9576-4A3B-A8D0-69CD43122BF4}" type="pres">
      <dgm:prSet presAssocID="{45C6FCA1-3CB7-40E4-AC21-CC338EB45A75}" presName="bkgdShape" presStyleLbl="node1" presStyleIdx="0" presStyleCnt="3"/>
      <dgm:spPr/>
    </dgm:pt>
    <dgm:pt modelId="{2AC6CF55-2CB3-460D-8DCF-8BEF6A62A24A}" type="pres">
      <dgm:prSet presAssocID="{45C6FCA1-3CB7-40E4-AC21-CC338EB45A75}" presName="nodeTx" presStyleLbl="node1" presStyleIdx="0" presStyleCnt="3">
        <dgm:presLayoutVars>
          <dgm:bulletEnabled val="1"/>
        </dgm:presLayoutVars>
      </dgm:prSet>
      <dgm:spPr/>
    </dgm:pt>
    <dgm:pt modelId="{20E4AE80-34A2-404A-B5F7-F85765614354}" type="pres">
      <dgm:prSet presAssocID="{45C6FCA1-3CB7-40E4-AC21-CC338EB45A75}" presName="invisiNode" presStyleLbl="node1" presStyleIdx="0" presStyleCnt="3"/>
      <dgm:spPr/>
    </dgm:pt>
    <dgm:pt modelId="{8EC884F2-F2C4-4BD3-A67F-6F738969DB91}" type="pres">
      <dgm:prSet presAssocID="{45C6FCA1-3CB7-40E4-AC21-CC338EB45A75}" presName="imagNode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</dgm:spPr>
    </dgm:pt>
    <dgm:pt modelId="{157A43A6-CE1A-410A-8912-E8C27691BB17}" type="pres">
      <dgm:prSet presAssocID="{20BD1BB4-B1C2-426A-B9C3-E89592503888}" presName="sibTrans" presStyleLbl="sibTrans2D1" presStyleIdx="0" presStyleCnt="0"/>
      <dgm:spPr/>
    </dgm:pt>
    <dgm:pt modelId="{DB2D83CF-F664-4061-87C2-48C0C40CC305}" type="pres">
      <dgm:prSet presAssocID="{6EDC91F6-FF98-4357-88BC-D69C59A90BBA}" presName="compNode" presStyleCnt="0"/>
      <dgm:spPr/>
    </dgm:pt>
    <dgm:pt modelId="{23F2A309-149E-4EFB-8F70-EAA072A96424}" type="pres">
      <dgm:prSet presAssocID="{6EDC91F6-FF98-4357-88BC-D69C59A90BBA}" presName="bkgdShape" presStyleLbl="node1" presStyleIdx="1" presStyleCnt="3"/>
      <dgm:spPr/>
    </dgm:pt>
    <dgm:pt modelId="{84FA67B0-1C35-479A-A2ED-14F03FADBED0}" type="pres">
      <dgm:prSet presAssocID="{6EDC91F6-FF98-4357-88BC-D69C59A90BBA}" presName="nodeTx" presStyleLbl="node1" presStyleIdx="1" presStyleCnt="3">
        <dgm:presLayoutVars>
          <dgm:bulletEnabled val="1"/>
        </dgm:presLayoutVars>
      </dgm:prSet>
      <dgm:spPr/>
    </dgm:pt>
    <dgm:pt modelId="{95C7AFF6-F0C7-4AEB-8E61-6A6494ECA4B4}" type="pres">
      <dgm:prSet presAssocID="{6EDC91F6-FF98-4357-88BC-D69C59A90BBA}" presName="invisiNode" presStyleLbl="node1" presStyleIdx="1" presStyleCnt="3"/>
      <dgm:spPr/>
    </dgm:pt>
    <dgm:pt modelId="{185C4D0E-487E-4814-AA55-2F6A67B0A2CA}" type="pres">
      <dgm:prSet presAssocID="{6EDC91F6-FF98-4357-88BC-D69C59A90BBA}" presName="imagNode" presStyleLbl="fgImgPlace1" presStyleIdx="1" presStyleCnt="3"/>
      <dgm:spPr>
        <a:blipFill dpi="0" rotWithShape="1">
          <a:blip xmlns:r="http://schemas.openxmlformats.org/officeDocument/2006/relationships"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13460" r="-55460"/>
          </a:stretch>
        </a:blipFill>
      </dgm:spPr>
    </dgm:pt>
    <dgm:pt modelId="{B7D75B6E-2DC8-42BF-8F00-13EB11396719}" type="pres">
      <dgm:prSet presAssocID="{EC485D5C-07D3-44E2-A01B-2F49095C427B}" presName="sibTrans" presStyleLbl="sibTrans2D1" presStyleIdx="0" presStyleCnt="0"/>
      <dgm:spPr/>
    </dgm:pt>
    <dgm:pt modelId="{773BA24C-BF55-4445-821B-0F8652E6BE7A}" type="pres">
      <dgm:prSet presAssocID="{6A844151-6713-425B-95BD-771EE25CF6DD}" presName="compNode" presStyleCnt="0"/>
      <dgm:spPr/>
    </dgm:pt>
    <dgm:pt modelId="{4BBDEDAD-8A21-4592-AC9F-CAA30F3C9826}" type="pres">
      <dgm:prSet presAssocID="{6A844151-6713-425B-95BD-771EE25CF6DD}" presName="bkgdShape" presStyleLbl="node1" presStyleIdx="2" presStyleCnt="3" custLinFactNeighborX="4469"/>
      <dgm:spPr/>
    </dgm:pt>
    <dgm:pt modelId="{4AC9F3D7-0A53-4D61-877D-FFE7D73ADE88}" type="pres">
      <dgm:prSet presAssocID="{6A844151-6713-425B-95BD-771EE25CF6DD}" presName="nodeTx" presStyleLbl="node1" presStyleIdx="2" presStyleCnt="3">
        <dgm:presLayoutVars>
          <dgm:bulletEnabled val="1"/>
        </dgm:presLayoutVars>
      </dgm:prSet>
      <dgm:spPr/>
    </dgm:pt>
    <dgm:pt modelId="{A772A62E-1171-4E8C-BE22-8ED3CE8B2506}" type="pres">
      <dgm:prSet presAssocID="{6A844151-6713-425B-95BD-771EE25CF6DD}" presName="invisiNode" presStyleLbl="node1" presStyleIdx="2" presStyleCnt="3"/>
      <dgm:spPr/>
    </dgm:pt>
    <dgm:pt modelId="{731CE258-A6FA-4EFB-AB1F-DCDFCE6D2074}" type="pres">
      <dgm:prSet presAssocID="{6A844151-6713-425B-95BD-771EE25CF6DD}" presName="imagNode" presStyleLbl="fgImgPlace1" presStyleIdx="2" presStyleCnt="3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7000" t="-12458" r="-7000" b="4772"/>
          </a:stretch>
        </a:blipFill>
      </dgm:spPr>
    </dgm:pt>
  </dgm:ptLst>
  <dgm:cxnLst>
    <dgm:cxn modelId="{66231F0D-AA5E-48AE-AFE5-6D323BCB395A}" type="presOf" srcId="{DE80D315-8FCD-459F-A0BA-1582A24D11C6}" destId="{31C6C0C5-3C4C-4CB0-9F23-4080B8043F22}" srcOrd="0" destOrd="0" presId="urn:microsoft.com/office/officeart/2005/8/layout/hList7"/>
    <dgm:cxn modelId="{9D241B12-0853-48C7-94A8-27DA6120FB75}" type="presOf" srcId="{EC485D5C-07D3-44E2-A01B-2F49095C427B}" destId="{B7D75B6E-2DC8-42BF-8F00-13EB11396719}" srcOrd="0" destOrd="0" presId="urn:microsoft.com/office/officeart/2005/8/layout/hList7"/>
    <dgm:cxn modelId="{DCC7CF35-AE47-4689-92C8-295E21EA26FE}" type="presOf" srcId="{6EDC91F6-FF98-4357-88BC-D69C59A90BBA}" destId="{23F2A309-149E-4EFB-8F70-EAA072A96424}" srcOrd="0" destOrd="0" presId="urn:microsoft.com/office/officeart/2005/8/layout/hList7"/>
    <dgm:cxn modelId="{08D15B4D-6372-49F6-827A-681F472826DF}" srcId="{DE80D315-8FCD-459F-A0BA-1582A24D11C6}" destId="{45C6FCA1-3CB7-40E4-AC21-CC338EB45A75}" srcOrd="0" destOrd="0" parTransId="{BDBB5F39-C7E8-4F3D-9C79-155958DDCBE0}" sibTransId="{20BD1BB4-B1C2-426A-B9C3-E89592503888}"/>
    <dgm:cxn modelId="{0A58436F-7D2D-4556-81CD-EDB4DC0780F6}" type="presOf" srcId="{6A844151-6713-425B-95BD-771EE25CF6DD}" destId="{4AC9F3D7-0A53-4D61-877D-FFE7D73ADE88}" srcOrd="1" destOrd="0" presId="urn:microsoft.com/office/officeart/2005/8/layout/hList7"/>
    <dgm:cxn modelId="{B4C3C3B1-D233-4729-BD97-EA5E58AFE2DE}" srcId="{DE80D315-8FCD-459F-A0BA-1582A24D11C6}" destId="{6EDC91F6-FF98-4357-88BC-D69C59A90BBA}" srcOrd="1" destOrd="0" parTransId="{0743EEAA-9BD6-400F-AD3B-1210B044DE16}" sibTransId="{EC485D5C-07D3-44E2-A01B-2F49095C427B}"/>
    <dgm:cxn modelId="{F0027CC5-98E2-4E85-BAA5-E49C7A37FC98}" type="presOf" srcId="{45C6FCA1-3CB7-40E4-AC21-CC338EB45A75}" destId="{2AC6CF55-2CB3-460D-8DCF-8BEF6A62A24A}" srcOrd="1" destOrd="0" presId="urn:microsoft.com/office/officeart/2005/8/layout/hList7"/>
    <dgm:cxn modelId="{786B01D3-3B5D-4F54-B974-9F199C2E51FD}" srcId="{DE80D315-8FCD-459F-A0BA-1582A24D11C6}" destId="{6A844151-6713-425B-95BD-771EE25CF6DD}" srcOrd="2" destOrd="0" parTransId="{E46A06D3-8998-44BD-A0C8-691AE7E8BD3F}" sibTransId="{2ACEE89E-4E79-4C56-83B3-0F6B0228D18E}"/>
    <dgm:cxn modelId="{DE4DFED8-DDDC-4C48-B2F0-F1ECB775A0C2}" type="presOf" srcId="{45C6FCA1-3CB7-40E4-AC21-CC338EB45A75}" destId="{89B4CE9A-9576-4A3B-A8D0-69CD43122BF4}" srcOrd="0" destOrd="0" presId="urn:microsoft.com/office/officeart/2005/8/layout/hList7"/>
    <dgm:cxn modelId="{8A080EDC-8989-4097-9319-33024508B3C5}" type="presOf" srcId="{6EDC91F6-FF98-4357-88BC-D69C59A90BBA}" destId="{84FA67B0-1C35-479A-A2ED-14F03FADBED0}" srcOrd="1" destOrd="0" presId="urn:microsoft.com/office/officeart/2005/8/layout/hList7"/>
    <dgm:cxn modelId="{5D24B0DE-555D-4FF1-97CF-22C2B147C36F}" type="presOf" srcId="{6A844151-6713-425B-95BD-771EE25CF6DD}" destId="{4BBDEDAD-8A21-4592-AC9F-CAA30F3C9826}" srcOrd="0" destOrd="0" presId="urn:microsoft.com/office/officeart/2005/8/layout/hList7"/>
    <dgm:cxn modelId="{25F64EF0-9C08-45C7-A76B-ECE13C8BE7F8}" type="presOf" srcId="{20BD1BB4-B1C2-426A-B9C3-E89592503888}" destId="{157A43A6-CE1A-410A-8912-E8C27691BB17}" srcOrd="0" destOrd="0" presId="urn:microsoft.com/office/officeart/2005/8/layout/hList7"/>
    <dgm:cxn modelId="{03CA8ED0-DD8A-4EB7-8BB2-5CEDBEE7EDBC}" type="presParOf" srcId="{31C6C0C5-3C4C-4CB0-9F23-4080B8043F22}" destId="{3040AE6B-CF4B-491E-A468-06818C9B993A}" srcOrd="0" destOrd="0" presId="urn:microsoft.com/office/officeart/2005/8/layout/hList7"/>
    <dgm:cxn modelId="{75435E65-67E0-4EC9-BEDB-C64BBE06987C}" type="presParOf" srcId="{31C6C0C5-3C4C-4CB0-9F23-4080B8043F22}" destId="{54FF0EB8-A4BA-4F0C-B62E-FF8BA7EE307A}" srcOrd="1" destOrd="0" presId="urn:microsoft.com/office/officeart/2005/8/layout/hList7"/>
    <dgm:cxn modelId="{5003C73B-0653-43DB-AE2B-2F9790CE009B}" type="presParOf" srcId="{54FF0EB8-A4BA-4F0C-B62E-FF8BA7EE307A}" destId="{895148CA-518C-4C7F-9BBC-7BA515A27771}" srcOrd="0" destOrd="0" presId="urn:microsoft.com/office/officeart/2005/8/layout/hList7"/>
    <dgm:cxn modelId="{C1BA7275-F479-4788-B9B2-19F36634FCA0}" type="presParOf" srcId="{895148CA-518C-4C7F-9BBC-7BA515A27771}" destId="{89B4CE9A-9576-4A3B-A8D0-69CD43122BF4}" srcOrd="0" destOrd="0" presId="urn:microsoft.com/office/officeart/2005/8/layout/hList7"/>
    <dgm:cxn modelId="{A3224A8B-2A51-459C-AF84-9F2A41C91226}" type="presParOf" srcId="{895148CA-518C-4C7F-9BBC-7BA515A27771}" destId="{2AC6CF55-2CB3-460D-8DCF-8BEF6A62A24A}" srcOrd="1" destOrd="0" presId="urn:microsoft.com/office/officeart/2005/8/layout/hList7"/>
    <dgm:cxn modelId="{87A1252C-BDF9-4D09-9492-7156DF38B007}" type="presParOf" srcId="{895148CA-518C-4C7F-9BBC-7BA515A27771}" destId="{20E4AE80-34A2-404A-B5F7-F85765614354}" srcOrd="2" destOrd="0" presId="urn:microsoft.com/office/officeart/2005/8/layout/hList7"/>
    <dgm:cxn modelId="{44C08054-1E7E-4FC7-97B7-12ABBD8DEFAC}" type="presParOf" srcId="{895148CA-518C-4C7F-9BBC-7BA515A27771}" destId="{8EC884F2-F2C4-4BD3-A67F-6F738969DB91}" srcOrd="3" destOrd="0" presId="urn:microsoft.com/office/officeart/2005/8/layout/hList7"/>
    <dgm:cxn modelId="{A0EA540E-60A0-48E1-85E5-B946FFD6932C}" type="presParOf" srcId="{54FF0EB8-A4BA-4F0C-B62E-FF8BA7EE307A}" destId="{157A43A6-CE1A-410A-8912-E8C27691BB17}" srcOrd="1" destOrd="0" presId="urn:microsoft.com/office/officeart/2005/8/layout/hList7"/>
    <dgm:cxn modelId="{35A26A3D-C73A-4235-BEFF-E8210B41E056}" type="presParOf" srcId="{54FF0EB8-A4BA-4F0C-B62E-FF8BA7EE307A}" destId="{DB2D83CF-F664-4061-87C2-48C0C40CC305}" srcOrd="2" destOrd="0" presId="urn:microsoft.com/office/officeart/2005/8/layout/hList7"/>
    <dgm:cxn modelId="{5DE0B9E7-2E2C-4708-8D22-9CCC19A613B9}" type="presParOf" srcId="{DB2D83CF-F664-4061-87C2-48C0C40CC305}" destId="{23F2A309-149E-4EFB-8F70-EAA072A96424}" srcOrd="0" destOrd="0" presId="urn:microsoft.com/office/officeart/2005/8/layout/hList7"/>
    <dgm:cxn modelId="{3F6D9C29-280E-479A-9012-75257A882BD8}" type="presParOf" srcId="{DB2D83CF-F664-4061-87C2-48C0C40CC305}" destId="{84FA67B0-1C35-479A-A2ED-14F03FADBED0}" srcOrd="1" destOrd="0" presId="urn:microsoft.com/office/officeart/2005/8/layout/hList7"/>
    <dgm:cxn modelId="{09037D30-5C75-40BC-BED6-95E29089D3FC}" type="presParOf" srcId="{DB2D83CF-F664-4061-87C2-48C0C40CC305}" destId="{95C7AFF6-F0C7-4AEB-8E61-6A6494ECA4B4}" srcOrd="2" destOrd="0" presId="urn:microsoft.com/office/officeart/2005/8/layout/hList7"/>
    <dgm:cxn modelId="{03FC6006-F1EB-4CFF-A85A-A5CE4569568A}" type="presParOf" srcId="{DB2D83CF-F664-4061-87C2-48C0C40CC305}" destId="{185C4D0E-487E-4814-AA55-2F6A67B0A2CA}" srcOrd="3" destOrd="0" presId="urn:microsoft.com/office/officeart/2005/8/layout/hList7"/>
    <dgm:cxn modelId="{A8F4B161-6A57-465D-B27F-1DB7DCEFD265}" type="presParOf" srcId="{54FF0EB8-A4BA-4F0C-B62E-FF8BA7EE307A}" destId="{B7D75B6E-2DC8-42BF-8F00-13EB11396719}" srcOrd="3" destOrd="0" presId="urn:microsoft.com/office/officeart/2005/8/layout/hList7"/>
    <dgm:cxn modelId="{363385E5-E174-4116-8B1B-CE3831F8A012}" type="presParOf" srcId="{54FF0EB8-A4BA-4F0C-B62E-FF8BA7EE307A}" destId="{773BA24C-BF55-4445-821B-0F8652E6BE7A}" srcOrd="4" destOrd="0" presId="urn:microsoft.com/office/officeart/2005/8/layout/hList7"/>
    <dgm:cxn modelId="{A90636DF-7A00-452D-9CDF-B6E9BC452216}" type="presParOf" srcId="{773BA24C-BF55-4445-821B-0F8652E6BE7A}" destId="{4BBDEDAD-8A21-4592-AC9F-CAA30F3C9826}" srcOrd="0" destOrd="0" presId="urn:microsoft.com/office/officeart/2005/8/layout/hList7"/>
    <dgm:cxn modelId="{798FC56C-E450-4A9B-B9B0-ECC452272541}" type="presParOf" srcId="{773BA24C-BF55-4445-821B-0F8652E6BE7A}" destId="{4AC9F3D7-0A53-4D61-877D-FFE7D73ADE88}" srcOrd="1" destOrd="0" presId="urn:microsoft.com/office/officeart/2005/8/layout/hList7"/>
    <dgm:cxn modelId="{45CE70C9-62D3-408F-8680-C3902B57F70B}" type="presParOf" srcId="{773BA24C-BF55-4445-821B-0F8652E6BE7A}" destId="{A772A62E-1171-4E8C-BE22-8ED3CE8B2506}" srcOrd="2" destOrd="0" presId="urn:microsoft.com/office/officeart/2005/8/layout/hList7"/>
    <dgm:cxn modelId="{C4DD5A91-23B3-486D-BDF9-01F55C3E08B5}" type="presParOf" srcId="{773BA24C-BF55-4445-821B-0F8652E6BE7A}" destId="{731CE258-A6FA-4EFB-AB1F-DCDFCE6D2074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4CE9A-9576-4A3B-A8D0-69CD43122BF4}">
      <dsp:nvSpPr>
        <dsp:cNvPr id="0" name=""/>
        <dsp:cNvSpPr/>
      </dsp:nvSpPr>
      <dsp:spPr>
        <a:xfrm>
          <a:off x="1073" y="0"/>
          <a:ext cx="1670219" cy="1887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Battery-less</a:t>
          </a:r>
        </a:p>
      </dsp:txBody>
      <dsp:txXfrm>
        <a:off x="1073" y="754831"/>
        <a:ext cx="1670219" cy="754831"/>
      </dsp:txXfrm>
    </dsp:sp>
    <dsp:sp modelId="{8EC884F2-F2C4-4BD3-A67F-6F738969DB91}">
      <dsp:nvSpPr>
        <dsp:cNvPr id="0" name=""/>
        <dsp:cNvSpPr/>
      </dsp:nvSpPr>
      <dsp:spPr>
        <a:xfrm>
          <a:off x="521985" y="113224"/>
          <a:ext cx="628396" cy="62839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2A309-149E-4EFB-8F70-EAA072A96424}">
      <dsp:nvSpPr>
        <dsp:cNvPr id="0" name=""/>
        <dsp:cNvSpPr/>
      </dsp:nvSpPr>
      <dsp:spPr>
        <a:xfrm>
          <a:off x="1721400" y="0"/>
          <a:ext cx="1670219" cy="1887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Small form factor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1721400" y="754831"/>
        <a:ext cx="1670219" cy="754831"/>
      </dsp:txXfrm>
    </dsp:sp>
    <dsp:sp modelId="{185C4D0E-487E-4814-AA55-2F6A67B0A2CA}">
      <dsp:nvSpPr>
        <dsp:cNvPr id="0" name=""/>
        <dsp:cNvSpPr/>
      </dsp:nvSpPr>
      <dsp:spPr>
        <a:xfrm>
          <a:off x="2242311" y="113224"/>
          <a:ext cx="628396" cy="62839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13460" r="-5546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DEDAD-8A21-4592-AC9F-CAA30F3C9826}">
      <dsp:nvSpPr>
        <dsp:cNvPr id="0" name=""/>
        <dsp:cNvSpPr/>
      </dsp:nvSpPr>
      <dsp:spPr>
        <a:xfrm>
          <a:off x="3442800" y="0"/>
          <a:ext cx="1670219" cy="1887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Ultra-low cost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3442800" y="754831"/>
        <a:ext cx="1670219" cy="754831"/>
      </dsp:txXfrm>
    </dsp:sp>
    <dsp:sp modelId="{731CE258-A6FA-4EFB-AB1F-DCDFCE6D2074}">
      <dsp:nvSpPr>
        <dsp:cNvPr id="0" name=""/>
        <dsp:cNvSpPr/>
      </dsp:nvSpPr>
      <dsp:spPr>
        <a:xfrm>
          <a:off x="3962638" y="113224"/>
          <a:ext cx="628396" cy="628396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7000" t="-12458" r="-7000" b="4772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0AE6B-CF4B-491E-A468-06818C9B993A}">
      <dsp:nvSpPr>
        <dsp:cNvPr id="0" name=""/>
        <dsp:cNvSpPr/>
      </dsp:nvSpPr>
      <dsp:spPr>
        <a:xfrm>
          <a:off x="204520" y="1509662"/>
          <a:ext cx="4703978" cy="28306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1）target use case 2)802.11ah </a:t>
            </a:r>
            <a:r>
              <a:rPr lang="zh-CN" altLang="en-US" dirty="0"/>
              <a:t>如何支持这些</a:t>
            </a:r>
            <a:r>
              <a:rPr lang="en-US" dirty="0"/>
              <a:t>use case(EL STA) 3)EL STA </a:t>
            </a:r>
            <a:r>
              <a:rPr lang="zh-CN" altLang="en-US" dirty="0"/>
              <a:t>与我们</a:t>
            </a:r>
            <a:r>
              <a:rPr lang="en-US" dirty="0"/>
              <a:t>target use case </a:t>
            </a:r>
            <a:r>
              <a:rPr lang="zh-CN" altLang="en-US" dirty="0"/>
              <a:t>的</a:t>
            </a:r>
            <a:r>
              <a:rPr lang="en-US" dirty="0"/>
              <a:t>GAP 4）</a:t>
            </a:r>
            <a:r>
              <a:rPr lang="zh-CN" altLang="en-US" dirty="0"/>
              <a:t>新类型</a:t>
            </a:r>
            <a:r>
              <a:rPr lang="en-US" dirty="0"/>
              <a:t>EL STA ，</a:t>
            </a:r>
            <a:r>
              <a:rPr lang="zh-CN" altLang="en-US" dirty="0"/>
              <a:t>需求？（功耗</a:t>
            </a:r>
            <a:r>
              <a:rPr lang="en-US" altLang="zh-CN" dirty="0"/>
              <a:t>1</a:t>
            </a:r>
            <a:r>
              <a:rPr lang="en-US" dirty="0"/>
              <a:t>mw），。。。</a:t>
            </a:r>
            <a:r>
              <a:rPr lang="zh-CN" altLang="en-US" dirty="0"/>
              <a:t>技术挑战（</a:t>
            </a:r>
            <a:r>
              <a:rPr lang="en-US" dirty="0"/>
              <a:t>PHY,OOK）,</a:t>
            </a:r>
            <a:r>
              <a:rPr lang="zh-CN" altLang="en-US" dirty="0"/>
              <a:t>共存的挑战 初步的思路（</a:t>
            </a:r>
            <a:r>
              <a:rPr lang="en-US" dirty="0"/>
              <a:t>Backscattering）</a:t>
            </a:r>
            <a:r>
              <a:rPr lang="zh-CN" altLang="en-US" dirty="0"/>
              <a:t>可能的例子的流程图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48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65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61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0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16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43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70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7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1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50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76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2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5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zh-CN" altLang="en-US" dirty="0"/>
              <a:t>对这类设备支持的情况。</a:t>
            </a:r>
            <a:endParaRPr lang="en-US" altLang="zh-CN" dirty="0"/>
          </a:p>
          <a:p>
            <a:r>
              <a:rPr lang="zh-CN" altLang="en-US" dirty="0"/>
              <a:t>支持限于</a:t>
            </a:r>
            <a:r>
              <a:rPr lang="en-US" altLang="zh-CN" dirty="0"/>
              <a:t>MAC</a:t>
            </a:r>
            <a:r>
              <a:rPr lang="zh-CN" altLang="en-US" dirty="0"/>
              <a:t>层，功耗还可能比较高（？）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9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323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Ambient Power </a:t>
            </a:r>
            <a:r>
              <a:rPr lang="en-US" altLang="zh-CN" dirty="0">
                <a:solidFill>
                  <a:schemeClr val="tx1"/>
                </a:solidFill>
              </a:rPr>
              <a:t>Enabled IoT for Wi-Fi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2022-05-16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4407"/>
              </p:ext>
            </p:extLst>
          </p:nvPr>
        </p:nvGraphicFramePr>
        <p:xfrm>
          <a:off x="838200" y="2667000"/>
          <a:ext cx="7239000" cy="22939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Lei Huang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Lei Huang (OPPO)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huang.lei1@Lei Huang (OPPO).com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W</a:t>
                      </a:r>
                      <a:r>
                        <a:rPr lang="en-US" altLang="zh-CN" sz="1200" dirty="0" err="1">
                          <a:latin typeface="Times New Roman"/>
                          <a:ea typeface="Times New Roman"/>
                          <a:cs typeface="Arial"/>
                        </a:rPr>
                        <a:t>eijie</a:t>
                      </a:r>
                      <a:r>
                        <a:rPr lang="en-US" altLang="zh-CN" sz="1200" dirty="0">
                          <a:latin typeface="Times New Roman"/>
                          <a:ea typeface="Times New Roman"/>
                          <a:cs typeface="Arial"/>
                        </a:rPr>
                        <a:t> Xu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Chuanfeng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err="1">
                          <a:latin typeface="+mn-lt"/>
                          <a:ea typeface="Times New Roman"/>
                          <a:cs typeface="Arial"/>
                        </a:rPr>
                        <a:t>Zhisong</a:t>
                      </a:r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i="0" dirty="0" err="1">
                          <a:latin typeface="+mn-lt"/>
                          <a:ea typeface="Times New Roman"/>
                          <a:cs typeface="Arial"/>
                        </a:rPr>
                        <a:t>Zuo</a:t>
                      </a:r>
                      <a:endParaRPr lang="en-US" sz="1200" i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Shengjiang</a:t>
                      </a:r>
                      <a:r>
                        <a:rPr lang="en-US" altLang="zh-CN" sz="1200" dirty="0"/>
                        <a:t> Cui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Rongyi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Hu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Zhang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F6F206C-69CA-40A5-B724-2CA0CD8503B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C76F40-1092-479B-8890-055034642A2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8F0AE-F1F6-4187-8BEA-AAB2659BF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1881-3FE1-4578-8B6F-9E07835D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Use cases of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</a:t>
            </a:r>
            <a:r>
              <a:rPr lang="en-US" sz="2800" dirty="0"/>
              <a:t>(3/3)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09600" y="1294867"/>
            <a:ext cx="8077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0981" indent="-380981">
              <a:buFont typeface="Wingdings" panose="05000000000000000000" pitchFamily="2" charset="2"/>
              <a:buChar char="q"/>
            </a:pPr>
            <a:r>
              <a:rPr lang="en-GB" altLang="zh-CN" sz="1600" b="1" dirty="0"/>
              <a:t>Industrial Wireless Sensor Network (IWSN)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In IWSN,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ambient power enabled IoT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devices can be used for 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Environment/product line monitoring 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Asset tracking 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Requirements of the devices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Battery-less, to enable maintenance-free IoT network 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Ultra-low power consumption, less than 1mw</a:t>
            </a: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40278AE-46C5-4A89-8C3B-A5271734A776}"/>
              </a:ext>
            </a:extLst>
          </p:cNvPr>
          <p:cNvGrpSpPr/>
          <p:nvPr/>
        </p:nvGrpSpPr>
        <p:grpSpPr>
          <a:xfrm>
            <a:off x="1452529" y="3409950"/>
            <a:ext cx="5715000" cy="2762249"/>
            <a:chOff x="406400" y="967870"/>
            <a:chExt cx="6909703" cy="29168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50E37E9-72B7-45B2-9404-742A0B284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400" y="967870"/>
              <a:ext cx="4583677" cy="291688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8AF85B4-0726-435F-BB2D-3CE1637CE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90077" y="1905000"/>
              <a:ext cx="2326026" cy="19797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7E416E-E013-418C-B188-3DA91060C28C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5EC8EC-9285-4A1D-8534-AE0FFBCCD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914BA-E722-4D0A-AA6B-2572907B9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FAC2C-5E03-4391-817C-E644FB9A2669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5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9" name="图示 15">
            <a:extLst>
              <a:ext uri="{FF2B5EF4-FFF2-40B4-BE49-F238E27FC236}">
                <a16:creationId xmlns:a16="http://schemas.microsoft.com/office/drawing/2014/main" id="{DC6B74B6-3D1E-4BAA-BAA7-08C20CC4B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576407"/>
              </p:ext>
            </p:extLst>
          </p:nvPr>
        </p:nvGraphicFramePr>
        <p:xfrm>
          <a:off x="2133600" y="4361322"/>
          <a:ext cx="5113020" cy="1887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E89D0A9-4B18-49EE-8A33-D4977D2F5DDD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Illustration of Ambient Power Enabled IoT for WLAN(1/2)</a:t>
            </a:r>
          </a:p>
          <a:p>
            <a:endParaRPr lang="en-US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57038B-985F-4664-B24E-CD4F6523F4A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6B4FCB-E95B-456F-8A25-BF090C1096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1828800"/>
            <a:ext cx="6515100" cy="1887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CAADD-3F84-4648-9A17-DDE1AC81A823}"/>
              </a:ext>
            </a:extLst>
          </p:cNvPr>
          <p:cNvSpPr txBox="1"/>
          <p:nvPr/>
        </p:nvSpPr>
        <p:spPr>
          <a:xfrm>
            <a:off x="696912" y="3003699"/>
            <a:ext cx="71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AP</a:t>
            </a:r>
            <a:endParaRPr lang="en-SG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9A159-A712-4A0E-973D-4EBADB097D3F}"/>
              </a:ext>
            </a:extLst>
          </p:cNvPr>
          <p:cNvSpPr txBox="1"/>
          <p:nvPr/>
        </p:nvSpPr>
        <p:spPr>
          <a:xfrm>
            <a:off x="7598886" y="2939381"/>
            <a:ext cx="101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STA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8718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420688" y="685799"/>
            <a:ext cx="8189912" cy="8821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Illustration of Ambient Power Enabled IoT for WLAN (2/2)</a:t>
            </a:r>
          </a:p>
          <a:p>
            <a:endParaRPr lang="en-US" kern="0" dirty="0"/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98104910-13E1-450E-A0FD-94238745AF5F}"/>
              </a:ext>
            </a:extLst>
          </p:cNvPr>
          <p:cNvSpPr txBox="1"/>
          <p:nvPr/>
        </p:nvSpPr>
        <p:spPr>
          <a:xfrm>
            <a:off x="420688" y="1661725"/>
            <a:ext cx="818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1800" dirty="0"/>
              <a:t>The target is to support: 1) the communication between AP and the IoT devices or 2) the communication between STA and the IoT devices  </a:t>
            </a:r>
            <a:endParaRPr lang="zh-CN" alt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971095-9D6D-478E-8AD2-16215A13A4E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5712D4-02EA-4A54-B55B-9B7C5E507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2297896"/>
            <a:ext cx="5410200" cy="40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534400" cy="685799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Ambient Power-Enabled IoT for WLAN 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96912" y="1530836"/>
            <a:ext cx="7761288" cy="37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devices with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extremely-low complexity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RF and baseband architecture, limited memory etc. 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able to support OFDM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devices with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ultra-low power consumption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several to tens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can be harvested using radio waves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1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can be harvested using solar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panel of 1cm</a:t>
            </a:r>
            <a:r>
              <a:rPr lang="en-US" altLang="zh-CN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and coexistence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legacy Wi-Fi system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36C3DB-89C7-42C9-B413-7DD8CE3A1C7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6B82B-0C44-4DEC-819C-AAF5B3875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51894-4C08-4434-BEF3-0F691D144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C4B567-58F3-4625-8F80-FCCFBB0228D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55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09599"/>
          </a:xfrm>
        </p:spPr>
        <p:txBody>
          <a:bodyPr/>
          <a:lstStyle/>
          <a:p>
            <a:r>
              <a:rPr lang="en-US" sz="2800" dirty="0"/>
              <a:t>Technology and Standardization Gaps (1/2)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95300" y="1630363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bands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1GHz (i.e. the same band as 11ah)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frequency band, e.g., 2.4GHz, can also be studied.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 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Simpler waveform/modulation/coding scheme,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</a:p>
          <a:p>
            <a:pPr marL="1087438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ASK/FSK, Manchester coding</a:t>
            </a:r>
          </a:p>
          <a:p>
            <a:pPr marL="1087438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WUR PPDU like PPDU format which enables ultra-low power transceiver design</a:t>
            </a:r>
          </a:p>
          <a:p>
            <a:pPr marL="630238" lvl="1" indent="-342900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Simplified MAC protocol design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ultra-low power operation </a:t>
            </a:r>
          </a:p>
          <a:p>
            <a:pPr marL="1087438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new or enhanced protocols </a:t>
            </a:r>
          </a:p>
          <a:p>
            <a:pPr marL="630238" lvl="1" indent="-342900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Coexistence and compatibility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schemes with legacy Wi-Fi system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128889-32A5-4A79-A220-54927CDA5ED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95E76-D8B2-4F4B-B9B4-9100BB47F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0DAD8-1D83-4D4C-A51D-444ADC798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7B6B5-9E61-4BAD-BBE8-40DF620016A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41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Technology and Standardization Gaps (2/2)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12717" y="1408907"/>
            <a:ext cx="8316977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candidate techniques 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receiver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Backscattering </a:t>
            </a:r>
          </a:p>
          <a:p>
            <a:pPr marL="974725" lvl="2" indent="-230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harvests energy from radio waves (e.g., send from AP or other equipment) or light etc.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receives DL signals from AP using ultra-low power receiver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sends UL signals to AP with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backscattering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(please see slides 21 &amp; </a:t>
            </a:r>
            <a:r>
              <a:rPr lang="en-SG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71600" lvl="3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needs to provide incident carrier to device for backscattering</a:t>
            </a:r>
          </a:p>
          <a:p>
            <a:pPr marL="1487487" lvl="3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receiver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transmitter</a:t>
            </a:r>
          </a:p>
          <a:p>
            <a:pPr marL="974725" lvl="2" indent="-230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harvest energy from radio waves (e.g., send from AP or other equipment) or light etc. 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receives DL signals from AP using ultra-low power receiver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sends UL signals to AP using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transmitter</a:t>
            </a:r>
          </a:p>
          <a:p>
            <a:pPr marL="1371600" lvl="3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simple waveform, e.g., ASK/FSK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128889-32A5-4A79-A220-54927CDA5ED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95E76-D8B2-4F4B-B9B4-9100BB47F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0DAD8-1D83-4D4C-A51D-444ADC798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7B6B5-9E61-4BAD-BBE8-40DF620016A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61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Summary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524000"/>
            <a:ext cx="80010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discusses the following topics: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motivation, use cases, and challenge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ambient power-enabled IoT for Wi-Fi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 for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for Wi-Fi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competitiveness can be expected for ambient power-enabled IoT for Wi-Fi.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richer Wi-Fi applications and expand the Wi-Fi ecosystem, it is the right time for the IEEE 802.11 working group to study and standardize ambient power-enabled IoT for WLAN.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2849809-A083-499F-AE17-03B90562089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A6357-775F-45FA-8FCA-9A5860335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DC36-67CF-4150-8293-D63229D7B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80907-973B-426E-885D-F2A447582CE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58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Straw Poll 1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85806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 you think ambient power-enabled IoT for WLAN would be an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 topic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802.11 to study?</a:t>
            </a:r>
          </a:p>
          <a:p>
            <a:pPr marL="228600" lvl="1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Yes: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Abstain: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AEB98-4781-4470-91E9-FC51CDAD5F3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11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Straw Poll 2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85806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Do you support the formation of a new 802.11 SG (Study Group) for “Support of Ambient Power-Enabled IoT for WLAN” ?</a:t>
            </a:r>
          </a:p>
          <a:p>
            <a:pPr marL="800100" lvl="2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with target frequency band of Sub 1 GHz and 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for 2.4GHz </a:t>
            </a:r>
          </a:p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Yes: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Abstain: </a:t>
            </a:r>
          </a:p>
          <a:p>
            <a:pPr marL="228600" lvl="1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AEB98-4781-4470-91E9-FC51CDAD5F3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67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89D0A9-4B18-49EE-8A33-D4977D2F5DDD}"/>
              </a:ext>
            </a:extLst>
          </p:cNvPr>
          <p:cNvSpPr txBox="1">
            <a:spLocks/>
          </p:cNvSpPr>
          <p:nvPr/>
        </p:nvSpPr>
        <p:spPr>
          <a:xfrm>
            <a:off x="-76200" y="2943225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400" kern="0" dirty="0"/>
              <a:t>Appendix</a:t>
            </a:r>
            <a:endParaRPr lang="en-US" sz="48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46FF4-254E-44E3-90C0-9D7017C1A27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84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IoT technologies within 802.11 family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ambient power-enabled IoT?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considering ambient power-enabled IoT?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of ambient power-enabled IoT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ambient power-enabled IoT for WLAN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ambient power-enabled IoT for WLAN</a:t>
            </a:r>
            <a:endParaRPr lang="en-US" altLang="zh-CN" sz="20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5CA308-53B2-4C6E-927E-659DCC4F6274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5B49E3-B3DA-4ECC-8A76-C8A384E70F5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72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6235" y="685800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Energy Harvesting</a:t>
            </a:r>
            <a:endParaRPr lang="en-US" kern="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065DD38-50A9-45C5-AFDC-4FD565CFFE34}"/>
              </a:ext>
            </a:extLst>
          </p:cNvPr>
          <p:cNvSpPr txBox="1"/>
          <p:nvPr/>
        </p:nvSpPr>
        <p:spPr>
          <a:xfrm>
            <a:off x="457200" y="1295400"/>
            <a:ext cx="502920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Take RF Power Harvesting as example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8">
            <a:extLst>
              <a:ext uri="{FF2B5EF4-FFF2-40B4-BE49-F238E27FC236}">
                <a16:creationId xmlns:a16="http://schemas.microsoft.com/office/drawing/2014/main" id="{8B141B45-818C-47D6-87E0-D25F3B5C3967}"/>
              </a:ext>
            </a:extLst>
          </p:cNvPr>
          <p:cNvGrpSpPr/>
          <p:nvPr/>
        </p:nvGrpSpPr>
        <p:grpSpPr>
          <a:xfrm rot="16200000">
            <a:off x="6543992" y="330124"/>
            <a:ext cx="733851" cy="3834425"/>
            <a:chOff x="1172833" y="3658263"/>
            <a:chExt cx="2184952" cy="2113324"/>
          </a:xfrm>
        </p:grpSpPr>
        <p:sp>
          <p:nvSpPr>
            <p:cNvPr id="13" name="左箭头标注 5">
              <a:extLst>
                <a:ext uri="{FF2B5EF4-FFF2-40B4-BE49-F238E27FC236}">
                  <a16:creationId xmlns:a16="http://schemas.microsoft.com/office/drawing/2014/main" id="{09F3F54B-1EC8-41B7-B710-4785D9908DF2}"/>
                </a:ext>
              </a:extLst>
            </p:cNvPr>
            <p:cNvSpPr/>
            <p:nvPr/>
          </p:nvSpPr>
          <p:spPr>
            <a:xfrm rot="5400000">
              <a:off x="1262994" y="3636830"/>
              <a:ext cx="2073357" cy="2116224"/>
            </a:xfrm>
            <a:prstGeom prst="leftArrowCallout">
              <a:avLst>
                <a:gd name="adj1" fmla="val 22852"/>
                <a:gd name="adj2" fmla="val 22955"/>
                <a:gd name="adj3" fmla="val 22955"/>
                <a:gd name="adj4" fmla="val 8460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38">
              <a:extLst>
                <a:ext uri="{FF2B5EF4-FFF2-40B4-BE49-F238E27FC236}">
                  <a16:creationId xmlns:a16="http://schemas.microsoft.com/office/drawing/2014/main" id="{41001DFF-8108-46A7-BB67-368110BD9FCC}"/>
                </a:ext>
              </a:extLst>
            </p:cNvPr>
            <p:cNvSpPr/>
            <p:nvPr/>
          </p:nvSpPr>
          <p:spPr>
            <a:xfrm rot="5400000">
              <a:off x="1278727" y="3850020"/>
              <a:ext cx="1815673" cy="2027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Energy is harvested by the RF part in the principle of electromagnetic </a:t>
              </a:r>
            </a:p>
            <a:p>
              <a:r>
                <a:rPr lang="en-US" altLang="zh-CN" sz="12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induction  </a:t>
              </a:r>
              <a:endParaRPr lang="zh-CN" altLang="en-US" sz="12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">
            <a:extLst>
              <a:ext uri="{FF2B5EF4-FFF2-40B4-BE49-F238E27FC236}">
                <a16:creationId xmlns:a16="http://schemas.microsoft.com/office/drawing/2014/main" id="{C43E2C1F-0E39-4583-8E1D-49347D11BCEA}"/>
              </a:ext>
            </a:extLst>
          </p:cNvPr>
          <p:cNvGrpSpPr/>
          <p:nvPr/>
        </p:nvGrpSpPr>
        <p:grpSpPr>
          <a:xfrm>
            <a:off x="476229" y="1730007"/>
            <a:ext cx="3893896" cy="2021977"/>
            <a:chOff x="838824" y="1540356"/>
            <a:chExt cx="5702382" cy="2946457"/>
          </a:xfrm>
        </p:grpSpPr>
        <p:sp>
          <p:nvSpPr>
            <p:cNvPr id="16" name="矩形 26">
              <a:extLst>
                <a:ext uri="{FF2B5EF4-FFF2-40B4-BE49-F238E27FC236}">
                  <a16:creationId xmlns:a16="http://schemas.microsoft.com/office/drawing/2014/main" id="{1CC089FB-5A74-4265-BCC9-B05BDD75D6C5}"/>
                </a:ext>
              </a:extLst>
            </p:cNvPr>
            <p:cNvSpPr/>
            <p:nvPr/>
          </p:nvSpPr>
          <p:spPr>
            <a:xfrm>
              <a:off x="839416" y="1634182"/>
              <a:ext cx="5512838" cy="2852631"/>
            </a:xfrm>
            <a:prstGeom prst="rect">
              <a:avLst/>
            </a:prstGeom>
            <a:solidFill>
              <a:srgbClr val="E5F4E5">
                <a:alpha val="39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5">
              <a:extLst>
                <a:ext uri="{FF2B5EF4-FFF2-40B4-BE49-F238E27FC236}">
                  <a16:creationId xmlns:a16="http://schemas.microsoft.com/office/drawing/2014/main" id="{E576674A-69BE-4BCF-B28A-E7B9BA2C9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24" y="1540356"/>
              <a:ext cx="5702382" cy="2852631"/>
            </a:xfrm>
            <a:prstGeom prst="rect">
              <a:avLst/>
            </a:prstGeom>
          </p:spPr>
        </p:pic>
      </p:grpSp>
      <p:grpSp>
        <p:nvGrpSpPr>
          <p:cNvPr id="18" name="组合 23">
            <a:extLst>
              <a:ext uri="{FF2B5EF4-FFF2-40B4-BE49-F238E27FC236}">
                <a16:creationId xmlns:a16="http://schemas.microsoft.com/office/drawing/2014/main" id="{29F66044-4B20-4FEB-9EC3-91EFB27EF898}"/>
              </a:ext>
            </a:extLst>
          </p:cNvPr>
          <p:cNvGrpSpPr/>
          <p:nvPr/>
        </p:nvGrpSpPr>
        <p:grpSpPr>
          <a:xfrm rot="16200000">
            <a:off x="6478685" y="1465410"/>
            <a:ext cx="702448" cy="3672407"/>
            <a:chOff x="1278740" y="3632926"/>
            <a:chExt cx="2198839" cy="2073357"/>
          </a:xfrm>
        </p:grpSpPr>
        <p:sp>
          <p:nvSpPr>
            <p:cNvPr id="19" name="左箭头标注 5">
              <a:extLst>
                <a:ext uri="{FF2B5EF4-FFF2-40B4-BE49-F238E27FC236}">
                  <a16:creationId xmlns:a16="http://schemas.microsoft.com/office/drawing/2014/main" id="{3CF95CED-0A0F-41B2-BB29-3F0205DC9C2E}"/>
                </a:ext>
              </a:extLst>
            </p:cNvPr>
            <p:cNvSpPr/>
            <p:nvPr/>
          </p:nvSpPr>
          <p:spPr>
            <a:xfrm rot="5400000">
              <a:off x="1382789" y="3611493"/>
              <a:ext cx="2073357" cy="2116223"/>
            </a:xfrm>
            <a:prstGeom prst="leftArrowCallout">
              <a:avLst>
                <a:gd name="adj1" fmla="val 22852"/>
                <a:gd name="adj2" fmla="val 22955"/>
                <a:gd name="adj3" fmla="val 22955"/>
                <a:gd name="adj4" fmla="val 84606"/>
              </a:avLst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25">
              <a:extLst>
                <a:ext uri="{FF2B5EF4-FFF2-40B4-BE49-F238E27FC236}">
                  <a16:creationId xmlns:a16="http://schemas.microsoft.com/office/drawing/2014/main" id="{1201A071-6104-4DFB-9825-CC7C3B41A2BB}"/>
                </a:ext>
              </a:extLst>
            </p:cNvPr>
            <p:cNvSpPr/>
            <p:nvPr/>
          </p:nvSpPr>
          <p:spPr>
            <a:xfrm rot="5400000">
              <a:off x="1524046" y="3793668"/>
              <a:ext cx="1640951" cy="2131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energy is used to drive low power-consumption circuit and sensors</a:t>
              </a:r>
              <a:endParaRPr lang="zh-CN" altLang="en-US" sz="12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13">
            <a:extLst>
              <a:ext uri="{FF2B5EF4-FFF2-40B4-BE49-F238E27FC236}">
                <a16:creationId xmlns:a16="http://schemas.microsoft.com/office/drawing/2014/main" id="{DA758515-28D9-4ED2-B40D-CC5833915702}"/>
              </a:ext>
            </a:extLst>
          </p:cNvPr>
          <p:cNvSpPr txBox="1"/>
          <p:nvPr/>
        </p:nvSpPr>
        <p:spPr>
          <a:xfrm>
            <a:off x="476229" y="3947554"/>
            <a:ext cx="8143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Two important values for RF power harvesting </a:t>
            </a:r>
          </a:p>
          <a:p>
            <a:pPr marL="512763" lvl="1" indent="-284163">
              <a:buFont typeface="Calibri" panose="020F0502020204030204" pitchFamily="34" charset="0"/>
              <a:buChar char="―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-20dB</a:t>
            </a:r>
          </a:p>
          <a:p>
            <a:pPr marL="512763" lvl="2" indent="-28416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DL signal of at least -20dB mw is needed for the terminal to get sufficient energy  to drive its low-power circuit</a:t>
            </a:r>
          </a:p>
          <a:p>
            <a:pPr marL="512763" lvl="1" indent="-284163">
              <a:buFont typeface="Calibri" panose="020F0502020204030204" pitchFamily="34" charset="0"/>
              <a:buChar char="―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-30dB</a:t>
            </a:r>
          </a:p>
          <a:p>
            <a:pPr marL="512763" lvl="2" indent="-28416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DL signal of at least -30dB mw is needed for the RF power harvesting module to harvest and reserve energy</a:t>
            </a:r>
          </a:p>
          <a:p>
            <a:pPr marL="512763" lvl="2" indent="-28416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The power harvesting efficiency degrades rapidly as the DL signal becomes weaker, not linearly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AB0A9-4B7B-470C-81B0-E2B8E3EBD14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69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Backscattering Transmission</a:t>
            </a:r>
            <a:endParaRPr lang="en-US" kern="0" dirty="0"/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5FAD23EF-ABD7-4DD1-BE92-C6DAACBE2BBB}"/>
              </a:ext>
            </a:extLst>
          </p:cNvPr>
          <p:cNvSpPr txBox="1"/>
          <p:nvPr/>
        </p:nvSpPr>
        <p:spPr>
          <a:xfrm>
            <a:off x="696913" y="4666991"/>
            <a:ext cx="7740244" cy="146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285750" indent="-285750" defTabSz="6191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terminal itself does not have a transmitter, it transmit uplink signal in a backscattering manner. </a:t>
            </a:r>
          </a:p>
          <a:p>
            <a:pPr marL="285750" indent="-285750" defTabSz="6191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signal is modulated on the received carrier by adaptation of properties(e.g., impedance) of the circuit of the terminal.  </a:t>
            </a:r>
          </a:p>
          <a:p>
            <a:pPr marL="285750" indent="-285750" defTabSz="6191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bits string(i.e., 0,1, 1,0) is used to control the adaptation. </a:t>
            </a:r>
            <a:endParaRPr lang="zh-CN" altLang="en-US"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943FAC11-57C8-4251-89D5-6602FEA6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35" y="1600200"/>
            <a:ext cx="8220075" cy="2895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D0326C-87A2-4C64-9443-0A1EED078F8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67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Coexistence with Legacy Wi-Fi System When Considering  Backscattering based technique</a:t>
            </a:r>
            <a:endParaRPr lang="en-US" kern="0" dirty="0"/>
          </a:p>
        </p:txBody>
      </p:sp>
      <p:pic>
        <p:nvPicPr>
          <p:cNvPr id="22" name="图片 4">
            <a:extLst>
              <a:ext uri="{FF2B5EF4-FFF2-40B4-BE49-F238E27FC236}">
                <a16:creationId xmlns:a16="http://schemas.microsoft.com/office/drawing/2014/main" id="{719865FD-F887-4F28-A163-981DA3C6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14800"/>
            <a:ext cx="5096573" cy="2220499"/>
          </a:xfrm>
          <a:prstGeom prst="rect">
            <a:avLst/>
          </a:prstGeom>
        </p:spPr>
      </p:pic>
      <p:sp>
        <p:nvSpPr>
          <p:cNvPr id="23" name="文本框 5">
            <a:extLst>
              <a:ext uri="{FF2B5EF4-FFF2-40B4-BE49-F238E27FC236}">
                <a16:creationId xmlns:a16="http://schemas.microsoft.com/office/drawing/2014/main" id="{ABCF6B63-DB85-496E-AC35-75E201BAB45D}"/>
              </a:ext>
            </a:extLst>
          </p:cNvPr>
          <p:cNvSpPr txBox="1"/>
          <p:nvPr/>
        </p:nvSpPr>
        <p:spPr>
          <a:xfrm>
            <a:off x="469494" y="1708150"/>
            <a:ext cx="829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1800" dirty="0"/>
              <a:t>UL transmission from tag</a:t>
            </a:r>
          </a:p>
          <a:p>
            <a:pPr marL="630238" lvl="1" indent="-173038">
              <a:buFont typeface="Wingdings" panose="05000000000000000000" pitchFamily="2" charset="2"/>
              <a:buChar char="§"/>
            </a:pPr>
            <a:r>
              <a:rPr lang="en-US" altLang="zh-CN" sz="1800" dirty="0"/>
              <a:t>AP: TXOP holder</a:t>
            </a:r>
          </a:p>
          <a:p>
            <a:pPr lvl="2" indent="-174625">
              <a:buFont typeface="Arial" panose="020B0604020202020204" pitchFamily="34" charset="0"/>
              <a:buChar char="•"/>
            </a:pPr>
            <a:r>
              <a:rPr lang="en-US" altLang="zh-CN" sz="1800" dirty="0"/>
              <a:t>AP sends a trigger frame to solicit UL transmission from tag</a:t>
            </a:r>
          </a:p>
          <a:p>
            <a:pPr lvl="2" indent="-174625">
              <a:buFont typeface="Arial" panose="020B0604020202020204" pitchFamily="34" charset="0"/>
              <a:buChar char="•"/>
            </a:pPr>
            <a:r>
              <a:rPr lang="en-US" altLang="zh-CN" sz="1800" dirty="0"/>
              <a:t>AP sends preamble and carrier wave to the tag.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zh-CN" sz="1800" dirty="0"/>
              <a:t>Tag: TXOP responder</a:t>
            </a:r>
          </a:p>
          <a:p>
            <a:pPr lvl="2" indent="-174625">
              <a:buFont typeface="Arial" panose="020B0604020202020204" pitchFamily="34" charset="0"/>
              <a:buChar char="•"/>
            </a:pPr>
            <a:r>
              <a:rPr lang="en-US" altLang="zh-CN" sz="1800" dirty="0"/>
              <a:t>Tag backscatters the preamble part and modulates data information using backscattering manner based on the carrier wave, with a frequency offset with respect to the DL signal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62A6B8-B446-46B3-AD4A-0F88471BB63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71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IoT technologies within 802.11 family 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57200" y="1386682"/>
            <a:ext cx="8086660" cy="493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802.11 ah (specifically for IoT applications)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in sub-1GHz band.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low-data rate, low-duty cycle, long-battery life, long-range applications, e.g.</a:t>
            </a:r>
          </a:p>
          <a:p>
            <a:pPr marL="854075" lvl="2" indent="-2143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 and meters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smart grid, environmental/agricultural monitoring, industrial process sensors, healthcare, home/building automation, home sensors </a:t>
            </a:r>
          </a:p>
          <a:p>
            <a:pPr marL="854075" lvl="2" indent="-2143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Backhaul sensor and meter data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technical features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narrower BW PPDU transmission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1/2/4/8/16 MHz BW S1G PPDU). 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 consumption operation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TWT/RAW, Energy limited operation )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simplified MAC (e.g. NDP CMAC PPDU, PV1 MPDU, RID)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thousands of STA’s per BSS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range up to 1km, outdoor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Wi-Fi (802.11a/b/g/n/ac/ax/be)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in 2.4/5/6 GHz bands.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some features which are useful for IoT applications (e.g. OFDMA, triggered UL access, TWT, support of 20 MHz only STA)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AABD6FF-232D-4B87-8694-E829445ACAE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0B70F-879D-40AB-9773-704457BA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5B0351-EEBD-4F2B-BBFE-A8CDB3C9FAC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79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What is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GB" sz="2800" dirty="0"/>
              <a:t>?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35279" y="1312226"/>
            <a:ext cx="8351521" cy="51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definition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Ambient power-enabled IoT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an IoT service with an IoT device powered by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harvesting 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waves, solar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/light, 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any other possible power sources.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battery-less IoT devices 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powered by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harvesting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equipped with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(ultra-) low-power transceiver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power consumption of less than 1mW) 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is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scope of 802.11ah and standard Wi-Fi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devices typically are powered by a battery. 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their power consumption and complexity, battery cannot be replaced by </a:t>
            </a:r>
            <a:r>
              <a:rPr lang="en-GB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mbient power.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74725" lvl="2" indent="-2301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power consumption of S1G devices is about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 of to hundreds of mw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while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typical </a:t>
            </a:r>
            <a:r>
              <a:rPr lang="en-GB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altLang="zh-CN" sz="1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mbient power is less than 1mw 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(considering the restriction of device form factor).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4725" lvl="2" indent="-2301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OFDM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Wi-Fi devices restricts their complexity and power consumption.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871552B-FD15-47F5-98A5-87775F64900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A26FB7-5E77-4B6B-AC91-00B93EBD1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F71F1-5F38-4351-A8B9-A6A3769F5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F933B-01AB-417E-B215-614D68F9A949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870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250620" cy="457200"/>
          </a:xfrm>
        </p:spPr>
        <p:txBody>
          <a:bodyPr/>
          <a:lstStyle/>
          <a:p>
            <a:r>
              <a:rPr lang="en-US" sz="2800" dirty="0"/>
              <a:t>Why considering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2800" dirty="0"/>
              <a:t>? (1/3)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59980" y="1354032"/>
            <a:ext cx="8326820" cy="522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IoT network is competitive from the perspective of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deployment cost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due to widespread deployment and free use of unlicensed frequency band. 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there are still lot of use cases and applications that can not be met by using existing Wi-Fi IoT technologies: 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device driven by a battery is not applicable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e.g., under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environmental conditions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high pressure, extremely high/low temperature, humid environment) or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maintenance-free devices are required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no need to replace a battery for the device) 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device with ultra-low complexity, very small device form factor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mm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life cycle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 is required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zh-CN" altLang="zh-C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Wi-Fi will enable a new kind of IoT service in many to-B and to-C areas, which will be beneficial for the Wi-Fi ecosystem.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1" indent="0">
              <a:spcBef>
                <a:spcPts val="0"/>
              </a:spcBef>
              <a:spcAft>
                <a:spcPts val="200"/>
              </a:spcAft>
            </a:pPr>
            <a:r>
              <a:rPr lang="en-US" altLang="zh-CN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3GPP begin to study ambient power-enabled IoT since Rel-19 [</a:t>
            </a:r>
            <a:r>
              <a:rPr lang="en-GB" altLang="zh-CN" sz="1400" dirty="0">
                <a:latin typeface="Times New Roman"/>
                <a:ea typeface="MS Gothic"/>
              </a:rPr>
              <a:t>S1-220192 New SID: Study on Ambient power-enabled Internet of Things, Lei Huang (OPPO)]</a:t>
            </a:r>
            <a:endParaRPr lang="zh-CN" altLang="zh-CN" sz="1400" dirty="0">
              <a:latin typeface="Times New Roman"/>
              <a:ea typeface="MS Gothic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FB260A-030D-4E25-99DB-B39C8FBCB3C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860A9B-C060-445F-9138-CB8E6E76837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01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460" y="915986"/>
            <a:ext cx="8153400" cy="457200"/>
          </a:xfrm>
        </p:spPr>
        <p:txBody>
          <a:bodyPr/>
          <a:lstStyle/>
          <a:p>
            <a:r>
              <a:rPr lang="en-US" sz="2800" dirty="0"/>
              <a:t>Why considering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2800" dirty="0"/>
              <a:t>? (2/3)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195230" y="1682747"/>
            <a:ext cx="875354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There have been lots of study of ambient power-enabled IoT in IEEE community. In addition, many prototypes have been developed. 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+mn-lt"/>
              </a:rPr>
              <a:t>Optimizing M2M Energy Efficiency in IEEE 802.11ah, IEEE GLOBECOM 2015</a:t>
            </a:r>
          </a:p>
          <a:p>
            <a:pPr marL="568325" lvl="1" indent="-50800"/>
            <a:r>
              <a:rPr lang="en-US" altLang="zh-CN" sz="1600" dirty="0">
                <a:latin typeface="+mn-lt"/>
              </a:rPr>
              <a:t>“the battery dependency of an 802.11ah sensor is significantly lowered </a:t>
            </a:r>
            <a:r>
              <a:rPr lang="en-US" altLang="zh-CN" sz="1600" dirty="0">
                <a:solidFill>
                  <a:srgbClr val="0000FF"/>
                </a:solidFill>
                <a:latin typeface="+mn-lt"/>
              </a:rPr>
              <a:t>by energy harvesting provided that the sensor size  and energy harvesting efficiency are sufficient for the utilized ambient energy source</a:t>
            </a:r>
            <a:r>
              <a:rPr lang="en-US" altLang="zh-CN" sz="1600" dirty="0">
                <a:latin typeface="+mn-lt"/>
              </a:rPr>
              <a:t>.”</a:t>
            </a:r>
          </a:p>
          <a:p>
            <a:pPr marL="568325" indent="-285750"/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+mn-lt"/>
              </a:rPr>
              <a:t>Low-Power Downlink for the Internet of Things using IEEE 802.11-compliant Wake-Up Receivers, IEEE INFOCOM 2021</a:t>
            </a:r>
          </a:p>
          <a:p>
            <a:endParaRPr lang="en-US" altLang="zh-CN" sz="1800" dirty="0">
              <a:latin typeface="+mn-lt"/>
            </a:endParaRPr>
          </a:p>
          <a:p>
            <a:endParaRPr lang="en-US" altLang="zh-CN" sz="2400" dirty="0">
              <a:latin typeface="+mn-lt"/>
            </a:endParaRPr>
          </a:p>
          <a:p>
            <a:endParaRPr lang="en-US" altLang="zh-CN" sz="2400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b="1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 marL="0" indent="0"/>
            <a:endParaRPr lang="en-US" altLang="zh-CN" sz="9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57465-E384-42A6-9876-26B69C52ADC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FA6D4-8CCC-49F3-9AB9-9B831AAE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ED723-6BBD-4D59-8A5F-7964EB2DC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CDC96-2F88-4D1A-BB99-BCEE8A1C695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63E5B-D518-402E-9BDF-2EA1FCB5C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" y="4572000"/>
            <a:ext cx="7761288" cy="17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2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460" y="651588"/>
            <a:ext cx="8153400" cy="809901"/>
          </a:xfrm>
        </p:spPr>
        <p:txBody>
          <a:bodyPr/>
          <a:lstStyle/>
          <a:p>
            <a:r>
              <a:rPr lang="en-US" sz="2800" dirty="0"/>
              <a:t>Why considering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2800" dirty="0"/>
              <a:t>? (3/3)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11042" y="1725902"/>
            <a:ext cx="8525202" cy="6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altLang="zh-CN" sz="1600" b="1" dirty="0"/>
              <a:t>Powering the Next Billion Devices with Wi-Fi, Communications of the ACM, March 2017</a:t>
            </a:r>
          </a:p>
          <a:p>
            <a:pPr marL="233363" indent="0"/>
            <a:r>
              <a:rPr lang="en-US" altLang="zh-CN" sz="1600" dirty="0"/>
              <a:t>“</a:t>
            </a:r>
            <a:r>
              <a:rPr lang="en-US" altLang="zh-CN" sz="1600" dirty="0">
                <a:solidFill>
                  <a:srgbClr val="0000FF"/>
                </a:solidFill>
              </a:rPr>
              <a:t>A harvester hardware that efficiently receives</a:t>
            </a:r>
            <a:r>
              <a:rPr lang="en-US" altLang="zh-CN" sz="1600" dirty="0"/>
              <a:t> power across multiple 2.4 GHz Wi-Fi channels. ”</a:t>
            </a: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7B71D14-35BD-46EF-81FB-3A0060AF0BD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521C4-6B62-4484-8269-AE1AB1B8E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60B8D-FCF4-473B-803C-6C6A12995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D94A8-805C-4152-B1E9-2A7C73F1ADD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13EC7-36E6-45E8-B7F2-F74FDF198D0E}"/>
              </a:ext>
            </a:extLst>
          </p:cNvPr>
          <p:cNvSpPr/>
          <p:nvPr/>
        </p:nvSpPr>
        <p:spPr>
          <a:xfrm>
            <a:off x="411042" y="4223890"/>
            <a:ext cx="82201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/>
              <a:t>Feasibility of Wireless Sensors using Ambient 2.4GHz RF Energy, 2012 IEEE Conference on Sensors</a:t>
            </a:r>
          </a:p>
          <a:p>
            <a:pPr marL="233363" indent="0"/>
            <a:r>
              <a:rPr lang="en-US" altLang="zh-CN" sz="1600" dirty="0"/>
              <a:t>“</a:t>
            </a:r>
            <a:r>
              <a:rPr lang="en-US" altLang="zh-CN" sz="1600" dirty="0">
                <a:solidFill>
                  <a:srgbClr val="0000FF"/>
                </a:solidFill>
              </a:rPr>
              <a:t>Energy harvesting is a promising way to supplant batteries</a:t>
            </a:r>
            <a:r>
              <a:rPr lang="en-US" altLang="zh-CN" sz="1600" dirty="0"/>
              <a:t>, the most common sources of energy harvesting being photovoltaic, thermal, and vibrational energy sources, or a hybrid of these sources. Human motion energy harvesting has also been shown to be realistic, which can provide energy for mobile or wearable sensor networks. Lately, </a:t>
            </a:r>
            <a:r>
              <a:rPr lang="en-US" altLang="zh-CN" sz="1600" dirty="0">
                <a:solidFill>
                  <a:srgbClr val="0000FF"/>
                </a:solidFill>
              </a:rPr>
              <a:t>the feasibility of harvesting ambient RF energy, particularly from the crowded 2.4GHz ISM band, has been the subject of speculation in the literature</a:t>
            </a:r>
            <a:r>
              <a:rPr lang="en-US" altLang="zh-CN" sz="1600" dirty="0"/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4458F-C477-4C07-A289-39A80B87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4" y="2503359"/>
            <a:ext cx="7974376" cy="13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4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Use cases of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</a:t>
            </a:r>
            <a:r>
              <a:rPr lang="en-US" sz="2800" dirty="0"/>
              <a:t>(1/3)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09600" y="1463870"/>
            <a:ext cx="8040607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Smart home</a:t>
            </a:r>
          </a:p>
          <a:p>
            <a:pPr marL="285750" lvl="2" indent="-285750"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Ambient power-enabled IOT device can be used in the following applications: 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Home monitoring: monitoring house environment, e.g., temperature, humidity, gas leakage etc.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Home security: detecting intruders approaching house/home.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Asset management: finding things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D0FDD21-74E9-470E-B810-C2AD9F0C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3327048"/>
            <a:ext cx="4310329" cy="28451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CC4E90B-5942-462B-BE2E-8C0F79A3E6C5}"/>
              </a:ext>
            </a:extLst>
          </p:cNvPr>
          <p:cNvSpPr txBox="1"/>
          <p:nvPr/>
        </p:nvSpPr>
        <p:spPr>
          <a:xfrm>
            <a:off x="609600" y="3480424"/>
            <a:ext cx="3658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Requirements of the devices: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Ultra-low power consumption, e.g., less than 1mW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Battery-less, thus no need to replace a battery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Small form factor, e.g., thickness of 1mm and area of several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cm</a:t>
            </a:r>
            <a:r>
              <a:rPr lang="en-US" altLang="zh-CN" sz="1600" kern="0" baseline="30000" dirty="0">
                <a:solidFill>
                  <a:srgbClr val="000000"/>
                </a:solidFill>
                <a:latin typeface="Times New Roman"/>
                <a:ea typeface="MS Gothic"/>
              </a:rPr>
              <a:t>2</a:t>
            </a:r>
          </a:p>
          <a:p>
            <a:pPr lvl="1" defTabSz="449263">
              <a:buClr>
                <a:srgbClr val="000000"/>
              </a:buClr>
              <a:buSzPct val="100000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  <a:sym typeface="OPPOSans M"/>
            </a:endParaRPr>
          </a:p>
          <a:p>
            <a:pPr lvl="1" defTabSz="449263">
              <a:buClr>
                <a:srgbClr val="000000"/>
              </a:buClr>
              <a:buSzPct val="100000"/>
            </a:pPr>
            <a:endParaRPr lang="zh-CN" alt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F4D63A4-C6F7-4CFD-AF74-C221AD3B4CB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1EE7F-3EC0-4F8C-A5FA-FE50009DC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62A8A-7CF4-4E44-97BD-211B1799B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041EA-BEC5-4B40-89A1-0050972CC4D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3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Use cases of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</a:t>
            </a:r>
            <a:r>
              <a:rPr lang="en-US" sz="2800" dirty="0"/>
              <a:t>(2/3)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304800" y="1222377"/>
            <a:ext cx="830580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Logistics and warehousing</a:t>
            </a:r>
          </a:p>
          <a:p>
            <a:pPr marL="517525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Ambient power enabled IoT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devices can be attached to the packet of the goods for goods tracking during the whole logistics procedure.</a:t>
            </a:r>
          </a:p>
          <a:p>
            <a:pPr marL="517525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Requirements of the devices: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Ultra-low power consumption, e.g., less than 100uW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Battery-less, thus no need to replace a battery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Small form factor, e.g., thickness of 1mm and area of several </a:t>
            </a:r>
            <a:r>
              <a:rPr lang="en-US" altLang="zh-CN" sz="1600" dirty="0">
                <a:ea typeface="Times New Roman" panose="02020603050405020304" pitchFamily="18" charset="0"/>
              </a:rPr>
              <a:t>cm</a:t>
            </a:r>
            <a:r>
              <a:rPr lang="en-US" altLang="zh-CN" sz="1600" baseline="30000" dirty="0">
                <a:ea typeface="Times New Roman" panose="02020603050405020304" pitchFamily="18" charset="0"/>
              </a:rPr>
              <a:t>2</a:t>
            </a:r>
            <a:endParaRPr lang="zh-CN" altLang="en-US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A80C48C-CF55-449F-9166-6B1762EF6E44}"/>
              </a:ext>
            </a:extLst>
          </p:cNvPr>
          <p:cNvGrpSpPr/>
          <p:nvPr/>
        </p:nvGrpSpPr>
        <p:grpSpPr>
          <a:xfrm>
            <a:off x="645805" y="3306347"/>
            <a:ext cx="7928589" cy="2962532"/>
            <a:chOff x="590551" y="4372472"/>
            <a:chExt cx="10182223" cy="193494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925205-949D-468C-A714-B78229E47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551" y="4405585"/>
              <a:ext cx="2800350" cy="1868716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C3DED33-FCB5-4D8A-9447-1C77D7A72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649" y="4372472"/>
              <a:ext cx="2905125" cy="193494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856C985-062A-4A22-ACC9-C1CD02AB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1463" y="4405585"/>
              <a:ext cx="3153548" cy="1868716"/>
            </a:xfrm>
            <a:prstGeom prst="rect">
              <a:avLst/>
            </a:prstGeom>
          </p:spPr>
        </p:pic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B022B6B-B52C-4A42-B6C9-7FD8B3E983F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877E3F-07FD-4946-B057-C13CC13D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Lei Huang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37A2A-1B2A-455C-BF6E-3C7BC2EB6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53C75-8AA2-4C6E-90A2-6D723E0C1ED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802.11-22/0645r1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2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72703</TotalTime>
  <Words>2443</Words>
  <Application>Microsoft Office PowerPoint</Application>
  <PresentationFormat>On-screen Show (4:3)</PresentationFormat>
  <Paragraphs>376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Helvetica Neue</vt:lpstr>
      <vt:lpstr>微软雅黑</vt:lpstr>
      <vt:lpstr>MS Gothic</vt:lpstr>
      <vt:lpstr>OPPOSans M</vt:lpstr>
      <vt:lpstr>宋体</vt:lpstr>
      <vt:lpstr>Arial</vt:lpstr>
      <vt:lpstr>Calibri</vt:lpstr>
      <vt:lpstr>Times New Roman</vt:lpstr>
      <vt:lpstr>Wingdings</vt:lpstr>
      <vt:lpstr>ACcord Submission Template</vt:lpstr>
      <vt:lpstr>Ambient Power Enabled IoT for Wi-Fi</vt:lpstr>
      <vt:lpstr>Outline</vt:lpstr>
      <vt:lpstr>Available IoT technologies within 802.11 family </vt:lpstr>
      <vt:lpstr>What is ambient power-enabled IoT?</vt:lpstr>
      <vt:lpstr>Why considering ambient power-enabled IoT? (1/3)</vt:lpstr>
      <vt:lpstr>Why considering ambient power-enabled IoT? (2/3)</vt:lpstr>
      <vt:lpstr>Why considering ambient power-enabled IoT? (3/3)</vt:lpstr>
      <vt:lpstr>Use cases of ambient power-enabled IoT (1/3)</vt:lpstr>
      <vt:lpstr>Use cases of ambient power-enabled IoT (2/3)</vt:lpstr>
      <vt:lpstr>Use cases of ambient power-enabled IoT (3/3)</vt:lpstr>
      <vt:lpstr>PowerPoint Presentation</vt:lpstr>
      <vt:lpstr>PowerPoint Presentation</vt:lpstr>
      <vt:lpstr>Challenges of Ambient Power-Enabled IoT for WLAN </vt:lpstr>
      <vt:lpstr>Technology and Standardization Gaps (1/2)</vt:lpstr>
      <vt:lpstr>Technology and Standardization Gaps (2/2)</vt:lpstr>
      <vt:lpstr>Summary</vt:lpstr>
      <vt:lpstr>Straw Poll 1</vt:lpstr>
      <vt:lpstr>Straw Poll 2</vt:lpstr>
      <vt:lpstr>PowerPoint Presentation</vt:lpstr>
      <vt:lpstr>PowerPoint Presentation</vt:lpstr>
      <vt:lpstr>PowerPoint Presentation</vt:lpstr>
      <vt:lpstr>PowerPoint Presentation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HUANG LEI</cp:lastModifiedBy>
  <cp:revision>1351</cp:revision>
  <cp:lastPrinted>1998-02-10T13:28:06Z</cp:lastPrinted>
  <dcterms:created xsi:type="dcterms:W3CDTF">2009-12-02T19:05:24Z</dcterms:created>
  <dcterms:modified xsi:type="dcterms:W3CDTF">2022-05-16T12:47:26Z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</Properties>
</file>