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751" r:id="rId3"/>
    <p:sldId id="764" r:id="rId4"/>
    <p:sldId id="765" r:id="rId5"/>
    <p:sldId id="777" r:id="rId6"/>
    <p:sldId id="781" r:id="rId7"/>
    <p:sldId id="782" r:id="rId8"/>
    <p:sldId id="783" r:id="rId9"/>
    <p:sldId id="763" r:id="rId10"/>
    <p:sldId id="768" r:id="rId11"/>
    <p:sldId id="778" r:id="rId12"/>
    <p:sldId id="779" r:id="rId13"/>
    <p:sldId id="780" r:id="rId14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00FF"/>
    <a:srgbClr val="CC00FF"/>
    <a:srgbClr val="990099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854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802.11-22/0642r1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SP for </a:t>
            </a:r>
            <a:r>
              <a:rPr lang="en-US" dirty="0" err="1" smtClean="0"/>
              <a:t>TGbf</a:t>
            </a:r>
            <a:r>
              <a:rPr lang="en-US" dirty="0" smtClean="0"/>
              <a:t> </a:t>
            </a:r>
            <a:r>
              <a:rPr lang="en-US" dirty="0" err="1" smtClean="0"/>
              <a:t>Freq</a:t>
            </a:r>
            <a:r>
              <a:rPr lang="en-US" dirty="0" smtClean="0"/>
              <a:t> Domain CSI Feedback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2022-03-31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113316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CA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9387"/>
            <a:ext cx="8610600" cy="4799013"/>
          </a:xfrm>
        </p:spPr>
        <p:txBody>
          <a:bodyPr/>
          <a:lstStyle/>
          <a:p>
            <a:r>
              <a:rPr lang="en-CA" altLang="zh-CN" dirty="0" smtClean="0"/>
              <a:t>Do you agree to have a conditional mandatory CSI Feedback scheme according to the CSI matrices feedback as defined in IEEE </a:t>
            </a:r>
            <a:r>
              <a:rPr lang="en-CA" altLang="zh-CN" dirty="0" err="1" smtClean="0"/>
              <a:t>Std</a:t>
            </a:r>
            <a:r>
              <a:rPr lang="en-CA" altLang="zh-CN" dirty="0" smtClean="0"/>
              <a:t> 802.11-2020 with the additional following implementation updates?</a:t>
            </a:r>
          </a:p>
          <a:p>
            <a:pPr lvl="1"/>
            <a:r>
              <a:rPr lang="en-CA" altLang="zh-CN" dirty="0" smtClean="0"/>
              <a:t>The bandwidth parameter is extended to support up to 160 MHz/320 MHz depending on Sensing NDP format </a:t>
            </a:r>
          </a:p>
          <a:p>
            <a:pPr lvl="1"/>
            <a:r>
              <a:rPr lang="en-CA" altLang="zh-CN" dirty="0" smtClean="0"/>
              <a:t>The TX-RX pair parameters are extended to support up to 8 RF chains in each TX and RX</a:t>
            </a:r>
          </a:p>
          <a:p>
            <a:pPr lvl="1"/>
            <a:r>
              <a:rPr lang="en-US" altLang="zh-CN" dirty="0"/>
              <a:t>The maximums of the real and imaginary </a:t>
            </a:r>
            <a:r>
              <a:rPr lang="en-US" altLang="zh-CN" dirty="0" smtClean="0"/>
              <a:t>parts </a:t>
            </a:r>
            <a:r>
              <a:rPr lang="en-US" altLang="zh-CN" dirty="0"/>
              <a:t>across the entire subcarriers </a:t>
            </a:r>
            <a:r>
              <a:rPr lang="en-US" altLang="zh-CN" dirty="0" smtClean="0"/>
              <a:t>can be found per each link (TX-RX pair) for the Scale Factor</a:t>
            </a:r>
          </a:p>
          <a:p>
            <a:pPr lvl="1"/>
            <a:r>
              <a:rPr lang="en-CA" altLang="zh-CN" dirty="0" smtClean="0"/>
              <a:t>This is for the </a:t>
            </a:r>
            <a:r>
              <a:rPr lang="en-CA" altLang="zh-CN" dirty="0" err="1" smtClean="0"/>
              <a:t>freq</a:t>
            </a:r>
            <a:r>
              <a:rPr lang="en-CA" altLang="zh-CN" dirty="0" smtClean="0"/>
              <a:t> domain CSI feedback</a:t>
            </a:r>
          </a:p>
          <a:p>
            <a:pPr lvl="1"/>
            <a:r>
              <a:rPr lang="en-CA" altLang="zh-CN" dirty="0" smtClean="0"/>
              <a:t>“conditional mandatory” means that the CSI Feedback Scheme proposed in this SP is mandatorily supported, when the CSI Feedback is supported in a STA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04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Appendix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/>
              <a:t>802.11n CSI matrices quantization procedure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5837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80" y="685800"/>
            <a:ext cx="8915400" cy="533400"/>
          </a:xfrm>
        </p:spPr>
        <p:txBody>
          <a:bodyPr/>
          <a:lstStyle/>
          <a:p>
            <a:r>
              <a:rPr lang="en-CA" altLang="zh-CN" dirty="0"/>
              <a:t>802.11n CSI matrices quantization </a:t>
            </a:r>
            <a:r>
              <a:rPr lang="en-CA" altLang="zh-CN" dirty="0" smtClean="0"/>
              <a:t>procedure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334" y="1295400"/>
            <a:ext cx="8856246" cy="5029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000" dirty="0"/>
              <a:t>The maximums of the real and imaginary parts of each element of the matrix in each subcarrier are found as following</a:t>
            </a:r>
          </a:p>
          <a:p>
            <a:pPr marL="457200" indent="-457200">
              <a:buFont typeface="+mj-lt"/>
              <a:buAutoNum type="arabicPeriod"/>
            </a:pP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/>
              <a:t>The scaling ratio is calculated and quantized to 3 bits as following</a:t>
            </a:r>
            <a:endParaRPr lang="en-CA" altLang="zh-CN" sz="2000" dirty="0"/>
          </a:p>
          <a:p>
            <a:pPr marL="457200" indent="-457200">
              <a:buFont typeface="+mj-lt"/>
              <a:buAutoNum type="arabicPeriod"/>
            </a:pPr>
            <a:endParaRPr lang="en-US" altLang="zh-CN" sz="2000" dirty="0"/>
          </a:p>
          <a:p>
            <a:endParaRPr lang="en-CA" altLang="zh-CN" sz="2400" dirty="0"/>
          </a:p>
          <a:p>
            <a:endParaRPr lang="zh-CN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" y="1981200"/>
            <a:ext cx="9058275" cy="1162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355" y="3657600"/>
            <a:ext cx="68770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6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067800" cy="533400"/>
          </a:xfrm>
        </p:spPr>
        <p:txBody>
          <a:bodyPr/>
          <a:lstStyle/>
          <a:p>
            <a:r>
              <a:rPr lang="en-CA" altLang="zh-CN" sz="2600" dirty="0"/>
              <a:t>802.11n CSI matrices quantization procedure continues </a:t>
            </a:r>
            <a:r>
              <a:rPr lang="en-CA" altLang="zh-CN" sz="2600" dirty="0" smtClean="0"/>
              <a:t>…</a:t>
            </a:r>
            <a:endParaRPr lang="zh-CN" altLang="en-US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143000"/>
                <a:ext cx="8991600" cy="52562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CA" altLang="zh-CN" dirty="0"/>
                  <a:t>3. Linear Scaler of step 2 is given as following</a:t>
                </a:r>
              </a:p>
              <a:p>
                <a:pPr marL="0" indent="0">
                  <a:buNone/>
                </a:pPr>
                <a:endParaRPr lang="en-CA" altLang="zh-CN" dirty="0"/>
              </a:p>
              <a:p>
                <a:pPr marL="0" indent="0">
                  <a:buNone/>
                </a:pPr>
                <a:endParaRPr lang="en-CA" altLang="zh-CN" dirty="0"/>
              </a:p>
              <a:p>
                <a:pPr marL="0" indent="0">
                  <a:buNone/>
                </a:pPr>
                <a:endParaRPr lang="en-CA" altLang="zh-CN" dirty="0"/>
              </a:p>
              <a:p>
                <a:pPr marL="0" indent="0">
                  <a:buNone/>
                </a:pPr>
                <a:r>
                  <a:rPr lang="en-CA" altLang="zh-CN" dirty="0"/>
                  <a:t>4. </a:t>
                </a:r>
                <a:r>
                  <a:rPr lang="en-US" altLang="zh-CN" dirty="0"/>
                  <a:t>The real and imaginary parts of each element in the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𝒆𝒇𝒇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altLang="zh-CN" i="1" dirty="0"/>
                  <a:t>(k) </a:t>
                </a:r>
                <a:r>
                  <a:rPr lang="en-US" altLang="zh-CN" dirty="0"/>
                  <a:t>are quantized to </a:t>
                </a:r>
                <a:r>
                  <a:rPr lang="en-US" altLang="zh-CN" i="1" dirty="0" err="1"/>
                  <a:t>N</a:t>
                </a:r>
                <a:r>
                  <a:rPr lang="en-US" altLang="zh-CN" i="1" baseline="-25000" dirty="0" err="1"/>
                  <a:t>b</a:t>
                </a:r>
                <a:r>
                  <a:rPr lang="en-US" altLang="zh-CN" dirty="0"/>
                  <a:t> bits in twos complement encoding as defined by following</a:t>
                </a:r>
                <a:endParaRPr lang="en-CA" altLang="zh-CN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143000"/>
                <a:ext cx="8991600" cy="5256213"/>
              </a:xfrm>
              <a:blipFill rotWithShape="0">
                <a:blip r:embed="rId2"/>
                <a:stretch>
                  <a:fillRect l="-1085" t="-9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grpSp>
        <p:nvGrpSpPr>
          <p:cNvPr id="11" name="Group 10"/>
          <p:cNvGrpSpPr/>
          <p:nvPr/>
        </p:nvGrpSpPr>
        <p:grpSpPr>
          <a:xfrm>
            <a:off x="2320925" y="1676400"/>
            <a:ext cx="6728330" cy="1323975"/>
            <a:chOff x="2320925" y="1676400"/>
            <a:chExt cx="6728330" cy="132397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20925" y="1676400"/>
              <a:ext cx="4048125" cy="132397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228803" y="2462851"/>
              <a:ext cx="282045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b="1" dirty="0"/>
                <a:t>N</a:t>
              </a:r>
              <a:r>
                <a:rPr lang="en-CA" altLang="zh-CN" b="1" baseline="-25000" dirty="0"/>
                <a:t>SR </a:t>
              </a:r>
              <a:r>
                <a:rPr lang="en-CA" altLang="zh-CN" b="1" dirty="0"/>
                <a:t> indicates the half the size of</a:t>
              </a:r>
            </a:p>
            <a:p>
              <a:r>
                <a:rPr lang="en-CA" altLang="zh-CN" b="1" dirty="0"/>
                <a:t>Subcarriers per symbol excluding Nulls </a:t>
              </a:r>
              <a:endParaRPr lang="zh-CN" altLang="en-US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6200" y="4114800"/>
            <a:ext cx="8915400" cy="2286000"/>
            <a:chOff x="76200" y="4114800"/>
            <a:chExt cx="8915400" cy="22860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43200" y="4114800"/>
              <a:ext cx="6248400" cy="22860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6200" y="4706034"/>
              <a:ext cx="24794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b="1" i="1" dirty="0"/>
                <a:t>k</a:t>
              </a:r>
              <a:r>
                <a:rPr lang="en-CA" altLang="zh-CN" b="1" dirty="0"/>
                <a:t> is the subcarrier index</a:t>
              </a:r>
            </a:p>
            <a:p>
              <a:r>
                <a:rPr lang="en-CA" altLang="zh-CN" b="1" i="1" dirty="0"/>
                <a:t>R</a:t>
              </a:r>
              <a:r>
                <a:rPr lang="en-CA" altLang="zh-CN" b="1" dirty="0"/>
                <a:t> represents real component</a:t>
              </a:r>
            </a:p>
            <a:p>
              <a:r>
                <a:rPr lang="en-CA" altLang="zh-CN" b="1" i="1" dirty="0"/>
                <a:t>I</a:t>
              </a:r>
              <a:r>
                <a:rPr lang="en-CA" altLang="zh-CN" b="1" dirty="0"/>
                <a:t> represents imaginary component </a:t>
              </a:r>
              <a:endParaRPr lang="zh-CN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446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98482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105400"/>
          </a:xfrm>
        </p:spPr>
        <p:txBody>
          <a:bodyPr/>
          <a:lstStyle/>
          <a:p>
            <a:r>
              <a:rPr lang="en-US" dirty="0" smtClean="0"/>
              <a:t>The following CSI Feedback (Freq. Domain) methods have been introduced in </a:t>
            </a:r>
            <a:r>
              <a:rPr lang="en-US" dirty="0" err="1" smtClean="0"/>
              <a:t>TGbf</a:t>
            </a:r>
            <a:r>
              <a:rPr lang="en-US" dirty="0" smtClean="0"/>
              <a:t> </a:t>
            </a:r>
          </a:p>
          <a:p>
            <a:pPr lvl="1"/>
            <a:r>
              <a:rPr lang="en-CA" dirty="0" smtClean="0"/>
              <a:t>11n based CSI Quantization with extension to higher bandwidth and number of RF chains [1]</a:t>
            </a:r>
          </a:p>
          <a:p>
            <a:pPr lvl="1"/>
            <a:r>
              <a:rPr lang="en-CA" dirty="0" smtClean="0"/>
              <a:t>2’s power scaling method [2]</a:t>
            </a:r>
          </a:p>
          <a:p>
            <a:pPr lvl="1"/>
            <a:r>
              <a:rPr lang="en-CA" dirty="0" smtClean="0"/>
              <a:t>Differential CSI Quantization [3]</a:t>
            </a:r>
          </a:p>
          <a:p>
            <a:pPr lvl="1"/>
            <a:r>
              <a:rPr lang="en-CA" dirty="0" smtClean="0"/>
              <a:t>Phase and Magnitude [4]</a:t>
            </a:r>
            <a:endParaRPr lang="en-US" dirty="0" smtClean="0"/>
          </a:p>
          <a:p>
            <a:endParaRPr lang="en-US" dirty="0" smtClean="0">
              <a:sym typeface="Wingdings" pitchFamily="2" charset="2"/>
            </a:endParaRPr>
          </a:p>
          <a:p>
            <a:r>
              <a:rPr lang="en-CA" dirty="0" smtClean="0">
                <a:sym typeface="Wingdings" pitchFamily="2" charset="2"/>
              </a:rPr>
              <a:t>A thorough examination of each scheme has been conducted based on the following three metrics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Performance (Signal to Quantization Noise Ratio)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Complexity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Feedback Overhead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sz="2000" dirty="0" smtClean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59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2187"/>
            <a:ext cx="7772400" cy="303213"/>
          </a:xfrm>
        </p:spPr>
        <p:txBody>
          <a:bodyPr/>
          <a:lstStyle/>
          <a:p>
            <a:r>
              <a:rPr lang="en-CA" altLang="zh-CN" dirty="0" smtClean="0"/>
              <a:t>Comparison of two schemes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87569772"/>
                  </p:ext>
                </p:extLst>
              </p:nvPr>
            </p:nvGraphicFramePr>
            <p:xfrm>
              <a:off x="152400" y="2503665"/>
              <a:ext cx="8839200" cy="333808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7800"/>
                    <a:gridCol w="1752600"/>
                    <a:gridCol w="2743200"/>
                    <a:gridCol w="2895600"/>
                  </a:tblGrid>
                  <a:tr h="376695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Performance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Complexity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Feedback Overhead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1182176"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[1] 11n based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Best. Upper Bound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Division operation in the normalization with scale factor. Not a big issue</a:t>
                          </a:r>
                          <a:r>
                            <a:rPr lang="en-CA" altLang="zh-CN" baseline="0" dirty="0" smtClean="0"/>
                            <a:t> in the mass production 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Scale factor can be fed-back per link (1dB loss from the per-tone scale factor feedback)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949185"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[2] Fractional scaling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1 dB loss from [1] with </a:t>
                          </a:r>
                          <a:r>
                            <a:rPr lang="en-CA" altLang="zh-CN" dirty="0" smtClean="0"/>
                            <a:t>6 </a:t>
                          </a:r>
                          <a:r>
                            <a:rPr lang="en-CA" altLang="zh-CN" dirty="0" smtClean="0"/>
                            <a:t>bit scale factor feedback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Bit shift in the normalization with scale factor. Pre-normalization may be required to obtain the maximum channel gain bounded by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kumimoji="0" lang="en-CA" altLang="zh-CN" sz="1800" b="1" i="1" kern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kumimoji="0" lang="en-CA" altLang="zh-CN" sz="1800" b="1" i="1" ker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CA" altLang="zh-CN" sz="1800" b="1" i="1" ker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e>
                                    <m:sup>
                                      <m:sSub>
                                        <m:sSubPr>
                                          <m:ctrlPr>
                                            <a:rPr kumimoji="0" lang="en-US" altLang="zh-CN" sz="1800" b="1" i="1" ker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0" lang="en-US" altLang="zh-CN" sz="1800" b="1" i="1" ker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𝑵</m:t>
                                          </m:r>
                                        </m:e>
                                        <m:sub>
                                          <m:r>
                                            <a:rPr kumimoji="0" lang="en-US" altLang="zh-CN" sz="1800" b="1" i="1" ker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𝒑</m:t>
                                          </m:r>
                                        </m:sub>
                                      </m:sSub>
                                      <m:r>
                                        <a:rPr kumimoji="0" lang="en-CA" altLang="zh-CN" sz="1800" b="1" i="1" ker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kumimoji="0" lang="en-CA" altLang="zh-CN" sz="1800" b="1" i="1" ker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</m:sSup>
                                  <m:r>
                                    <a:rPr kumimoji="0" lang="en-CA" altLang="zh-CN" sz="1800" b="1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kumimoji="0" lang="en-CA" altLang="zh-CN" sz="1800" b="1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Similar</a:t>
                          </a:r>
                          <a:r>
                            <a:rPr lang="en-CA" altLang="zh-CN" baseline="0" dirty="0" smtClean="0"/>
                            <a:t> to </a:t>
                          </a:r>
                          <a:r>
                            <a:rPr lang="en-CA" altLang="zh-CN" dirty="0" smtClean="0"/>
                            <a:t>[1]. Scale factor can be fed-back per link</a:t>
                          </a:r>
                          <a:endParaRPr lang="zh-CN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87569772"/>
                  </p:ext>
                </p:extLst>
              </p:nvPr>
            </p:nvGraphicFramePr>
            <p:xfrm>
              <a:off x="152400" y="2503665"/>
              <a:ext cx="8839200" cy="333808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47800"/>
                    <a:gridCol w="1752600"/>
                    <a:gridCol w="2743200"/>
                    <a:gridCol w="2895600"/>
                  </a:tblGrid>
                  <a:tr h="376695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Performance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Complexity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altLang="zh-CN" dirty="0" smtClean="0">
                              <a:solidFill>
                                <a:schemeClr val="tx1"/>
                              </a:solidFill>
                            </a:rPr>
                            <a:t>Feedback Overhead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[1] 11n based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Best. Upper Bound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Division operation in the normalization with scale factor. Not a big issue</a:t>
                          </a:r>
                          <a:r>
                            <a:rPr lang="en-CA" altLang="zh-CN" baseline="0" dirty="0" smtClean="0"/>
                            <a:t> in the mass production 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Scale factor can be fed-back per link (1dB loss from the per-tone scale factor feedback)</a:t>
                          </a:r>
                          <a:endParaRPr lang="zh-CN" altLang="en-US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1772666"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[2] Fractional scaling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1 dB loss from [1] with </a:t>
                          </a:r>
                          <a:r>
                            <a:rPr lang="en-CA" altLang="zh-CN" dirty="0" smtClean="0"/>
                            <a:t>6 </a:t>
                          </a:r>
                          <a:r>
                            <a:rPr lang="en-CA" altLang="zh-CN" dirty="0" smtClean="0"/>
                            <a:t>bit scale factor feedback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17111" t="-89726" r="-106667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altLang="zh-CN" dirty="0" smtClean="0"/>
                            <a:t>Similar</a:t>
                          </a:r>
                          <a:r>
                            <a:rPr lang="en-CA" altLang="zh-CN" baseline="0" dirty="0" smtClean="0"/>
                            <a:t> to </a:t>
                          </a:r>
                          <a:r>
                            <a:rPr lang="en-CA" altLang="zh-CN" dirty="0" smtClean="0"/>
                            <a:t>[1]. Scale factor can be fed-back per link</a:t>
                          </a:r>
                          <a:endParaRPr lang="zh-CN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59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CA" altLang="zh-CN" dirty="0" smtClean="0"/>
              <a:t>Issue with 2’s power scaling method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="" xmlns:a16="http://schemas.microsoft.com/office/drawing/2014/main" id="{EB9A70E5-8F16-4046-85DA-20AC050FC0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88868" cy="59650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dirty="0" smtClean="0"/>
                  <a:t>Assuming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200" dirty="0" smtClean="0"/>
                  <a:t> is 1 and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, …</m:t>
                        </m:r>
                        <m:sSup>
                          <m:sSup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𝟏𝟏</m:t>
                            </m:r>
                          </m:sup>
                        </m:sSup>
                      </m:e>
                    </m:d>
                    <m:r>
                      <a:rPr lang="en-CA" altLang="zh-CN" sz="2000" b="1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B9A70E5-8F16-4046-85DA-20AC050FC0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88868" cy="596505"/>
              </a:xfrm>
              <a:blipFill rotWithShape="0">
                <a:blip r:embed="rId2"/>
                <a:stretch>
                  <a:fillRect l="-956" t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FB571228-EDA7-4A08-A0F6-101FB8D54509}"/>
                  </a:ext>
                </a:extLst>
              </p:cNvPr>
              <p:cNvSpPr txBox="1"/>
              <p:nvPr/>
            </p:nvSpPr>
            <p:spPr>
              <a:xfrm>
                <a:off x="2590800" y="1600200"/>
                <a:ext cx="3532249" cy="968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(2</m:t>
                          </m:r>
                        </m:e>
                        <m:sup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−1)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B571228-EDA7-4A08-A0F6-101FB8D545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1600200"/>
                <a:ext cx="3532249" cy="9681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785739" y="2680418"/>
                <a:ext cx="5142370" cy="16825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altLang="zh-CN" sz="200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CA" altLang="zh-CN" sz="200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 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CN" sz="200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9900FF"/>
                    </a:solidFill>
                  </a:rPr>
                  <a:t> is 1 and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altLang="zh-CN" sz="2000" b="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</m:sSup>
                  </m:oMath>
                </a14:m>
                <a:endParaRPr lang="en-CA" altLang="zh-CN" sz="2000" i="1" dirty="0" smtClean="0">
                  <a:solidFill>
                    <a:srgbClr val="99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sup>
                    </m:sSup>
                    <m:r>
                      <a:rPr lang="en-US" altLang="zh-CN" sz="2000" b="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CA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CA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 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CA" altLang="zh-CN" sz="2000" i="1" dirty="0" smtClean="0">
                    <a:solidFill>
                      <a:srgbClr val="99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9900FF"/>
                    </a:solidFill>
                  </a:rPr>
                  <a:t> is 1 and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CN" sz="2000" b="0" i="1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CA" altLang="zh-CN" sz="2000" i="1" dirty="0" smtClean="0">
                  <a:solidFill>
                    <a:srgbClr val="9900FF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sup>
                    </m:sSup>
                    <m:r>
                      <a:rPr lang="en-US" altLang="zh-CN" sz="2000" b="0" i="1" smtClean="0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CA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CA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 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srgbClr val="99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altLang="zh-CN" sz="2000" b="0" i="1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1)</m:t>
                        </m:r>
                      </m:sup>
                    </m:sSup>
                  </m:oMath>
                </a14:m>
                <a:r>
                  <a:rPr lang="en-CA" altLang="zh-CN" sz="2000" i="1" dirty="0">
                    <a:solidFill>
                      <a:srgbClr val="99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000" dirty="0">
                    <a:solidFill>
                      <a:srgbClr val="9900FF"/>
                    </a:solidFill>
                  </a:rPr>
                  <a:t> is 1 and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𝜷</m:t>
                    </m:r>
                    <m:r>
                      <a:rPr lang="en-US" altLang="zh-CN" sz="2000" i="1">
                        <a:solidFill>
                          <a:srgbClr val="99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CN" sz="2000" b="0" i="1" smtClean="0">
                            <a:solidFill>
                              <a:srgbClr val="99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sz="2000" b="0" i="1" dirty="0" smtClean="0">
                  <a:solidFill>
                    <a:srgbClr val="00B05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altLang="zh-CN" sz="2000" b="0" i="1" dirty="0" smtClean="0">
                    <a:solidFill>
                      <a:srgbClr val="9900FF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……….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2000" b="0" i="1" smtClean="0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altLang="zh-CN" sz="2000" b="0" i="1" smtClean="0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CA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CA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 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sSub>
                            <m:sSubPr>
                              <m:ctrlP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sz="2000" i="1">
                                  <a:solidFill>
                                    <a:srgbClr val="9900FF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a:rPr lang="en-US" altLang="zh-CN" sz="2000" b="0" i="1" smtClean="0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m:rPr>
                          <m:nor/>
                        </m:rPr>
                        <a:rPr lang="en-CA" altLang="zh-CN" sz="2000" i="1" dirty="0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is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 1 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and</m:t>
                      </m:r>
                      <m:r>
                        <m:rPr>
                          <m:nor/>
                        </m:rPr>
                        <a:rPr lang="en-US" sz="2000" dirty="0">
                          <a:solidFill>
                            <a:srgbClr val="9900FF"/>
                          </a:solidFill>
                        </a:rPr>
                        <m:t> </m:t>
                      </m:r>
                      <m:r>
                        <a:rPr lang="en-US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r>
                        <a:rPr lang="en-US" altLang="zh-CN" sz="2000" i="1">
                          <a:solidFill>
                            <a:srgbClr val="99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altLang="zh-CN" sz="2000" b="0" i="1" smtClean="0">
                              <a:solidFill>
                                <a:srgbClr val="9900FF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zh-CN" altLang="en-US" dirty="0">
                  <a:solidFill>
                    <a:srgbClr val="9900FF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739" y="2680418"/>
                <a:ext cx="5142370" cy="1682512"/>
              </a:xfrm>
              <a:prstGeom prst="rect">
                <a:avLst/>
              </a:prstGeom>
              <a:blipFill rotWithShape="0">
                <a:blip r:embed="rId4"/>
                <a:stretch>
                  <a:fillRect l="-1303" t="-1449" b="-3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0" y="4620529"/>
                <a:ext cx="5410200" cy="645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CA" altLang="zh-CN" sz="2400" b="1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𝒎</m:t>
                      </m:r>
                      <m:r>
                        <a:rPr kumimoji="0" lang="en-CA" altLang="zh-CN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= </m:t>
                      </m:r>
                      <m:r>
                        <a:rPr kumimoji="0" lang="en-CA" altLang="zh-CN" sz="2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</a:rPr>
                        <m:t>𝐑𝐨𝐮𝐧𝐝</m:t>
                      </m:r>
                      <m:d>
                        <m:dPr>
                          <m:ctrlPr>
                            <a:rPr kumimoji="0" lang="en-CA" altLang="zh-CN" sz="24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en-US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sSubPr>
                            <m:e>
                              <m:r>
                                <a:rPr kumimoji="0" lang="en-US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  <m:t>𝒎</m:t>
                              </m:r>
                            </m:e>
                            <m:sub>
                              <m:r>
                                <a:rPr kumimoji="0" lang="en-CA" altLang="zh-CN" sz="24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  <m:t>𝒇</m:t>
                              </m:r>
                            </m:sub>
                          </m:sSub>
                          <m:r>
                            <a:rPr kumimoji="0" lang="en-CA" altLang="zh-CN" sz="2400" b="1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</a:rPr>
                            <m:t>∗ </m:t>
                          </m:r>
                          <m:d>
                            <m:dPr>
                              <m:ctrlPr>
                                <a:rPr kumimoji="0" lang="en-CA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kumimoji="0" lang="en-CA" altLang="zh-CN" sz="2400" b="1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CA" altLang="zh-CN" sz="2400" b="1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𝟐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kumimoji="0" lang="en-US" altLang="zh-CN" sz="2400" b="1" i="1" u="none" strike="noStrike" kern="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0" lang="en-US" altLang="zh-CN" sz="2400" b="1" i="1" u="none" strike="noStrike" kern="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𝑵</m:t>
                                      </m:r>
                                    </m:e>
                                    <m:sub>
                                      <m:r>
                                        <a:rPr kumimoji="0" lang="en-US" altLang="zh-CN" sz="2400" b="1" i="1" u="none" strike="noStrike" kern="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</a:rPr>
                                        <m:t>𝒑</m:t>
                                      </m:r>
                                    </m:sub>
                                  </m:sSub>
                                  <m:r>
                                    <a:rPr kumimoji="0" lang="en-CA" altLang="zh-CN" sz="2400" b="1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−</m:t>
                                  </m:r>
                                  <m:r>
                                    <a:rPr kumimoji="0" lang="en-CA" altLang="zh-CN" sz="2400" b="1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kumimoji="0" lang="en-CA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  <m:t>−</m:t>
                              </m:r>
                              <m:r>
                                <a:rPr kumimoji="0" lang="en-CA" altLang="zh-CN" sz="2400" b="1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</a:rPr>
                                <m:t>𝟏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kumimoji="0" lang="zh-CN" alt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20529"/>
                <a:ext cx="5410200" cy="64504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 bwMode="auto">
          <a:xfrm>
            <a:off x="1219200" y="4642978"/>
            <a:ext cx="3733800" cy="645048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29200" y="4597003"/>
                <a:ext cx="4134465" cy="672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zh-CN" sz="1800" b="1" kern="0" dirty="0" smtClean="0">
                    <a:solidFill>
                      <a:srgbClr val="000000"/>
                    </a:solidFill>
                  </a:rPr>
                  <a:t>,where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800" b="1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800" b="1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kumimoji="0" lang="en-CA" altLang="zh-CN" sz="1800" b="1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sub>
                    </m:sSub>
                  </m:oMath>
                </a14:m>
                <a:r>
                  <a:rPr lang="zh-CN" altLang="en-US" sz="1800" dirty="0" smtClean="0"/>
                  <a:t> </a:t>
                </a:r>
                <a:r>
                  <a:rPr lang="en-CA" altLang="zh-CN" sz="1800" dirty="0" smtClean="0"/>
                  <a:t>is the internally normalized </a:t>
                </a:r>
              </a:p>
              <a:p>
                <a:r>
                  <a:rPr lang="en-CA" altLang="zh-CN" sz="1800" dirty="0" smtClean="0"/>
                  <a:t>Channel parameter output in the green box</a:t>
                </a:r>
                <a:endParaRPr lang="zh-CN" altLang="en-US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597003"/>
                <a:ext cx="4134465" cy="672556"/>
              </a:xfrm>
              <a:prstGeom prst="rect">
                <a:avLst/>
              </a:prstGeom>
              <a:blipFill rotWithShape="0">
                <a:blip r:embed="rId6"/>
                <a:stretch>
                  <a:fillRect l="-1180" t="-4545" r="-147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5450487"/>
                <a:ext cx="9094669" cy="8450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sz="2200" dirty="0" smtClean="0">
                    <a:solidFill>
                      <a:srgbClr val="0000FF"/>
                    </a:solidFill>
                  </a:rPr>
                  <a:t>In order to obtain </a:t>
                </a:r>
                <a14:m>
                  <m:oMath xmlns:m="http://schemas.openxmlformats.org/officeDocument/2006/math">
                    <m:r>
                      <a:rPr kumimoji="0" lang="en-CA" altLang="zh-CN" sz="2200" b="1" i="1" kern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kumimoji="0" lang="en-CA" altLang="zh-CN" sz="2200" i="1" kern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CA" altLang="zh-CN" sz="2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CA" altLang="zh-CN" sz="2200" b="1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0" lang="en-CA" altLang="zh-CN" sz="2200" b="1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en-CA" altLang="zh-CN" sz="2200" b="1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sSub>
                              <m:sSubPr>
                                <m:ctrlPr>
                                  <a:rPr kumimoji="0" lang="en-US" altLang="zh-CN" sz="2200" b="1" i="1" ker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altLang="zh-CN" sz="2200" b="1" i="1" ker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kumimoji="0" lang="en-US" altLang="zh-CN" sz="2200" b="1" i="1" ker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kumimoji="0" lang="en-CA" altLang="zh-CN" sz="2200" b="1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kumimoji="0" lang="en-CA" altLang="zh-CN" sz="2200" b="1" i="1" ker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  <m:r>
                          <a:rPr kumimoji="0" lang="en-CA" altLang="zh-CN" sz="2200" b="1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0" lang="en-CA" altLang="zh-CN" sz="2200" b="1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en-CA" altLang="zh-CN" sz="2200" dirty="0" smtClean="0">
                    <a:solidFill>
                      <a:srgbClr val="0000FF"/>
                    </a:solidFill>
                  </a:rPr>
                  <a:t> , </a:t>
                </a:r>
              </a:p>
              <a:p>
                <a:r>
                  <a:rPr lang="en-CA" altLang="zh-CN" sz="2200" dirty="0" smtClean="0">
                    <a:solidFill>
                      <a:srgbClr val="0000FF"/>
                    </a:solidFill>
                  </a:rPr>
                  <a:t>the estimated channel gains should be normalized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2200" b="1" i="1" ker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2200" b="1" i="1" ker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kumimoji="0" lang="en-CA" altLang="zh-CN" sz="2200" b="1" i="1" ker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</m:sub>
                    </m:sSub>
                  </m:oMath>
                </a14:m>
                <a:r>
                  <a:rPr lang="en-CA" altLang="zh-CN" sz="2200" dirty="0" smtClean="0">
                    <a:solidFill>
                      <a:srgbClr val="0000FF"/>
                    </a:solidFill>
                  </a:rPr>
                  <a:t> inside the green box  </a:t>
                </a:r>
                <a:endParaRPr lang="zh-CN" altLang="en-US" sz="2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50487"/>
                <a:ext cx="9094669" cy="845040"/>
              </a:xfrm>
              <a:prstGeom prst="rect">
                <a:avLst/>
              </a:prstGeom>
              <a:blipFill rotWithShape="0">
                <a:blip r:embed="rId7"/>
                <a:stretch>
                  <a:fillRect l="-871" t="-2878" b="-100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43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3213"/>
          </a:xfrm>
        </p:spPr>
        <p:txBody>
          <a:bodyPr/>
          <a:lstStyle/>
          <a:p>
            <a:r>
              <a:rPr lang="en-CA" altLang="zh-CN" dirty="0" smtClean="0"/>
              <a:t>Controlling Output Data Path Size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4191000"/>
                <a:ext cx="8686800" cy="1865648"/>
              </a:xfrm>
            </p:spPr>
            <p:txBody>
              <a:bodyPr/>
              <a:lstStyle/>
              <a:p>
                <a:r>
                  <a:rPr lang="en-CA" altLang="zh-CN" dirty="0" smtClean="0"/>
                  <a:t>When </a:t>
                </a:r>
                <a:r>
                  <a:rPr lang="en-CA" altLang="zh-CN" i="1" dirty="0" smtClean="0"/>
                  <a:t>M</a:t>
                </a:r>
                <a:r>
                  <a:rPr lang="en-CA" altLang="zh-CN" i="1" baseline="-25000" dirty="0" smtClean="0"/>
                  <a:t>H</a:t>
                </a:r>
                <a:r>
                  <a:rPr lang="en-CA" altLang="zh-CN" i="1" dirty="0" smtClean="0"/>
                  <a:t> </a:t>
                </a:r>
                <a:r>
                  <a:rPr lang="en-CA" altLang="zh-CN" dirty="0" smtClean="0"/>
                  <a:t>is the largest value of </a:t>
                </a:r>
                <a:r>
                  <a:rPr lang="en-CA" altLang="zh-CN" i="1" dirty="0" smtClean="0">
                    <a:solidFill>
                      <a:srgbClr val="0000FF"/>
                    </a:solidFill>
                  </a:rPr>
                  <a:t>H</a:t>
                </a:r>
                <a:r>
                  <a:rPr lang="en-CA" altLang="zh-CN" i="1" dirty="0" smtClean="0"/>
                  <a:t>, m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CA" altLang="zh-CN" b="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CA" altLang="zh-CN" i="1" baseline="-25000" dirty="0" smtClean="0"/>
              </a:p>
              <a:p>
                <a:r>
                  <a:rPr lang="en-CA" altLang="zh-CN" dirty="0" smtClean="0"/>
                  <a:t>When</a:t>
                </a:r>
                <a:r>
                  <a:rPr lang="en-CA" altLang="zh-CN" i="1" baseline="-25000" dirty="0" smtClean="0"/>
                  <a:t> </a:t>
                </a:r>
                <a:r>
                  <a:rPr lang="en-CA" altLang="zh-CN" i="1" dirty="0"/>
                  <a:t>M</a:t>
                </a:r>
                <a:r>
                  <a:rPr lang="en-CA" altLang="zh-CN" i="1" baseline="-25000" dirty="0"/>
                  <a:t>H</a:t>
                </a:r>
                <a:r>
                  <a:rPr lang="en-CA" altLang="zh-CN" i="1" dirty="0"/>
                  <a:t> </a:t>
                </a:r>
                <a:r>
                  <a:rPr lang="en-CA" altLang="zh-CN" dirty="0"/>
                  <a:t>is </a:t>
                </a:r>
                <a:r>
                  <a:rPr lang="en-CA" altLang="zh-CN" dirty="0" smtClean="0"/>
                  <a:t>another statistics value </a:t>
                </a:r>
                <a:r>
                  <a:rPr lang="en-CA" altLang="zh-CN" dirty="0"/>
                  <a:t>of </a:t>
                </a:r>
                <a:r>
                  <a:rPr lang="en-CA" altLang="zh-CN" dirty="0">
                    <a:solidFill>
                      <a:srgbClr val="0000FF"/>
                    </a:solidFill>
                  </a:rPr>
                  <a:t>H</a:t>
                </a:r>
                <a:r>
                  <a:rPr lang="en-CA" altLang="zh-CN" baseline="-25000" dirty="0" smtClean="0"/>
                  <a:t> </a:t>
                </a:r>
                <a:r>
                  <a:rPr lang="en-CA" altLang="zh-CN" dirty="0" smtClean="0"/>
                  <a:t>different from the largest value of </a:t>
                </a:r>
                <a:r>
                  <a:rPr lang="en-CA" altLang="zh-CN" dirty="0" smtClean="0">
                    <a:solidFill>
                      <a:srgbClr val="0000FF"/>
                    </a:solidFill>
                  </a:rPr>
                  <a:t>H</a:t>
                </a:r>
                <a:r>
                  <a:rPr lang="en-CA" altLang="zh-CN" dirty="0" smtClean="0"/>
                  <a:t>, then, we need to take an extra normalization of</a:t>
                </a:r>
                <a:r>
                  <a:rPr lang="en-CA" altLang="zh-CN" i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by the maximum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in order to obtain </a:t>
                </a:r>
                <a:r>
                  <a:rPr lang="en-CA" altLang="zh-CN" i="1" dirty="0"/>
                  <a:t>m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CA" altLang="zh-CN" b="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b>
                            </m:sSub>
                            <m:r>
                              <a:rPr lang="en-CA" altLang="zh-CN" b="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CA" altLang="zh-CN" b="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4191000"/>
                <a:ext cx="8686800" cy="1865648"/>
              </a:xfrm>
              <a:blipFill rotWithShape="0">
                <a:blip r:embed="rId3"/>
                <a:stretch>
                  <a:fillRect l="-982" t="-2614" b="-254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auto">
          <a:xfrm>
            <a:off x="685800" y="2165009"/>
            <a:ext cx="12192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67000" y="2165009"/>
            <a:ext cx="12192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648200" y="2165009"/>
            <a:ext cx="12192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629399" y="2165009"/>
            <a:ext cx="1828801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7" idx="3"/>
            <a:endCxn id="8" idx="1"/>
          </p:cNvCxnSpPr>
          <p:nvPr/>
        </p:nvCxnSpPr>
        <p:spPr bwMode="auto">
          <a:xfrm>
            <a:off x="1905000" y="2469809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>
            <a:stCxn id="8" idx="3"/>
            <a:endCxn id="9" idx="1"/>
          </p:cNvCxnSpPr>
          <p:nvPr/>
        </p:nvCxnSpPr>
        <p:spPr bwMode="auto">
          <a:xfrm>
            <a:off x="3886200" y="2469809"/>
            <a:ext cx="762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>
            <a:stCxn id="9" idx="3"/>
            <a:endCxn id="10" idx="1"/>
          </p:cNvCxnSpPr>
          <p:nvPr/>
        </p:nvCxnSpPr>
        <p:spPr bwMode="auto">
          <a:xfrm>
            <a:off x="5867400" y="2469809"/>
            <a:ext cx="7619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endCxn id="7" idx="1"/>
          </p:cNvCxnSpPr>
          <p:nvPr/>
        </p:nvCxnSpPr>
        <p:spPr bwMode="auto">
          <a:xfrm>
            <a:off x="228600" y="2469809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10" idx="3"/>
          </p:cNvCxnSpPr>
          <p:nvPr/>
        </p:nvCxnSpPr>
        <p:spPr bwMode="auto">
          <a:xfrm>
            <a:off x="8458200" y="2469809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62000" y="2286179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AGC</a:t>
            </a:r>
            <a:endParaRPr lang="zh-CN" alt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667000" y="2287429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ADC</a:t>
            </a:r>
            <a:endParaRPr lang="zh-CN" alt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2317409"/>
            <a:ext cx="537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FFT</a:t>
            </a:r>
            <a:endParaRPr lang="zh-CN" alt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598663" y="2209288"/>
            <a:ext cx="1606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GI Removal and</a:t>
            </a:r>
          </a:p>
          <a:p>
            <a:r>
              <a:rPr lang="en-CA" altLang="zh-CN" sz="1400" dirty="0" smtClean="0"/>
              <a:t>Channel Estimation</a:t>
            </a:r>
            <a:endParaRPr lang="zh-CN" altLang="en-US" sz="1400" dirty="0"/>
          </a:p>
        </p:txBody>
      </p:sp>
      <p:sp>
        <p:nvSpPr>
          <p:cNvPr id="27" name="Rounded Rectangle 26"/>
          <p:cNvSpPr/>
          <p:nvPr/>
        </p:nvSpPr>
        <p:spPr bwMode="auto">
          <a:xfrm>
            <a:off x="762000" y="2317409"/>
            <a:ext cx="615874" cy="30732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2697736" y="2310284"/>
            <a:ext cx="615874" cy="30732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4662433" y="2318034"/>
            <a:ext cx="615874" cy="307324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6674586" y="2225032"/>
            <a:ext cx="1402613" cy="50747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2" name="Straight Arrow Connector 31"/>
          <p:cNvCxnSpPr>
            <a:stCxn id="28" idx="3"/>
            <a:endCxn id="8" idx="3"/>
          </p:cNvCxnSpPr>
          <p:nvPr/>
        </p:nvCxnSpPr>
        <p:spPr bwMode="auto">
          <a:xfrm>
            <a:off x="3313610" y="2463946"/>
            <a:ext cx="572590" cy="58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398263" y="2225032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i="1" dirty="0">
                <a:solidFill>
                  <a:srgbClr val="0000FF"/>
                </a:solidFill>
              </a:rPr>
              <a:t>U</a:t>
            </a:r>
            <a:endParaRPr lang="zh-CN" altLang="en-US" i="1" dirty="0">
              <a:solidFill>
                <a:srgbClr val="0000FF"/>
              </a:solidFill>
            </a:endParaRPr>
          </a:p>
        </p:txBody>
      </p:sp>
      <p:cxnSp>
        <p:nvCxnSpPr>
          <p:cNvPr id="35" name="Straight Arrow Connector 34"/>
          <p:cNvCxnSpPr>
            <a:stCxn id="29" idx="3"/>
            <a:endCxn id="9" idx="3"/>
          </p:cNvCxnSpPr>
          <p:nvPr/>
        </p:nvCxnSpPr>
        <p:spPr bwMode="auto">
          <a:xfrm flipV="1">
            <a:off x="5278307" y="2469809"/>
            <a:ext cx="589093" cy="18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endCxn id="10" idx="3"/>
          </p:cNvCxnSpPr>
          <p:nvPr/>
        </p:nvCxnSpPr>
        <p:spPr bwMode="auto">
          <a:xfrm flipV="1">
            <a:off x="8077199" y="2469809"/>
            <a:ext cx="381001" cy="18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378826" y="223799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i="1" dirty="0" smtClean="0">
                <a:solidFill>
                  <a:srgbClr val="0000FF"/>
                </a:solidFill>
              </a:rPr>
              <a:t>D</a:t>
            </a:r>
            <a:endParaRPr lang="zh-CN" altLang="en-US" i="1" dirty="0">
              <a:solidFill>
                <a:srgbClr val="0000FF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94746" y="2209687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i="1" dirty="0" smtClean="0">
                <a:solidFill>
                  <a:srgbClr val="0000FF"/>
                </a:solidFill>
              </a:rPr>
              <a:t>H</a:t>
            </a:r>
            <a:endParaRPr lang="zh-CN" altLang="en-US" i="1" dirty="0">
              <a:solidFill>
                <a:srgbClr val="0000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570" y="2927009"/>
            <a:ext cx="3126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Statistics of the amplitude of </a:t>
            </a:r>
            <a:r>
              <a:rPr lang="en-CA" altLang="zh-CN" sz="1600" b="1" i="1" dirty="0" smtClean="0">
                <a:solidFill>
                  <a:srgbClr val="0000FF"/>
                </a:solidFill>
              </a:rPr>
              <a:t>U</a:t>
            </a:r>
            <a:r>
              <a:rPr lang="en-CA" altLang="zh-CN" sz="1600" dirty="0" smtClean="0"/>
              <a:t>, </a:t>
            </a:r>
            <a:r>
              <a:rPr lang="en-CA" altLang="zh-CN" sz="1600" i="1" dirty="0" smtClean="0"/>
              <a:t>M</a:t>
            </a:r>
            <a:r>
              <a:rPr lang="en-CA" altLang="zh-CN" sz="1600" i="1" baseline="-25000" dirty="0" smtClean="0"/>
              <a:t>U</a:t>
            </a:r>
            <a:endParaRPr lang="zh-CN" altLang="en-US" sz="1600" i="1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6200" y="3213045"/>
            <a:ext cx="3126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Statistics of the amplitude of </a:t>
            </a:r>
            <a:r>
              <a:rPr lang="en-CA" altLang="zh-CN" sz="1600" b="1" i="1" dirty="0" smtClean="0">
                <a:solidFill>
                  <a:srgbClr val="0000FF"/>
                </a:solidFill>
              </a:rPr>
              <a:t>D</a:t>
            </a:r>
            <a:r>
              <a:rPr lang="en-CA" altLang="zh-CN" sz="1600" dirty="0" smtClean="0"/>
              <a:t>, </a:t>
            </a:r>
            <a:r>
              <a:rPr lang="en-CA" altLang="zh-CN" sz="1600" i="1" dirty="0" smtClean="0"/>
              <a:t>M</a:t>
            </a:r>
            <a:r>
              <a:rPr lang="en-CA" altLang="zh-CN" sz="1600" i="1" baseline="-25000" dirty="0" smtClean="0"/>
              <a:t>D</a:t>
            </a:r>
            <a:endParaRPr lang="zh-CN" altLang="en-US" sz="1600" i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85569" y="3490416"/>
            <a:ext cx="601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/>
              <a:t>Statistics of the amplitude of </a:t>
            </a:r>
            <a:r>
              <a:rPr lang="en-CA" altLang="zh-CN" sz="1600" b="1" i="1" dirty="0" smtClean="0">
                <a:solidFill>
                  <a:srgbClr val="0000FF"/>
                </a:solidFill>
              </a:rPr>
              <a:t>H</a:t>
            </a:r>
            <a:r>
              <a:rPr lang="en-CA" altLang="zh-CN" sz="1600" dirty="0" smtClean="0"/>
              <a:t>, </a:t>
            </a:r>
            <a:r>
              <a:rPr lang="en-CA" altLang="zh-CN" sz="1600" i="1" dirty="0" smtClean="0"/>
              <a:t>M</a:t>
            </a:r>
            <a:r>
              <a:rPr lang="en-CA" altLang="zh-CN" sz="1600" i="1" baseline="-25000" dirty="0" smtClean="0"/>
              <a:t>H</a:t>
            </a:r>
            <a:r>
              <a:rPr lang="en-CA" altLang="zh-CN" sz="1600" i="1" dirty="0" smtClean="0"/>
              <a:t>, </a:t>
            </a:r>
            <a:r>
              <a:rPr lang="en-CA" altLang="zh-CN" sz="1600" dirty="0" smtClean="0"/>
              <a:t>where</a:t>
            </a:r>
            <a:r>
              <a:rPr lang="en-CA" altLang="zh-CN" sz="1600" i="1" dirty="0" smtClean="0"/>
              <a:t> H </a:t>
            </a:r>
            <a:r>
              <a:rPr lang="en-CA" altLang="zh-CN" sz="1600" dirty="0" smtClean="0"/>
              <a:t>is the channel parameter</a:t>
            </a:r>
            <a:r>
              <a:rPr lang="en-CA" altLang="zh-CN" sz="1600" baseline="-25000" dirty="0" smtClean="0"/>
              <a:t> </a:t>
            </a:r>
            <a:endParaRPr lang="zh-CN" altLang="en-US" sz="1600" baseline="-25000" dirty="0"/>
          </a:p>
        </p:txBody>
      </p:sp>
      <p:sp>
        <p:nvSpPr>
          <p:cNvPr id="46" name="Down Arrow 45"/>
          <p:cNvSpPr/>
          <p:nvPr/>
        </p:nvSpPr>
        <p:spPr bwMode="auto">
          <a:xfrm>
            <a:off x="4084819" y="2000170"/>
            <a:ext cx="354333" cy="47152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alpha val="91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1080000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Down Arrow 46"/>
          <p:cNvSpPr/>
          <p:nvPr/>
        </p:nvSpPr>
        <p:spPr bwMode="auto">
          <a:xfrm>
            <a:off x="6066019" y="1971348"/>
            <a:ext cx="354333" cy="47152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alpha val="91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1080000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Down Arrow 47"/>
          <p:cNvSpPr/>
          <p:nvPr/>
        </p:nvSpPr>
        <p:spPr bwMode="auto">
          <a:xfrm>
            <a:off x="8326377" y="2538845"/>
            <a:ext cx="501364" cy="101275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alpha val="91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orthographicFront">
              <a:rot lat="60000" lon="0" rev="204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854970" y="2457370"/>
            <a:ext cx="563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1600" i="1" dirty="0" smtClean="0"/>
              <a:t>N</a:t>
            </a:r>
            <a:r>
              <a:rPr lang="en-CA" altLang="zh-CN" sz="1600" i="1" baseline="-25000" dirty="0"/>
              <a:t>U</a:t>
            </a:r>
            <a:endParaRPr lang="zh-CN" altLang="en-US" sz="1600" i="1" dirty="0"/>
          </a:p>
        </p:txBody>
      </p:sp>
      <p:sp>
        <p:nvSpPr>
          <p:cNvPr id="50" name="TextBox 49"/>
          <p:cNvSpPr txBox="1"/>
          <p:nvPr/>
        </p:nvSpPr>
        <p:spPr>
          <a:xfrm>
            <a:off x="5823200" y="2474779"/>
            <a:ext cx="563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1600" i="1" dirty="0" smtClean="0"/>
              <a:t>N</a:t>
            </a:r>
            <a:r>
              <a:rPr lang="en-CA" altLang="zh-CN" sz="1600" i="1" baseline="-25000" dirty="0" smtClean="0"/>
              <a:t>D</a:t>
            </a:r>
            <a:endParaRPr lang="zh-CN" altLang="en-US" sz="1600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8419329" y="2116265"/>
            <a:ext cx="563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1600" i="1" dirty="0" smtClean="0"/>
              <a:t>N</a:t>
            </a:r>
            <a:r>
              <a:rPr lang="en-CA" altLang="zh-CN" sz="1600" i="1" baseline="-25000" dirty="0"/>
              <a:t>P</a:t>
            </a:r>
            <a:endParaRPr lang="zh-CN" altLang="en-US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313610" y="1371600"/>
                <a:ext cx="1752601" cy="6285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CA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610" y="1371600"/>
                <a:ext cx="1752601" cy="6285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07955" y="1433498"/>
                <a:ext cx="1752601" cy="6285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CA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955" y="1433498"/>
                <a:ext cx="1752601" cy="6285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13586" y="3449960"/>
                <a:ext cx="1752601" cy="6285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altLang="zh-CN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CA" altLang="zh-CN" sz="20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lang="en-CA" altLang="zh-CN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CA" altLang="zh-CN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3586" y="3449960"/>
                <a:ext cx="1752601" cy="62857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7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80" y="685800"/>
            <a:ext cx="8915400" cy="533400"/>
          </a:xfrm>
        </p:spPr>
        <p:txBody>
          <a:bodyPr/>
          <a:lstStyle/>
          <a:p>
            <a:r>
              <a:rPr lang="en-CA" altLang="zh-CN" sz="2800" dirty="0" smtClean="0"/>
              <a:t>Updated 802.11n </a:t>
            </a:r>
            <a:r>
              <a:rPr lang="en-CA" altLang="zh-CN" sz="2800" dirty="0"/>
              <a:t>CSI matrices quantization </a:t>
            </a:r>
            <a:r>
              <a:rPr lang="en-CA" altLang="zh-CN" sz="2800" dirty="0" smtClean="0"/>
              <a:t>procedure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5334" y="1295400"/>
                <a:ext cx="8856246" cy="50292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zh-CN" sz="2000" dirty="0" smtClean="0"/>
                  <a:t>The maximums of the real and imaginary parts of each element of the matrix in the entire bandwidth are </a:t>
                </a:r>
                <a:r>
                  <a:rPr lang="en-US" altLang="zh-CN" sz="2000" dirty="0"/>
                  <a:t>found as </a:t>
                </a:r>
                <a:r>
                  <a:rPr lang="en-US" altLang="zh-CN" sz="2000" dirty="0" smtClean="0"/>
                  <a:t>following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en-CA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:endParaRPr lang="en-CA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CA" altLang="zh-CN" sz="2000" dirty="0"/>
                  <a:t>Choose the scaling factor,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  <m:d>
                      <m:dPr>
                        <m:ctrlPr>
                          <a:rPr lang="en-CA" altLang="zh-CN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</m:oMath>
                </a14:m>
                <a:r>
                  <a:rPr lang="en-CA" altLang="zh-CN" sz="2000" dirty="0"/>
                  <a:t> as following, (now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  <m:d>
                      <m:dPr>
                        <m:ctrlPr>
                          <a:rPr lang="en-CA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</m:oMath>
                </a14:m>
                <a:r>
                  <a:rPr lang="en-CA" altLang="zh-CN" sz="2000" dirty="0"/>
                  <a:t>is not a function of </a:t>
                </a:r>
                <a:r>
                  <a:rPr lang="en-CA" altLang="zh-CN" sz="2000" dirty="0" smtClean="0"/>
                  <a:t>subcarrier, but is a function of link (Antennas pair)), that is, </a:t>
                </a:r>
                <a14:m>
                  <m:oMath xmlns:m="http://schemas.openxmlformats.org/officeDocument/2006/math">
                    <m:r>
                      <a:rPr lang="en-CA" altLang="zh-CN" sz="2000" b="1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altLang="zh-CN" sz="2000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CA" altLang="zh-CN" sz="2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CA" altLang="zh-CN" sz="2000" b="1" i="1" smtClean="0">
                        <a:latin typeface="Cambria Math" panose="02040503050406030204" pitchFamily="18" charset="0"/>
                      </a:rPr>
                      <m:t>𝒍</m:t>
                    </m:r>
                    <m:r>
                      <a:rPr lang="en-CA" altLang="zh-CN" sz="2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altLang="zh-CN" sz="2000" dirty="0" smtClean="0"/>
                  <a:t> is (1,1),…,(</a:t>
                </a:r>
                <a:r>
                  <a:rPr lang="en-CA" altLang="zh-CN" sz="2000" dirty="0" err="1" smtClean="0"/>
                  <a:t>Tn,Rn</a:t>
                </a:r>
                <a:r>
                  <a:rPr lang="en-CA" altLang="zh-CN" sz="2000" dirty="0" smtClean="0"/>
                  <a:t>), where </a:t>
                </a:r>
                <a:r>
                  <a:rPr lang="en-CA" altLang="zh-CN" sz="2000" dirty="0" err="1" smtClean="0"/>
                  <a:t>Tn</a:t>
                </a:r>
                <a:r>
                  <a:rPr lang="en-CA" altLang="zh-CN" sz="2000" dirty="0" smtClean="0"/>
                  <a:t> is the number of TX RF chains and Rn is the number of RX RF chains</a:t>
                </a:r>
                <a:endParaRPr lang="en-CA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/>
              </a:p>
              <a:p>
                <a:endParaRPr lang="en-CA" altLang="zh-CN" sz="2400" dirty="0"/>
              </a:p>
              <a:p>
                <a:endParaRPr lang="zh-CN" alt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334" y="1295400"/>
                <a:ext cx="8856246" cy="5029200"/>
              </a:xfrm>
              <a:blipFill rotWithShape="0">
                <a:blip r:embed="rId2"/>
                <a:stretch>
                  <a:fillRect l="-551" t="-727" r="-1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9580" y="2057400"/>
                <a:ext cx="8504420" cy="6448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d>
                      <m:d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CA" altLang="zh-CN" sz="2800" dirty="0" smtClean="0"/>
                  <a:t>=</a:t>
                </a:r>
                <a14:m>
                  <m:oMath xmlns:m="http://schemas.openxmlformats.org/officeDocument/2006/math">
                    <m:r>
                      <a:rPr lang="en-CA" altLang="zh-CN" sz="2800" b="0" i="1" dirty="0" smtClean="0">
                        <a:latin typeface="Cambria Math" panose="02040503050406030204" pitchFamily="18" charset="0"/>
                      </a:rPr>
                      <m:t>𝑚𝑎𝑥</m:t>
                    </m:r>
                    <m:d>
                      <m:dPr>
                        <m:begChr m:val="{"/>
                        <m:endChr m:val="}"/>
                        <m:ctrlP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  <m:t>𝑅𝑒</m:t>
                            </m:r>
                            <m:d>
                              <m:dPr>
                                <m:ctrlPr>
                                  <a:rPr lang="en-CA" altLang="zh-CN" sz="28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  <m:t>𝑒𝑓𝑓</m:t>
                                    </m:r>
                                    <m:d>
                                      <m:dPr>
                                        <m:ctrlPr>
                                          <a:rPr lang="en-CA" altLang="zh-CN" sz="28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CA" altLang="zh-CN" sz="2800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sub>
                                </m:sSub>
                                <m:d>
                                  <m:dPr>
                                    <m:ctrlP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  <m: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  <m:t>=−</m:t>
                        </m:r>
                        <m:sSub>
                          <m:sSubPr>
                            <m:ctrlP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  <m:t>𝑆𝑅</m:t>
                            </m:r>
                          </m:sub>
                        </m:sSub>
                        <m: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  <m:t>,..,</m:t>
                        </m:r>
                        <m:sSub>
                          <m:sSubPr>
                            <m:ctrlPr>
                              <a:rPr lang="en-CA" altLang="zh-CN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sz="2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CA" altLang="zh-CN" sz="2800" i="1" dirty="0">
                                <a:latin typeface="Cambria Math" panose="02040503050406030204" pitchFamily="18" charset="0"/>
                              </a:rPr>
                              <m:t>𝑆𝑅</m:t>
                            </m:r>
                          </m:sub>
                        </m:sSub>
                      </m:e>
                    </m:d>
                  </m:oMath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80" y="2057400"/>
                <a:ext cx="8504420" cy="644857"/>
              </a:xfrm>
              <a:prstGeom prst="rect">
                <a:avLst/>
              </a:prstGeom>
              <a:blipFill rotWithShape="0">
                <a:blip r:embed="rId3"/>
                <a:stretch>
                  <a:fillRect t="-952" b="-161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9580" y="2819400"/>
                <a:ext cx="8275820" cy="6448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bSup>
                    <m:d>
                      <m:dPr>
                        <m:ctrlPr>
                          <a:rPr lang="en-US" altLang="zh-CN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CA" altLang="zh-CN" sz="2800" dirty="0" smtClean="0"/>
                  <a:t>=</a:t>
                </a:r>
                <a14:m>
                  <m:oMath xmlns:m="http://schemas.openxmlformats.org/officeDocument/2006/math">
                    <m:r>
                      <a:rPr lang="en-CA" altLang="zh-CN" sz="2800" b="0" i="1" dirty="0" smtClean="0">
                        <a:latin typeface="Cambria Math" panose="02040503050406030204" pitchFamily="18" charset="0"/>
                      </a:rPr>
                      <m:t>𝑚𝑎𝑥</m:t>
                    </m:r>
                    <m:d>
                      <m:dPr>
                        <m:begChr m:val="{"/>
                        <m:endChr m:val="}"/>
                        <m:ctrlP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  <m:t>𝐼𝑚</m:t>
                            </m:r>
                            <m:d>
                              <m:dPr>
                                <m:ctrlPr>
                                  <a:rPr lang="en-CA" altLang="zh-CN" sz="28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  <m:t>𝑒𝑓𝑓</m:t>
                                    </m:r>
                                    <m:d>
                                      <m:dPr>
                                        <m:ctrlPr>
                                          <a:rPr lang="en-CA" altLang="zh-CN" sz="28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CA" altLang="zh-CN" sz="2800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sub>
                                </m:sSub>
                                <m:d>
                                  <m:dPr>
                                    <m:ctrlP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CA" altLang="zh-CN" sz="2800" b="0" i="1" dirty="0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  <m: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  <m:t>=−</m:t>
                        </m:r>
                        <m:sSub>
                          <m:sSubPr>
                            <m:ctrlP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CA" altLang="zh-CN" sz="2800" b="0" i="1" dirty="0" smtClean="0">
                                <a:latin typeface="Cambria Math" panose="02040503050406030204" pitchFamily="18" charset="0"/>
                              </a:rPr>
                              <m:t>𝑆𝑅</m:t>
                            </m:r>
                          </m:sub>
                        </m:sSub>
                        <m:r>
                          <a:rPr lang="en-CA" altLang="zh-CN" sz="2800" b="0" i="1" dirty="0" smtClean="0">
                            <a:latin typeface="Cambria Math" panose="02040503050406030204" pitchFamily="18" charset="0"/>
                          </a:rPr>
                          <m:t>,..,</m:t>
                        </m:r>
                        <m:sSub>
                          <m:sSubPr>
                            <m:ctrlPr>
                              <a:rPr lang="en-CA" altLang="zh-CN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sz="2800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CA" altLang="zh-CN" sz="2800" i="1" dirty="0">
                                <a:latin typeface="Cambria Math" panose="02040503050406030204" pitchFamily="18" charset="0"/>
                              </a:rPr>
                              <m:t>𝑆𝑅</m:t>
                            </m:r>
                          </m:sub>
                        </m:sSub>
                      </m:e>
                    </m:d>
                  </m:oMath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80" y="2819400"/>
                <a:ext cx="8275820" cy="644857"/>
              </a:xfrm>
              <a:prstGeom prst="rect">
                <a:avLst/>
              </a:prstGeom>
              <a:blipFill rotWithShape="0">
                <a:blip r:embed="rId4"/>
                <a:stretch>
                  <a:fillRect t="-952" b="-161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38200" y="5105400"/>
                <a:ext cx="7848600" cy="5843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36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CA" altLang="zh-CN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CA" altLang="zh-CN" sz="28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CA" altLang="zh-CN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CA" altLang="zh-CN" sz="2800" i="1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CA" altLang="zh-CN" sz="2800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b>
                          <m:sup>
                            <m:r>
                              <a:rPr lang="en-CA" altLang="zh-CN" sz="2800" i="1">
                                <a:latin typeface="Cambria Math" panose="02040503050406030204" pitchFamily="18" charset="0"/>
                              </a:rPr>
                              <m:t>𝒍𝒊𝒏</m:t>
                            </m:r>
                          </m:sup>
                        </m:sSubSup>
                        <m:d>
                          <m:dPr>
                            <m:ctrlPr>
                              <a:rPr lang="en-CA" altLang="zh-CN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zh-CN" sz="2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CA" altLang="zh-CN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CA" altLang="zh-CN" sz="28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d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d>
                      <m:dPr>
                        <m:ctrlPr>
                          <a:rPr lang="en-US" altLang="zh-CN" sz="3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CA" altLang="zh-CN" sz="2800" dirty="0" smtClean="0"/>
                  <a:t>, for the real part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105400"/>
                <a:ext cx="7848600" cy="584391"/>
              </a:xfrm>
              <a:prstGeom prst="rect">
                <a:avLst/>
              </a:prstGeom>
              <a:blipFill rotWithShape="0">
                <a:blip r:embed="rId5"/>
                <a:stretch>
                  <a:fillRect b="-3368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38200" y="5715000"/>
                <a:ext cx="7848600" cy="6070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36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en-CA" altLang="zh-CN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CA" altLang="zh-CN" sz="28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CA" altLang="zh-CN" sz="2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CA" altLang="zh-CN" sz="2800" i="1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CA" altLang="zh-CN" sz="2800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b>
                          <m:sup>
                            <m:r>
                              <a:rPr lang="en-CA" altLang="zh-CN" sz="2800" i="1">
                                <a:latin typeface="Cambria Math" panose="02040503050406030204" pitchFamily="18" charset="0"/>
                              </a:rPr>
                              <m:t>𝒍𝒊𝒏</m:t>
                            </m:r>
                          </m:sup>
                        </m:sSubSup>
                        <m:d>
                          <m:dPr>
                            <m:ctrlPr>
                              <a:rPr lang="en-CA" altLang="zh-CN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zh-CN" sz="2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CA" altLang="zh-CN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CA" altLang="zh-CN" sz="28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d>
                        <m:r>
                          <a:rPr lang="en-CA" altLang="zh-CN" sz="2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bSup>
                    <m:d>
                      <m:dPr>
                        <m:ctrlPr>
                          <a:rPr lang="en-US" altLang="zh-CN" sz="3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36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CA" altLang="zh-CN" sz="2800" dirty="0" smtClean="0"/>
                  <a:t>, for the imaginary part</a:t>
                </a:r>
                <a:endParaRPr lang="zh-CN" altLang="en-US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715000"/>
                <a:ext cx="7848600" cy="607026"/>
              </a:xfrm>
              <a:prstGeom prst="rect">
                <a:avLst/>
              </a:prstGeom>
              <a:blipFill rotWithShape="0">
                <a:blip r:embed="rId6"/>
                <a:stretch>
                  <a:fillRect b="-272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746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143000"/>
                <a:ext cx="8991600" cy="52562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CA" altLang="zh-CN" dirty="0" smtClean="0"/>
                  <a:t>3. </a:t>
                </a:r>
                <a:r>
                  <a:rPr lang="en-US" altLang="zh-CN" dirty="0"/>
                  <a:t>The real and imaginary parts of each element in the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𝒆𝒇𝒇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altLang="zh-CN" i="1" dirty="0"/>
                  <a:t>(k) </a:t>
                </a:r>
                <a:r>
                  <a:rPr lang="en-US" altLang="zh-CN" dirty="0"/>
                  <a:t>are quantized to </a:t>
                </a:r>
                <a:r>
                  <a:rPr lang="en-US" altLang="zh-CN" i="1" dirty="0" err="1"/>
                  <a:t>N</a:t>
                </a:r>
                <a:r>
                  <a:rPr lang="en-US" altLang="zh-CN" i="1" baseline="-25000" dirty="0" err="1"/>
                  <a:t>b</a:t>
                </a:r>
                <a:r>
                  <a:rPr lang="en-US" altLang="zh-CN" dirty="0"/>
                  <a:t> bits in twos complement encoding as defined by following</a:t>
                </a:r>
                <a:endParaRPr lang="en-CA" altLang="zh-CN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143000"/>
                <a:ext cx="8991600" cy="5256213"/>
              </a:xfrm>
              <a:blipFill rotWithShape="0">
                <a:blip r:embed="rId2"/>
                <a:stretch>
                  <a:fillRect l="-1085" t="-9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10" name="TextBox 9"/>
          <p:cNvSpPr txBox="1"/>
          <p:nvPr/>
        </p:nvSpPr>
        <p:spPr>
          <a:xfrm>
            <a:off x="228600" y="3084961"/>
            <a:ext cx="2479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b="1" i="1" dirty="0"/>
              <a:t>k</a:t>
            </a:r>
            <a:r>
              <a:rPr lang="en-CA" altLang="zh-CN" b="1" dirty="0"/>
              <a:t> is the subcarrier index</a:t>
            </a:r>
          </a:p>
          <a:p>
            <a:r>
              <a:rPr lang="en-CA" altLang="zh-CN" b="1" i="1" dirty="0"/>
              <a:t>R</a:t>
            </a:r>
            <a:r>
              <a:rPr lang="en-CA" altLang="zh-CN" b="1" dirty="0"/>
              <a:t> represents real component</a:t>
            </a:r>
          </a:p>
          <a:p>
            <a:r>
              <a:rPr lang="en-CA" altLang="zh-CN" b="1" i="1" dirty="0"/>
              <a:t>I</a:t>
            </a:r>
            <a:r>
              <a:rPr lang="en-CA" altLang="zh-CN" b="1" dirty="0"/>
              <a:t> represents imaginary component </a:t>
            </a:r>
            <a:endParaRPr lang="zh-CN" alt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99437" y="5358637"/>
            <a:ext cx="2820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b="1" dirty="0"/>
              <a:t>N</a:t>
            </a:r>
            <a:r>
              <a:rPr lang="en-CA" altLang="zh-CN" b="1" baseline="-25000" dirty="0"/>
              <a:t>SR </a:t>
            </a:r>
            <a:r>
              <a:rPr lang="en-CA" altLang="zh-CN" b="1" dirty="0"/>
              <a:t> indicates the half the size of</a:t>
            </a:r>
          </a:p>
          <a:p>
            <a:r>
              <a:rPr lang="en-CA" altLang="zh-CN" b="1" dirty="0"/>
              <a:t>Subcarriers per symbol excluding Nulls </a:t>
            </a:r>
            <a:endParaRPr lang="zh-CN" altLang="en-US" b="1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375" y="2540192"/>
            <a:ext cx="5924550" cy="11525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4333" y="3912489"/>
            <a:ext cx="62579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78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85800" y="609600"/>
                <a:ext cx="7772400" cy="533400"/>
              </a:xfrm>
            </p:spPr>
            <p:txBody>
              <a:bodyPr/>
              <a:lstStyle/>
              <a:p>
                <a:r>
                  <a:rPr lang="en-CA" altLang="zh-CN" dirty="0" smtClean="0"/>
                  <a:t>Quantization of scaling factor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en-CA" altLang="zh-CN" dirty="0" smtClean="0"/>
                  <a:t>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800" y="609600"/>
                <a:ext cx="7772400" cy="533400"/>
              </a:xfrm>
              <a:blipFill rotWithShape="0">
                <a:blip r:embed="rId2"/>
                <a:stretch>
                  <a:fillRect t="-15909" b="-443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8991600" cy="4724400"/>
              </a:xfrm>
            </p:spPr>
            <p:txBody>
              <a:bodyPr/>
              <a:lstStyle/>
              <a:p>
                <a:r>
                  <a:rPr lang="en-CA" altLang="zh-CN" dirty="0" smtClean="0"/>
                  <a:t>Let’s denote the quantized scaling factor </a:t>
                </a:r>
                <a:r>
                  <a:rPr lang="en-CA" altLang="zh-CN" dirty="0"/>
                  <a:t>to be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𝒒</m:t>
                        </m:r>
                      </m:sup>
                    </m:sSubSup>
                  </m:oMath>
                </a14:m>
                <a:endParaRPr lang="en-CA" altLang="zh-CN" dirty="0" smtClean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</m:oMath>
                </a14:m>
                <a:r>
                  <a:rPr lang="en-CA" altLang="zh-CN" sz="2400" dirty="0" smtClean="0"/>
                  <a:t> </a:t>
                </a:r>
                <a:r>
                  <a:rPr lang="en-CA" altLang="zh-CN" sz="2400" dirty="0" smtClean="0">
                    <a:sym typeface="Wingdings" panose="05000000000000000000" pitchFamily="2" charset="2"/>
                  </a:rPr>
                  <a:t>(Quantize)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en-CA" altLang="zh-CN" sz="2400" dirty="0">
                            <a:sym typeface="Wingdings" panose="05000000000000000000" pitchFamily="2" charset="2"/>
                          </a:rPr>
                          <m:t></m:t>
                        </m:r>
                        <m:r>
                          <a:rPr lang="en-CA" altLang="zh-CN" sz="2400" b="0" i="1" dirty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400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400" b="1" i="1">
                            <a:latin typeface="Cambria Math" panose="02040503050406030204" pitchFamily="18" charset="0"/>
                          </a:rPr>
                          <m:t>𝒒</m:t>
                        </m:r>
                      </m:sup>
                    </m:sSubSup>
                  </m:oMath>
                </a14:m>
                <a:endParaRPr lang="en-CA" altLang="zh-CN" sz="2400" dirty="0" smtClean="0"/>
              </a:p>
              <a:p>
                <a:r>
                  <a:rPr lang="en-CA" altLang="zh-CN" sz="2800" dirty="0"/>
                  <a:t>Let’s assume </a:t>
                </a:r>
                <a:r>
                  <a:rPr lang="en-CA" altLang="zh-CN" sz="2800" dirty="0" smtClean="0"/>
                  <a:t>K </a:t>
                </a:r>
                <a:r>
                  <a:rPr lang="en-CA" altLang="zh-CN" sz="2800" dirty="0"/>
                  <a:t>bits </a:t>
                </a:r>
                <a:r>
                  <a:rPr lang="en-CA" altLang="zh-CN" sz="2800" dirty="0" smtClean="0"/>
                  <a:t>to be the quantization size for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800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sz="2800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800" i="1">
                            <a:latin typeface="Cambria Math" panose="02040503050406030204" pitchFamily="18" charset="0"/>
                          </a:rPr>
                          <m:t>𝒒</m:t>
                        </m:r>
                      </m:sup>
                    </m:sSubSup>
                  </m:oMath>
                </a14:m>
                <a:endParaRPr lang="en-CA" altLang="zh-CN" sz="28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𝒒</m:t>
                        </m:r>
                      </m:sup>
                    </m:sSubSup>
                    <m:r>
                      <a:rPr lang="en-CA" altLang="zh-CN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>
                        <a:latin typeface="Cambria Math" panose="02040503050406030204" pitchFamily="18" charset="0"/>
                      </a:rPr>
                      <m:t>𝐑𝐨𝐮𝐧𝐝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b>
                          <m: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𝒍𝒊𝒏</m:t>
                            </m:r>
                          </m:sup>
                        </m:sSub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∗ </m:t>
                        </m:r>
                        <m:d>
                          <m:d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𝑲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</m:d>
                  </m:oMath>
                </a14:m>
                <a:r>
                  <a:rPr lang="en-CA" altLang="zh-CN" dirty="0" smtClean="0"/>
                  <a:t> </a:t>
                </a:r>
                <a:r>
                  <a:rPr lang="en-CA" altLang="zh-CN" dirty="0" smtClean="0">
                    <a:sym typeface="Wingdings" panose="05000000000000000000" pitchFamily="2" charset="2"/>
                  </a:rPr>
                  <a:t> Feedback to the initiator</a:t>
                </a:r>
                <a:endParaRPr lang="en-CA" altLang="zh-CN" dirty="0" smtClean="0"/>
              </a:p>
              <a:p>
                <a:pPr marL="0" indent="0">
                  <a:buNone/>
                </a:pPr>
                <a:endParaRPr lang="en-CA" altLang="zh-CN" sz="1800" dirty="0" smtClean="0">
                  <a:solidFill>
                    <a:srgbClr val="0000FF"/>
                  </a:solidFill>
                </a:endParaRPr>
              </a:p>
              <a:p>
                <a:endParaRPr lang="en-CA" altLang="zh-CN" sz="1800" dirty="0">
                  <a:solidFill>
                    <a:srgbClr val="0000FF"/>
                  </a:solidFill>
                </a:endParaRPr>
              </a:p>
              <a:p>
                <a:r>
                  <a:rPr lang="en-CA" altLang="zh-CN" dirty="0" smtClean="0">
                    <a:solidFill>
                      <a:srgbClr val="0000FF"/>
                    </a:solidFill>
                  </a:rPr>
                  <a:t>The </a:t>
                </a:r>
                <a:r>
                  <a:rPr lang="en-CA" altLang="zh-CN" dirty="0">
                    <a:solidFill>
                      <a:srgbClr val="0000FF"/>
                    </a:solidFill>
                  </a:rPr>
                  <a:t>reconstruction of scaling factor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CA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̃"/>
                                <m:ctrlPr>
                                  <a:rPr lang="en-CA" altLang="zh-CN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CA" altLang="zh-CN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</m:acc>
                          </m:e>
                          <m:sub>
                            <m:r>
                              <a:rPr lang="en-CA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b>
                          <m:sup>
                            <m:r>
                              <a:rPr lang="en-CA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𝒍𝒊𝒏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CA" altLang="zh-CN" dirty="0">
                    <a:solidFill>
                      <a:srgbClr val="0000FF"/>
                    </a:solidFill>
                  </a:rPr>
                  <a:t> at the initiator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zh-CN" sz="28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̃"/>
                            <m:ctrlPr>
                              <a:rPr lang="en-CA" altLang="zh-CN" sz="28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</m:acc>
                      </m:e>
                      <m:sub>
                        <m:r>
                          <a:rPr lang="en-CA" altLang="zh-C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CA" altLang="zh-C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𝒍𝒊𝒏</m:t>
                        </m:r>
                      </m:sup>
                    </m:sSubSup>
                    <m:r>
                      <a:rPr lang="en-CA" altLang="zh-CN" sz="28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sz="28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type m:val="skw"/>
                            <m:ctrlPr>
                              <a:rPr lang="en-CA" altLang="zh-CN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sub>
                              <m:sup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sup>
                            </m:sSubSup>
                          </m:num>
                          <m:den>
                            <m:d>
                              <m:dPr>
                                <m:ctrlP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𝑲</m:t>
                                    </m:r>
                                    <m: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CA" altLang="zh-CN" sz="2800" i="1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CA" altLang="zh-CN" sz="28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den>
                        </m:f>
                        <m:r>
                          <a:rPr lang="en-CA" altLang="zh-CN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8991600" cy="4724400"/>
              </a:xfrm>
              <a:blipFill rotWithShape="0">
                <a:blip r:embed="rId3"/>
                <a:stretch>
                  <a:fillRect l="-1220" t="-5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56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CA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648200"/>
          </a:xfrm>
        </p:spPr>
        <p:txBody>
          <a:bodyPr/>
          <a:lstStyle/>
          <a:p>
            <a:r>
              <a:rPr lang="en-CA" altLang="zh-CN" dirty="0" smtClean="0"/>
              <a:t>[1] </a:t>
            </a:r>
            <a:r>
              <a:rPr lang="en-GB" altLang="zh-CN" dirty="0" smtClean="0"/>
              <a:t>11-21-1676-01-00bf-</a:t>
            </a:r>
            <a:r>
              <a:rPr lang="en-US" altLang="zh-CN" dirty="0" smtClean="0"/>
              <a:t>simplified-scaling-factor-feedback-for-</a:t>
            </a:r>
            <a:r>
              <a:rPr lang="en-US" altLang="zh-CN" dirty="0" err="1" smtClean="0"/>
              <a:t>csi</a:t>
            </a:r>
            <a:r>
              <a:rPr lang="en-US" altLang="zh-CN" dirty="0"/>
              <a:t>-</a:t>
            </a:r>
            <a:r>
              <a:rPr lang="en-US" altLang="zh-CN" dirty="0" smtClean="0"/>
              <a:t>matrices</a:t>
            </a:r>
            <a:endParaRPr lang="en-CA" altLang="zh-CN" dirty="0" smtClean="0"/>
          </a:p>
          <a:p>
            <a:r>
              <a:rPr lang="en-CA" altLang="zh-CN" dirty="0" smtClean="0"/>
              <a:t>[2]</a:t>
            </a:r>
            <a:r>
              <a:rPr lang="tr-TR" altLang="zh-CN" dirty="0"/>
              <a:t> </a:t>
            </a:r>
            <a:r>
              <a:rPr lang="tr-TR" altLang="zh-CN" dirty="0" smtClean="0"/>
              <a:t>11-2</a:t>
            </a:r>
            <a:r>
              <a:rPr lang="en-CA" altLang="zh-CN" dirty="0" smtClean="0"/>
              <a:t>2</a:t>
            </a:r>
            <a:r>
              <a:rPr lang="tr-TR" altLang="zh-CN" dirty="0" smtClean="0"/>
              <a:t>-0</a:t>
            </a:r>
            <a:r>
              <a:rPr lang="en-CA" altLang="zh-CN" dirty="0" smtClean="0"/>
              <a:t>414</a:t>
            </a:r>
            <a:r>
              <a:rPr lang="tr-TR" altLang="zh-CN" dirty="0" smtClean="0"/>
              <a:t>-02-00bf-</a:t>
            </a:r>
            <a:r>
              <a:rPr lang="en-US" altLang="zh-CN" dirty="0" smtClean="0"/>
              <a:t>fractional-scaling-factor-for-sensing-measurement-report</a:t>
            </a:r>
            <a:r>
              <a:rPr lang="en-CA" altLang="zh-CN" dirty="0" smtClean="0"/>
              <a:t> </a:t>
            </a:r>
          </a:p>
          <a:p>
            <a:r>
              <a:rPr lang="en-CA" altLang="zh-CN" dirty="0" smtClean="0"/>
              <a:t>[3] </a:t>
            </a:r>
            <a:r>
              <a:rPr lang="tr-TR" altLang="zh-CN" dirty="0" smtClean="0"/>
              <a:t>11-2</a:t>
            </a:r>
            <a:r>
              <a:rPr lang="en-CA" altLang="zh-CN" dirty="0" smtClean="0"/>
              <a:t>2</a:t>
            </a:r>
            <a:r>
              <a:rPr lang="tr-TR" altLang="zh-CN" dirty="0" smtClean="0"/>
              <a:t>-</a:t>
            </a:r>
            <a:r>
              <a:rPr lang="en-CA" altLang="zh-CN" dirty="0" smtClean="0"/>
              <a:t>0506</a:t>
            </a:r>
            <a:r>
              <a:rPr lang="tr-TR" altLang="zh-CN" dirty="0" smtClean="0"/>
              <a:t>-0</a:t>
            </a:r>
            <a:r>
              <a:rPr lang="en-CA" altLang="zh-CN" dirty="0" smtClean="0"/>
              <a:t>1</a:t>
            </a:r>
            <a:r>
              <a:rPr lang="tr-TR" altLang="zh-CN" dirty="0" smtClean="0"/>
              <a:t>-00bf-</a:t>
            </a:r>
            <a:r>
              <a:rPr lang="en-US" altLang="zh-CN" dirty="0" smtClean="0"/>
              <a:t>differential-quantization-for-</a:t>
            </a:r>
            <a:r>
              <a:rPr lang="en-US" altLang="zh-CN" dirty="0" err="1" smtClean="0"/>
              <a:t>csi</a:t>
            </a:r>
            <a:r>
              <a:rPr lang="en-US" altLang="zh-CN" dirty="0"/>
              <a:t>-</a:t>
            </a:r>
            <a:r>
              <a:rPr lang="en-US" altLang="zh-CN" dirty="0" smtClean="0"/>
              <a:t>report </a:t>
            </a:r>
          </a:p>
          <a:p>
            <a:r>
              <a:rPr lang="en-CA" altLang="zh-CN" dirty="0" smtClean="0"/>
              <a:t>[4] 11-21-1921-00-00bf-partial-csi-feedback</a:t>
            </a:r>
          </a:p>
          <a:p>
            <a:r>
              <a:rPr lang="en-CA" altLang="zh-CN" dirty="0" smtClean="0"/>
              <a:t>[5] Christian Berger, “CSI Feedback Format”, </a:t>
            </a:r>
            <a:r>
              <a:rPr lang="en-CA" altLang="zh-CN" dirty="0" err="1" smtClean="0"/>
              <a:t>TGbf</a:t>
            </a:r>
            <a:r>
              <a:rPr lang="en-CA" altLang="zh-CN" dirty="0" smtClean="0"/>
              <a:t> CSI_ESTIMATE Offline Discussion Group</a:t>
            </a:r>
            <a:endParaRPr lang="en-CA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51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214982</TotalTime>
  <Words>833</Words>
  <Application>Microsoft Office PowerPoint</Application>
  <PresentationFormat>On-screen Show (4:3)</PresentationFormat>
  <Paragraphs>181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 Unicode MS</vt:lpstr>
      <vt:lpstr>굴림</vt:lpstr>
      <vt:lpstr>굴림</vt:lpstr>
      <vt:lpstr>맑은 고딕</vt:lpstr>
      <vt:lpstr>MS Gothic</vt:lpstr>
      <vt:lpstr>宋体</vt:lpstr>
      <vt:lpstr>Arial</vt:lpstr>
      <vt:lpstr>Cambria Math</vt:lpstr>
      <vt:lpstr>Times New Roman</vt:lpstr>
      <vt:lpstr>Wingdings</vt:lpstr>
      <vt:lpstr>802-11-Submission</vt:lpstr>
      <vt:lpstr>SP for TGbf Freq Domain CSI Feedback</vt:lpstr>
      <vt:lpstr>Background</vt:lpstr>
      <vt:lpstr>Comparison of two schemes</vt:lpstr>
      <vt:lpstr>Issue with 2’s power scaling method</vt:lpstr>
      <vt:lpstr>Controlling Output Data Path Size</vt:lpstr>
      <vt:lpstr>Updated 802.11n CSI matrices quantization procedure</vt:lpstr>
      <vt:lpstr>PowerPoint Presentation</vt:lpstr>
      <vt:lpstr>Quantization of scaling factor (M_H^lin)</vt:lpstr>
      <vt:lpstr>References</vt:lpstr>
      <vt:lpstr>SP 1</vt:lpstr>
      <vt:lpstr>Appendix</vt:lpstr>
      <vt:lpstr>802.11n CSI matrices quantization procedure</vt:lpstr>
      <vt:lpstr>802.11n CSI matrices quantization procedure continues …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3801</cp:revision>
  <cp:lastPrinted>2016-07-18T07:45:05Z</cp:lastPrinted>
  <dcterms:created xsi:type="dcterms:W3CDTF">2007-05-21T21:00:37Z</dcterms:created>
  <dcterms:modified xsi:type="dcterms:W3CDTF">2022-04-15T02:27:57Z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