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611" r:id="rId3"/>
    <p:sldId id="639" r:id="rId4"/>
    <p:sldId id="638" r:id="rId5"/>
    <p:sldId id="636" r:id="rId6"/>
    <p:sldId id="632" r:id="rId7"/>
    <p:sldId id="640" r:id="rId8"/>
    <p:sldId id="635" r:id="rId9"/>
    <p:sldId id="298" r:id="rId10"/>
    <p:sldId id="306" r:id="rId11"/>
    <p:sldId id="308" r:id="rId12"/>
    <p:sldId id="641" r:id="rId13"/>
    <p:sldId id="311" r:id="rId14"/>
    <p:sldId id="642" r:id="rId15"/>
    <p:sldId id="637" r:id="rId16"/>
    <p:sldId id="618" r:id="rId17"/>
    <p:sldId id="312" r:id="rId18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E1FF"/>
    <a:srgbClr val="FF6600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18" autoAdjust="0"/>
  </p:normalViewPr>
  <p:slideViewPr>
    <p:cSldViewPr>
      <p:cViewPr varScale="1">
        <p:scale>
          <a:sx n="78" d="100"/>
          <a:sy n="78" d="100"/>
        </p:scale>
        <p:origin x="1474" y="67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3444" y="-48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0271003\Documents\Quic%20&#24369;&#32593;&#23545;&#27604;&#25968;&#254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0271003\Documents\Quic%20&#24369;&#32593;&#23545;&#27604;&#25968;&#25454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弱网对比数据.xlsx]弱带宽实验数据'!$B$1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弱网对比数据.xlsx]弱带宽实验数据'!$B$2:$B$8</c:f>
              <c:numCache>
                <c:formatCode>0.00%</c:formatCode>
                <c:ptCount val="7"/>
                <c:pt idx="0">
                  <c:v>0.53510000000000002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6.6E-3</c:v>
                </c:pt>
                <c:pt idx="4">
                  <c:v>6.7000000000000002E-3</c:v>
                </c:pt>
                <c:pt idx="5">
                  <c:v>6.7000000000000002E-3</c:v>
                </c:pt>
                <c:pt idx="6">
                  <c:v>6.7999999999999996E-3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9-4C7B-824D-EDD436C6E041}"/>
            </c:ext>
          </c:extLst>
        </c:ser>
        <c:ser>
          <c:idx val="1"/>
          <c:order val="1"/>
          <c:tx>
            <c:strRef>
              <c:f>'[Quic 弱网对比数据.xlsx]弱带宽实验数据'!$C$1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弱网对比数据.xlsx]弱带宽实验数据'!$C$2:$C$8</c:f>
              <c:numCache>
                <c:formatCode>0.00%</c:formatCode>
                <c:ptCount val="7"/>
                <c:pt idx="0">
                  <c:v>0.51900000000000002</c:v>
                </c:pt>
                <c:pt idx="1">
                  <c:v>6.4999999999999997E-3</c:v>
                </c:pt>
                <c:pt idx="2">
                  <c:v>7.1000000000000004E-3</c:v>
                </c:pt>
                <c:pt idx="3">
                  <c:v>6.0000000000000001E-3</c:v>
                </c:pt>
                <c:pt idx="4">
                  <c:v>4.5999999999999999E-3</c:v>
                </c:pt>
                <c:pt idx="5">
                  <c:v>7.1999999999999998E-3</c:v>
                </c:pt>
                <c:pt idx="6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9-4C7B-824D-EDD436C6E041}"/>
            </c:ext>
          </c:extLst>
        </c:ser>
        <c:ser>
          <c:idx val="2"/>
          <c:order val="2"/>
          <c:tx>
            <c:strRef>
              <c:f>'[Quic 弱网对比数据.xlsx]弱带宽实验数据'!$D$1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弱网对比数据.xlsx]弱带宽实验数据'!$D$2:$D$8</c:f>
              <c:numCache>
                <c:formatCode>0.00%</c:formatCode>
                <c:ptCount val="7"/>
                <c:pt idx="0">
                  <c:v>0.26219999999999999</c:v>
                </c:pt>
                <c:pt idx="1">
                  <c:v>6.7000000000000002E-3</c:v>
                </c:pt>
                <c:pt idx="2">
                  <c:v>6.6E-3</c:v>
                </c:pt>
                <c:pt idx="3">
                  <c:v>6.4000000000000003E-3</c:v>
                </c:pt>
                <c:pt idx="4">
                  <c:v>6.4999999999999997E-3</c:v>
                </c:pt>
                <c:pt idx="5">
                  <c:v>6.1999999999999998E-3</c:v>
                </c:pt>
                <c:pt idx="6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9-4C7B-824D-EDD436C6E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10186"/>
        <c:axId val="178864785"/>
      </c:barChart>
      <c:catAx>
        <c:axId val="18610186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Through  mbps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178864785"/>
        <c:crosses val="autoZero"/>
        <c:auto val="1"/>
        <c:lblAlgn val="ctr"/>
        <c:lblOffset val="100"/>
        <c:noMultiLvlLbl val="0"/>
      </c:catAx>
      <c:valAx>
        <c:axId val="17886478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1018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ratebuff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'[Quic 弱网对比数据.xlsx]弱带宽实验数据'!$G$1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弱网对比数据.xlsx]弱带宽实验数据'!$G$2:$G$8</c:f>
              <c:numCache>
                <c:formatCode>General</c:formatCode>
                <c:ptCount val="7"/>
                <c:pt idx="0">
                  <c:v>1</c:v>
                </c:pt>
                <c:pt idx="1">
                  <c:v>0.7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  <c:pt idx="5">
                  <c:v>0.3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A-4420-8BAC-7549856088D4}"/>
            </c:ext>
          </c:extLst>
        </c:ser>
        <c:ser>
          <c:idx val="1"/>
          <c:order val="1"/>
          <c:tx>
            <c:strRef>
              <c:f>'[Quic 弱网对比数据.xlsx]弱带宽实验数据'!$H$1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弱网对比数据.xlsx]弱带宽实验数据'!$H$2:$H$8</c:f>
              <c:numCache>
                <c:formatCode>General</c:formatCode>
                <c:ptCount val="7"/>
                <c:pt idx="0">
                  <c:v>0.8</c:v>
                </c:pt>
                <c:pt idx="1">
                  <c:v>0.6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0.3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A-4420-8BAC-7549856088D4}"/>
            </c:ext>
          </c:extLst>
        </c:ser>
        <c:ser>
          <c:idx val="2"/>
          <c:order val="2"/>
          <c:tx>
            <c:strRef>
              <c:f>'[Quic 弱网对比数据.xlsx]弱带宽实验数据'!$I$1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弱网对比数据.xlsx]弱带宽实验数据'!$I$2:$I$8</c:f>
              <c:numCache>
                <c:formatCode>General</c:formatCode>
                <c:ptCount val="7"/>
                <c:pt idx="0">
                  <c:v>0.9</c:v>
                </c:pt>
                <c:pt idx="1">
                  <c:v>0.4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A-4420-8BAC-75498560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8660237"/>
        <c:axId val="941817473"/>
      </c:barChart>
      <c:catAx>
        <c:axId val="338660237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Through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41817473"/>
        <c:crosses val="autoZero"/>
        <c:auto val="1"/>
        <c:lblAlgn val="ctr"/>
        <c:lblOffset val="100"/>
        <c:noMultiLvlLbl val="0"/>
      </c:catAx>
      <c:valAx>
        <c:axId val="94181747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3866023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弱网对比数据.xlsx]高延时实验数据'!$B$1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弱网对比数据.xlsx]高延时实验数据'!$B$2:$B$8</c:f>
              <c:numCache>
                <c:formatCode>0.00%</c:formatCode>
                <c:ptCount val="7"/>
                <c:pt idx="0">
                  <c:v>6.1999999999999998E-3</c:v>
                </c:pt>
                <c:pt idx="1">
                  <c:v>8.6E-3</c:v>
                </c:pt>
                <c:pt idx="2">
                  <c:v>9.7999999999999997E-3</c:v>
                </c:pt>
                <c:pt idx="3">
                  <c:v>1.1900000000000001E-2</c:v>
                </c:pt>
                <c:pt idx="4">
                  <c:v>1.29E-2</c:v>
                </c:pt>
                <c:pt idx="5">
                  <c:v>1.2800000000000001E-2</c:v>
                </c:pt>
                <c:pt idx="6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7-40B9-8972-632600BD30FC}"/>
            </c:ext>
          </c:extLst>
        </c:ser>
        <c:ser>
          <c:idx val="1"/>
          <c:order val="1"/>
          <c:tx>
            <c:strRef>
              <c:f>'[Quic 弱网对比数据.xlsx]高延时实验数据'!$C$1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弱网对比数据.xlsx]高延时实验数据'!$C$2:$C$8</c:f>
              <c:numCache>
                <c:formatCode>0.00%</c:formatCode>
                <c:ptCount val="7"/>
                <c:pt idx="0">
                  <c:v>7.1000000000000004E-3</c:v>
                </c:pt>
                <c:pt idx="1">
                  <c:v>7.9000000000000008E-3</c:v>
                </c:pt>
                <c:pt idx="2">
                  <c:v>8.8999999999999999E-3</c:v>
                </c:pt>
                <c:pt idx="3">
                  <c:v>1.1599999999999999E-2</c:v>
                </c:pt>
                <c:pt idx="4">
                  <c:v>1.2800000000000001E-2</c:v>
                </c:pt>
                <c:pt idx="5">
                  <c:v>1.44E-2</c:v>
                </c:pt>
                <c:pt idx="6">
                  <c:v>1.5299999999999999E-2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7-40B9-8972-632600BD30FC}"/>
            </c:ext>
          </c:extLst>
        </c:ser>
        <c:ser>
          <c:idx val="2"/>
          <c:order val="2"/>
          <c:tx>
            <c:strRef>
              <c:f>'[Quic 弱网对比数据.xlsx]高延时实验数据'!$D$1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弱网对比数据.xlsx]高延时实验数据'!$D$2:$D$8</c:f>
              <c:numCache>
                <c:formatCode>0.00%</c:formatCode>
                <c:ptCount val="7"/>
                <c:pt idx="0">
                  <c:v>9.1000000000000004E-3</c:v>
                </c:pt>
                <c:pt idx="1">
                  <c:v>1.1299999999999999E-2</c:v>
                </c:pt>
                <c:pt idx="2">
                  <c:v>1.3299999999999999E-2</c:v>
                </c:pt>
                <c:pt idx="3">
                  <c:v>1.52E-2</c:v>
                </c:pt>
                <c:pt idx="4">
                  <c:v>2.1100000000000001E-2</c:v>
                </c:pt>
                <c:pt idx="5">
                  <c:v>1.9900000000000001E-2</c:v>
                </c:pt>
                <c:pt idx="6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7-40B9-8972-632600BD3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2402495"/>
        <c:axId val="692219900"/>
      </c:barChart>
      <c:catAx>
        <c:axId val="12240249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92219900"/>
        <c:crosses val="autoZero"/>
        <c:auto val="1"/>
        <c:lblAlgn val="ctr"/>
        <c:lblOffset val="100"/>
        <c:noMultiLvlLbl val="0"/>
      </c:catAx>
      <c:valAx>
        <c:axId val="6922199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4024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ratebuff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cap="none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'C:\Users\80303892\Desktop\[Quic 弱网对比数据.xlsx]高延时实验数据'!$U$1</c:f>
              <c:strCache>
                <c:ptCount val="1"/>
                <c:pt idx="0">
                  <c:v>TCP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弱网对比数据.xlsx]高延时实验数据'!$U$2:$U$8</c:f>
              <c:numCache>
                <c:formatCode>General</c:formatCode>
                <c:ptCount val="7"/>
                <c:pt idx="0">
                  <c:v>0.125</c:v>
                </c:pt>
                <c:pt idx="1">
                  <c:v>0.29166666666666702</c:v>
                </c:pt>
                <c:pt idx="2">
                  <c:v>0.375</c:v>
                </c:pt>
                <c:pt idx="3">
                  <c:v>0.45833333333333298</c:v>
                </c:pt>
                <c:pt idx="4">
                  <c:v>0.54166666666666696</c:v>
                </c:pt>
                <c:pt idx="5">
                  <c:v>0.79166666666666696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37-4AA7-AAB1-ADC3501E6E67}"/>
            </c:ext>
          </c:extLst>
        </c:ser>
        <c:ser>
          <c:idx val="1"/>
          <c:order val="1"/>
          <c:tx>
            <c:strRef>
              <c:f>'C:\Users\80303892\Desktop\[Quic 弱网对比数据.xlsx]高延时实验数据'!$V$1</c:f>
              <c:strCache>
                <c:ptCount val="1"/>
                <c:pt idx="0">
                  <c:v>UDP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弱网对比数据.xlsx]高延时实验数据'!$V$2:$V$8</c:f>
              <c:numCache>
                <c:formatCode>General</c:formatCode>
                <c:ptCount val="7"/>
                <c:pt idx="0">
                  <c:v>3.5714285714285698E-2</c:v>
                </c:pt>
                <c:pt idx="1">
                  <c:v>0.14285714285714299</c:v>
                </c:pt>
                <c:pt idx="2">
                  <c:v>0.214285714285714</c:v>
                </c:pt>
                <c:pt idx="3">
                  <c:v>0.28571428571428598</c:v>
                </c:pt>
                <c:pt idx="4">
                  <c:v>0.35714285714285698</c:v>
                </c:pt>
                <c:pt idx="5">
                  <c:v>0.75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37-4AA7-AAB1-ADC3501E6E67}"/>
            </c:ext>
          </c:extLst>
        </c:ser>
        <c:ser>
          <c:idx val="2"/>
          <c:order val="2"/>
          <c:tx>
            <c:strRef>
              <c:f>'C:\Users\80303892\Desktop\[Quic 弱网对比数据.xlsx]高延时实验数据'!$W$1</c:f>
              <c:strCache>
                <c:ptCount val="1"/>
                <c:pt idx="0">
                  <c:v>QUIC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弱网对比数据.xlsx]高延时实验数据'!$W$2:$W$8</c:f>
              <c:numCache>
                <c:formatCode>General</c:formatCode>
                <c:ptCount val="7"/>
                <c:pt idx="0">
                  <c:v>2.9411764705882401E-2</c:v>
                </c:pt>
                <c:pt idx="1">
                  <c:v>8.8235294117647106E-2</c:v>
                </c:pt>
                <c:pt idx="2">
                  <c:v>0.17647058823529399</c:v>
                </c:pt>
                <c:pt idx="3">
                  <c:v>0.32352941176470601</c:v>
                </c:pt>
                <c:pt idx="4">
                  <c:v>0.5</c:v>
                </c:pt>
                <c:pt idx="5">
                  <c:v>0.70588235294117596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37-4AA7-AAB1-ADC3501E6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167820"/>
        <c:axId val="981558834"/>
      </c:scatterChart>
      <c:valAx>
        <c:axId val="4891678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1558834"/>
        <c:crosses val="autoZero"/>
        <c:crossBetween val="midCat"/>
      </c:valAx>
      <c:valAx>
        <c:axId val="98155883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29923611111111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916782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join time (s)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'[Quic 弱网对比数据.xlsx]高延时实验数据'!$G$11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弱网对比数据.xlsx]高延时实验数据'!$G$12:$G$18</c:f>
              <c:numCache>
                <c:formatCode>General</c:formatCode>
                <c:ptCount val="7"/>
                <c:pt idx="0">
                  <c:v>1.2295</c:v>
                </c:pt>
                <c:pt idx="1">
                  <c:v>2.4855999999999998</c:v>
                </c:pt>
                <c:pt idx="2">
                  <c:v>3.7006999999999999</c:v>
                </c:pt>
                <c:pt idx="3">
                  <c:v>4.5372000000000003</c:v>
                </c:pt>
                <c:pt idx="4">
                  <c:v>5.2473000000000001</c:v>
                </c:pt>
                <c:pt idx="5">
                  <c:v>6.0791000000000004</c:v>
                </c:pt>
                <c:pt idx="6">
                  <c:v>7.5015000000000001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C-42B2-B820-C546B7CD6134}"/>
            </c:ext>
          </c:extLst>
        </c:ser>
        <c:ser>
          <c:idx val="1"/>
          <c:order val="1"/>
          <c:tx>
            <c:strRef>
              <c:f>'[Quic 弱网对比数据.xlsx]高延时实验数据'!$H$11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弱网对比数据.xlsx]高延时实验数据'!$H$12:$H$18</c:f>
              <c:numCache>
                <c:formatCode>General</c:formatCode>
                <c:ptCount val="7"/>
                <c:pt idx="0">
                  <c:v>1.0661</c:v>
                </c:pt>
                <c:pt idx="1">
                  <c:v>2.3132999999999999</c:v>
                </c:pt>
                <c:pt idx="2">
                  <c:v>3.6564000000000001</c:v>
                </c:pt>
                <c:pt idx="3">
                  <c:v>3.3317000000000001</c:v>
                </c:pt>
                <c:pt idx="4">
                  <c:v>3.9466000000000001</c:v>
                </c:pt>
                <c:pt idx="5">
                  <c:v>4.6131000000000002</c:v>
                </c:pt>
                <c:pt idx="6">
                  <c:v>5.2218999999999998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C-42B2-B820-C546B7CD6134}"/>
            </c:ext>
          </c:extLst>
        </c:ser>
        <c:ser>
          <c:idx val="2"/>
          <c:order val="2"/>
          <c:tx>
            <c:strRef>
              <c:f>'[Quic 弱网对比数据.xlsx]高延时实验数据'!$I$11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弱网对比数据.xlsx]高延时实验数据'!$I$12:$I$18</c:f>
              <c:numCache>
                <c:formatCode>General</c:formatCode>
                <c:ptCount val="7"/>
                <c:pt idx="0">
                  <c:v>0.91949999999999998</c:v>
                </c:pt>
                <c:pt idx="1">
                  <c:v>1.4913000000000001</c:v>
                </c:pt>
                <c:pt idx="2">
                  <c:v>1.7778</c:v>
                </c:pt>
                <c:pt idx="3">
                  <c:v>2.1663000000000001</c:v>
                </c:pt>
                <c:pt idx="4">
                  <c:v>2.5154999999999998</c:v>
                </c:pt>
                <c:pt idx="5">
                  <c:v>2.9691000000000001</c:v>
                </c:pt>
                <c:pt idx="6">
                  <c:v>3.3563999999999998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C-42B2-B820-C546B7CD6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7031114"/>
        <c:axId val="88069142"/>
      </c:barChart>
      <c:catAx>
        <c:axId val="85703111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069142"/>
        <c:crosses val="autoZero"/>
        <c:auto val="1"/>
        <c:lblAlgn val="ctr"/>
        <c:lblOffset val="100"/>
        <c:noMultiLvlLbl val="0"/>
      </c:catAx>
      <c:valAx>
        <c:axId val="8806914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03111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弱网对比数据.xlsx]丢包率实验数据'!$B$1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弱网对比数据.xlsx]丢包率实验数据'!$B$2:$B$8</c:f>
              <c:numCache>
                <c:formatCode>0.00%</c:formatCode>
                <c:ptCount val="7"/>
                <c:pt idx="0">
                  <c:v>2.12E-2</c:v>
                </c:pt>
                <c:pt idx="1">
                  <c:v>2.23E-2</c:v>
                </c:pt>
                <c:pt idx="2">
                  <c:v>2.4E-2</c:v>
                </c:pt>
                <c:pt idx="3">
                  <c:v>2.4400000000000002E-2</c:v>
                </c:pt>
                <c:pt idx="4">
                  <c:v>2.3699999999999999E-2</c:v>
                </c:pt>
                <c:pt idx="5">
                  <c:v>2.46E-2</c:v>
                </c:pt>
                <c:pt idx="6" formatCode="0%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F-409F-AA7A-1922C21896B6}"/>
            </c:ext>
          </c:extLst>
        </c:ser>
        <c:ser>
          <c:idx val="1"/>
          <c:order val="1"/>
          <c:tx>
            <c:strRef>
              <c:f>'[Quic 弱网对比数据.xlsx]丢包率实验数据'!$C$1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弱网对比数据.xlsx]丢包率实验数据'!$C$2:$C$8</c:f>
              <c:numCache>
                <c:formatCode>0.00%</c:formatCode>
                <c:ptCount val="7"/>
                <c:pt idx="0">
                  <c:v>1.41E-2</c:v>
                </c:pt>
                <c:pt idx="1">
                  <c:v>2.3599999999999999E-2</c:v>
                </c:pt>
                <c:pt idx="2">
                  <c:v>2.2599999999999999E-2</c:v>
                </c:pt>
                <c:pt idx="3">
                  <c:v>2.41E-2</c:v>
                </c:pt>
                <c:pt idx="4">
                  <c:v>2.5700000000000001E-2</c:v>
                </c:pt>
                <c:pt idx="5">
                  <c:v>2.3800000000000002E-2</c:v>
                </c:pt>
                <c:pt idx="6">
                  <c:v>1.6816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F-409F-AA7A-1922C21896B6}"/>
            </c:ext>
          </c:extLst>
        </c:ser>
        <c:ser>
          <c:idx val="2"/>
          <c:order val="2"/>
          <c:tx>
            <c:strRef>
              <c:f>'[Quic 弱网对比数据.xlsx]丢包率实验数据'!$D$1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弱网对比数据.xlsx]丢包率实验数据'!$D$2:$D$8</c:f>
              <c:numCache>
                <c:formatCode>0.00%</c:formatCode>
                <c:ptCount val="7"/>
                <c:pt idx="0">
                  <c:v>7.5500000000000003E-3</c:v>
                </c:pt>
                <c:pt idx="1">
                  <c:v>2.2499999999999999E-2</c:v>
                </c:pt>
                <c:pt idx="2">
                  <c:v>2.53E-2</c:v>
                </c:pt>
                <c:pt idx="3">
                  <c:v>2.6700000000000002E-2</c:v>
                </c:pt>
                <c:pt idx="4">
                  <c:v>2.64E-2</c:v>
                </c:pt>
                <c:pt idx="5">
                  <c:v>2.7400000000000001E-2</c:v>
                </c:pt>
                <c:pt idx="6" formatCode="0%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3F-409F-AA7A-1922C2189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600901"/>
        <c:axId val="605489240"/>
      </c:barChart>
      <c:catAx>
        <c:axId val="395600901"/>
        <c:scaling>
          <c:orientation val="minMax"/>
        </c:scaling>
        <c:delete val="1"/>
        <c:axPos val="b"/>
        <c:numFmt formatCode="0.00%" sourceLinked="0"/>
        <c:majorTickMark val="none"/>
        <c:minorTickMark val="none"/>
        <c:tickLblPos val="nextTo"/>
        <c:crossAx val="605489240"/>
        <c:crosses val="autoZero"/>
        <c:auto val="1"/>
        <c:lblAlgn val="ctr"/>
        <c:lblOffset val="100"/>
        <c:noMultiLvlLbl val="0"/>
      </c:catAx>
      <c:valAx>
        <c:axId val="60548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560090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ratebuff</a:t>
            </a:r>
          </a:p>
        </c:rich>
      </c:tx>
      <c:layout>
        <c:manualLayout>
          <c:xMode val="edge"/>
          <c:yMode val="edge"/>
          <c:x val="0.406887190571766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'[Quic 弱网对比数据.xlsx]丢包率实验数据'!$G$1</c:f>
              <c:strCache>
                <c:ptCount val="1"/>
                <c:pt idx="0">
                  <c:v>TCP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弱网对比数据.xlsx]丢包率实验数据'!$G$2:$G$8</c:f>
              <c:numCache>
                <c:formatCode>General</c:formatCode>
                <c:ptCount val="7"/>
                <c:pt idx="0">
                  <c:v>0.3</c:v>
                </c:pt>
                <c:pt idx="1">
                  <c:v>0.4</c:v>
                </c:pt>
                <c:pt idx="2">
                  <c:v>1.2</c:v>
                </c:pt>
                <c:pt idx="3">
                  <c:v>1.1000000000000001</c:v>
                </c:pt>
                <c:pt idx="4">
                  <c:v>1.8</c:v>
                </c:pt>
                <c:pt idx="5">
                  <c:v>2.2000000000000002</c:v>
                </c:pt>
                <c:pt idx="6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B-4577-8888-8B3F815063C4}"/>
            </c:ext>
          </c:extLst>
        </c:ser>
        <c:ser>
          <c:idx val="1"/>
          <c:order val="1"/>
          <c:tx>
            <c:strRef>
              <c:f>'[Quic 弱网对比数据.xlsx]丢包率实验数据'!$H$1</c:f>
              <c:strCache>
                <c:ptCount val="1"/>
                <c:pt idx="0">
                  <c:v>UDP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弱网对比数据.xlsx]丢包率实验数据'!$H$2:$H$8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1</c:v>
                </c:pt>
                <c:pt idx="5">
                  <c:v>1.3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B-4577-8888-8B3F815063C4}"/>
            </c:ext>
          </c:extLst>
        </c:ser>
        <c:ser>
          <c:idx val="2"/>
          <c:order val="2"/>
          <c:tx>
            <c:strRef>
              <c:f>'[Quic 弱网对比数据.xlsx]丢包率实验数据'!$I$1</c:f>
              <c:strCache>
                <c:ptCount val="1"/>
                <c:pt idx="0">
                  <c:v>QUIC</c:v>
                </c:pt>
              </c:strCache>
            </c:strRef>
          </c:tx>
          <c:spPr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弱网对比数据.xlsx]丢包率实验数据'!$I$2:$I$8</c:f>
              <c:numCache>
                <c:formatCode>General</c:formatCode>
                <c:ptCount val="7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0.5</c:v>
                </c:pt>
                <c:pt idx="4">
                  <c:v>0.7</c:v>
                </c:pt>
                <c:pt idx="5">
                  <c:v>0.9</c:v>
                </c:pt>
                <c:pt idx="6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B-4577-8888-8B3F81506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469751055"/>
        <c:axId val="643550582"/>
      </c:areaChart>
      <c:catAx>
        <c:axId val="469751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3550582"/>
        <c:crosses val="autoZero"/>
        <c:auto val="1"/>
        <c:lblAlgn val="ctr"/>
        <c:lblOffset val="100"/>
        <c:noMultiLvlLbl val="0"/>
      </c:catAx>
      <c:valAx>
        <c:axId val="64355058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9751055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Rendqual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8535363457760304E-2"/>
          <c:y val="0.18118466898954699"/>
          <c:w val="0.90102777777777798"/>
          <c:h val="0.5069454123112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'[Quic 弱网对比数据.xlsx]图'!$B$11</c:f>
              <c:strCache>
                <c:ptCount val="1"/>
                <c:pt idx="0">
                  <c:v>TCP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弱网对比数据.xlsx]图'!$B$12:$B$18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C3-43B9-81E1-C17C3E876BAC}"/>
            </c:ext>
          </c:extLst>
        </c:ser>
        <c:ser>
          <c:idx val="1"/>
          <c:order val="1"/>
          <c:tx>
            <c:strRef>
              <c:f>'[Quic 弱网对比数据.xlsx]图'!$C$11</c:f>
              <c:strCache>
                <c:ptCount val="1"/>
                <c:pt idx="0">
                  <c:v>UDP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弱网对比数据.xlsx]图'!$C$12:$C$18</c:f>
              <c:numCache>
                <c:formatCode>General</c:formatCode>
                <c:ptCount val="7"/>
                <c:pt idx="0">
                  <c:v>3.5070140000000001E-3</c:v>
                </c:pt>
                <c:pt idx="1">
                  <c:v>1.4278557000000001E-2</c:v>
                </c:pt>
                <c:pt idx="2">
                  <c:v>3.8076152000000002E-2</c:v>
                </c:pt>
                <c:pt idx="3">
                  <c:v>8.4105711E-2</c:v>
                </c:pt>
                <c:pt idx="4">
                  <c:v>0.20465931900000001</c:v>
                </c:pt>
                <c:pt idx="5">
                  <c:v>0.45954408800000002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C3-43B9-81E1-C17C3E876BAC}"/>
            </c:ext>
          </c:extLst>
        </c:ser>
        <c:ser>
          <c:idx val="2"/>
          <c:order val="2"/>
          <c:tx>
            <c:strRef>
              <c:f>'[Quic 弱网对比数据.xlsx]图'!$D$11</c:f>
              <c:strCache>
                <c:ptCount val="1"/>
                <c:pt idx="0">
                  <c:v>QUIC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弱网对比数据.xlsx]图'!$D$12:$D$18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C3-43B9-81E1-C17C3E876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759633"/>
        <c:axId val="946433704"/>
      </c:scatterChart>
      <c:valAx>
        <c:axId val="388759633"/>
        <c:scaling>
          <c:orientation val="minMax"/>
          <c:max val="5.1200000000000002E-2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6433704"/>
        <c:crosses val="autoZero"/>
        <c:crossBetween val="midCat"/>
      </c:valAx>
      <c:valAx>
        <c:axId val="946433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875963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900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900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7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4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Liuming Lu (OPPO)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IEEE 802.11-22/0638r1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April</a:t>
            </a:r>
            <a:r>
              <a:rPr lang="en-US" altLang="en-US" sz="1800" b="1" dirty="0"/>
              <a:t>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Consideration on the TSN capabilities and XR applications in Wi-Fi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Date:</a:t>
            </a:r>
            <a:r>
              <a:rPr lang="en-US" altLang="en-US" sz="2000" b="0" dirty="0">
                <a:cs typeface="Arial" panose="020B0604020202020204" pitchFamily="34" charset="0"/>
              </a:rPr>
              <a:t> 2022-04-12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444625" cy="274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dirty="0">
                <a:sym typeface="+mn-ea"/>
              </a:rPr>
              <a:t>Liuming Lu 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72427"/>
              </p:ext>
            </p:extLst>
          </p:nvPr>
        </p:nvGraphicFramePr>
        <p:xfrm>
          <a:off x="685800" y="2880360"/>
          <a:ext cx="7858124" cy="18171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8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ko-KR" sz="1800" kern="0" dirty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Liuming Lu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luliuming@oppo.com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611671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Lin Wang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20347"/>
                  </a:ext>
                </a:extLst>
              </a:tr>
              <a:tr h="2707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51171"/>
                  </a:ext>
                </a:extLst>
              </a:tr>
              <a:tr h="225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706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Throughput test</a:t>
            </a:r>
            <a:endParaRPr 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5326777"/>
              </p:ext>
            </p:extLst>
          </p:nvPr>
        </p:nvGraphicFramePr>
        <p:xfrm>
          <a:off x="642462" y="1558035"/>
          <a:ext cx="4055918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718044" y="1599822"/>
            <a:ext cx="4273555" cy="191643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sz="1200" dirty="0">
                <a:solidFill>
                  <a:srgbClr val="FF0000"/>
                </a:solidFill>
                <a:ea typeface="微软雅黑" panose="020B0503020204020204" charset="-122"/>
              </a:rPr>
              <a:t>With the increasing throughput the buff ratio becomes relatively lower, but would be affected a little</a:t>
            </a:r>
          </a:p>
          <a:p>
            <a:pPr>
              <a:lnSpc>
                <a:spcPct val="120000"/>
              </a:lnSpc>
            </a:pPr>
            <a:r>
              <a:rPr sz="1200" dirty="0">
                <a:ea typeface="微软雅黑" panose="020B0503020204020204" charset="-122"/>
              </a:rPr>
              <a:t>In higher bandwidth scenarios: 2</a:t>
            </a:r>
            <a:r>
              <a:rPr lang="en-US" sz="1200" dirty="0">
                <a:ea typeface="微软雅黑" panose="020B0503020204020204" charset="-122"/>
              </a:rPr>
              <a:t>Mbps</a:t>
            </a:r>
            <a:r>
              <a:rPr sz="1200" dirty="0">
                <a:ea typeface="微软雅黑" panose="020B0503020204020204" charset="-122"/>
              </a:rPr>
              <a:t> to 25</a:t>
            </a:r>
            <a:r>
              <a:rPr lang="en-US" sz="1200" dirty="0">
                <a:ea typeface="微软雅黑" panose="020B0503020204020204" charset="-122"/>
              </a:rPr>
              <a:t>M</a:t>
            </a:r>
            <a:r>
              <a:rPr sz="1200" dirty="0">
                <a:ea typeface="微软雅黑" panose="020B0503020204020204" charset="-122"/>
              </a:rPr>
              <a:t>bps, </a:t>
            </a:r>
            <a:r>
              <a:rPr lang="en-US" sz="1200" dirty="0">
                <a:ea typeface="微软雅黑" panose="020B0503020204020204" charset="-122"/>
              </a:rPr>
              <a:t>QUIC</a:t>
            </a:r>
            <a:r>
              <a:rPr sz="1200" dirty="0">
                <a:ea typeface="微软雅黑" panose="020B0503020204020204" charset="-122"/>
              </a:rPr>
              <a:t>'s </a:t>
            </a:r>
            <a:r>
              <a:rPr sz="1200" dirty="0" err="1">
                <a:ea typeface="微软雅黑" panose="020B0503020204020204" charset="-122"/>
              </a:rPr>
              <a:t>buffratio</a:t>
            </a:r>
            <a:r>
              <a:rPr sz="1200" dirty="0">
                <a:ea typeface="微软雅黑" panose="020B0503020204020204" charset="-122"/>
              </a:rPr>
              <a:t> is close to that of </a:t>
            </a:r>
            <a:r>
              <a:rPr sz="1200" dirty="0" err="1">
                <a:ea typeface="微软雅黑" panose="020B0503020204020204" charset="-122"/>
              </a:rPr>
              <a:t>udp</a:t>
            </a:r>
            <a:r>
              <a:rPr sz="1200" dirty="0">
                <a:ea typeface="微软雅黑" panose="020B0503020204020204" charset="-122"/>
              </a:rPr>
              <a:t> and better than </a:t>
            </a:r>
            <a:r>
              <a:rPr sz="1200" dirty="0" err="1">
                <a:ea typeface="微软雅黑" panose="020B0503020204020204" charset="-122"/>
              </a:rPr>
              <a:t>tcp</a:t>
            </a:r>
            <a:r>
              <a:rPr sz="1200" dirty="0">
                <a:ea typeface="微软雅黑" panose="020B050302020402020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sz="1200" dirty="0">
                <a:ea typeface="微软雅黑" panose="020B0503020204020204" charset="-122"/>
              </a:rPr>
              <a:t>In the low bandwidth scenario of </a:t>
            </a:r>
            <a:r>
              <a:rPr lang="en-US" sz="1200" dirty="0">
                <a:ea typeface="微软雅黑" panose="020B0503020204020204" charset="-122"/>
              </a:rPr>
              <a:t>1Mbps</a:t>
            </a:r>
            <a:r>
              <a:rPr sz="1200" dirty="0">
                <a:ea typeface="微软雅黑" panose="020B0503020204020204" charset="-122"/>
              </a:rPr>
              <a:t>, </a:t>
            </a:r>
            <a:r>
              <a:rPr lang="en-US" sz="1200" dirty="0">
                <a:ea typeface="微软雅黑" panose="020B0503020204020204" charset="-122"/>
              </a:rPr>
              <a:t>QUIC </a:t>
            </a:r>
            <a:r>
              <a:rPr sz="1200" dirty="0">
                <a:ea typeface="微软雅黑" panose="020B0503020204020204" charset="-122"/>
              </a:rPr>
              <a:t>has a lower </a:t>
            </a:r>
            <a:r>
              <a:rPr sz="1200" dirty="0" err="1">
                <a:ea typeface="微软雅黑" panose="020B0503020204020204" charset="-122"/>
              </a:rPr>
              <a:t>buffratio</a:t>
            </a:r>
            <a:r>
              <a:rPr sz="1200" dirty="0">
                <a:ea typeface="微软雅黑" panose="020B0503020204020204" charset="-122"/>
              </a:rPr>
              <a:t> than </a:t>
            </a:r>
            <a:r>
              <a:rPr sz="1200" dirty="0" err="1">
                <a:ea typeface="微软雅黑" panose="020B0503020204020204" charset="-122"/>
              </a:rPr>
              <a:t>tcp</a:t>
            </a:r>
            <a:r>
              <a:rPr sz="1200" dirty="0">
                <a:ea typeface="微软雅黑" panose="020B0503020204020204" charset="-122"/>
              </a:rPr>
              <a:t> and </a:t>
            </a:r>
            <a:r>
              <a:rPr sz="1200" dirty="0" err="1">
                <a:ea typeface="微软雅黑" panose="020B0503020204020204" charset="-122"/>
              </a:rPr>
              <a:t>udp</a:t>
            </a:r>
            <a:r>
              <a:rPr sz="1200" dirty="0">
                <a:ea typeface="微软雅黑" panose="020B0503020204020204" charset="-122"/>
              </a:rPr>
              <a:t> because of its </a:t>
            </a:r>
            <a:r>
              <a:rPr lang="en-US" sz="1200" dirty="0">
                <a:ea typeface="微软雅黑" panose="020B0503020204020204" charset="-122"/>
                <a:sym typeface="+mn-ea"/>
              </a:rPr>
              <a:t>FEC </a:t>
            </a:r>
            <a:r>
              <a:rPr sz="1200" dirty="0">
                <a:ea typeface="微软雅黑" panose="020B0503020204020204" charset="-122"/>
              </a:rPr>
              <a:t>ability</a:t>
            </a:r>
            <a:r>
              <a:rPr lang="en-US" sz="1200" dirty="0">
                <a:ea typeface="微软雅黑" panose="020B0503020204020204" charset="-122"/>
              </a:rPr>
              <a:t>.</a:t>
            </a:r>
          </a:p>
        </p:txBody>
      </p:sp>
      <p:graphicFrame>
        <p:nvGraphicFramePr>
          <p:cNvPr id="8" name="内容占位符 5">
            <a:extLst>
              <a:ext uri="{FF2B5EF4-FFF2-40B4-BE49-F238E27FC236}">
                <a16:creationId xmlns:a16="http://schemas.microsoft.com/office/drawing/2014/main" id="{637DD615-130D-444A-877B-0AD7D6557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60974"/>
              </p:ext>
            </p:extLst>
          </p:nvPr>
        </p:nvGraphicFramePr>
        <p:xfrm>
          <a:off x="668482" y="3942259"/>
          <a:ext cx="4055918" cy="246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7">
            <a:extLst>
              <a:ext uri="{FF2B5EF4-FFF2-40B4-BE49-F238E27FC236}">
                <a16:creationId xmlns:a16="http://schemas.microsoft.com/office/drawing/2014/main" id="{F88719D9-CBAF-4AFE-9745-CE41CDD78107}"/>
              </a:ext>
            </a:extLst>
          </p:cNvPr>
          <p:cNvSpPr txBox="1">
            <a:spLocks/>
          </p:cNvSpPr>
          <p:nvPr/>
        </p:nvSpPr>
        <p:spPr>
          <a:xfrm>
            <a:off x="4724400" y="4030867"/>
            <a:ext cx="4419600" cy="2286000"/>
          </a:xfrm>
        </p:spPr>
        <p:txBody>
          <a:bodyPr/>
          <a:lstStyle>
            <a:lvl1pPr marL="342900" indent="-3429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500" b="1">
                <a:latin typeface="+mn-lt"/>
                <a:ea typeface="微软雅黑" panose="020B0503020204020204" charset="-122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cs typeface="MS PGothic" panose="020B0600070205080204" pitchFamily="34" charset="-128"/>
              </a:defRPr>
            </a:lvl2pPr>
            <a:lvl3pPr marL="1085850" indent="-228600" eaLnBrk="0" hangingPunct="0">
              <a:spcBef>
                <a:spcPct val="20000"/>
              </a:spcBef>
              <a:buChar char="•"/>
              <a:defRPr>
                <a:latin typeface="+mn-lt"/>
                <a:cs typeface="MS PGothic" panose="020B0600070205080204" pitchFamily="34" charset="-128"/>
              </a:defRPr>
            </a:lvl3pPr>
            <a:lvl4pPr marL="1428750" indent="-228600" eaLnBrk="0" hangingPunct="0">
              <a:spcBef>
                <a:spcPct val="20000"/>
              </a:spcBef>
              <a:buChar char="–"/>
              <a:defRPr sz="1600">
                <a:latin typeface="+mn-lt"/>
                <a:cs typeface="MS PGothic" panose="020B0600070205080204" pitchFamily="34" charset="-128"/>
              </a:defRPr>
            </a:lvl4pPr>
            <a:lvl5pPr marL="1771650" indent="-228600" eaLnBrk="0" hangingPunct="0">
              <a:spcBef>
                <a:spcPct val="20000"/>
              </a:spcBef>
              <a:buChar char="•"/>
              <a:defRPr sz="1600">
                <a:latin typeface="+mn-lt"/>
                <a:cs typeface="MS PGothic" panose="020B0600070205080204" pitchFamily="34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</a:rPr>
              <a:t>With the increasing throughput the rate buff also becomes relatively lower, , but would be affected a little </a:t>
            </a:r>
          </a:p>
          <a:p>
            <a:r>
              <a:rPr lang="en-US" sz="1200" dirty="0">
                <a:sym typeface="+mn-ea"/>
              </a:rPr>
              <a:t>At higher bandwidths: 2Mbps to 25Mbps, the </a:t>
            </a:r>
            <a:r>
              <a:rPr lang="en-US" sz="1200" dirty="0" err="1">
                <a:sym typeface="+mn-ea"/>
              </a:rPr>
              <a:t>ratebuff</a:t>
            </a:r>
            <a:r>
              <a:rPr lang="en-US" sz="1200" dirty="0">
                <a:sym typeface="+mn-ea"/>
              </a:rPr>
              <a:t> of QUIC is better than TCP and UDP.</a:t>
            </a:r>
          </a:p>
          <a:p>
            <a:r>
              <a:rPr lang="en-US" sz="1200" dirty="0">
                <a:sym typeface="+mn-ea"/>
              </a:rPr>
              <a:t>In a very low bandwidth environment of 1Mbps, UDP does not need to guarantee that the data must arrive, TCP and QUIC both need to guarantee that the data must arrive so </a:t>
            </a:r>
            <a:r>
              <a:rPr lang="en-US" sz="1200" dirty="0" err="1">
                <a:sym typeface="+mn-ea"/>
              </a:rPr>
              <a:t>ratebuff</a:t>
            </a:r>
            <a:r>
              <a:rPr lang="en-US" sz="1200" dirty="0">
                <a:sym typeface="+mn-ea"/>
              </a:rPr>
              <a:t> TCP&gt;QUIC&gt;UDP.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4DA546F7-1472-44D9-9B65-8D3D3DF8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9CC27FA-2F86-4284-8BAE-72E810FB80F3}"/>
              </a:ext>
            </a:extLst>
          </p:cNvPr>
          <p:cNvSpPr/>
          <p:nvPr/>
        </p:nvSpPr>
        <p:spPr bwMode="auto">
          <a:xfrm>
            <a:off x="4114800" y="1676400"/>
            <a:ext cx="4572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B85EFDB-AC91-49F0-AD82-958C82EFE09D}"/>
              </a:ext>
            </a:extLst>
          </p:cNvPr>
          <p:cNvSpPr/>
          <p:nvPr/>
        </p:nvSpPr>
        <p:spPr bwMode="auto">
          <a:xfrm>
            <a:off x="4114800" y="4191000"/>
            <a:ext cx="4572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RTT delay test (1)</a:t>
            </a:r>
            <a:endParaRPr lang="en-US" dirty="0"/>
          </a:p>
        </p:txBody>
      </p:sp>
      <p:graphicFrame>
        <p:nvGraphicFramePr>
          <p:cNvPr id="8" name="内容占位符 55">
            <a:extLst>
              <a:ext uri="{FF2B5EF4-FFF2-40B4-BE49-F238E27FC236}">
                <a16:creationId xmlns:a16="http://schemas.microsoft.com/office/drawing/2014/main" id="{99C41E25-AC44-442F-BF48-FA8F603ED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34714"/>
              </p:ext>
            </p:extLst>
          </p:nvPr>
        </p:nvGraphicFramePr>
        <p:xfrm>
          <a:off x="685800" y="1709853"/>
          <a:ext cx="3886200" cy="217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3">
            <a:extLst>
              <a:ext uri="{FF2B5EF4-FFF2-40B4-BE49-F238E27FC236}">
                <a16:creationId xmlns:a16="http://schemas.microsoft.com/office/drawing/2014/main" id="{188A5491-76D9-49DC-AF79-B5EE2659C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1816634"/>
            <a:ext cx="4114800" cy="196278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  <a:ea typeface="微软雅黑" panose="020B0503020204020204" charset="-122"/>
              </a:rPr>
              <a:t>With the increasing RTT delay the buff ratio becomes relatively higher</a:t>
            </a:r>
            <a:r>
              <a:rPr lang="zh-CN" altLang="en-US" sz="1200" dirty="0">
                <a:solidFill>
                  <a:srgbClr val="FF0000"/>
                </a:solidFill>
                <a:ea typeface="微软雅黑" panose="020B0503020204020204" charset="-122"/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  <a:ea typeface="微软雅黑" panose="020B0503020204020204" charset="-122"/>
              </a:rPr>
              <a:t>delay has a significant impact on buff ratio and delay less than 100ms is required.</a:t>
            </a:r>
          </a:p>
          <a:p>
            <a:pPr>
              <a:lnSpc>
                <a:spcPct val="120000"/>
              </a:lnSpc>
            </a:pPr>
            <a:r>
              <a:rPr sz="1200" dirty="0">
                <a:ea typeface="微软雅黑" panose="020B0503020204020204" charset="-122"/>
              </a:rPr>
              <a:t>The buff</a:t>
            </a:r>
            <a:r>
              <a:rPr lang="en-US" sz="1200" dirty="0">
                <a:ea typeface="微软雅黑" panose="020B0503020204020204" charset="-122"/>
              </a:rPr>
              <a:t> </a:t>
            </a:r>
            <a:r>
              <a:rPr sz="1200" dirty="0">
                <a:ea typeface="微软雅黑" panose="020B0503020204020204" charset="-122"/>
              </a:rPr>
              <a:t>ratio of </a:t>
            </a:r>
            <a:r>
              <a:rPr lang="en-US" sz="1200" dirty="0">
                <a:ea typeface="微软雅黑" panose="020B0503020204020204" charset="-122"/>
              </a:rPr>
              <a:t>QUIC </a:t>
            </a:r>
            <a:r>
              <a:rPr sz="1200" dirty="0">
                <a:ea typeface="微软雅黑" panose="020B0503020204020204" charset="-122"/>
              </a:rPr>
              <a:t>is closer to that of </a:t>
            </a:r>
            <a:r>
              <a:rPr lang="en-US" sz="1200" dirty="0">
                <a:ea typeface="微软雅黑" panose="020B0503020204020204" charset="-122"/>
              </a:rPr>
              <a:t>UDP </a:t>
            </a:r>
            <a:r>
              <a:rPr sz="1200" dirty="0">
                <a:ea typeface="微软雅黑" panose="020B0503020204020204" charset="-122"/>
              </a:rPr>
              <a:t>when the latency is lower, and higher when the latency is higher because </a:t>
            </a:r>
            <a:r>
              <a:rPr lang="en-US" sz="1200" dirty="0">
                <a:ea typeface="微软雅黑" panose="020B0503020204020204" charset="-122"/>
              </a:rPr>
              <a:t>UDP </a:t>
            </a:r>
            <a:r>
              <a:rPr sz="1200" dirty="0">
                <a:ea typeface="微软雅黑" panose="020B0503020204020204" charset="-122"/>
              </a:rPr>
              <a:t>is non-reliable, while </a:t>
            </a:r>
            <a:r>
              <a:rPr lang="en-US" sz="1200" dirty="0">
                <a:ea typeface="微软雅黑" panose="020B0503020204020204" charset="-122"/>
              </a:rPr>
              <a:t>QUIC </a:t>
            </a:r>
            <a:r>
              <a:rPr sz="1200" dirty="0">
                <a:ea typeface="微软雅黑" panose="020B0503020204020204" charset="-122"/>
              </a:rPr>
              <a:t>and </a:t>
            </a:r>
            <a:r>
              <a:rPr lang="en-US" sz="1200" dirty="0">
                <a:ea typeface="微软雅黑" panose="020B0503020204020204" charset="-122"/>
              </a:rPr>
              <a:t>TCP </a:t>
            </a:r>
            <a:r>
              <a:rPr sz="1200" dirty="0">
                <a:ea typeface="微软雅黑" panose="020B0503020204020204" charset="-122"/>
              </a:rPr>
              <a:t>are reliable:                </a:t>
            </a:r>
            <a:r>
              <a:rPr lang="en-US" sz="1200" dirty="0">
                <a:ea typeface="微软雅黑" panose="020B0503020204020204" charset="-122"/>
              </a:rPr>
              <a:t>UDP </a:t>
            </a:r>
            <a:r>
              <a:rPr sz="1200" dirty="0">
                <a:ea typeface="微软雅黑" panose="020B0503020204020204" charset="-122"/>
              </a:rPr>
              <a:t>&gt; </a:t>
            </a:r>
            <a:r>
              <a:rPr lang="en-US" sz="1200" dirty="0">
                <a:ea typeface="微软雅黑" panose="020B0503020204020204" charset="-122"/>
              </a:rPr>
              <a:t>QUIC </a:t>
            </a:r>
            <a:r>
              <a:rPr sz="1200" dirty="0">
                <a:ea typeface="微软雅黑" panose="020B0503020204020204" charset="-122"/>
              </a:rPr>
              <a:t>&gt; </a:t>
            </a:r>
            <a:r>
              <a:rPr lang="en-US" sz="1200" dirty="0">
                <a:ea typeface="微软雅黑" panose="020B0503020204020204" charset="-122"/>
              </a:rPr>
              <a:t>TCP</a:t>
            </a:r>
          </a:p>
          <a:p>
            <a:pPr>
              <a:lnSpc>
                <a:spcPct val="120000"/>
              </a:lnSpc>
            </a:pPr>
            <a:endParaRPr sz="1200" dirty="0">
              <a:ea typeface="微软雅黑" panose="020B0503020204020204" charset="-122"/>
            </a:endParaRPr>
          </a:p>
        </p:txBody>
      </p:sp>
      <p:graphicFrame>
        <p:nvGraphicFramePr>
          <p:cNvPr id="10" name="内容占位符 8">
            <a:extLst>
              <a:ext uri="{FF2B5EF4-FFF2-40B4-BE49-F238E27FC236}">
                <a16:creationId xmlns:a16="http://schemas.microsoft.com/office/drawing/2014/main" id="{D4CD412E-AF3E-42B4-B3F4-C9842D8A2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12203"/>
              </p:ext>
            </p:extLst>
          </p:nvPr>
        </p:nvGraphicFramePr>
        <p:xfrm>
          <a:off x="685800" y="4022801"/>
          <a:ext cx="3886199" cy="237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3572F607-A4B7-4339-AB1A-A4EE56661651}"/>
              </a:ext>
            </a:extLst>
          </p:cNvPr>
          <p:cNvSpPr txBox="1">
            <a:spLocks/>
          </p:cNvSpPr>
          <p:nvPr/>
        </p:nvSpPr>
        <p:spPr bwMode="auto">
          <a:xfrm>
            <a:off x="4590585" y="4343400"/>
            <a:ext cx="3886200" cy="43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500" b="1">
                <a:latin typeface="+mn-lt"/>
                <a:ea typeface="微软雅黑" panose="020B0503020204020204" charset="-122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cs typeface="MS PGothic" panose="020B0600070205080204" pitchFamily="34" charset="-128"/>
              </a:defRPr>
            </a:lvl2pPr>
            <a:lvl3pPr marL="1085850" indent="-228600" eaLnBrk="0" hangingPunct="0">
              <a:spcBef>
                <a:spcPct val="20000"/>
              </a:spcBef>
              <a:buChar char="•"/>
              <a:defRPr>
                <a:latin typeface="+mn-lt"/>
                <a:cs typeface="MS PGothic" panose="020B0600070205080204" pitchFamily="34" charset="-128"/>
              </a:defRPr>
            </a:lvl3pPr>
            <a:lvl4pPr marL="1428750" indent="-228600" eaLnBrk="0" hangingPunct="0">
              <a:spcBef>
                <a:spcPct val="20000"/>
              </a:spcBef>
              <a:buChar char="–"/>
              <a:defRPr sz="1600">
                <a:latin typeface="+mn-lt"/>
                <a:cs typeface="MS PGothic" panose="020B0600070205080204" pitchFamily="34" charset="-128"/>
              </a:defRPr>
            </a:lvl4pPr>
            <a:lvl5pPr marL="1771650" indent="-228600" eaLnBrk="0" hangingPunct="0">
              <a:spcBef>
                <a:spcPct val="20000"/>
              </a:spcBef>
              <a:buChar char="•"/>
              <a:defRPr sz="1600">
                <a:latin typeface="+mn-lt"/>
                <a:cs typeface="MS PGothic" panose="020B0600070205080204" pitchFamily="34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</a:rPr>
              <a:t>With the increasing RTT delay the rate buff becomes relatively higher, delay has a significant impact on rate buff and rate buff is not zero even in 100ms delay.</a:t>
            </a:r>
            <a:endParaRPr lang="en-US" sz="1200" dirty="0">
              <a:sym typeface="+mn-ea"/>
            </a:endParaRPr>
          </a:p>
          <a:p>
            <a:r>
              <a:rPr lang="en-US" sz="1200" dirty="0">
                <a:sym typeface="+mn-ea"/>
              </a:rPr>
              <a:t>QUIC's rate buff has a smoother CDF as the delay rises, with interval performance 20% lower than TCP and 10% lower than 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2A812586-6DD6-4B29-80A5-A28A5409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D93D7FC-9751-400C-8B44-D45AE0C418EF}"/>
              </a:ext>
            </a:extLst>
          </p:cNvPr>
          <p:cNvSpPr/>
          <p:nvPr/>
        </p:nvSpPr>
        <p:spPr bwMode="auto">
          <a:xfrm>
            <a:off x="1295400" y="1981200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C0DD248-CF0A-486C-91D5-C20AF0C5AEB2}"/>
              </a:ext>
            </a:extLst>
          </p:cNvPr>
          <p:cNvSpPr/>
          <p:nvPr/>
        </p:nvSpPr>
        <p:spPr bwMode="auto">
          <a:xfrm>
            <a:off x="1371600" y="4419600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E6FAC-39E1-4664-B7BF-D763D2D9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Miracast Trial - RTT delay test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5FE692-3CE9-44ED-A93B-0D6ABB0A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981200"/>
            <a:ext cx="3429000" cy="26670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With the increasing RTT delay the join time becomes relatively longer, delay has a significant impact on join time and </a:t>
            </a:r>
            <a:r>
              <a:rPr lang="en-US" altLang="zh-CN" sz="1400" dirty="0">
                <a:solidFill>
                  <a:srgbClr val="FF0000"/>
                </a:solidFill>
                <a:ea typeface="微软雅黑" panose="020B0503020204020204" charset="-122"/>
              </a:rPr>
              <a:t>delay less than 100ms is required for better join time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>
                <a:ea typeface="微软雅黑" panose="020B0503020204020204" charset="-122"/>
                <a:sym typeface="+mn-ea"/>
              </a:rPr>
              <a:t>When using TCP or UDP for RTP streaming, the RTSP interactions are still on TCP,  so the join time of QUIC is shorter than transporting RTP with TCP or UDP.</a:t>
            </a:r>
          </a:p>
          <a:p>
            <a:endParaRPr lang="zh-CN" altLang="en-US" sz="1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818B9-FC0A-4F24-AD43-AB607037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388BCD-38C0-426B-B9E6-918FD11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graphicFrame>
        <p:nvGraphicFramePr>
          <p:cNvPr id="6" name="内容占位符 54">
            <a:extLst>
              <a:ext uri="{FF2B5EF4-FFF2-40B4-BE49-F238E27FC236}">
                <a16:creationId xmlns:a16="http://schemas.microsoft.com/office/drawing/2014/main" id="{97B70E82-8988-4D2C-B62D-019D8774C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964049"/>
              </p:ext>
            </p:extLst>
          </p:nvPr>
        </p:nvGraphicFramePr>
        <p:xfrm>
          <a:off x="762000" y="1811030"/>
          <a:ext cx="4419600" cy="375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椭圆 6">
            <a:extLst>
              <a:ext uri="{FF2B5EF4-FFF2-40B4-BE49-F238E27FC236}">
                <a16:creationId xmlns:a16="http://schemas.microsoft.com/office/drawing/2014/main" id="{968328DE-7D6A-4091-B981-AE1E675EA27C}"/>
              </a:ext>
            </a:extLst>
          </p:cNvPr>
          <p:cNvSpPr/>
          <p:nvPr/>
        </p:nvSpPr>
        <p:spPr bwMode="auto">
          <a:xfrm>
            <a:off x="1371600" y="3505200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4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Data loss test (1)</a:t>
            </a:r>
            <a:endParaRPr lang="en-US" dirty="0"/>
          </a:p>
        </p:txBody>
      </p:sp>
      <p:graphicFrame>
        <p:nvGraphicFramePr>
          <p:cNvPr id="30" name="内容占位符 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2906179"/>
              </p:ext>
            </p:extLst>
          </p:nvPr>
        </p:nvGraphicFramePr>
        <p:xfrm>
          <a:off x="629266" y="1600200"/>
          <a:ext cx="3937158" cy="22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4564601" y="1716743"/>
            <a:ext cx="4398424" cy="209167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</a:rPr>
              <a:t>With the increasing data loss rate the buff ratio </a:t>
            </a:r>
            <a:r>
              <a:rPr lang="en-US" altLang="zh-CN" sz="1200" dirty="0">
                <a:solidFill>
                  <a:srgbClr val="FF0000"/>
                </a:solidFill>
                <a:ea typeface="微软雅黑" panose="020B0503020204020204" charset="-122"/>
              </a:rPr>
              <a:t>becomes greatly higher, </a:t>
            </a:r>
            <a:r>
              <a:rPr lang="en-US" altLang="zh-CN" sz="1200" dirty="0">
                <a:solidFill>
                  <a:srgbClr val="FF0000"/>
                </a:solidFill>
              </a:rPr>
              <a:t>data loss rate has a significant impact on buff ratio and data loss rate</a:t>
            </a:r>
            <a:r>
              <a:rPr lang="en-US" altLang="zh-CN" sz="1200" dirty="0">
                <a:solidFill>
                  <a:srgbClr val="FF0000"/>
                </a:solidFill>
                <a:ea typeface="微软雅黑" panose="020B0503020204020204" charset="-122"/>
              </a:rPr>
              <a:t> less than 0.08% is required for better buff ratio</a:t>
            </a:r>
            <a:endParaRPr lang="en-US" altLang="zh-CN" sz="1200" dirty="0">
              <a:sym typeface="+mn-ea"/>
            </a:endParaRPr>
          </a:p>
          <a:p>
            <a:pPr>
              <a:lnSpc>
                <a:spcPct val="110000"/>
              </a:lnSpc>
            </a:pPr>
            <a:r>
              <a:rPr sz="1200" dirty="0">
                <a:ea typeface="微软雅黑" panose="020B0503020204020204" charset="-122"/>
                <a:sym typeface="+mn-ea"/>
              </a:rPr>
              <a:t>The buff</a:t>
            </a:r>
            <a:r>
              <a:rPr lang="en-US" sz="1200" dirty="0">
                <a:ea typeface="微软雅黑" panose="020B0503020204020204" charset="-122"/>
                <a:sym typeface="+mn-ea"/>
              </a:rPr>
              <a:t> </a:t>
            </a:r>
            <a:r>
              <a:rPr sz="1200" dirty="0">
                <a:ea typeface="微软雅黑" panose="020B0503020204020204" charset="-122"/>
                <a:sym typeface="+mn-ea"/>
              </a:rPr>
              <a:t>ratio of </a:t>
            </a:r>
            <a:r>
              <a:rPr lang="en-US" sz="1200" dirty="0">
                <a:ea typeface="微软雅黑" panose="020B0503020204020204" charset="-122"/>
                <a:sym typeface="+mn-ea"/>
              </a:rPr>
              <a:t>QUIC </a:t>
            </a:r>
            <a:r>
              <a:rPr sz="1200" dirty="0">
                <a:ea typeface="微软雅黑" panose="020B0503020204020204" charset="-122"/>
                <a:sym typeface="+mn-ea"/>
              </a:rPr>
              <a:t>is closer to that of </a:t>
            </a:r>
            <a:r>
              <a:rPr lang="en-US" sz="1200" dirty="0">
                <a:ea typeface="微软雅黑" panose="020B0503020204020204" charset="-122"/>
                <a:sym typeface="+mn-ea"/>
              </a:rPr>
              <a:t>UDP </a:t>
            </a:r>
            <a:r>
              <a:rPr sz="1200" dirty="0">
                <a:ea typeface="微软雅黑" panose="020B0503020204020204" charset="-122"/>
                <a:sym typeface="+mn-ea"/>
              </a:rPr>
              <a:t>when the latency is lower, and higher when the latency is higher because </a:t>
            </a:r>
            <a:r>
              <a:rPr lang="en-US" sz="1200" dirty="0">
                <a:ea typeface="微软雅黑" panose="020B0503020204020204" charset="-122"/>
                <a:sym typeface="+mn-ea"/>
              </a:rPr>
              <a:t>UDP </a:t>
            </a:r>
            <a:r>
              <a:rPr sz="1200" dirty="0">
                <a:ea typeface="微软雅黑" panose="020B0503020204020204" charset="-122"/>
                <a:sym typeface="+mn-ea"/>
              </a:rPr>
              <a:t>is non-reliable, while </a:t>
            </a:r>
            <a:r>
              <a:rPr lang="en-US" sz="1200" dirty="0">
                <a:ea typeface="微软雅黑" panose="020B0503020204020204" charset="-122"/>
                <a:sym typeface="+mn-ea"/>
              </a:rPr>
              <a:t>QUIC </a:t>
            </a:r>
            <a:r>
              <a:rPr sz="1200" dirty="0">
                <a:ea typeface="微软雅黑" panose="020B0503020204020204" charset="-122"/>
                <a:sym typeface="+mn-ea"/>
              </a:rPr>
              <a:t>and </a:t>
            </a:r>
            <a:r>
              <a:rPr lang="en-US" sz="1200" dirty="0">
                <a:ea typeface="微软雅黑" panose="020B0503020204020204" charset="-122"/>
                <a:sym typeface="+mn-ea"/>
              </a:rPr>
              <a:t>TCP </a:t>
            </a:r>
            <a:r>
              <a:rPr sz="1200" dirty="0">
                <a:ea typeface="微软雅黑" panose="020B0503020204020204" charset="-122"/>
                <a:sym typeface="+mn-ea"/>
              </a:rPr>
              <a:t>are reliable</a:t>
            </a:r>
            <a:r>
              <a:rPr lang="en-US" sz="1200" dirty="0">
                <a:ea typeface="微软雅黑" panose="020B0503020204020204" charset="-122"/>
                <a:sym typeface="+mn-ea"/>
              </a:rPr>
              <a:t>. </a:t>
            </a:r>
            <a:endParaRPr sz="1200" dirty="0"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内容占位符 26">
            <a:extLst>
              <a:ext uri="{FF2B5EF4-FFF2-40B4-BE49-F238E27FC236}">
                <a16:creationId xmlns:a16="http://schemas.microsoft.com/office/drawing/2014/main" id="{62D9DD6D-B118-47E7-9FBB-E422883A8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85655"/>
              </p:ext>
            </p:extLst>
          </p:nvPr>
        </p:nvGraphicFramePr>
        <p:xfrm>
          <a:off x="634842" y="4040180"/>
          <a:ext cx="3937158" cy="22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内容占位符 8">
            <a:extLst>
              <a:ext uri="{FF2B5EF4-FFF2-40B4-BE49-F238E27FC236}">
                <a16:creationId xmlns:a16="http://schemas.microsoft.com/office/drawing/2014/main" id="{512C1E7A-8608-49A9-B701-DA9678F73E56}"/>
              </a:ext>
            </a:extLst>
          </p:cNvPr>
          <p:cNvSpPr txBox="1">
            <a:spLocks/>
          </p:cNvSpPr>
          <p:nvPr/>
        </p:nvSpPr>
        <p:spPr>
          <a:xfrm>
            <a:off x="4648200" y="3988225"/>
            <a:ext cx="4314825" cy="226017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</a:rPr>
              <a:t>With the increasing data loss rate the rate buff becomes greatly higher, data loss rate has a significant impact on rate buff and data loss rate</a:t>
            </a:r>
            <a:r>
              <a:rPr lang="en-US" altLang="zh-CN" sz="1200" dirty="0">
                <a:solidFill>
                  <a:srgbClr val="FF0000"/>
                </a:solidFill>
                <a:ea typeface="微软雅黑" panose="020B0503020204020204" charset="-122"/>
              </a:rPr>
              <a:t> less than 0.08% is required for better rate buff.</a:t>
            </a:r>
            <a:endParaRPr lang="en-US" sz="12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1200" kern="0" dirty="0">
                <a:ea typeface="微软雅黑" panose="020B0503020204020204" charset="-122"/>
                <a:sym typeface="+mn-ea"/>
              </a:rPr>
              <a:t>The rate buff of QUIC has a smoother CDF when the latency rises, and the interval performance is 10% lower than TCP and 5% lower than UDP. Due to the adoption of FEC and NACK, the chance of disconnection is much lower than TCP and UDP in the case of packet loss rate &gt; 5.12%, therefore, the comprehensive performance is better than TCP and 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8638488A-56B1-4FF3-B437-601245F6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5852CFA-BC8D-4ADD-93CE-9FEC3811408B}"/>
              </a:ext>
            </a:extLst>
          </p:cNvPr>
          <p:cNvSpPr/>
          <p:nvPr/>
        </p:nvSpPr>
        <p:spPr bwMode="auto">
          <a:xfrm>
            <a:off x="1219200" y="1713710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DD5FF83-41FD-4710-AC9F-7B35E6EEBBB0}"/>
              </a:ext>
            </a:extLst>
          </p:cNvPr>
          <p:cNvSpPr/>
          <p:nvPr/>
        </p:nvSpPr>
        <p:spPr bwMode="auto">
          <a:xfrm>
            <a:off x="1230086" y="4298277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C9DF82-EC7A-4A98-9ABB-273C0399022C}"/>
              </a:ext>
            </a:extLst>
          </p:cNvPr>
          <p:cNvSpPr/>
          <p:nvPr/>
        </p:nvSpPr>
        <p:spPr bwMode="auto">
          <a:xfrm>
            <a:off x="3962401" y="4320048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7CEE781-43BC-40BA-BB8F-C8104EBEA066}"/>
              </a:ext>
            </a:extLst>
          </p:cNvPr>
          <p:cNvSpPr/>
          <p:nvPr/>
        </p:nvSpPr>
        <p:spPr bwMode="auto">
          <a:xfrm>
            <a:off x="3962400" y="1676400"/>
            <a:ext cx="533400" cy="19812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86082-F76E-4BCB-BE95-21A5127A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Miracast Trial - Data loss test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FC957-837A-4CDB-ABAB-8616F67A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179790"/>
            <a:ext cx="3048000" cy="353521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For UDP data loss rate has a significant impact on Rendqual</a:t>
            </a:r>
            <a:endParaRPr lang="en-US" altLang="zh-CN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TCP and QUIC are reliable without mosaic or distortion observed.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Mosaic or distortion observation rises gradually with the packet loss rate for UDP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endParaRPr lang="zh-CN" altLang="en-US" sz="1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320ACE-BDE3-40FD-A132-5C5D5463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703F04-484F-4282-9BDC-FCB5D6E3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graphicFrame>
        <p:nvGraphicFramePr>
          <p:cNvPr id="6" name="内容占位符 4">
            <a:extLst>
              <a:ext uri="{FF2B5EF4-FFF2-40B4-BE49-F238E27FC236}">
                <a16:creationId xmlns:a16="http://schemas.microsoft.com/office/drawing/2014/main" id="{99528008-5E28-42FE-8601-DBE4CABE3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33431"/>
              </p:ext>
            </p:extLst>
          </p:nvPr>
        </p:nvGraphicFramePr>
        <p:xfrm>
          <a:off x="700548" y="2184706"/>
          <a:ext cx="457327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73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2425F-AF32-4463-BAB2-E5611147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Throughput and End-to-end latency </a:t>
            </a:r>
            <a:br>
              <a:rPr lang="en-US" altLang="zh-CN" dirty="0"/>
            </a:br>
            <a:r>
              <a:rPr lang="en-US" altLang="zh-CN" dirty="0"/>
              <a:t>needs to be improved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E2CDE5-C88B-4D79-BF85-D45FAC3C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69826"/>
            <a:ext cx="8610600" cy="1233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600" dirty="0"/>
              <a:t>Current </a:t>
            </a:r>
            <a:r>
              <a:rPr lang="en-US" altLang="zh-CN" sz="1600" dirty="0">
                <a:solidFill>
                  <a:srgbClr val="FF3300"/>
                </a:solidFill>
              </a:rPr>
              <a:t>throughput and end to end latency with high reliability of Wireless display connection </a:t>
            </a:r>
            <a:r>
              <a:rPr lang="en-US" altLang="zh-CN" sz="1600" dirty="0"/>
              <a:t>(especially for Miracast) needs to be further improved for future XR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b="0" dirty="0"/>
              <a:t>incorporate the latest Wi-Fi technologies (</a:t>
            </a:r>
            <a:r>
              <a:rPr lang="en-US" altLang="zh-CN" sz="1600" dirty="0">
                <a:solidFill>
                  <a:srgbClr val="FF3300"/>
                </a:solidFill>
              </a:rPr>
              <a:t>especially low latency with high reliability</a:t>
            </a:r>
            <a:r>
              <a:rPr lang="en-US" altLang="zh-CN" sz="1600" b="0" dirty="0"/>
              <a:t>) to P2P(such as Wi-Fi Direct) and Miracast</a:t>
            </a:r>
          </a:p>
          <a:p>
            <a:pPr marL="285750" indent="-285750" algn="just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sz="800" kern="1200" dirty="0">
              <a:ea typeface="OPPOSans-S Medium" charset="-122"/>
            </a:endParaRPr>
          </a:p>
          <a:p>
            <a:pPr marL="285750" indent="-285750" algn="just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600" kern="1200" dirty="0">
                <a:ea typeface="OPPOSans-S Medium" charset="-122"/>
              </a:rPr>
              <a:t>802.11be Features to support the delivery of latency sensitive traffic can narrow the gap.</a:t>
            </a:r>
            <a:endParaRPr lang="en-GB" altLang="zh-CN" sz="1600" kern="1200" dirty="0">
              <a:ea typeface="OPPOSans-S Medium" charset="-122"/>
            </a:endParaRPr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537E30-5001-4681-AFD7-E5FA8BEA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54EA26-63CE-4423-9F61-9C1FA134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355A49-B468-4956-ADF4-C59D7B62A142}"/>
              </a:ext>
            </a:extLst>
          </p:cNvPr>
          <p:cNvSpPr/>
          <p:nvPr/>
        </p:nvSpPr>
        <p:spPr bwMode="auto">
          <a:xfrm>
            <a:off x="2009197" y="3635505"/>
            <a:ext cx="2866016" cy="6138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Multi-link Operation</a:t>
            </a:r>
          </a:p>
          <a:p>
            <a:pPr defTabSz="9144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(including 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TID-TO-LINK Mapping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28F37DA-EC97-4987-8C20-6AC422333A51}"/>
              </a:ext>
            </a:extLst>
          </p:cNvPr>
          <p:cNvSpPr/>
          <p:nvPr/>
        </p:nvSpPr>
        <p:spPr bwMode="auto">
          <a:xfrm>
            <a:off x="1995681" y="4514104"/>
            <a:ext cx="2866016" cy="33588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Restricted TWT (Target Wake Time 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D27893-FE19-4034-92D9-DFAAD38DD6EA}"/>
              </a:ext>
            </a:extLst>
          </p:cNvPr>
          <p:cNvSpPr/>
          <p:nvPr/>
        </p:nvSpPr>
        <p:spPr bwMode="auto">
          <a:xfrm>
            <a:off x="2009198" y="5175631"/>
            <a:ext cx="2779772" cy="33588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Triggered UL access optimization</a:t>
            </a:r>
            <a:endParaRPr lang="zh-CN" alt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705D4D3-16A8-4697-960D-10F6CB00C20D}"/>
              </a:ext>
            </a:extLst>
          </p:cNvPr>
          <p:cNvSpPr/>
          <p:nvPr/>
        </p:nvSpPr>
        <p:spPr bwMode="auto">
          <a:xfrm>
            <a:off x="304800" y="4343868"/>
            <a:ext cx="1387968" cy="335881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Low latency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CDE2705-41CB-4AA0-B86F-71F446F4ACB6}"/>
              </a:ext>
            </a:extLst>
          </p:cNvPr>
          <p:cNvSpPr/>
          <p:nvPr/>
        </p:nvSpPr>
        <p:spPr bwMode="auto">
          <a:xfrm>
            <a:off x="304801" y="5161943"/>
            <a:ext cx="1387967" cy="33588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High Reliability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493892-1FA8-4240-A0D0-71A0AA68E1F6}"/>
              </a:ext>
            </a:extLst>
          </p:cNvPr>
          <p:cNvSpPr/>
          <p:nvPr/>
        </p:nvSpPr>
        <p:spPr bwMode="auto">
          <a:xfrm>
            <a:off x="5105400" y="3643305"/>
            <a:ext cx="3733800" cy="112540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Increase the throughput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Provide multiple paths for traffic delivery 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3. Convenient for flexible Traffic scheduling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4. QoS traffic prioritization</a:t>
            </a:r>
            <a:r>
              <a:rPr lang="zh-CN" altLang="en-US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（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preferred link for latency-sensitive traffic</a:t>
            </a:r>
            <a:r>
              <a:rPr lang="zh-CN" altLang="en-US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9188A79-D1C2-40AE-B678-8CBBCA4F0ACA}"/>
              </a:ext>
            </a:extLst>
          </p:cNvPr>
          <p:cNvSpPr/>
          <p:nvPr/>
        </p:nvSpPr>
        <p:spPr bwMode="auto">
          <a:xfrm>
            <a:off x="5105399" y="4954215"/>
            <a:ext cx="3733800" cy="7539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Enhance medium access protection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esource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reservation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3. Convenient for flexible Traffic scheduling</a:t>
            </a:r>
            <a:endParaRPr lang="zh-CN" alt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42438E-4D5F-4EEF-A400-2E01270B2ABD}"/>
              </a:ext>
            </a:extLst>
          </p:cNvPr>
          <p:cNvSpPr/>
          <p:nvPr/>
        </p:nvSpPr>
        <p:spPr bwMode="auto">
          <a:xfrm>
            <a:off x="5105399" y="5800422"/>
            <a:ext cx="3733800" cy="524179"/>
          </a:xfrm>
          <a:prstGeom prst="rect">
            <a:avLst/>
          </a:prstGeom>
          <a:solidFill>
            <a:srgbClr val="8BE1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Trigger based on QoS requirements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Convenient for flexible traffic scheduling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1047CBA-973D-4AE8-9A23-181A7D260C2E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 bwMode="auto">
          <a:xfrm>
            <a:off x="4875213" y="3942413"/>
            <a:ext cx="230187" cy="26359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F0D4635-D33E-4A9D-AB08-5424505E3694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 bwMode="auto">
          <a:xfrm>
            <a:off x="4861697" y="4682045"/>
            <a:ext cx="243702" cy="649168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B4796F4-4772-41C3-8280-ABEA5C17869F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 bwMode="auto">
          <a:xfrm>
            <a:off x="4788970" y="5343572"/>
            <a:ext cx="316429" cy="71894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E6B171A-B121-4F17-9CC1-13D1CA33F93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1734627" y="3942413"/>
            <a:ext cx="274570" cy="56939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48BC718-87DE-4697-B2AE-166B0F6DE9E2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1734627" y="3942413"/>
            <a:ext cx="274570" cy="1387472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E06D962-F00C-4A96-849A-F0B1AA800FD0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1734627" y="4511809"/>
            <a:ext cx="261054" cy="17023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80527F5-2BCC-4119-9B8E-2D8711E99ED0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1734627" y="4511809"/>
            <a:ext cx="274571" cy="831763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8588089-FE7B-4C2A-AF21-8CBED9337622}"/>
              </a:ext>
            </a:extLst>
          </p:cNvPr>
          <p:cNvSpPr txBox="1"/>
          <p:nvPr/>
        </p:nvSpPr>
        <p:spPr>
          <a:xfrm>
            <a:off x="2072465" y="3319684"/>
            <a:ext cx="284614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12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802.11be Features for low latency</a:t>
            </a:r>
            <a:endParaRPr lang="zh-CN" altLang="en-US" sz="1400" kern="12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3D60A3ED-8E6A-495A-86D4-6B8D0E316CFA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 flipV="1">
            <a:off x="1734627" y="4682045"/>
            <a:ext cx="261054" cy="64784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4606A2B5-DAD6-46A2-938E-27593B0F4CD4}"/>
              </a:ext>
            </a:extLst>
          </p:cNvPr>
          <p:cNvSpPr txBox="1"/>
          <p:nvPr/>
        </p:nvSpPr>
        <p:spPr>
          <a:xfrm>
            <a:off x="6448376" y="3327728"/>
            <a:ext cx="137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12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Benefits</a:t>
            </a:r>
            <a:endParaRPr lang="zh-CN" altLang="en-US" sz="1400" kern="12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6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A8937-5F67-43A8-B92A-8D51005E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7F60E-8693-475C-94F4-CEF4CBD6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000" b="0" dirty="0"/>
              <a:t>This contribution also provides Miracast trial, and evaluates the gap to reach the XR KPIs and  proposes to incorporate the latest Wi-Fi technologies (such as 11be features for low latency) to P2P (such as Wi-Fi Direct) and Miracast.</a:t>
            </a:r>
          </a:p>
          <a:p>
            <a:pPr algn="just"/>
            <a:endParaRPr lang="en-US" altLang="zh-CN" sz="2000" kern="1200" dirty="0">
              <a:solidFill>
                <a:schemeClr val="tx2"/>
              </a:solidFill>
            </a:endParaRPr>
          </a:p>
          <a:p>
            <a:pPr algn="just"/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E04527-2AD4-4DBB-A130-88A6C5E2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D4FB5-6190-44A4-948A-AAE975B6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426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[1] IEEE 802.11be Draft 1.5</a:t>
            </a:r>
          </a:p>
          <a:p>
            <a:pPr marL="0" indent="0">
              <a:buNone/>
            </a:pPr>
            <a:r>
              <a:rPr lang="en-US" altLang="zh-CN" b="0" dirty="0"/>
              <a:t>[2] Miracast Specification Version 2.2</a:t>
            </a:r>
          </a:p>
          <a:p>
            <a:pPr marL="0" indent="0">
              <a:buNone/>
            </a:pPr>
            <a:r>
              <a:rPr lang="en-US" altLang="zh-CN" b="0" dirty="0"/>
              <a:t>[3] 11-22-0080-02-0000-wi-fi-and-tsn-enabling-deterministic-wireless-for-time-sensitive-applications</a:t>
            </a:r>
          </a:p>
          <a:p>
            <a:pPr marL="0" indent="0">
              <a:buNone/>
            </a:pPr>
            <a:r>
              <a:rPr lang="en-GB" altLang="zh-CN" b="0" dirty="0"/>
              <a:t>[4] RP-210854, Enhanced Industrial Internet of Things (IoT) and ultra-reliable and low latency communication (URLLC) support for NR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444625" cy="274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dirty="0">
                <a:sym typeface="+mn-ea"/>
              </a:rPr>
              <a:t>Liuming Lu (OPPO)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pPr algn="just"/>
            <a:r>
              <a:rPr lang="en-US" altLang="zh-CN" sz="1800" b="0" dirty="0"/>
              <a:t>This contribution focuses on the XR applications and reviews the Wi-Fi features for XR KPIs (such as high throughput, low latency and high reliability) , and then considers in-car XR entertainment/navigation to be an entry level of TSN applications for Wi-Fi.</a:t>
            </a:r>
          </a:p>
          <a:p>
            <a:pPr algn="just"/>
            <a:endParaRPr lang="en-US" altLang="zh-CN" sz="1800" b="0" dirty="0"/>
          </a:p>
          <a:p>
            <a:pPr algn="just"/>
            <a:r>
              <a:rPr lang="en-US" altLang="zh-CN" sz="1800" b="0" dirty="0"/>
              <a:t>This contribution also provides the trial results on wireless display connection (such as Miracast), and evaluates the gap to reach the XR KPIs and proposes to incorporate the latest Wi-Fi technologies (such as 11be features for high throughput and low latency) to P2P (such as Wi-Fi Direct) and Miracast.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5E07B-3712-4D1A-8DCB-CBDFAB40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XR 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9E38AE-E647-4ABE-B8EC-ACF4E299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XR - an important type of TSN applications for real-time video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VR Gaming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VR and AR in Healthcare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Office collaboration using VR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AR in Interactive and Cognitive Immersive Applications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Throughput, low latency(Jitter) and high reliability are KPIs for the requirements of XR applications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C6390-619A-418C-89ED-E985040E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17E2B6-2EA6-4EC4-91E2-1E0CCE3A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5D965C1-811B-4373-92DB-24A6DC75A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11926"/>
              </p:ext>
            </p:extLst>
          </p:nvPr>
        </p:nvGraphicFramePr>
        <p:xfrm>
          <a:off x="1066800" y="5257800"/>
          <a:ext cx="70104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198844753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5210611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1665801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15626077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884014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Synchronization Accuracy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Bounded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608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AR/VR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</a:rPr>
                        <a:t>100 ~ 28,000 Mbps</a:t>
                      </a:r>
                      <a:endParaRPr lang="en-US" altLang="zh-CN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10 msec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38555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01A581-2B95-4701-B33C-B0142C200B6E}"/>
              </a:ext>
            </a:extLst>
          </p:cNvPr>
          <p:cNvGrpSpPr/>
          <p:nvPr/>
        </p:nvGrpSpPr>
        <p:grpSpPr>
          <a:xfrm>
            <a:off x="838200" y="3376268"/>
            <a:ext cx="7620000" cy="1097280"/>
            <a:chOff x="0" y="1577975"/>
            <a:chExt cx="9067800" cy="2232025"/>
          </a:xfrm>
        </p:grpSpPr>
        <p:pic>
          <p:nvPicPr>
            <p:cNvPr id="7" name="Picture 86">
              <a:extLst>
                <a:ext uri="{FF2B5EF4-FFF2-40B4-BE49-F238E27FC236}">
                  <a16:creationId xmlns:a16="http://schemas.microsoft.com/office/drawing/2014/main" id="{AC096702-97BB-4A81-8093-FBE3A6C33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7025"/>
              <a:ext cx="2160588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8" descr="Education – virtual reality">
              <a:extLst>
                <a:ext uri="{FF2B5EF4-FFF2-40B4-BE49-F238E27FC236}">
                  <a16:creationId xmlns:a16="http://schemas.microsoft.com/office/drawing/2014/main" id="{9E30409F-22C6-4D2C-A8E9-592AC832D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1597025"/>
              <a:ext cx="2338388" cy="21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0" descr="Surgery – virtual reality">
              <a:extLst>
                <a:ext uri="{FF2B5EF4-FFF2-40B4-BE49-F238E27FC236}">
                  <a16:creationId xmlns:a16="http://schemas.microsoft.com/office/drawing/2014/main" id="{BB71C839-C87F-4D28-BA84-DE1345EFA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388" y="1577975"/>
              <a:ext cx="2338387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4" descr="Concerts – virtual reality">
              <a:extLst>
                <a:ext uri="{FF2B5EF4-FFF2-40B4-BE49-F238E27FC236}">
                  <a16:creationId xmlns:a16="http://schemas.microsoft.com/office/drawing/2014/main" id="{602A61C0-D058-426B-9EE0-13EB48897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585913"/>
              <a:ext cx="224790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20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11130-6198-4288-999B-EDC4DEEF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Wi-Fi Features for XR KPIs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6CDBD-961B-4463-8E42-EAF06ADD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858125" cy="106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Throughout the growth cycle, Wi-Fi technology advances its capabilities in optimized performance of multimedia content and real-time traffic such as voice, video and graphic-intensive gaming and XR applications.</a:t>
            </a:r>
          </a:p>
          <a:p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2789A5-1906-4D17-94E1-01853F42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DE8E6-E933-4E49-8472-076B7A8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DE6098-4E9D-48E1-9027-243ABC6D3445}"/>
              </a:ext>
            </a:extLst>
          </p:cNvPr>
          <p:cNvSpPr/>
          <p:nvPr/>
        </p:nvSpPr>
        <p:spPr bwMode="auto">
          <a:xfrm>
            <a:off x="737838" y="3048000"/>
            <a:ext cx="1905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5 (802.11ac)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5C90DE-A500-4934-ACAA-D767268B8DB4}"/>
              </a:ext>
            </a:extLst>
          </p:cNvPr>
          <p:cNvSpPr/>
          <p:nvPr/>
        </p:nvSpPr>
        <p:spPr bwMode="auto">
          <a:xfrm>
            <a:off x="3369528" y="3058086"/>
            <a:ext cx="1905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6 (802.11ax)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A4B4C3-4E63-4D75-8DEB-85E7F1099599}"/>
              </a:ext>
            </a:extLst>
          </p:cNvPr>
          <p:cNvSpPr/>
          <p:nvPr/>
        </p:nvSpPr>
        <p:spPr bwMode="auto">
          <a:xfrm>
            <a:off x="6003071" y="3058086"/>
            <a:ext cx="2373011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7 (802.11be)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13F462-5E40-4BAB-AFDE-D7ECAA49AD82}"/>
              </a:ext>
            </a:extLst>
          </p:cNvPr>
          <p:cNvSpPr txBox="1"/>
          <p:nvPr/>
        </p:nvSpPr>
        <p:spPr>
          <a:xfrm>
            <a:off x="564994" y="3622888"/>
            <a:ext cx="263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5 GHz spectrum band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20 MHz, 40 MHz and 80 MHz channelization </a:t>
            </a:r>
            <a:r>
              <a:rPr lang="zh-CN" altLang="en-US" dirty="0"/>
              <a:t>（</a:t>
            </a:r>
            <a:r>
              <a:rPr lang="en-US" altLang="zh-CN" dirty="0"/>
              <a:t>160 MHz optional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LDPC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Receive (Rx) Aggregate MAC protocol data unit (A-MPDU) and transmit (Tx) A-MPDU 	</a:t>
            </a:r>
          </a:p>
          <a:p>
            <a:r>
              <a:rPr lang="en-US" altLang="zh-CN" dirty="0"/>
              <a:t>	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40EC207-5CD4-4695-928F-6613A25C2580}"/>
              </a:ext>
            </a:extLst>
          </p:cNvPr>
          <p:cNvSpPr/>
          <p:nvPr/>
        </p:nvSpPr>
        <p:spPr bwMode="auto">
          <a:xfrm>
            <a:off x="2895600" y="3200400"/>
            <a:ext cx="304800" cy="228600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84796FC3-3B2E-4D06-8944-8A2B66A02A23}"/>
              </a:ext>
            </a:extLst>
          </p:cNvPr>
          <p:cNvSpPr/>
          <p:nvPr/>
        </p:nvSpPr>
        <p:spPr bwMode="auto">
          <a:xfrm>
            <a:off x="5486400" y="3210486"/>
            <a:ext cx="304800" cy="228600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C145CD-AC4E-4B4D-9FC8-D4849673B437}"/>
              </a:ext>
            </a:extLst>
          </p:cNvPr>
          <p:cNvSpPr txBox="1"/>
          <p:nvPr/>
        </p:nvSpPr>
        <p:spPr>
          <a:xfrm>
            <a:off x="3200400" y="3640215"/>
            <a:ext cx="2607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6 GHz spectrum band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160 MHz channelization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Uplink and downlink OFDMA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Uplink and downlink MU MIMO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Per-link enhancement (1024-QAM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Target wake time (TWT)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Spatial reuse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6192A1-5C2E-439E-812C-BD8E70B059C9}"/>
              </a:ext>
            </a:extLst>
          </p:cNvPr>
          <p:cNvSpPr txBox="1"/>
          <p:nvPr/>
        </p:nvSpPr>
        <p:spPr>
          <a:xfrm>
            <a:off x="5850672" y="3648454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320MHz channelization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enhanced OFDMA : multiple RUs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Per-link enhancement (4096-QAM )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Multi-link Operation (TID-TO-LINK mapping)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Restricted TWT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ysClr val="windowText" lastClr="000000"/>
                </a:solidFill>
              </a:rPr>
              <a:t>Triggered UL access optimization</a:t>
            </a:r>
            <a:endParaRPr lang="zh-CN" altLang="en-US" dirty="0">
              <a:solidFill>
                <a:sysClr val="windowText" lastClr="0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D92A3E-AD0C-4968-8C58-D4D66CAA10E7}"/>
              </a:ext>
            </a:extLst>
          </p:cNvPr>
          <p:cNvSpPr txBox="1"/>
          <p:nvPr/>
        </p:nvSpPr>
        <p:spPr>
          <a:xfrm>
            <a:off x="720881" y="5201022"/>
            <a:ext cx="8118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FF0000"/>
                </a:solidFill>
              </a:rPr>
              <a:t>Wi-Fi technology makes significant progress on increasing the throughput and reliability, and enhancing the intra-BSS scheduled access, but is still confronted with the risk of unpredictable latency due to the OBSS inferences for </a:t>
            </a:r>
            <a:r>
              <a:rPr lang="en-GB" altLang="zh-CN" sz="1600" b="1" dirty="0">
                <a:solidFill>
                  <a:srgbClr val="FF0000"/>
                </a:solidFill>
              </a:rPr>
              <a:t>unlicensed operation.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C00D7-DF51-4BE7-9F71-A5759BC4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Controlled Environments are Important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A14279-3BAE-469A-8AE6-AFF0FE03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81200"/>
            <a:ext cx="8001001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FF0000"/>
                </a:solidFill>
              </a:rPr>
              <a:t>OBSS interferences may exist frequently for uncontrolled environments </a:t>
            </a:r>
            <a:r>
              <a:rPr lang="en-US" altLang="zh-CN" sz="1800" dirty="0"/>
              <a:t>and would affect seriously the scheduled transmission of latency sensitive traffic.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FF0000"/>
                </a:solidFill>
              </a:rPr>
              <a:t>For the currently specified enhanced supports </a:t>
            </a:r>
            <a:r>
              <a:rPr lang="en-US" altLang="zh-CN" sz="1800" dirty="0"/>
              <a:t>for the delivery of latency sensitive traffic, such as AP-Triggered UL access optimization, the medium access protection of restricted TWT, </a:t>
            </a:r>
            <a:r>
              <a:rPr lang="en-US" altLang="zh-CN" sz="1800" dirty="0">
                <a:solidFill>
                  <a:srgbClr val="FF0000"/>
                </a:solidFill>
              </a:rPr>
              <a:t>focus on the intra-BSS behaviors</a:t>
            </a:r>
            <a:r>
              <a:rPr lang="en-US" altLang="zh-CN" sz="1800" dirty="0"/>
              <a:t>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GB" altLang="zh-CN" sz="1800" dirty="0">
                <a:solidFill>
                  <a:srgbClr val="FF0000"/>
                </a:solidFill>
              </a:rPr>
              <a:t>Controlled Environments can avoid or reduce the negative effect </a:t>
            </a:r>
            <a:r>
              <a:rPr lang="en-GB" altLang="zh-CN" sz="1800" dirty="0"/>
              <a:t>caused by OBSS </a:t>
            </a:r>
            <a:r>
              <a:rPr lang="en-US" altLang="zh-CN" sz="1800" dirty="0"/>
              <a:t>interferences, and lead to the performance improvement of TSN applications.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FF0000"/>
                </a:solidFill>
              </a:rPr>
              <a:t>3GPP support </a:t>
            </a:r>
            <a:r>
              <a:rPr lang="en-GB" altLang="zh-CN" sz="1800" dirty="0">
                <a:solidFill>
                  <a:srgbClr val="FF0000"/>
                </a:solidFill>
              </a:rPr>
              <a:t>of unlicensed operation</a:t>
            </a:r>
            <a:r>
              <a:rPr lang="en-US" altLang="zh-CN" sz="1800" dirty="0">
                <a:solidFill>
                  <a:srgbClr val="FF0000"/>
                </a:solidFill>
              </a:rPr>
              <a:t> – as a reference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zh-CN" sz="1800" dirty="0"/>
              <a:t>especially in controlled environments, which assumes an </a:t>
            </a:r>
            <a:r>
              <a:rPr lang="en-US" altLang="zh-CN" sz="1800" dirty="0"/>
              <a:t>environment which contains only devices operating on the unlicensed band and where </a:t>
            </a:r>
            <a:r>
              <a:rPr lang="en-US" altLang="zh-CN" sz="1800" dirty="0">
                <a:solidFill>
                  <a:srgbClr val="FF0000"/>
                </a:solidFill>
              </a:rPr>
              <a:t>unexpected interference only sporadically </a:t>
            </a:r>
            <a:r>
              <a:rPr lang="en-US" altLang="zh-CN" sz="1800" dirty="0"/>
              <a:t>happens.</a:t>
            </a: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C4B05D-5EAC-4735-8541-F2F8EA7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042EF-8CD8-4145-8942-D7637EB5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84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84E70-DD6C-4A5C-89C4-B8EC191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in-car XR entertainment/navigation as an entry level of TSN applications for Wi-Fi  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6CA092-5B15-4C03-9368-CB6E994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2A9E2F-78E4-4952-B895-49074CC1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6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FD4BC-471D-4771-A38A-54B7EA1F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3" y="2895599"/>
            <a:ext cx="3624552" cy="16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C8ACD0-2772-4D5F-AD15-7B5D9DC9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38" y="2895599"/>
            <a:ext cx="3431963" cy="16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92730F-D078-45BA-A0B9-ADFB55D1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618700"/>
            <a:ext cx="3505201" cy="1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47BCCF9-5456-462A-B26C-2AB26AB5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3" y="4618701"/>
            <a:ext cx="3653810" cy="17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4AB14D7-8903-4024-935E-5C565B2BCE69}"/>
              </a:ext>
            </a:extLst>
          </p:cNvPr>
          <p:cNvSpPr txBox="1">
            <a:spLocks/>
          </p:cNvSpPr>
          <p:nvPr/>
        </p:nvSpPr>
        <p:spPr>
          <a:xfrm>
            <a:off x="717755" y="1752600"/>
            <a:ext cx="77724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sz="1800" kern="0" dirty="0">
                <a:solidFill>
                  <a:srgbClr val="FF0000"/>
                </a:solidFill>
              </a:rPr>
              <a:t>In-car communication provides a relatively controlled </a:t>
            </a:r>
            <a:r>
              <a:rPr lang="en-GB" altLang="zh-CN" sz="1800" kern="0" dirty="0">
                <a:solidFill>
                  <a:srgbClr val="FF0000"/>
                </a:solidFill>
              </a:rPr>
              <a:t>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1400" kern="0" dirty="0"/>
              <a:t>I</a:t>
            </a:r>
            <a:r>
              <a:rPr lang="en-US" altLang="zh-CN" sz="1400" kern="0" dirty="0"/>
              <a:t>n-car inference from other radio </a:t>
            </a:r>
            <a:r>
              <a:rPr lang="en-US" altLang="zh-CN" sz="1400" dirty="0"/>
              <a:t>systems </a:t>
            </a:r>
            <a:r>
              <a:rPr lang="en-US" altLang="zh-CN" sz="1400" kern="0" dirty="0"/>
              <a:t>can be avoided by tunning off the systems or adopting different bands for the systems.</a:t>
            </a:r>
            <a:endParaRPr lang="en-GB" altLang="zh-CN" sz="14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1400" kern="0" dirty="0"/>
              <a:t>Car body can block the outside </a:t>
            </a:r>
            <a:r>
              <a:rPr lang="en-US" altLang="zh-CN" sz="1400" kern="0" dirty="0"/>
              <a:t>unexpected interference</a:t>
            </a:r>
            <a:r>
              <a:rPr lang="en-GB" altLang="zh-CN" sz="1400" kern="0" dirty="0"/>
              <a:t> </a:t>
            </a:r>
            <a:r>
              <a:rPr lang="en-US" altLang="zh-CN" sz="1400" kern="0" dirty="0"/>
              <a:t>to a certain extent.</a:t>
            </a:r>
            <a:endParaRPr lang="zh-CN" alt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2001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81CA6-AE38-4624-9D1F-7F55B657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in-car XR entertainment/navigation – Wireless display connection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20BD8-8F76-44B7-BFD5-036A628C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05000"/>
            <a:ext cx="8153401" cy="145783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Wi-Fi Miracast - a mechanism to discover, pair, connect, and render multimedia content sourced from a Miracast Source at a Miracast Sink.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Miracast enables seamless display of multimedia content between Miracast devices. Miracast allows users to wirelessly share multimedia, including high-resolution pictures and high-definition (HD) video content between Wi-Fi devices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E07E16-EA6C-45FA-9E7F-BF5DB83F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AC881B-023B-46C8-BE3E-F838678A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962F2C-3568-4DB5-9EBB-DE528C46158E}"/>
              </a:ext>
            </a:extLst>
          </p:cNvPr>
          <p:cNvGrpSpPr/>
          <p:nvPr/>
        </p:nvGrpSpPr>
        <p:grpSpPr>
          <a:xfrm>
            <a:off x="1017921" y="3429000"/>
            <a:ext cx="7108158" cy="2895600"/>
            <a:chOff x="1017921" y="3429000"/>
            <a:chExt cx="7108158" cy="28956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636F94-1BB1-4582-AA30-4E0635D6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921" y="3429000"/>
              <a:ext cx="7108158" cy="2895600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DDE2537-74E9-4481-AC57-120E17C2F689}"/>
                </a:ext>
              </a:extLst>
            </p:cNvPr>
            <p:cNvCxnSpPr/>
            <p:nvPr/>
          </p:nvCxnSpPr>
          <p:spPr bwMode="auto">
            <a:xfrm flipV="1">
              <a:off x="3543300" y="5470398"/>
              <a:ext cx="2362200" cy="18440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dash"/>
              <a:round/>
              <a:headEnd type="triangle"/>
              <a:tailEnd type="triangle"/>
            </a:ln>
          </p:spPr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AAB64C6-2CA5-43D1-862A-DD86D6762FC8}"/>
                </a:ext>
              </a:extLst>
            </p:cNvPr>
            <p:cNvSpPr txBox="1"/>
            <p:nvPr/>
          </p:nvSpPr>
          <p:spPr>
            <a:xfrm>
              <a:off x="4191794" y="5161118"/>
              <a:ext cx="1065212" cy="45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Miracast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93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421157-AFA8-41E4-A088-CC3FB400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End-to-end latency needs to be considered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492AB-026C-4B5D-B925-38BA33CE6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835750"/>
            <a:ext cx="3635230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The  performance and quality of user experience (QoE) depends not only on  802.11 PHY/MAC but also on the higher layers (Network protocol, Media Transport protocol etc.)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en-US" altLang="zh-CN" sz="1800" b="0" dirty="0"/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An example: Miracast (V2.2) performance depends on Wi-Fi Direct over 11ac and what to be selected for application among TCP/UDP/QUIC. 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en-US" altLang="zh-CN" sz="1800" b="0" dirty="0"/>
          </a:p>
          <a:p>
            <a:pPr algn="just">
              <a:buFont typeface="Wingdings" panose="05000000000000000000" pitchFamily="2" charset="2"/>
              <a:buChar char="p"/>
            </a:pP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CB8094-DFE8-40BF-BDB6-992A0E1A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4815A6-FDF3-4D35-8D67-083C929A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1330B2-61DA-4B5E-8537-8B65B86687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" y="1752600"/>
            <a:ext cx="41654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1FB2C6-D88E-473D-8A81-C9B27A0A4DE2}"/>
              </a:ext>
            </a:extLst>
          </p:cNvPr>
          <p:cNvSpPr/>
          <p:nvPr/>
        </p:nvSpPr>
        <p:spPr>
          <a:xfrm>
            <a:off x="814275" y="6033700"/>
            <a:ext cx="4094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An example - Miracast Architecture with QUIC extensions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71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Setup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35328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sz="1400" dirty="0"/>
              <a:t>Miracast Specification Version 2.2 (latest version)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en-US" altLang="zh-CN" sz="1400" dirty="0"/>
              <a:t>A WFD R2 Device that supports Wi-Fi Direct over 11ac 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sz="1400" dirty="0"/>
              <a:t>Miracast Demo App</a:t>
            </a:r>
          </a:p>
          <a:p>
            <a:pPr lvl="1"/>
            <a:r>
              <a:rPr lang="en-US" sz="1400" dirty="0"/>
              <a:t>Based on Google AOSP source code for Source &amp; Sink</a:t>
            </a:r>
          </a:p>
          <a:p>
            <a:pPr lvl="1"/>
            <a:r>
              <a:rPr lang="en-US" sz="1400" dirty="0"/>
              <a:t>Support TCP &amp; UDP &amp; QUIC mode</a:t>
            </a:r>
            <a:r>
              <a:rPr lang="zh-CN" altLang="en-US" sz="1400" dirty="0"/>
              <a:t>（</a:t>
            </a:r>
            <a:r>
              <a:rPr lang="en-US" altLang="zh-CN" sz="1400" dirty="0"/>
              <a:t>use lsQuic open source implementation</a:t>
            </a:r>
            <a:r>
              <a:rPr lang="zh-CN" altLang="en-US" sz="1400" dirty="0"/>
              <a:t>）</a:t>
            </a:r>
          </a:p>
          <a:p>
            <a:pPr lvl="1"/>
            <a:r>
              <a:rPr lang="en-US" sz="1400" dirty="0"/>
              <a:t>Use </a:t>
            </a:r>
            <a:r>
              <a:rPr lang="en-US" altLang="zh-CN" sz="1400" dirty="0"/>
              <a:t>commercial-off-the-shelf chipset </a:t>
            </a:r>
            <a:r>
              <a:rPr lang="en-US" sz="1400" dirty="0"/>
              <a:t>devices as Source &amp; Sink devices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sz="1400" dirty="0"/>
              <a:t>3 conditions</a:t>
            </a:r>
          </a:p>
          <a:p>
            <a:pPr lvl="1"/>
            <a:r>
              <a:rPr lang="en-US" sz="1400" dirty="0"/>
              <a:t>Different throughput from 1Mbps ~ 25 Mbps</a:t>
            </a:r>
          </a:p>
          <a:p>
            <a:pPr lvl="1"/>
            <a:r>
              <a:rPr lang="en-US" sz="1400" dirty="0"/>
              <a:t>Different RTT delay from 100ms ~ 700ms</a:t>
            </a:r>
          </a:p>
          <a:p>
            <a:pPr lvl="1"/>
            <a:r>
              <a:rPr lang="en-US" sz="1400" dirty="0"/>
              <a:t>Different data loss rate from 0.08% ~ 5.12%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sz="1400" dirty="0"/>
              <a:t>Measure dimensions</a:t>
            </a:r>
          </a:p>
          <a:p>
            <a:pPr lvl="1"/>
            <a:r>
              <a:rPr lang="en-US" sz="1400" dirty="0"/>
              <a:t>Buff ratio: the buffering time / the total AV streaming time 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lower -&gt; better QoE</a:t>
            </a:r>
            <a:r>
              <a:rPr lang="en-US" sz="1400" dirty="0"/>
              <a:t>)</a:t>
            </a:r>
            <a:endParaRPr lang="zh-CN" altLang="en-US" sz="1400" dirty="0"/>
          </a:p>
          <a:p>
            <a:pPr lvl="1"/>
            <a:r>
              <a:rPr lang="en-US" sz="1400" dirty="0"/>
              <a:t>Rate buff: the buffering times in one casting </a:t>
            </a:r>
            <a:r>
              <a:rPr lang="en-US" altLang="zh-CN" sz="1400" dirty="0"/>
              <a:t>(the buffering may cause stutter,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lower -&gt; better QoE</a:t>
            </a:r>
            <a:r>
              <a:rPr lang="en-US" altLang="zh-CN" sz="1400" dirty="0"/>
              <a:t>)</a:t>
            </a:r>
            <a:endParaRPr lang="en-US" sz="1400" dirty="0"/>
          </a:p>
          <a:p>
            <a:pPr lvl="1"/>
            <a:r>
              <a:rPr lang="en-US" sz="1400" dirty="0"/>
              <a:t>Join time: the time of the first </a:t>
            </a:r>
            <a:r>
              <a:rPr lang="en-US" sz="1400" dirty="0">
                <a:sym typeface="+mn-ea"/>
              </a:rPr>
              <a:t>casting</a:t>
            </a:r>
            <a:r>
              <a:rPr lang="en-US" sz="1400" dirty="0"/>
              <a:t> </a:t>
            </a:r>
            <a:r>
              <a:rPr lang="en-US" altLang="zh-CN" sz="1400" dirty="0"/>
              <a:t>(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lower -&gt; better QoE</a:t>
            </a:r>
            <a:r>
              <a:rPr lang="en-US" altLang="zh-CN" sz="1400" dirty="0"/>
              <a:t>)</a:t>
            </a:r>
            <a:endParaRPr lang="en-US" sz="1400" dirty="0"/>
          </a:p>
          <a:p>
            <a:pPr lvl="1"/>
            <a:r>
              <a:rPr lang="en-US" sz="1400" dirty="0"/>
              <a:t>Rendqual: casting mosaic or distortion or disconnection observed </a:t>
            </a:r>
            <a:r>
              <a:rPr lang="en-US" altLang="zh-CN" sz="1400" dirty="0"/>
              <a:t>(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lower -&gt; better QoE</a:t>
            </a:r>
            <a:r>
              <a:rPr lang="en-US" altLang="zh-CN" sz="1400" dirty="0"/>
              <a:t>)</a:t>
            </a:r>
            <a:endParaRPr lang="en-US" sz="1400" dirty="0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3B7D1DD-24EB-434C-A9B0-C6F6A759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8F70821-0105-45FD-9F4D-E16E1FE8EE72}"/>
              </a:ext>
            </a:extLst>
          </p:cNvPr>
          <p:cNvSpPr/>
          <p:nvPr/>
        </p:nvSpPr>
        <p:spPr bwMode="auto">
          <a:xfrm>
            <a:off x="2133600" y="5410200"/>
            <a:ext cx="1447800" cy="2408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Throughput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7EFEB1-B0FF-4BD2-B54D-C289DE12DA71}"/>
              </a:ext>
            </a:extLst>
          </p:cNvPr>
          <p:cNvSpPr/>
          <p:nvPr/>
        </p:nvSpPr>
        <p:spPr bwMode="auto">
          <a:xfrm>
            <a:off x="4038600" y="5437239"/>
            <a:ext cx="1600200" cy="228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Delay (Latency)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C39C5C-402C-420B-8736-6248490BDB07}"/>
              </a:ext>
            </a:extLst>
          </p:cNvPr>
          <p:cNvSpPr/>
          <p:nvPr/>
        </p:nvSpPr>
        <p:spPr bwMode="auto">
          <a:xfrm>
            <a:off x="6019800" y="5438468"/>
            <a:ext cx="1981200" cy="228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Reliability (Data loss rate)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132A3A-3F8F-4914-8189-27F8BDF02E5C}"/>
              </a:ext>
            </a:extLst>
          </p:cNvPr>
          <p:cNvSpPr/>
          <p:nvPr/>
        </p:nvSpPr>
        <p:spPr bwMode="auto">
          <a:xfrm>
            <a:off x="1676400" y="6159910"/>
            <a:ext cx="1447800" cy="24089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Buff ratio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D46E44-5E33-4922-BEA3-824F1CA6129C}"/>
              </a:ext>
            </a:extLst>
          </p:cNvPr>
          <p:cNvSpPr/>
          <p:nvPr/>
        </p:nvSpPr>
        <p:spPr bwMode="auto">
          <a:xfrm>
            <a:off x="3352800" y="6161022"/>
            <a:ext cx="1447800" cy="24089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Rate buff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0D0C427-3C3F-435D-B389-E11C5F24CF91}"/>
              </a:ext>
            </a:extLst>
          </p:cNvPr>
          <p:cNvSpPr/>
          <p:nvPr/>
        </p:nvSpPr>
        <p:spPr bwMode="auto">
          <a:xfrm>
            <a:off x="5105400" y="6161022"/>
            <a:ext cx="1447800" cy="24089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Join time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2A16EC-A0B9-4DBD-A616-BD0A28801EAD}"/>
              </a:ext>
            </a:extLst>
          </p:cNvPr>
          <p:cNvSpPr/>
          <p:nvPr/>
        </p:nvSpPr>
        <p:spPr bwMode="auto">
          <a:xfrm>
            <a:off x="6781800" y="6142345"/>
            <a:ext cx="1447800" cy="24089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Rendqual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BCA102-44AE-472B-8A96-36CC052F28E4}"/>
              </a:ext>
            </a:extLst>
          </p:cNvPr>
          <p:cNvSpPr/>
          <p:nvPr/>
        </p:nvSpPr>
        <p:spPr bwMode="auto">
          <a:xfrm>
            <a:off x="457200" y="5334000"/>
            <a:ext cx="8001000" cy="35519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7A82D2-FA06-4CA7-B3DA-DFCBDA65F82F}"/>
              </a:ext>
            </a:extLst>
          </p:cNvPr>
          <p:cNvSpPr/>
          <p:nvPr/>
        </p:nvSpPr>
        <p:spPr bwMode="auto">
          <a:xfrm>
            <a:off x="457200" y="6074134"/>
            <a:ext cx="8001000" cy="35519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513E3A-B95C-418F-B3A3-7F7716444D67}"/>
              </a:ext>
            </a:extLst>
          </p:cNvPr>
          <p:cNvSpPr txBox="1"/>
          <p:nvPr/>
        </p:nvSpPr>
        <p:spPr>
          <a:xfrm>
            <a:off x="457200" y="5413039"/>
            <a:ext cx="1447800" cy="27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QoS parameters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CA29F6-0445-4F32-96C6-BFFE6A47D387}"/>
              </a:ext>
            </a:extLst>
          </p:cNvPr>
          <p:cNvSpPr txBox="1"/>
          <p:nvPr/>
        </p:nvSpPr>
        <p:spPr>
          <a:xfrm>
            <a:off x="457200" y="611420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QoE parameters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1D7DEBD-4D29-4D15-BF53-EB293FDD6621}"/>
              </a:ext>
            </a:extLst>
          </p:cNvPr>
          <p:cNvCxnSpPr/>
          <p:nvPr/>
        </p:nvCxnSpPr>
        <p:spPr bwMode="auto">
          <a:xfrm flipH="1">
            <a:off x="2362200" y="5665839"/>
            <a:ext cx="4572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628C652-473C-4841-B8D0-E01C9C10A159}"/>
              </a:ext>
            </a:extLst>
          </p:cNvPr>
          <p:cNvCxnSpPr/>
          <p:nvPr/>
        </p:nvCxnSpPr>
        <p:spPr bwMode="auto">
          <a:xfrm>
            <a:off x="2819400" y="5665839"/>
            <a:ext cx="12192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2D9F18A-5CC7-4CFD-906A-EB4A1422EA5D}"/>
              </a:ext>
            </a:extLst>
          </p:cNvPr>
          <p:cNvCxnSpPr/>
          <p:nvPr/>
        </p:nvCxnSpPr>
        <p:spPr bwMode="auto">
          <a:xfrm>
            <a:off x="2819400" y="5665839"/>
            <a:ext cx="29718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3C5D436-2266-4A77-AEE2-969CD149D694}"/>
              </a:ext>
            </a:extLst>
          </p:cNvPr>
          <p:cNvCxnSpPr>
            <a:stCxn id="6" idx="2"/>
          </p:cNvCxnSpPr>
          <p:nvPr/>
        </p:nvCxnSpPr>
        <p:spPr bwMode="auto">
          <a:xfrm flipH="1">
            <a:off x="2362200" y="5665839"/>
            <a:ext cx="24765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A9B6E1C-6DAA-46FC-8A74-46E287B558F7}"/>
              </a:ext>
            </a:extLst>
          </p:cNvPr>
          <p:cNvCxnSpPr/>
          <p:nvPr/>
        </p:nvCxnSpPr>
        <p:spPr bwMode="auto">
          <a:xfrm flipH="1">
            <a:off x="4038600" y="5665839"/>
            <a:ext cx="7620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B71E770-7475-4F5D-92F2-4EA67EC219E5}"/>
              </a:ext>
            </a:extLst>
          </p:cNvPr>
          <p:cNvCxnSpPr/>
          <p:nvPr/>
        </p:nvCxnSpPr>
        <p:spPr bwMode="auto">
          <a:xfrm>
            <a:off x="4800600" y="5689190"/>
            <a:ext cx="1143000" cy="4531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42F3785-1CAC-42C3-B836-ADABD09D2FA1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2400300" y="5667068"/>
            <a:ext cx="4610100" cy="4928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466253B-8BBF-49E0-B927-A0C7B381E330}"/>
              </a:ext>
            </a:extLst>
          </p:cNvPr>
          <p:cNvCxnSpPr/>
          <p:nvPr/>
        </p:nvCxnSpPr>
        <p:spPr bwMode="auto">
          <a:xfrm flipH="1">
            <a:off x="4114800" y="5665839"/>
            <a:ext cx="2819400" cy="476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FA48806-5E5D-4A4E-9591-676D88868611}"/>
              </a:ext>
            </a:extLst>
          </p:cNvPr>
          <p:cNvCxnSpPr/>
          <p:nvPr/>
        </p:nvCxnSpPr>
        <p:spPr bwMode="auto">
          <a:xfrm flipH="1">
            <a:off x="6019800" y="5689190"/>
            <a:ext cx="990600" cy="4531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6AF0075-7313-48C2-ACB9-764607D967BE}"/>
              </a:ext>
            </a:extLst>
          </p:cNvPr>
          <p:cNvCxnSpPr>
            <a:endCxn id="11" idx="0"/>
          </p:cNvCxnSpPr>
          <p:nvPr/>
        </p:nvCxnSpPr>
        <p:spPr bwMode="auto">
          <a:xfrm>
            <a:off x="7010400" y="5689190"/>
            <a:ext cx="495300" cy="4531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dash"/>
            <a:round/>
            <a:headEnd type="none" w="sm" len="sm"/>
            <a:tailEnd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5938</TotalTime>
  <Words>1944</Words>
  <Application>Microsoft Office PowerPoint</Application>
  <PresentationFormat>全屏显示(4:3)</PresentationFormat>
  <Paragraphs>227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Georgia</vt:lpstr>
      <vt:lpstr>Times New Roman</vt:lpstr>
      <vt:lpstr>Wingdings</vt:lpstr>
      <vt:lpstr>802-11-Submission</vt:lpstr>
      <vt:lpstr>Consideration on the TSN capabilities and XR applications in Wi-Fi</vt:lpstr>
      <vt:lpstr>Introduction</vt:lpstr>
      <vt:lpstr>XR Applications</vt:lpstr>
      <vt:lpstr>Wi-Fi Features for XR KPIs</vt:lpstr>
      <vt:lpstr>Controlled Environments are Important</vt:lpstr>
      <vt:lpstr>in-car XR entertainment/navigation as an entry level of TSN applications for Wi-Fi  </vt:lpstr>
      <vt:lpstr>in-car XR entertainment/navigation – Wireless display connection </vt:lpstr>
      <vt:lpstr>End-to-end latency needs to be considered</vt:lpstr>
      <vt:lpstr>Miracast Trial - Setup</vt:lpstr>
      <vt:lpstr>Miracast Trial - Throughput test</vt:lpstr>
      <vt:lpstr>Miracast Trial - RTT delay test (1)</vt:lpstr>
      <vt:lpstr>Miracast Trial - RTT delay test (2)</vt:lpstr>
      <vt:lpstr>Miracast Trial - Data loss test (1)</vt:lpstr>
      <vt:lpstr>Miracast Trial - Data loss test (2)</vt:lpstr>
      <vt:lpstr>Throughput and End-to-end latency  needs to be improved</vt:lpstr>
      <vt:lpstr>Summary</vt:lpstr>
      <vt:lpstr>Reference</vt:lpstr>
    </vt:vector>
  </TitlesOfParts>
  <Company>Marvell Semiconductor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卢刘明(Liuming Lu)</dc:creator>
  <cp:lastModifiedBy>卢刘明(Liuming Lu)</cp:lastModifiedBy>
  <cp:revision>3406</cp:revision>
  <cp:lastPrinted>2014-11-04T15:04:00Z</cp:lastPrinted>
  <dcterms:created xsi:type="dcterms:W3CDTF">2007-04-17T18:10:00Z</dcterms:created>
  <dcterms:modified xsi:type="dcterms:W3CDTF">2022-04-20T13:42:09Z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