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3" r:id="rId2"/>
    <p:sldId id="554" r:id="rId3"/>
    <p:sldId id="691" r:id="rId4"/>
    <p:sldId id="695" r:id="rId5"/>
    <p:sldId id="694" r:id="rId6"/>
    <p:sldId id="681" r:id="rId7"/>
    <p:sldId id="690" r:id="rId8"/>
  </p:sldIdLst>
  <p:sldSz cx="9144000" cy="6858000" type="screen4x3"/>
  <p:notesSz cx="9312275" cy="702627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5" userDrawn="1">
          <p15:clr>
            <a:srgbClr val="A4A3A4"/>
          </p15:clr>
        </p15:guide>
        <p15:guide id="2" pos="3132" userDrawn="1">
          <p15:clr>
            <a:srgbClr val="A4A3A4"/>
          </p15:clr>
        </p15:guide>
        <p15:guide id="3" orient="horz" pos="2213" userDrawn="1">
          <p15:clr>
            <a:srgbClr val="A4A3A4"/>
          </p15:clr>
        </p15:guide>
        <p15:guide id="4" pos="293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McCann" initials="SM" lastIdx="2" clrIdx="0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5050"/>
    <a:srgbClr val="9933FF"/>
    <a:srgbClr val="006C31"/>
    <a:srgbClr val="00863D"/>
    <a:srgbClr val="168420"/>
    <a:srgbClr val="99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5034" autoAdjust="0"/>
  </p:normalViewPr>
  <p:slideViewPr>
    <p:cSldViewPr>
      <p:cViewPr varScale="1">
        <p:scale>
          <a:sx n="63" d="100"/>
          <a:sy n="63" d="100"/>
        </p:scale>
        <p:origin x="144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5"/>
        <p:guide pos="3132"/>
        <p:guide orient="horz" pos="2213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81616" y="79405"/>
            <a:ext cx="2196607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4054" y="79405"/>
            <a:ext cx="916332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3655" y="6800150"/>
            <a:ext cx="1651656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2307" y="6800150"/>
            <a:ext cx="517947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73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1080" y="293309"/>
            <a:ext cx="74501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1079" y="6800150"/>
            <a:ext cx="718390" cy="18474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1080" y="6791957"/>
            <a:ext cx="765537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41108" y="20416"/>
            <a:ext cx="2196607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534" y="20416"/>
            <a:ext cx="916332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502025" cy="2627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447" y="3337809"/>
            <a:ext cx="6831381" cy="3162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90" tIns="46052" rIns="93690" bIns="460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4237" y="6803427"/>
            <a:ext cx="2113479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337" lvl="4" algn="r" defTabSz="93373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8873" y="6803427"/>
            <a:ext cx="517947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725" y="6803427"/>
            <a:ext cx="718390" cy="18474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725" y="6801789"/>
            <a:ext cx="736682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586" y="224487"/>
            <a:ext cx="756910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01500" y="6803427"/>
            <a:ext cx="415320" cy="18474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3173" indent="-285836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343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680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8017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5354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2692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0029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7366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 2020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Yan Xin, et. al, Huawei Technologies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9112" y="6475413"/>
            <a:ext cx="23018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802.11-22/0636r1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113411" y="332450"/>
            <a:ext cx="929743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April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990600"/>
          </a:xfrm>
        </p:spPr>
        <p:txBody>
          <a:bodyPr/>
          <a:lstStyle/>
          <a:p>
            <a:r>
              <a:rPr lang="en-US" dirty="0" smtClean="0"/>
              <a:t>EDMG Multi-</a:t>
            </a:r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dirty="0" smtClean="0"/>
              <a:t>tatic Sensing Sounding </a:t>
            </a:r>
            <a:r>
              <a:rPr lang="en-US" dirty="0"/>
              <a:t>PPDU </a:t>
            </a:r>
            <a:r>
              <a:rPr lang="en-US" dirty="0" smtClean="0"/>
              <a:t>Structure</a:t>
            </a:r>
            <a:endParaRPr lang="en-US" altLang="ko-KR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31520" y="1827213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2022-04-12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609600" y="2453216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348534"/>
              </p:ext>
            </p:extLst>
          </p:nvPr>
        </p:nvGraphicFramePr>
        <p:xfrm>
          <a:off x="762000" y="3015509"/>
          <a:ext cx="7620000" cy="294471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16075"/>
                <a:gridCol w="838200"/>
                <a:gridCol w="2438400"/>
              </a:tblGrid>
              <a:tr h="3053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11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Yan Xin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Ottawa, Ontario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yan.xin@huawei.com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3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Rui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Du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ray.du@huawei.com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85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Stephen McCann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stephen.mccann@huawei.com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13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Junghoon Suh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Junghoon.Suh@huawei.com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Edward Au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edward.ks.au@huawei.com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Osama </a:t>
                      </a:r>
                      <a:r>
                        <a:rPr lang="en-US" sz="14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Aboul-Magd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Osama.AboulMagd@huawei.com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685800"/>
          </a:xfrm>
        </p:spPr>
        <p:txBody>
          <a:bodyPr/>
          <a:lstStyle/>
          <a:p>
            <a:r>
              <a:rPr lang="fr-FR" altLang="ko-KR" dirty="0" smtClean="0">
                <a:ea typeface="Gulim" panose="020B0600000101010101" pitchFamily="34" charset="-127"/>
              </a:rPr>
              <a:t>EDMG Multi-</a:t>
            </a:r>
            <a:r>
              <a:rPr lang="fr-FR" altLang="ko-KR" dirty="0" err="1">
                <a:solidFill>
                  <a:schemeClr val="tx1"/>
                </a:solidFill>
                <a:ea typeface="Gulim" panose="020B0600000101010101" pitchFamily="34" charset="-127"/>
              </a:rPr>
              <a:t>S</a:t>
            </a:r>
            <a:r>
              <a:rPr lang="fr-FR" altLang="ko-KR" dirty="0" err="1" smtClean="0">
                <a:ea typeface="Gulim" panose="020B0600000101010101" pitchFamily="34" charset="-127"/>
              </a:rPr>
              <a:t>tatic</a:t>
            </a:r>
            <a:r>
              <a:rPr lang="fr-FR" altLang="ko-KR" dirty="0" smtClean="0">
                <a:ea typeface="Gulim" panose="020B0600000101010101" pitchFamily="34" charset="-127"/>
              </a:rPr>
              <a:t> </a:t>
            </a:r>
            <a:r>
              <a:rPr lang="fr-FR" altLang="ko-KR" dirty="0" err="1" smtClean="0">
                <a:ea typeface="Gulim" panose="020B0600000101010101" pitchFamily="34" charset="-127"/>
              </a:rPr>
              <a:t>Sensing</a:t>
            </a:r>
            <a:endParaRPr lang="ko-KR" altLang="en-US" dirty="0" smtClean="0"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533400" y="1226279"/>
            <a:ext cx="8153400" cy="12191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CA" altLang="zh-CN" sz="1800" dirty="0">
                <a:latin typeface="Calibri" panose="020F0502020204030204" pitchFamily="34" charset="0"/>
                <a:cs typeface="Calibri" panose="020F0502020204030204" pitchFamily="34" charset="0"/>
              </a:rPr>
              <a:t>Multi-static </a:t>
            </a:r>
            <a:r>
              <a:rPr lang="en-CA" altLang="zh-C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sensing </a:t>
            </a:r>
            <a:r>
              <a:rPr lang="en-CA" altLang="zh-CN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[1]: </a:t>
            </a:r>
            <a:r>
              <a:rPr lang="en-US" sz="1800" b="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multi-static system is one in which there are at least three STAs - for example, one receiver and two transmitters, or two receivers and one transmitter, or multiple receivers and multiple transmitters. </a:t>
            </a:r>
            <a:endParaRPr lang="en-U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Multi-static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sensing with one transmitter and two receivers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en-US" sz="18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469" y="2410124"/>
            <a:ext cx="3761608" cy="172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533400" y="4052764"/>
            <a:ext cx="8153400" cy="39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buFont typeface="Arial" panose="020B0604020202020204" pitchFamily="34" charset="0"/>
              <a:buChar char="•"/>
              <a:defRPr/>
            </a:pPr>
            <a:r>
              <a:rPr lang="en-CA" altLang="zh-CN" sz="1800" dirty="0">
                <a:latin typeface="Calibri" panose="020F0502020204030204" pitchFamily="34" charset="0"/>
                <a:cs typeface="Calibri" panose="020F0502020204030204" pitchFamily="34" charset="0"/>
              </a:rPr>
              <a:t>Procedure of multi-static </a:t>
            </a:r>
            <a:r>
              <a:rPr lang="en-CA" altLang="zh-C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sensing </a:t>
            </a:r>
            <a:r>
              <a:rPr lang="en-CA" altLang="zh-CN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[2]</a:t>
            </a:r>
            <a:r>
              <a:rPr kumimoji="0" lang="en-GB" sz="1800" b="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9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37" y="4365917"/>
            <a:ext cx="6638925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152400" y="657549"/>
            <a:ext cx="8915399" cy="685800"/>
          </a:xfrm>
        </p:spPr>
        <p:txBody>
          <a:bodyPr/>
          <a:lstStyle/>
          <a:p>
            <a:r>
              <a:rPr lang="fr-FR" altLang="ko-KR" dirty="0" err="1" smtClean="0">
                <a:ea typeface="Gulim" panose="020B0600000101010101" pitchFamily="34" charset="-127"/>
              </a:rPr>
              <a:t>Sounding</a:t>
            </a:r>
            <a:r>
              <a:rPr lang="fr-FR" altLang="ko-KR" dirty="0" smtClean="0">
                <a:ea typeface="Gulim" panose="020B0600000101010101" pitchFamily="34" charset="-127"/>
              </a:rPr>
              <a:t> PPDU Structure in Multi-</a:t>
            </a:r>
            <a:r>
              <a:rPr lang="fr-FR" altLang="ko-KR" dirty="0" err="1" smtClean="0">
                <a:ea typeface="Gulim" panose="020B0600000101010101" pitchFamily="34" charset="-127"/>
              </a:rPr>
              <a:t>Static</a:t>
            </a:r>
            <a:r>
              <a:rPr lang="fr-FR" altLang="ko-KR" dirty="0" smtClean="0">
                <a:ea typeface="Gulim" panose="020B0600000101010101" pitchFamily="34" charset="-127"/>
              </a:rPr>
              <a:t> </a:t>
            </a:r>
            <a:r>
              <a:rPr lang="fr-FR" altLang="ko-KR" dirty="0" err="1" smtClean="0">
                <a:ea typeface="Gulim" panose="020B0600000101010101" pitchFamily="34" charset="-127"/>
              </a:rPr>
              <a:t>Sensing</a:t>
            </a:r>
            <a:endParaRPr lang="ko-KR" altLang="en-US" dirty="0" smtClean="0"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sp>
        <p:nvSpPr>
          <p:cNvPr id="3" name="Rectangle 2"/>
          <p:cNvSpPr/>
          <p:nvPr/>
        </p:nvSpPr>
        <p:spPr>
          <a:xfrm>
            <a:off x="477520" y="1271774"/>
            <a:ext cx="7059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Multi-static sensing PPDU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structure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proposed in [3] 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52449" y="3298017"/>
            <a:ext cx="80746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Sync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filed in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multi-static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PPDU </a:t>
            </a:r>
            <a:endParaRPr lang="en-U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8562" y="4373535"/>
            <a:ext cx="87400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Sync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fields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for different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responders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use different rows from the matrix M(r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c)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for the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rth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STA and the </a:t>
            </a:r>
            <a:r>
              <a:rPr lang="en-US" altLang="en-US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cth</a:t>
            </a:r>
            <a:r>
              <a:rPr lang="en-US" alt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Golay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sequence to construct sequences with </a:t>
            </a:r>
            <a:r>
              <a:rPr lang="en-US" alt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good correlation properties.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295400" y="235462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1112442" y="44350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911011"/>
              </p:ext>
            </p:extLst>
          </p:nvPr>
        </p:nvGraphicFramePr>
        <p:xfrm>
          <a:off x="1112442" y="3775413"/>
          <a:ext cx="7714638" cy="428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Visio" r:id="rId3" imgW="8934288" imgH="495300" progId="Visio.Drawing.15">
                  <p:embed/>
                </p:oleObj>
              </mc:Choice>
              <mc:Fallback>
                <p:oleObj name="Visio" r:id="rId3" imgW="8934288" imgH="495300" progId="Visio.Drawing.15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442" y="3775413"/>
                        <a:ext cx="7714638" cy="4285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562" y="1906412"/>
            <a:ext cx="8308238" cy="17632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77518" y="5081391"/>
            <a:ext cx="80416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DMG Multi-static sensing request frame proposed in [4]  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7518" y="5519074"/>
            <a:ext cx="86105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including EDMG TRN-related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parameters such as EDMG TRN Length, RX TRN-Units per Each TX TRN-Unit, EDMG TRN-Unit P, EDMG TRN-Unit M, EDMG TRN-Unit N and TRN Subfield Sequence Length subfields </a:t>
            </a:r>
          </a:p>
        </p:txBody>
      </p:sp>
    </p:spTree>
    <p:extLst>
      <p:ext uri="{BB962C8B-B14F-4D97-AF65-F5344CB8AC3E}">
        <p14:creationId xmlns:p14="http://schemas.microsoft.com/office/powerpoint/2010/main" val="193034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ko-KR" dirty="0">
                <a:ea typeface="Gulim" panose="020B0600000101010101" pitchFamily="34" charset="-127"/>
              </a:rPr>
              <a:t>Discussion on the </a:t>
            </a:r>
            <a:r>
              <a:rPr lang="fr-FR" altLang="ko-KR" dirty="0" err="1">
                <a:ea typeface="Gulim" panose="020B0600000101010101" pitchFamily="34" charset="-127"/>
              </a:rPr>
              <a:t>Proposed</a:t>
            </a:r>
            <a:r>
              <a:rPr lang="fr-FR" altLang="ko-KR" dirty="0">
                <a:ea typeface="Gulim" panose="020B0600000101010101" pitchFamily="34" charset="-127"/>
              </a:rPr>
              <a:t> </a:t>
            </a:r>
            <a:r>
              <a:rPr lang="fr-FR" altLang="ko-KR" dirty="0" err="1">
                <a:ea typeface="Gulim" panose="020B0600000101010101" pitchFamily="34" charset="-127"/>
              </a:rPr>
              <a:t>Sounding</a:t>
            </a:r>
            <a:r>
              <a:rPr lang="fr-FR" altLang="ko-KR" dirty="0">
                <a:ea typeface="Gulim" panose="020B0600000101010101" pitchFamily="34" charset="-127"/>
              </a:rPr>
              <a:t> PPDU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77200" cy="4648200"/>
          </a:xfrm>
        </p:spPr>
        <p:txBody>
          <a:bodyPr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As proposed in [3], the Sync fields in multi-static sensing PPDU are designed with good correlations as possible for synchronization of different responders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. Beam switching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Sync field transmissions from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one to another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may require more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operation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time compared to beam refinement,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potentially resulting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in unreliable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detection of Sync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signals with the format of Sync field [3]; </a:t>
            </a:r>
            <a:endParaRPr lang="en-US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Frequent beam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switching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may also cause: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-   additional RF signal phase changes after synchronization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-   an impact on AGC accuracy at receiver</a:t>
            </a:r>
            <a:endParaRPr lang="en-US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general,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Data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field includes padding bits in a PPDU. The proposed PPDU structure [3] adds the “Sync PAD”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field,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which is transmitted using the same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beam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as that for the “Data”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field, however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separated from the “Data”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field. To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simplify the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implementation, it is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desirable to allocate the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“Padding”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field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adjacent to the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“Data”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field.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For ease of implementation and reduction of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sz="1800" b="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impact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due to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beam switches ,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it is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desirable to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minimize the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beam change when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transmitting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 sounding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PPDU in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EDMG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multi-static sensing. </a:t>
            </a:r>
            <a:endParaRPr lang="en-US" sz="18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  <a:defRPr/>
            </a:pPr>
            <a:endParaRPr lang="en-US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Yan Xin, </a:t>
            </a:r>
            <a:r>
              <a:rPr lang="en-US" altLang="ko-KR" i="1" smtClean="0"/>
              <a:t>et. al</a:t>
            </a:r>
            <a:r>
              <a:rPr lang="en-US" altLang="ko-KR" smtClean="0"/>
              <a:t>, Huawei Technologies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862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8915399" cy="685800"/>
          </a:xfrm>
        </p:spPr>
        <p:txBody>
          <a:bodyPr/>
          <a:lstStyle/>
          <a:p>
            <a:r>
              <a:rPr lang="fr-FR" altLang="ko-KR" dirty="0" smtClean="0">
                <a:ea typeface="Gulim" panose="020B0600000101010101" pitchFamily="34" charset="-127"/>
              </a:rPr>
              <a:t>EDMG Multi-</a:t>
            </a:r>
            <a:r>
              <a:rPr lang="fr-FR" altLang="ko-KR" dirty="0" err="1" smtClean="0">
                <a:ea typeface="Gulim" panose="020B0600000101010101" pitchFamily="34" charset="-127"/>
              </a:rPr>
              <a:t>Static</a:t>
            </a:r>
            <a:r>
              <a:rPr lang="fr-FR" altLang="ko-KR" dirty="0" smtClean="0">
                <a:ea typeface="Gulim" panose="020B0600000101010101" pitchFamily="34" charset="-127"/>
              </a:rPr>
              <a:t> </a:t>
            </a:r>
            <a:r>
              <a:rPr lang="fr-FR" altLang="ko-KR" dirty="0" err="1">
                <a:ea typeface="Gulim" panose="020B0600000101010101" pitchFamily="34" charset="-127"/>
              </a:rPr>
              <a:t>Sensing</a:t>
            </a:r>
            <a:r>
              <a:rPr lang="fr-FR" altLang="ko-KR" dirty="0">
                <a:ea typeface="Gulim" panose="020B0600000101010101" pitchFamily="34" charset="-127"/>
              </a:rPr>
              <a:t> </a:t>
            </a:r>
            <a:r>
              <a:rPr lang="fr-FR" altLang="ko-KR" dirty="0" err="1">
                <a:ea typeface="Gulim" panose="020B0600000101010101" pitchFamily="34" charset="-127"/>
              </a:rPr>
              <a:t>Sounding</a:t>
            </a:r>
            <a:r>
              <a:rPr lang="fr-FR" altLang="ko-KR" dirty="0">
                <a:ea typeface="Gulim" panose="020B0600000101010101" pitchFamily="34" charset="-127"/>
              </a:rPr>
              <a:t> </a:t>
            </a:r>
            <a:r>
              <a:rPr lang="fr-FR" altLang="ko-KR" dirty="0" smtClean="0">
                <a:ea typeface="Gulim" panose="020B0600000101010101" pitchFamily="34" charset="-127"/>
              </a:rPr>
              <a:t>PPDU Structure</a:t>
            </a:r>
            <a:endParaRPr lang="ko-KR" altLang="en-US" dirty="0" smtClean="0"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sp>
        <p:nvSpPr>
          <p:cNvPr id="3" name="Rectangle 2"/>
          <p:cNvSpPr/>
          <p:nvPr/>
        </p:nvSpPr>
        <p:spPr>
          <a:xfrm>
            <a:off x="262262" y="1583263"/>
            <a:ext cx="8619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 propose EDMG multi-static sensing sounding PPDU structure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3400" y="3649577"/>
            <a:ext cx="8229600" cy="2825836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  <a:defRPr/>
            </a:pP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This proposal of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EDMG multi-static sensing sounding PPDU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structure</a:t>
            </a:r>
            <a:endParaRPr lang="en-US" sz="18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minimizes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impacts of additional phase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changes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AGC accuracy, and to perform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better synchronization detection.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is proposed to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arrange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 Sync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field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P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TRN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subfields using the same beam to be adjacent each other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;  </a:t>
            </a:r>
            <a:endParaRPr lang="en-US" sz="18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allocate Padding field to be adjacent to Data field both of which use the same beam in order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to reduce the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total number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of beam changes when transmitting the Sync field, padding field and TRN-Unit P field before the first group of TRN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subfields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18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18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" y="2044518"/>
            <a:ext cx="9144000" cy="169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21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7387"/>
          </a:xfrm>
        </p:spPr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524000"/>
            <a:ext cx="7847013" cy="4572000"/>
          </a:xfrm>
        </p:spPr>
        <p:txBody>
          <a:bodyPr/>
          <a:lstStyle/>
          <a:p>
            <a:pPr marL="339725" indent="-339725">
              <a:buNone/>
            </a:pPr>
            <a:r>
              <a:rPr lang="en-US" altLang="zh-CN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[1] </a:t>
            </a:r>
            <a:r>
              <a:rPr lang="en-US" sz="2000" b="0" kern="100" dirty="0" smtClean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IEEE </a:t>
            </a:r>
            <a:r>
              <a:rPr lang="en-US" sz="2000" b="0" kern="1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802.11-21/1890r0, DMG Sensing </a:t>
            </a:r>
            <a:r>
              <a:rPr lang="en-US" sz="2000" b="0" kern="100" dirty="0" smtClean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taxonomy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zh-CN" sz="20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[2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] IEEE 802.11-22/0243r06, PDT DMG Sensing 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Procedure.</a:t>
            </a:r>
          </a:p>
          <a:p>
            <a:pPr marL="0" indent="0">
              <a:buNone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[3] IEEE 802.11-22/0464r1, PDT EDMG Multi-Static PPDU Structure.</a:t>
            </a:r>
          </a:p>
          <a:p>
            <a:pPr marL="0" indent="0">
              <a:buNone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[4] IEEE 802.11-22/0370r3, PDT DMG Multi-static Instance.</a:t>
            </a:r>
          </a:p>
          <a:p>
            <a:pPr marL="339725" indent="-339725">
              <a:buNone/>
              <a:defRPr/>
            </a:pPr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CN" sz="20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CN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CN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al,</a:t>
            </a:r>
            <a:r>
              <a:rPr lang="en-US" altLang="ko-KR" dirty="0" smtClean="0"/>
              <a:t> Huawei Technologies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245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8013" cy="4343400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Do you agree to define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EDMG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multi-static sensing sounding PPDU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structure as proposed in p.5 of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802.11-22/0636r1?</a:t>
            </a:r>
            <a:endParaRPr lang="en-CA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39725" indent="0">
              <a:buNone/>
            </a:pPr>
            <a:endParaRPr lang="en-CA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39725" indent="0">
              <a:buNone/>
            </a:pP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Yes:</a:t>
            </a:r>
          </a:p>
          <a:p>
            <a:pPr marL="339725" indent="0">
              <a:buNone/>
            </a:pP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No:</a:t>
            </a:r>
          </a:p>
          <a:p>
            <a:pPr marL="339725" indent="0">
              <a:buNone/>
            </a:pP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Abstain:</a:t>
            </a: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2071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213775</TotalTime>
  <Words>679</Words>
  <Application>Microsoft Office PowerPoint</Application>
  <PresentationFormat>On-screen Show (4:3)</PresentationFormat>
  <Paragraphs>80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 Unicode MS</vt:lpstr>
      <vt:lpstr>Gulim</vt:lpstr>
      <vt:lpstr>Gulim</vt:lpstr>
      <vt:lpstr>맑은 고딕</vt:lpstr>
      <vt:lpstr>MS Gothic</vt:lpstr>
      <vt:lpstr>SimSun</vt:lpstr>
      <vt:lpstr>Arial</vt:lpstr>
      <vt:lpstr>Calibri</vt:lpstr>
      <vt:lpstr>Times New Roman</vt:lpstr>
      <vt:lpstr>802-11-Submission</vt:lpstr>
      <vt:lpstr>Visio</vt:lpstr>
      <vt:lpstr>EDMG Multi-Static Sensing Sounding PPDU Structure</vt:lpstr>
      <vt:lpstr>EDMG Multi-Static Sensing</vt:lpstr>
      <vt:lpstr>Sounding PPDU Structure in Multi-Static Sensing</vt:lpstr>
      <vt:lpstr>Discussion on the Proposed Sounding PPDU Structure</vt:lpstr>
      <vt:lpstr>EDMG Multi-Static Sensing Sounding PPDU Structure</vt:lpstr>
      <vt:lpstr>References</vt:lpstr>
      <vt:lpstr>SP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Yan Xin</cp:lastModifiedBy>
  <cp:revision>3720</cp:revision>
  <cp:lastPrinted>2019-10-30T14:42:18Z</cp:lastPrinted>
  <dcterms:created xsi:type="dcterms:W3CDTF">2007-05-21T21:00:37Z</dcterms:created>
  <dcterms:modified xsi:type="dcterms:W3CDTF">2022-04-12T11:19:08Z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1649402954</vt:lpwstr>
  </property>
</Properties>
</file>