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</p:sldMasterIdLst>
  <p:notesMasterIdLst>
    <p:notesMasterId r:id="rId17"/>
  </p:notesMasterIdLst>
  <p:handoutMasterIdLst>
    <p:handoutMasterId r:id="rId18"/>
  </p:handoutMasterIdLst>
  <p:sldIdLst>
    <p:sldId id="256" r:id="rId3"/>
    <p:sldId id="366" r:id="rId4"/>
    <p:sldId id="376" r:id="rId5"/>
    <p:sldId id="2144867103" r:id="rId6"/>
    <p:sldId id="2144867102" r:id="rId7"/>
    <p:sldId id="2144867095" r:id="rId8"/>
    <p:sldId id="2134096210" r:id="rId9"/>
    <p:sldId id="258" r:id="rId10"/>
    <p:sldId id="2144867105" r:id="rId11"/>
    <p:sldId id="2144867100" r:id="rId12"/>
    <p:sldId id="2144867097" r:id="rId13"/>
    <p:sldId id="2144867104" r:id="rId14"/>
    <p:sldId id="1979422508" r:id="rId15"/>
    <p:sldId id="298" r:id="rId16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hosh, Chittabrata" initials="GC" lastIdx="12" clrIdx="0">
    <p:extLst>
      <p:ext uri="{19B8F6BF-5375-455C-9EA6-DF929625EA0E}">
        <p15:presenceInfo xmlns:p15="http://schemas.microsoft.com/office/powerpoint/2012/main" userId="S::chittabrata.ghosh@intel.com::0fd3f5d8-329f-435f-aca5-d6660b6dc386" providerId="AD"/>
      </p:ext>
    </p:extLst>
  </p:cmAuthor>
  <p:cmAuthor id="2" name="Cariou, Laurent" initials="CL" lastIdx="4" clrIdx="1">
    <p:extLst>
      <p:ext uri="{19B8F6BF-5375-455C-9EA6-DF929625EA0E}">
        <p15:presenceInfo xmlns:p15="http://schemas.microsoft.com/office/powerpoint/2012/main" userId="S::laurent.cariou@intel.com::4453f93f-2ed2-46e8-bb8c-3237fbfdd40b" providerId="AD"/>
      </p:ext>
    </p:extLst>
  </p:cmAuthor>
  <p:cmAuthor id="3" name="Das, Dibakar" initials="DD" lastIdx="20" clrIdx="2">
    <p:extLst>
      <p:ext uri="{19B8F6BF-5375-455C-9EA6-DF929625EA0E}">
        <p15:presenceInfo xmlns:p15="http://schemas.microsoft.com/office/powerpoint/2012/main" userId="S::dibakar.das@intel.com::5555b401-5ad5-4206-a20e-01f22605f8f6" providerId="AD"/>
      </p:ext>
    </p:extLst>
  </p:cmAuthor>
  <p:cmAuthor id="4" name="Chen, Cheng" initials="CC" lastIdx="2" clrIdx="3">
    <p:extLst>
      <p:ext uri="{19B8F6BF-5375-455C-9EA6-DF929625EA0E}">
        <p15:presenceInfo xmlns:p15="http://schemas.microsoft.com/office/powerpoint/2012/main" userId="S::cheng.chen@intel.com::9a6539a3-f8b0-49a4-8777-9785cd946902" providerId="AD"/>
      </p:ext>
    </p:extLst>
  </p:cmAuthor>
  <p:cmAuthor id="5" name="Cavalcanti, Dave" initials="CD" lastIdx="2" clrIdx="4">
    <p:extLst>
      <p:ext uri="{19B8F6BF-5375-455C-9EA6-DF929625EA0E}">
        <p15:presenceInfo xmlns:p15="http://schemas.microsoft.com/office/powerpoint/2012/main" userId="S::dave.cavalcanti@intel.com::9ea5236a-efed-4310-84d3-1764e087ca35" providerId="AD"/>
      </p:ext>
    </p:extLst>
  </p:cmAuthor>
  <p:cmAuthor id="6" name="Cordeiro, Carlos" initials="CC" lastIdx="2" clrIdx="5">
    <p:extLst>
      <p:ext uri="{19B8F6BF-5375-455C-9EA6-DF929625EA0E}">
        <p15:presenceInfo xmlns:p15="http://schemas.microsoft.com/office/powerpoint/2012/main" userId="S::carlos.cordeiro@intel.com::88fae4d8-0bc4-44b0-bd3b-95ac83b12c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58" autoAdjust="0"/>
    <p:restoredTop sz="88671" autoAdjust="0"/>
  </p:normalViewPr>
  <p:slideViewPr>
    <p:cSldViewPr snapToGrid="0">
      <p:cViewPr varScale="1">
        <p:scale>
          <a:sx n="115" d="100"/>
          <a:sy n="115" d="100"/>
        </p:scale>
        <p:origin x="918" y="108"/>
      </p:cViewPr>
      <p:guideLst>
        <p:guide orient="horz" pos="2160"/>
        <p:guide pos="3840"/>
      </p:guideLst>
    </p:cSldViewPr>
  </p:slideViewPr>
  <p:notesTextViewPr>
    <p:cViewPr>
      <p:scale>
        <a:sx n="33" d="100"/>
        <a:sy n="33" d="100"/>
      </p:scale>
      <p:origin x="0" y="0"/>
    </p:cViewPr>
  </p:notesTextViewPr>
  <p:sorterViewPr>
    <p:cViewPr varScale="1">
      <p:scale>
        <a:sx n="100" d="100"/>
        <a:sy n="100" d="100"/>
      </p:scale>
      <p:origin x="0" y="-1434"/>
    </p:cViewPr>
  </p:sorter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valcanti, Dave" userId="9ea5236a-efed-4310-84d3-1764e087ca35" providerId="ADAL" clId="{94C4ABB7-1FA4-4928-81D9-9B6E0A8405A8}"/>
    <pc:docChg chg="modMainMaster">
      <pc:chgData name="Cavalcanti, Dave" userId="9ea5236a-efed-4310-84d3-1764e087ca35" providerId="ADAL" clId="{94C4ABB7-1FA4-4928-81D9-9B6E0A8405A8}" dt="2022-04-20T15:36:34.190" v="0" actId="20577"/>
      <pc:docMkLst>
        <pc:docMk/>
      </pc:docMkLst>
      <pc:sldMasterChg chg="modSp mod">
        <pc:chgData name="Cavalcanti, Dave" userId="9ea5236a-efed-4310-84d3-1764e087ca35" providerId="ADAL" clId="{94C4ABB7-1FA4-4928-81D9-9B6E0A8405A8}" dt="2022-04-20T15:36:34.190" v="0" actId="20577"/>
        <pc:sldMasterMkLst>
          <pc:docMk/>
          <pc:sldMasterMk cId="0" sldId="2147483648"/>
        </pc:sldMasterMkLst>
        <pc:spChg chg="mod">
          <ac:chgData name="Cavalcanti, Dave" userId="9ea5236a-efed-4310-84d3-1764e087ca35" providerId="ADAL" clId="{94C4ABB7-1FA4-4928-81D9-9B6E0A8405A8}" dt="2022-04-20T15:36:34.190" v="0" actId="20577"/>
          <ac:spMkLst>
            <pc:docMk/>
            <pc:sldMasterMk cId="0" sldId="2147483648"/>
            <ac:spMk id="10" creationId="{00000000-0000-0000-0000-000000000000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doc.: IEEE 802.11-22/0634r0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4/20/2022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Dave Cavalcanti, Intel Corporation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802.11-22/0634r0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Dave Cavalcanti, Intel Corporation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802.11-22/0634r0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Dave Cavalcanti, Intel Corporation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802.11-22/0634r0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Dave Cavalcanti, Intel Corporation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0007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802.11-22/0634r0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Dave Cavalcanti, Intel Corporation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9298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802.11-22/0634r0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Dave Cavalcanti, Intel Corporation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468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XR (connected worker) here – future of work – Malcolm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802.11-22/0634r0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Dave Cavalcanti, Intel Corporation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643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802.11-22/0634r0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Dave Cavalcanti, Intel Corporation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349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802.11-22/0634r0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Dave Cavalcanti, Intel Corporation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57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802.11-22/0634r0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Dave Cavalcanti, Intel Corporation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79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400" dirty="0">
              <a:sym typeface="Wingdings" pitchFamily="2" charset="2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802.11-22/0634r0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Dave Cavalcanti, Intel Corporation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5178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802.11-22/0634r0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Dave Cavalcanti, Intel Corporation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329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6C1005-B323-4A04-B0D1-DB577C3C2EC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233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802.11-22/0634r0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Dave Cavalcanti, Intel Corporation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630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Dave Cavalcanti, Intel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5995" y="5158358"/>
            <a:ext cx="11061895" cy="384175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2133" b="0" i="0">
                <a:solidFill>
                  <a:schemeClr val="bg1"/>
                </a:solidFill>
                <a:latin typeface="+mn-lt"/>
                <a:cs typeface="CiscoSansTT ExtraLight"/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Speaker Name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625995" y="5478354"/>
            <a:ext cx="11061895" cy="384175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2133" b="0" i="0" kern="1200" dirty="0" smtClean="0">
                <a:solidFill>
                  <a:schemeClr val="bg1"/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Speaker Title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625995" y="5798350"/>
            <a:ext cx="11061895" cy="384175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2133" b="0" i="0" kern="1200" dirty="0" smtClean="0">
                <a:solidFill>
                  <a:schemeClr val="bg1"/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17723" y="4281951"/>
            <a:ext cx="11070167" cy="398668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933" b="0" i="0" baseline="0">
                <a:solidFill>
                  <a:schemeClr val="bg1"/>
                </a:solidFill>
                <a:latin typeface="+mj-lt"/>
                <a:cs typeface="CiscoSansTT ExtraLight"/>
              </a:defRPr>
            </a:lvl1pPr>
            <a:lvl2pPr marL="406365" indent="0">
              <a:buNone/>
              <a:defRPr/>
            </a:lvl2pPr>
            <a:lvl3pPr marL="569854" indent="0">
              <a:buNone/>
              <a:defRPr/>
            </a:lvl3pPr>
            <a:lvl4pPr marL="688908" indent="0">
              <a:buNone/>
              <a:defRPr/>
            </a:lvl4pPr>
            <a:lvl5pPr marL="801608" indent="0">
              <a:buNone/>
              <a:defRPr/>
            </a:lvl5pPr>
          </a:lstStyle>
          <a:p>
            <a:pPr lvl="0"/>
            <a:r>
              <a:rPr lang="en-GB" dirty="0"/>
              <a:t>Subtitle Goes Here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567687" y="3519969"/>
            <a:ext cx="11120203" cy="85964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5333" b="0" i="0" spc="0" baseline="0">
                <a:solidFill>
                  <a:schemeClr val="bg1"/>
                </a:solidFill>
                <a:latin typeface="+mj-lt"/>
                <a:cs typeface="CiscoSansTT ExtraLight"/>
              </a:defRPr>
            </a:lvl1pPr>
          </a:lstStyle>
          <a:p>
            <a:r>
              <a:rPr lang="en-GB" dirty="0"/>
              <a:t>Presentation Title Goes Here</a:t>
            </a:r>
            <a:endParaRPr lang="en-US" dirty="0"/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625995" y="521745"/>
            <a:ext cx="1060704" cy="563500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17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55233" y="1220545"/>
            <a:ext cx="10130723" cy="3426595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6133" b="0" i="0" spc="0" baseline="0">
                <a:solidFill>
                  <a:schemeClr val="bg1"/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 dirty="0"/>
              <a:t>Section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179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gu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55233" y="1220545"/>
            <a:ext cx="10130723" cy="3426595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6133" b="0" i="0" spc="0" baseline="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 dirty="0"/>
              <a:t>Section 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635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24417" y="5221411"/>
            <a:ext cx="10389144" cy="465808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804747">
              <a:lnSpc>
                <a:spcPct val="100000"/>
              </a:lnSpc>
              <a:spcBef>
                <a:spcPct val="50000"/>
              </a:spcBef>
              <a:buNone/>
              <a:defRPr sz="2933" b="0" i="0">
                <a:solidFill>
                  <a:schemeClr val="bg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467"/>
            </a:lvl2pPr>
            <a:lvl3pPr>
              <a:buFont typeface="Arial" pitchFamily="34" charset="0"/>
              <a:buNone/>
              <a:defRPr sz="1467"/>
            </a:lvl3pPr>
            <a:lvl4pPr>
              <a:buFont typeface="Arial" pitchFamily="34" charset="0"/>
              <a:buNone/>
              <a:defRPr sz="1467"/>
            </a:lvl4pPr>
            <a:lvl5pPr>
              <a:buFont typeface="Arial" pitchFamily="34" charset="0"/>
              <a:buNone/>
              <a:defRPr sz="1467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83897" y="2054069"/>
            <a:ext cx="10629664" cy="3038449"/>
          </a:xfrm>
          <a:prstGeom prst="rect">
            <a:avLst/>
          </a:prstGeom>
        </p:spPr>
        <p:txBody>
          <a:bodyPr>
            <a:noAutofit/>
          </a:bodyPr>
          <a:lstStyle>
            <a:lvl1pPr marL="244794" indent="-533277" algn="l">
              <a:lnSpc>
                <a:spcPct val="90000"/>
              </a:lnSpc>
              <a:defRPr sz="5333" b="0" i="1" spc="0" baseline="0">
                <a:solidFill>
                  <a:schemeClr val="bg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7932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24417" y="5221411"/>
            <a:ext cx="10389144" cy="465808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804747">
              <a:lnSpc>
                <a:spcPct val="100000"/>
              </a:lnSpc>
              <a:spcBef>
                <a:spcPct val="50000"/>
              </a:spcBef>
              <a:buNone/>
              <a:defRPr sz="2933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467"/>
            </a:lvl2pPr>
            <a:lvl3pPr>
              <a:buFont typeface="Arial" pitchFamily="34" charset="0"/>
              <a:buNone/>
              <a:defRPr sz="1467"/>
            </a:lvl3pPr>
            <a:lvl4pPr>
              <a:buFont typeface="Arial" pitchFamily="34" charset="0"/>
              <a:buNone/>
              <a:defRPr sz="1467"/>
            </a:lvl4pPr>
            <a:lvl5pPr>
              <a:buFont typeface="Arial" pitchFamily="34" charset="0"/>
              <a:buNone/>
              <a:defRPr sz="1467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83897" y="2054069"/>
            <a:ext cx="10629664" cy="3038449"/>
          </a:xfrm>
          <a:prstGeom prst="rect">
            <a:avLst/>
          </a:prstGeom>
        </p:spPr>
        <p:txBody>
          <a:bodyPr>
            <a:noAutofit/>
          </a:bodyPr>
          <a:lstStyle>
            <a:lvl1pPr marL="244794" indent="-533277" algn="l">
              <a:lnSpc>
                <a:spcPct val="90000"/>
              </a:lnSpc>
              <a:defRPr sz="5333" b="0" i="1" spc="0" baseline="0">
                <a:solidFill>
                  <a:schemeClr val="tx2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2671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933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666751" y="5231225"/>
            <a:ext cx="10852149" cy="668068"/>
          </a:xfrm>
          <a:prstGeom prst="rect">
            <a:avLst/>
          </a:prstGeom>
          <a:noFill/>
        </p:spPr>
        <p:txBody>
          <a:bodyPr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marL="0" indent="0" algn="ctr">
              <a:lnSpc>
                <a:spcPts val="3867"/>
              </a:lnSpc>
              <a:spcBef>
                <a:spcPts val="0"/>
              </a:spcBef>
              <a:buNone/>
              <a:defRPr sz="32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7144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Photo With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2"/>
            <a:ext cx="12401551" cy="3790949"/>
          </a:xfrm>
          <a:prstGeom prst="rect">
            <a:avLst/>
          </a:prstGeom>
          <a:solidFill>
            <a:schemeClr val="bg2"/>
          </a:solidFill>
        </p:spPr>
        <p:txBody>
          <a:bodyPr vert="horz" lIns="91420" tIns="45710" rIns="91420" bIns="45710"/>
          <a:lstStyle>
            <a:lvl1pPr marL="0" indent="0" algn="ctr">
              <a:buNone/>
              <a:defRPr sz="2933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98380" y="4072691"/>
            <a:ext cx="11152315" cy="716158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4267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2526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6464" cy="68580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933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82231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ll bleed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24267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latin typeface="+mj-lt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ltGray">
          <a:xfrm>
            <a:off x="636906" y="6322204"/>
            <a:ext cx="4622389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30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10683" y="320842"/>
            <a:ext cx="11307184" cy="5688861"/>
          </a:xfrm>
          <a:prstGeom prst="rect">
            <a:avLst/>
          </a:prstGeom>
          <a:solidFill>
            <a:schemeClr val="bg2"/>
          </a:solidFill>
        </p:spPr>
        <p:txBody>
          <a:bodyPr vert="horz" lIns="91424" tIns="45712" rIns="91424" bIns="45712"/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293329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16401" y="1602317"/>
            <a:ext cx="11036459" cy="4519083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304792" indent="-228594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80000"/>
              <a:buFont typeface="Arial"/>
              <a:buChar char="•"/>
              <a:defRPr sz="2667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609585" indent="-220128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/>
              <a:buChar char="•"/>
              <a:defRPr sz="24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914377" indent="-146047">
              <a:buClr>
                <a:schemeClr val="tx1"/>
              </a:buClr>
              <a:buSzPct val="80000"/>
              <a:buFont typeface="Arial"/>
              <a:buChar char="•"/>
              <a:defRPr sz="2133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1214683" indent="-228548">
              <a:buClr>
                <a:schemeClr val="tx1"/>
              </a:buClr>
              <a:buSzPct val="80000"/>
              <a:buFont typeface="Arial"/>
              <a:buChar char="•"/>
              <a:defRPr sz="1867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1443231" indent="-224314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3733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38676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Dave Cavalcanti, Intel Corporation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April 2022</a:t>
            </a:r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11199" y="1607864"/>
            <a:ext cx="5181600" cy="4110792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232828" indent="-156629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60000"/>
              <a:buFont typeface="Arial"/>
              <a:buChar char="•"/>
              <a:defRPr sz="2667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385224" indent="-152396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60000"/>
              <a:buFont typeface="Arial"/>
              <a:buChar char="•"/>
              <a:defRPr sz="24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537620" indent="-152396">
              <a:buClr>
                <a:schemeClr val="tx1"/>
              </a:buClr>
              <a:buSzPct val="60000"/>
              <a:buFont typeface="Arial"/>
              <a:buChar char="•"/>
              <a:defRPr sz="2133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690016" indent="-152396">
              <a:buClr>
                <a:schemeClr val="tx1"/>
              </a:buClr>
              <a:buSzPct val="60000"/>
              <a:buFont typeface="Arial"/>
              <a:buChar char="•"/>
              <a:defRPr sz="1867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842412" indent="-152396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341155" y="1607864"/>
            <a:ext cx="5181600" cy="4110792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232828" indent="-156629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60000"/>
              <a:buFont typeface="Arial"/>
              <a:buChar char="•"/>
              <a:defRPr sz="2667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385224" indent="-152396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60000"/>
              <a:buFont typeface="Arial"/>
              <a:buChar char="•"/>
              <a:defRPr sz="24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537620" indent="-152396">
              <a:buClr>
                <a:schemeClr val="tx1"/>
              </a:buClr>
              <a:buSzPct val="60000"/>
              <a:buFont typeface="Arial"/>
              <a:buChar char="•"/>
              <a:defRPr sz="2133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690016" indent="-152396">
              <a:buClr>
                <a:schemeClr val="tx1"/>
              </a:buClr>
              <a:buSzPct val="60000"/>
              <a:buFont typeface="Arial"/>
              <a:buChar char="•"/>
              <a:defRPr sz="1867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842412" indent="-152396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733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60567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3733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011381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96097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/>
          <p:cNvSpPr>
            <a:spLocks noGrp="1"/>
          </p:cNvSpPr>
          <p:nvPr>
            <p:ph type="tbl" sz="quarter" idx="12"/>
          </p:nvPr>
        </p:nvSpPr>
        <p:spPr>
          <a:xfrm>
            <a:off x="711200" y="1797051"/>
            <a:ext cx="10820400" cy="3544971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667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table</a:t>
            </a:r>
            <a:endParaRPr lang="en-GB" noProof="0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83690" y="5530961"/>
            <a:ext cx="9573749" cy="434977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804747">
              <a:lnSpc>
                <a:spcPct val="100000"/>
              </a:lnSpc>
              <a:spcBef>
                <a:spcPct val="50000"/>
              </a:spcBef>
              <a:buNone/>
              <a:defRPr sz="1867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467"/>
            </a:lvl2pPr>
            <a:lvl3pPr>
              <a:buFont typeface="Arial" pitchFamily="34" charset="0"/>
              <a:buNone/>
              <a:defRPr sz="1467"/>
            </a:lvl3pPr>
            <a:lvl4pPr>
              <a:buFont typeface="Arial" pitchFamily="34" charset="0"/>
              <a:buNone/>
              <a:defRPr sz="1467"/>
            </a:lvl4pPr>
            <a:lvl5pPr>
              <a:buFont typeface="Arial" pitchFamily="34" charset="0"/>
              <a:buNone/>
              <a:defRPr sz="1467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733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19132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711200" y="1602318"/>
            <a:ext cx="10820400" cy="3744383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667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83690" y="5530961"/>
            <a:ext cx="9573749" cy="434977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804747">
              <a:lnSpc>
                <a:spcPct val="100000"/>
              </a:lnSpc>
              <a:spcBef>
                <a:spcPct val="50000"/>
              </a:spcBef>
              <a:buNone/>
              <a:defRPr sz="1867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467"/>
            </a:lvl2pPr>
            <a:lvl3pPr>
              <a:buFont typeface="Arial" pitchFamily="34" charset="0"/>
              <a:buNone/>
              <a:defRPr sz="1467"/>
            </a:lvl3pPr>
            <a:lvl4pPr>
              <a:buFont typeface="Arial" pitchFamily="34" charset="0"/>
              <a:buNone/>
              <a:defRPr sz="1467"/>
            </a:lvl4pPr>
            <a:lvl5pPr>
              <a:buFont typeface="Arial" pitchFamily="34" charset="0"/>
              <a:buNone/>
              <a:defRPr sz="1467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54293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32883" y="1797051"/>
            <a:ext cx="11040076" cy="4098595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380910" marR="0" indent="-380910" algn="ctr" defTabSz="6094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667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049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_Pag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16401" y="2220243"/>
            <a:ext cx="4882699" cy="3901157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32828" indent="-156629">
              <a:lnSpc>
                <a:spcPct val="95000"/>
              </a:lnSpc>
              <a:spcBef>
                <a:spcPts val="1480"/>
              </a:spcBef>
              <a:buClr>
                <a:schemeClr val="tx2"/>
              </a:buClr>
              <a:buSzPct val="60000"/>
              <a:buFont typeface="Arial"/>
              <a:buChar char="•"/>
              <a:defRPr sz="2667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385224" indent="-152396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SzPct val="60000"/>
              <a:buFont typeface="Arial"/>
              <a:buChar char="•"/>
              <a:defRPr sz="2400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537620" indent="-152396">
              <a:buClr>
                <a:schemeClr val="tx2"/>
              </a:buClr>
              <a:buSzPct val="60000"/>
              <a:buFont typeface="Arial"/>
              <a:buChar char="•"/>
              <a:defRPr sz="2133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690016" indent="-152396">
              <a:buClr>
                <a:schemeClr val="tx2"/>
              </a:buClr>
              <a:buSzPct val="60000"/>
              <a:buFont typeface="Arial"/>
              <a:buChar char="•"/>
              <a:defRPr sz="1867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842412" indent="-152396">
              <a:buClr>
                <a:schemeClr val="tx2"/>
              </a:buClr>
              <a:buSzPct val="60000"/>
              <a:buFont typeface="Arial"/>
              <a:buChar char="•"/>
              <a:defRPr sz="1600" b="0" i="0">
                <a:solidFill>
                  <a:schemeClr val="bg1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455085"/>
            <a:ext cx="4915412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636905" y="6322204"/>
            <a:ext cx="4757856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30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9742412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">
          <p15:clr>
            <a:srgbClr val="FBAE40"/>
          </p15:clr>
        </p15:guide>
        <p15:guide id="3" pos="2598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alf_Pa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latin typeface="+mj-lt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58801" y="2209800"/>
            <a:ext cx="5103284" cy="2438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796618" y="709083"/>
            <a:ext cx="4734983" cy="5412316"/>
          </a:xfrm>
          <a:prstGeom prst="rect">
            <a:avLst/>
          </a:prstGeom>
        </p:spPr>
        <p:txBody>
          <a:bodyPr lIns="0" rIns="0" anchor="ctr" anchorCtr="0"/>
          <a:lstStyle>
            <a:lvl1pPr marL="226478" indent="-226478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>
                <a:tab pos="304792" algn="l"/>
              </a:tabLst>
              <a:defRPr sz="3200"/>
            </a:lvl1pPr>
            <a:lvl2pPr marL="461422" indent="-228594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3200"/>
            </a:lvl2pPr>
            <a:lvl3pPr marL="609585" indent="-156629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667"/>
            </a:lvl3pPr>
            <a:lvl4pPr marL="766214" indent="-156629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/>
              <a:defRPr sz="2400"/>
            </a:lvl4pPr>
            <a:lvl5pPr marL="992693" indent="-150280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4"/>
          <p:cNvSpPr>
            <a:spLocks noChangeArrowheads="1"/>
          </p:cNvSpPr>
          <p:nvPr userDrawn="1"/>
        </p:nvSpPr>
        <p:spPr bwMode="ltGray">
          <a:xfrm>
            <a:off x="636906" y="6322204"/>
            <a:ext cx="4622389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30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3673043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Half_Page_Tex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680720"/>
            <a:ext cx="5078396" cy="87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796618" y="680720"/>
            <a:ext cx="4734983" cy="5440680"/>
          </a:xfrm>
          <a:prstGeom prst="rect">
            <a:avLst/>
          </a:prstGeom>
        </p:spPr>
        <p:txBody>
          <a:bodyPr lIns="0" rIns="0"/>
          <a:lstStyle>
            <a:lvl1pPr marL="152396" indent="-152396">
              <a:lnSpc>
                <a:spcPct val="100000"/>
              </a:lnSpc>
              <a:buClr>
                <a:schemeClr val="tx1"/>
              </a:buClr>
              <a:buSzPct val="60000"/>
              <a:defRPr sz="2667"/>
            </a:lvl1pPr>
            <a:lvl2pPr marL="304792" indent="-152396">
              <a:lnSpc>
                <a:spcPct val="100000"/>
              </a:lnSpc>
              <a:buClr>
                <a:schemeClr val="tx1"/>
              </a:buClr>
              <a:buSzPct val="60000"/>
              <a:defRPr sz="2667"/>
            </a:lvl2pPr>
            <a:lvl3pPr marL="457189" indent="-152396">
              <a:lnSpc>
                <a:spcPct val="100000"/>
              </a:lnSpc>
              <a:buClr>
                <a:schemeClr val="tx1"/>
              </a:buClr>
              <a:buSzPct val="60000"/>
              <a:defRPr sz="2400"/>
            </a:lvl3pPr>
            <a:lvl4pPr marL="609585" indent="-165096">
              <a:lnSpc>
                <a:spcPct val="100000"/>
              </a:lnSpc>
              <a:buClr>
                <a:schemeClr val="tx1"/>
              </a:buClr>
              <a:buSzPct val="60000"/>
              <a:defRPr sz="2133"/>
            </a:lvl4pPr>
            <a:lvl5pPr marL="766214" indent="-156629">
              <a:lnSpc>
                <a:spcPct val="100000"/>
              </a:lnSpc>
              <a:buClr>
                <a:schemeClr val="tx1"/>
              </a:buClr>
              <a:buSzPct val="60000"/>
              <a:defRPr sz="2133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83689" y="2213123"/>
            <a:ext cx="5078396" cy="3908277"/>
          </a:xfrm>
          <a:prstGeom prst="rect">
            <a:avLst/>
          </a:prstGeom>
        </p:spPr>
        <p:txBody>
          <a:bodyPr/>
          <a:lstStyle>
            <a:lvl1pPr marL="152396" indent="-152396">
              <a:buClr>
                <a:schemeClr val="tx2"/>
              </a:buClr>
              <a:buSzPct val="60000"/>
              <a:defRPr lang="en-US" sz="2667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CiscoSans"/>
              </a:defRPr>
            </a:lvl1pPr>
            <a:lvl2pPr marL="304792" indent="-152396">
              <a:buClr>
                <a:schemeClr val="tx2"/>
              </a:buClr>
              <a:buSzPct val="60000"/>
              <a:defRPr sz="2667">
                <a:solidFill>
                  <a:schemeClr val="bg1"/>
                </a:solidFill>
              </a:defRPr>
            </a:lvl2pPr>
            <a:lvl3pPr marL="457189" indent="-152396">
              <a:buClr>
                <a:schemeClr val="tx2"/>
              </a:buClr>
              <a:buSzPct val="60000"/>
              <a:defRPr sz="2400">
                <a:solidFill>
                  <a:schemeClr val="bg1"/>
                </a:solidFill>
              </a:defRPr>
            </a:lvl3pPr>
            <a:lvl4pPr marL="609585" indent="-165096">
              <a:buClr>
                <a:schemeClr val="tx2"/>
              </a:buClr>
              <a:buSzPct val="60000"/>
              <a:defRPr sz="2133">
                <a:solidFill>
                  <a:schemeClr val="bg1"/>
                </a:solidFill>
              </a:defRPr>
            </a:lvl4pPr>
            <a:lvl5pPr marL="766214" indent="-156629">
              <a:buClr>
                <a:schemeClr val="tx2"/>
              </a:buClr>
              <a:buSzPct val="60000"/>
              <a:defRPr sz="2133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636905" y="6322205"/>
            <a:ext cx="4478953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30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62482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2675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alf_Page_Picture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2212975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786034" y="709084"/>
            <a:ext cx="4745567" cy="448646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786034" y="5416468"/>
            <a:ext cx="4745567" cy="7001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67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ltGray">
          <a:xfrm>
            <a:off x="636906" y="6322205"/>
            <a:ext cx="3817557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30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39687841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Dave Cavalcanti, Intel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alf_Pag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solidFill>
                <a:schemeClr val="tx2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2212975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786034" y="709084"/>
            <a:ext cx="4745567" cy="541231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636905" y="6322205"/>
            <a:ext cx="4351456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30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286423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2" pos="26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Half_Page_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>
              <a:solidFill>
                <a:schemeClr val="bg1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2212975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636905" y="6322205"/>
            <a:ext cx="3929119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30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3621803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Half_Page_Picture_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2212975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106790" y="0"/>
            <a:ext cx="6085209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636905" y="6322205"/>
            <a:ext cx="4399267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30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2129175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3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Half_Pag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2212975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6786034" y="670984"/>
            <a:ext cx="4745567" cy="545041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636905" y="6322205"/>
            <a:ext cx="4239895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30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3273996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Half_Pag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7" dirty="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9" y="2212975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26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267" kern="1200" dirty="0">
                <a:solidFill>
                  <a:schemeClr val="bg1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0"/>
          </p:nvPr>
        </p:nvSpPr>
        <p:spPr>
          <a:xfrm>
            <a:off x="6786034" y="670984"/>
            <a:ext cx="4745567" cy="545041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636905" y="6322204"/>
            <a:ext cx="4542703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30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3429727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4">
          <p15:clr>
            <a:srgbClr val="FBAE40"/>
          </p15:clr>
        </p15:guide>
        <p15:guide id="3" orient="horz" pos="2196">
          <p15:clr>
            <a:srgbClr val="FBAE40"/>
          </p15:clr>
        </p15:guide>
        <p15:guide id="4" pos="2675">
          <p15:clr>
            <a:srgbClr val="FBAE40"/>
          </p15:clr>
        </p15:guide>
        <p15:guide id="7" pos="3206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5" name="Freeform 6"/>
          <p:cNvSpPr>
            <a:spLocks noChangeAspect="1" noEditPoints="1"/>
          </p:cNvSpPr>
          <p:nvPr userDrawn="1"/>
        </p:nvSpPr>
        <p:spPr bwMode="auto">
          <a:xfrm>
            <a:off x="5017326" y="2838769"/>
            <a:ext cx="2157349" cy="1146095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748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2022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Dave Cavalcanti, Intel Corporation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2022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Dave Cavalcanti, Intel Corporation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2022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Dave Cavalcanti, Intel Corporation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2022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Dave Cavalcanti, Intel Corporation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Dave Cavalcanti, Intel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April 2022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Dave Cavalcanti, Intel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35.xml"/><Relationship Id="rId3" Type="http://schemas.openxmlformats.org/officeDocument/2006/relationships/slideLayout" Target="../slideLayouts/slideLayout12.xml"/><Relationship Id="rId21" Type="http://schemas.openxmlformats.org/officeDocument/2006/relationships/slideLayout" Target="../slideLayouts/slideLayout30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33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31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April 2022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Dave Cavalcanti, Intel Corporation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802.11-22/634r2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Title Goes Here</a:t>
            </a:r>
          </a:p>
        </p:txBody>
      </p:sp>
      <p:sp>
        <p:nvSpPr>
          <p:cNvPr id="13" name="Rectangle 4"/>
          <p:cNvSpPr>
            <a:spLocks noChangeArrowheads="1"/>
          </p:cNvSpPr>
          <p:nvPr userDrawn="1"/>
        </p:nvSpPr>
        <p:spPr bwMode="ltGray">
          <a:xfrm>
            <a:off x="636906" y="6322204"/>
            <a:ext cx="4534733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defTabSz="81430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spc="27" baseline="0" dirty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CiscoSans Thin"/>
              </a:rPr>
              <a:t>© 2017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85069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txStyles>
    <p:titleStyle>
      <a:lvl1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733" b="0" i="0" u="none" kern="1200" dirty="0">
          <a:solidFill>
            <a:schemeClr val="tx2"/>
          </a:solidFill>
          <a:latin typeface="+mj-lt"/>
          <a:ea typeface="CiscoSansTT Thin" charset="0"/>
          <a:cs typeface="CiscoSansTT Thin" charset="0"/>
        </a:defRPr>
      </a:lvl1pPr>
      <a:lvl2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2pPr>
      <a:lvl3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3pPr>
      <a:lvl4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4pPr>
      <a:lvl5pPr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5pPr>
      <a:lvl6pPr marL="609585"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6pPr>
      <a:lvl7pPr marL="1219170"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7pPr>
      <a:lvl8pPr marL="1828754"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8pPr>
      <a:lvl9pPr marL="2438339" algn="l" defTabSz="91226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267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226478" indent="-226478" algn="l" defTabSz="912261" rtl="0" eaLnBrk="1" fontAlgn="base" hangingPunct="1">
        <a:lnSpc>
          <a:spcPct val="95000"/>
        </a:lnSpc>
        <a:spcBef>
          <a:spcPts val="1433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20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478355" indent="-287859" algn="l" defTabSz="912261" rtl="0" eaLnBrk="1" fontAlgn="base" hangingPunct="1">
        <a:lnSpc>
          <a:spcPct val="95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867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575719" indent="-226478" algn="l" defTabSz="912261" rtl="0" eaLnBrk="1" fontAlgn="base" hangingPunct="1">
        <a:lnSpc>
          <a:spcPct val="95000"/>
        </a:lnSpc>
        <a:spcBef>
          <a:spcPts val="833"/>
        </a:spcBef>
        <a:spcAft>
          <a:spcPct val="0"/>
        </a:spcAft>
        <a:buFont typeface="Arial" charset="0"/>
        <a:buChar char="•"/>
        <a:defRPr lang="en-US" sz="16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670967" indent="-226478" algn="l" defTabSz="912261" rtl="0" eaLnBrk="1" fontAlgn="base" hangingPunct="1">
        <a:lnSpc>
          <a:spcPct val="95000"/>
        </a:lnSpc>
        <a:spcBef>
          <a:spcPts val="833"/>
        </a:spcBef>
        <a:spcAft>
          <a:spcPct val="0"/>
        </a:spcAft>
        <a:buFont typeface="Arial" charset="0"/>
        <a:buChar char="•"/>
        <a:defRPr lang="en-US" sz="1467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766214" indent="-226478" algn="l" defTabSz="912261" rtl="0" eaLnBrk="1" fontAlgn="base" hangingPunct="1">
        <a:lnSpc>
          <a:spcPct val="95000"/>
        </a:lnSpc>
        <a:spcBef>
          <a:spcPts val="833"/>
        </a:spcBef>
        <a:spcAft>
          <a:spcPct val="0"/>
        </a:spcAft>
        <a:buFont typeface="Arial" charset="0"/>
        <a:buChar char="•"/>
        <a:defRPr lang="en-US" sz="1467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1151779" indent="-228588" algn="l" defTabSz="914346" rtl="0" eaLnBrk="1" latinLnBrk="0" hangingPunct="1">
        <a:spcBef>
          <a:spcPts val="800"/>
        </a:spcBef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247761" indent="-228557" algn="l" defTabSz="914346" rtl="0" eaLnBrk="1" latinLnBrk="0" hangingPunct="1">
        <a:spcBef>
          <a:spcPts val="800"/>
        </a:spcBef>
        <a:buFont typeface="Arial" pitchFamily="34" charset="0"/>
        <a:buChar char="•"/>
        <a:defRPr sz="1067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213" indent="0" algn="l" defTabSz="914346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4" indent="-228588" algn="l" defTabSz="91434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70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46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4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4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1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9" algn="l" defTabSz="914346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92">
          <p15:clr>
            <a:srgbClr val="F26B43"/>
          </p15:clr>
        </p15:guide>
        <p15:guide id="2" pos="336">
          <p15:clr>
            <a:srgbClr val="F26B43"/>
          </p15:clr>
        </p15:guide>
        <p15:guide id="3" pos="5448">
          <p15:clr>
            <a:srgbClr val="F26B43"/>
          </p15:clr>
        </p15:guide>
        <p15:guide id="4" orient="horz" pos="757">
          <p15:clr>
            <a:srgbClr val="F26B43"/>
          </p15:clr>
        </p15:guide>
        <p15:guide id="5" orient="horz" pos="335">
          <p15:clr>
            <a:srgbClr val="F26B43"/>
          </p15:clr>
        </p15:guide>
        <p15:guide id="6" pos="2876">
          <p15:clr>
            <a:srgbClr val="F26B43"/>
          </p15:clr>
        </p15:guide>
        <p15:guide id="7" orient="horz" pos="104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avnu.org/wireless-tsn-paper/" TargetMode="External"/><Relationship Id="rId3" Type="http://schemas.openxmlformats.org/officeDocument/2006/relationships/image" Target="../media/image19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mettisgroup.com/wifi6/" TargetMode="External"/><Relationship Id="rId5" Type="http://schemas.openxmlformats.org/officeDocument/2006/relationships/hyperlink" Target="https://wballiance.com/resource/wi-fi-6-trial-report-industrial-manufacturing/" TargetMode="External"/><Relationship Id="rId4" Type="http://schemas.openxmlformats.org/officeDocument/2006/relationships/hyperlink" Target="https://wballiance.com/wi-fi-6-6e-for-industrial-iot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vnu.org/wirelessTSN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chemeClr val="tx2"/>
                </a:solidFill>
              </a:rPr>
              <a:t>802.11be enhancements for TSN time-aware scheduling  and network management considerations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90700" y="1680233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 2022-04-19</a:t>
            </a:r>
            <a:r>
              <a:rPr lang="en-GB" sz="2000" b="0" dirty="0"/>
              <a:t> 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April 2022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Dave Cavalcanti, Intel Corporation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0009007"/>
              </p:ext>
            </p:extLst>
          </p:nvPr>
        </p:nvGraphicFramePr>
        <p:xfrm>
          <a:off x="992188" y="2435225"/>
          <a:ext cx="9172575" cy="340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42994" imgH="3892938" progId="Word.Document.8">
                  <p:embed/>
                </p:oleObj>
              </mc:Choice>
              <mc:Fallback>
                <p:oleObj name="Document" r:id="rId3" imgW="10442994" imgH="3892938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188" y="2435225"/>
                        <a:ext cx="9172575" cy="34067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066800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>
            <a:extLst>
              <a:ext uri="{FF2B5EF4-FFF2-40B4-BE49-F238E27FC236}">
                <a16:creationId xmlns:a16="http://schemas.microsoft.com/office/drawing/2014/main" id="{2AC957C2-3EE5-4A50-8B59-EE20A2E84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237" y="4103863"/>
            <a:ext cx="524772" cy="38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5" name="Straight Connector 80">
            <a:extLst>
              <a:ext uri="{FF2B5EF4-FFF2-40B4-BE49-F238E27FC236}">
                <a16:creationId xmlns:a16="http://schemas.microsoft.com/office/drawing/2014/main" id="{2788865C-4158-4359-9598-65B92FFFDDCC}"/>
              </a:ext>
            </a:extLst>
          </p:cNvPr>
          <p:cNvCxnSpPr>
            <a:cxnSpLocks/>
          </p:cNvCxnSpPr>
          <p:nvPr/>
        </p:nvCxnSpPr>
        <p:spPr>
          <a:xfrm flipH="1" flipV="1">
            <a:off x="6125210" y="3959357"/>
            <a:ext cx="563996" cy="393636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80">
            <a:extLst>
              <a:ext uri="{FF2B5EF4-FFF2-40B4-BE49-F238E27FC236}">
                <a16:creationId xmlns:a16="http://schemas.microsoft.com/office/drawing/2014/main" id="{076C100F-E696-4637-A761-0857C0F9D5F5}"/>
              </a:ext>
            </a:extLst>
          </p:cNvPr>
          <p:cNvCxnSpPr>
            <a:cxnSpLocks/>
          </p:cNvCxnSpPr>
          <p:nvPr/>
        </p:nvCxnSpPr>
        <p:spPr>
          <a:xfrm flipV="1">
            <a:off x="5476819" y="3949879"/>
            <a:ext cx="631081" cy="379321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1267664-259D-4848-80A4-E20B54EF1411}"/>
              </a:ext>
            </a:extLst>
          </p:cNvPr>
          <p:cNvCxnSpPr>
            <a:cxnSpLocks/>
            <a:stCxn id="58" idx="0"/>
            <a:endCxn id="20" idx="3"/>
          </p:cNvCxnSpPr>
          <p:nvPr/>
        </p:nvCxnSpPr>
        <p:spPr>
          <a:xfrm flipH="1" flipV="1">
            <a:off x="6528203" y="1705049"/>
            <a:ext cx="1658731" cy="2851571"/>
          </a:xfrm>
          <a:prstGeom prst="line">
            <a:avLst/>
          </a:prstGeom>
          <a:ln w="19050">
            <a:solidFill>
              <a:srgbClr val="C00000"/>
            </a:solidFill>
            <a:prstDash val="dashDot"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887FB4A-0527-478F-940A-9EC3C3661CBD}"/>
              </a:ext>
            </a:extLst>
          </p:cNvPr>
          <p:cNvCxnSpPr>
            <a:cxnSpLocks/>
            <a:stCxn id="15" idx="0"/>
            <a:endCxn id="20" idx="1"/>
          </p:cNvCxnSpPr>
          <p:nvPr/>
        </p:nvCxnSpPr>
        <p:spPr>
          <a:xfrm flipV="1">
            <a:off x="4198416" y="1705049"/>
            <a:ext cx="1413983" cy="2872823"/>
          </a:xfrm>
          <a:prstGeom prst="line">
            <a:avLst/>
          </a:prstGeom>
          <a:ln w="19050">
            <a:solidFill>
              <a:srgbClr val="C00000"/>
            </a:solidFill>
            <a:prstDash val="dashDot"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6314067F-DEB7-44FF-8E4F-EC8485440654}"/>
              </a:ext>
            </a:extLst>
          </p:cNvPr>
          <p:cNvSpPr/>
          <p:nvPr/>
        </p:nvSpPr>
        <p:spPr bwMode="auto">
          <a:xfrm>
            <a:off x="5287282" y="2105473"/>
            <a:ext cx="1787287" cy="526316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449251"/>
            <a:endParaRPr lang="en-US" sz="320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A5066F1-3BA9-4664-BC78-8DEB1D7519AB}"/>
              </a:ext>
            </a:extLst>
          </p:cNvPr>
          <p:cNvSpPr/>
          <p:nvPr/>
        </p:nvSpPr>
        <p:spPr>
          <a:xfrm>
            <a:off x="1526990" y="2824715"/>
            <a:ext cx="9301253" cy="1026395"/>
          </a:xfrm>
          <a:prstGeom prst="rect">
            <a:avLst/>
          </a:prstGeom>
          <a:solidFill>
            <a:schemeClr val="bg1">
              <a:lumMod val="75000"/>
              <a:alpha val="0"/>
            </a:schemeClr>
          </a:solidFill>
          <a:ln w="15875">
            <a:solidFill>
              <a:schemeClr val="bg1">
                <a:lumMod val="65000"/>
                <a:alpha val="99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4F950C-3915-4BD1-8FE0-44006C901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328" y="423445"/>
            <a:ext cx="10969943" cy="1053419"/>
          </a:xfrm>
        </p:spPr>
        <p:txBody>
          <a:bodyPr wrap="square" anchor="ctr">
            <a:normAutofit/>
          </a:bodyPr>
          <a:lstStyle/>
          <a:p>
            <a:r>
              <a:rPr lang="en-US" sz="3600" dirty="0"/>
              <a:t>Network Configuration &amp; Management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8D2ECC4-F4E3-4C45-89D0-1A7BD8896ED6}"/>
              </a:ext>
            </a:extLst>
          </p:cNvPr>
          <p:cNvSpPr/>
          <p:nvPr/>
        </p:nvSpPr>
        <p:spPr>
          <a:xfrm>
            <a:off x="5715309" y="1479424"/>
            <a:ext cx="915807" cy="2310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73E00EA-0328-4689-A1CF-C755E1212738}"/>
              </a:ext>
            </a:extLst>
          </p:cNvPr>
          <p:cNvSpPr/>
          <p:nvPr/>
        </p:nvSpPr>
        <p:spPr>
          <a:xfrm>
            <a:off x="5663876" y="1531559"/>
            <a:ext cx="915807" cy="2310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439083A-B9B2-4E32-A8A0-1AC717B9F495}"/>
              </a:ext>
            </a:extLst>
          </p:cNvPr>
          <p:cNvSpPr/>
          <p:nvPr/>
        </p:nvSpPr>
        <p:spPr>
          <a:xfrm>
            <a:off x="2446568" y="3356010"/>
            <a:ext cx="724137" cy="417997"/>
          </a:xfrm>
          <a:prstGeom prst="rect">
            <a:avLst/>
          </a:prstGeom>
          <a:solidFill>
            <a:srgbClr val="D9DADF"/>
          </a:solidFill>
          <a:ln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7030A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BC4A52C-9865-49DD-ADCE-A206BED4E9B2}"/>
              </a:ext>
            </a:extLst>
          </p:cNvPr>
          <p:cNvSpPr/>
          <p:nvPr/>
        </p:nvSpPr>
        <p:spPr>
          <a:xfrm>
            <a:off x="2608751" y="3219716"/>
            <a:ext cx="724137" cy="417997"/>
          </a:xfrm>
          <a:prstGeom prst="rect">
            <a:avLst/>
          </a:prstGeom>
          <a:solidFill>
            <a:srgbClr val="D9DADF"/>
          </a:solidFill>
          <a:ln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7030A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6B0E3E2-4EF9-49E4-930C-F84D33E14B63}"/>
              </a:ext>
            </a:extLst>
          </p:cNvPr>
          <p:cNvSpPr/>
          <p:nvPr/>
        </p:nvSpPr>
        <p:spPr>
          <a:xfrm>
            <a:off x="5612397" y="1589512"/>
            <a:ext cx="915807" cy="2310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CUC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DE7CA2-2AAA-4098-B144-89E026F8CDD7}"/>
              </a:ext>
            </a:extLst>
          </p:cNvPr>
          <p:cNvSpPr/>
          <p:nvPr/>
        </p:nvSpPr>
        <p:spPr>
          <a:xfrm>
            <a:off x="5402625" y="2287813"/>
            <a:ext cx="700653" cy="3169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TSN-CS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E303DF7-18FC-4BF3-AFD8-0B8127BC3D49}"/>
              </a:ext>
            </a:extLst>
          </p:cNvPr>
          <p:cNvCxnSpPr>
            <a:cxnSpLocks/>
          </p:cNvCxnSpPr>
          <p:nvPr/>
        </p:nvCxnSpPr>
        <p:spPr>
          <a:xfrm>
            <a:off x="5715308" y="3407361"/>
            <a:ext cx="717555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1B532D6-D42C-4775-A936-5980AC2DF7D1}"/>
              </a:ext>
            </a:extLst>
          </p:cNvPr>
          <p:cNvCxnSpPr>
            <a:cxnSpLocks/>
          </p:cNvCxnSpPr>
          <p:nvPr/>
        </p:nvCxnSpPr>
        <p:spPr>
          <a:xfrm>
            <a:off x="6980599" y="3407361"/>
            <a:ext cx="652125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F648C27-61A7-44DA-B9AB-348B3D7CBD53}"/>
              </a:ext>
            </a:extLst>
          </p:cNvPr>
          <p:cNvCxnSpPr>
            <a:cxnSpLocks/>
            <a:endCxn id="20" idx="3"/>
          </p:cNvCxnSpPr>
          <p:nvPr/>
        </p:nvCxnSpPr>
        <p:spPr>
          <a:xfrm flipH="1" flipV="1">
            <a:off x="6528203" y="1705049"/>
            <a:ext cx="2838165" cy="1310061"/>
          </a:xfrm>
          <a:prstGeom prst="line">
            <a:avLst/>
          </a:prstGeom>
          <a:ln w="19050">
            <a:solidFill>
              <a:srgbClr val="C00000"/>
            </a:solidFill>
            <a:prstDash val="dashDot"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3DD50E5-327F-4487-9A28-3CF0CD42942D}"/>
              </a:ext>
            </a:extLst>
          </p:cNvPr>
          <p:cNvCxnSpPr>
            <a:cxnSpLocks/>
            <a:endCxn id="21" idx="2"/>
          </p:cNvCxnSpPr>
          <p:nvPr/>
        </p:nvCxnSpPr>
        <p:spPr>
          <a:xfrm flipV="1">
            <a:off x="5392007" y="2604738"/>
            <a:ext cx="360944" cy="660829"/>
          </a:xfrm>
          <a:prstGeom prst="line">
            <a:avLst/>
          </a:prstGeom>
          <a:ln w="19050">
            <a:solidFill>
              <a:srgbClr val="535851"/>
            </a:solidFill>
            <a:prstDash val="sysDot"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D505522-83A6-4C23-ADB8-E3236C5CAACB}"/>
              </a:ext>
            </a:extLst>
          </p:cNvPr>
          <p:cNvCxnSpPr>
            <a:cxnSpLocks/>
            <a:endCxn id="21" idx="2"/>
          </p:cNvCxnSpPr>
          <p:nvPr/>
        </p:nvCxnSpPr>
        <p:spPr>
          <a:xfrm flipH="1" flipV="1">
            <a:off x="5752951" y="2604738"/>
            <a:ext cx="1001800" cy="681872"/>
          </a:xfrm>
          <a:prstGeom prst="line">
            <a:avLst/>
          </a:prstGeom>
          <a:ln w="19050">
            <a:solidFill>
              <a:srgbClr val="535851"/>
            </a:solidFill>
            <a:prstDash val="sysDot"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1C34E74-4A79-43B8-8A28-10CD24F1D604}"/>
              </a:ext>
            </a:extLst>
          </p:cNvPr>
          <p:cNvCxnSpPr>
            <a:cxnSpLocks/>
            <a:endCxn id="21" idx="2"/>
          </p:cNvCxnSpPr>
          <p:nvPr/>
        </p:nvCxnSpPr>
        <p:spPr>
          <a:xfrm flipH="1" flipV="1">
            <a:off x="5752951" y="2604738"/>
            <a:ext cx="2227067" cy="666400"/>
          </a:xfrm>
          <a:prstGeom prst="line">
            <a:avLst/>
          </a:prstGeom>
          <a:ln w="19050">
            <a:solidFill>
              <a:srgbClr val="535851"/>
            </a:solidFill>
            <a:prstDash val="sysDot"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6AB1D1E-707C-4284-B3EE-5534C2E3743E}"/>
              </a:ext>
            </a:extLst>
          </p:cNvPr>
          <p:cNvCxnSpPr>
            <a:cxnSpLocks/>
            <a:endCxn id="20" idx="2"/>
          </p:cNvCxnSpPr>
          <p:nvPr/>
        </p:nvCxnSpPr>
        <p:spPr>
          <a:xfrm flipV="1">
            <a:off x="6070300" y="1820585"/>
            <a:ext cx="0" cy="284888"/>
          </a:xfrm>
          <a:prstGeom prst="line">
            <a:avLst/>
          </a:prstGeom>
          <a:ln w="19050">
            <a:solidFill>
              <a:srgbClr val="C00000"/>
            </a:solidFill>
            <a:prstDash val="dash"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A0C3F5B-1B74-4AFC-A72D-A294F5FCB64C}"/>
              </a:ext>
            </a:extLst>
          </p:cNvPr>
          <p:cNvCxnSpPr>
            <a:cxnSpLocks/>
          </p:cNvCxnSpPr>
          <p:nvPr/>
        </p:nvCxnSpPr>
        <p:spPr>
          <a:xfrm>
            <a:off x="4552826" y="3407361"/>
            <a:ext cx="614748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283D3371-A994-4657-AFF0-5F7C8784A239}"/>
              </a:ext>
            </a:extLst>
          </p:cNvPr>
          <p:cNvSpPr/>
          <p:nvPr/>
        </p:nvSpPr>
        <p:spPr>
          <a:xfrm>
            <a:off x="2759737" y="3083421"/>
            <a:ext cx="724137" cy="417997"/>
          </a:xfrm>
          <a:prstGeom prst="rect">
            <a:avLst/>
          </a:prstGeom>
          <a:solidFill>
            <a:srgbClr val="D9DADF"/>
          </a:solidFill>
          <a:ln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7030A0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679E1C4-EF29-48A7-B3AA-A00586C78EDD}"/>
              </a:ext>
            </a:extLst>
          </p:cNvPr>
          <p:cNvSpPr/>
          <p:nvPr/>
        </p:nvSpPr>
        <p:spPr>
          <a:xfrm>
            <a:off x="8757832" y="3343476"/>
            <a:ext cx="724137" cy="417997"/>
          </a:xfrm>
          <a:prstGeom prst="rect">
            <a:avLst/>
          </a:prstGeom>
          <a:solidFill>
            <a:srgbClr val="D9DADF"/>
          </a:solidFill>
          <a:ln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7030A0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80BDD95-F78E-4961-9B21-D68635E1B38C}"/>
              </a:ext>
            </a:extLst>
          </p:cNvPr>
          <p:cNvSpPr/>
          <p:nvPr/>
        </p:nvSpPr>
        <p:spPr>
          <a:xfrm>
            <a:off x="8920016" y="3207182"/>
            <a:ext cx="724137" cy="417997"/>
          </a:xfrm>
          <a:prstGeom prst="rect">
            <a:avLst/>
          </a:prstGeom>
          <a:solidFill>
            <a:srgbClr val="D9DADF"/>
          </a:solidFill>
          <a:ln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7030A0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6681FF1-631D-4EE4-B84A-1A856A35D7B5}"/>
              </a:ext>
            </a:extLst>
          </p:cNvPr>
          <p:cNvSpPr/>
          <p:nvPr/>
        </p:nvSpPr>
        <p:spPr>
          <a:xfrm>
            <a:off x="9071003" y="3070888"/>
            <a:ext cx="724137" cy="417997"/>
          </a:xfrm>
          <a:prstGeom prst="rect">
            <a:avLst/>
          </a:prstGeom>
          <a:solidFill>
            <a:srgbClr val="D9DADF"/>
          </a:solidFill>
          <a:ln>
            <a:solidFill>
              <a:srgbClr val="7030A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7030A0"/>
              </a:solidFill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A400CD5-9DC5-4623-B8A7-BBD4D4FA4EF0}"/>
              </a:ext>
            </a:extLst>
          </p:cNvPr>
          <p:cNvCxnSpPr>
            <a:cxnSpLocks/>
          </p:cNvCxnSpPr>
          <p:nvPr/>
        </p:nvCxnSpPr>
        <p:spPr>
          <a:xfrm flipH="1">
            <a:off x="3483872" y="3407361"/>
            <a:ext cx="521219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6FCF1BC-7BF4-4C00-AD19-987A0C143846}"/>
              </a:ext>
            </a:extLst>
          </p:cNvPr>
          <p:cNvCxnSpPr>
            <a:cxnSpLocks/>
          </p:cNvCxnSpPr>
          <p:nvPr/>
        </p:nvCxnSpPr>
        <p:spPr>
          <a:xfrm flipH="1">
            <a:off x="8180458" y="3407361"/>
            <a:ext cx="586276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7EAC413A-BF6B-49B3-81F0-1F1B43D81058}"/>
              </a:ext>
            </a:extLst>
          </p:cNvPr>
          <p:cNvSpPr txBox="1"/>
          <p:nvPr/>
        </p:nvSpPr>
        <p:spPr>
          <a:xfrm>
            <a:off x="1270859" y="3356009"/>
            <a:ext cx="1131531" cy="1692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r"/>
            <a:r>
              <a:rPr lang="en-US" sz="1100">
                <a:solidFill>
                  <a:srgbClr val="535851"/>
                </a:solidFill>
              </a:rPr>
              <a:t>Talker End Stations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1D0DEE5-5E2D-43FC-A59E-74C40AB60AC2}"/>
              </a:ext>
            </a:extLst>
          </p:cNvPr>
          <p:cNvSpPr txBox="1"/>
          <p:nvPr/>
        </p:nvSpPr>
        <p:spPr>
          <a:xfrm>
            <a:off x="5569536" y="3453268"/>
            <a:ext cx="1131531" cy="1692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>
            <a:defPPr>
              <a:defRPr lang="en-GB"/>
            </a:defPPr>
            <a:lvl1pPr algn="ctr">
              <a:defRPr sz="11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6B716F"/>
                </a:solidFill>
              </a:rPr>
              <a:t>TSN Bridges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E840A46-4BB7-4B48-9C6D-B26140FBE747}"/>
              </a:ext>
            </a:extLst>
          </p:cNvPr>
          <p:cNvSpPr txBox="1"/>
          <p:nvPr/>
        </p:nvSpPr>
        <p:spPr>
          <a:xfrm>
            <a:off x="9981087" y="3337884"/>
            <a:ext cx="1131531" cy="33855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>
                <a:solidFill>
                  <a:srgbClr val="535851"/>
                </a:solidFill>
              </a:rPr>
              <a:t>Listener End Stations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957D823-203A-4B30-B0A3-FF46CA7CBFCA}"/>
              </a:ext>
            </a:extLst>
          </p:cNvPr>
          <p:cNvCxnSpPr>
            <a:stCxn id="34" idx="3"/>
          </p:cNvCxnSpPr>
          <p:nvPr/>
        </p:nvCxnSpPr>
        <p:spPr>
          <a:xfrm>
            <a:off x="3483872" y="3292419"/>
            <a:ext cx="36640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3885BD8A-1263-4F62-A019-EC84AE6017A6}"/>
              </a:ext>
            </a:extLst>
          </p:cNvPr>
          <p:cNvSpPr txBox="1"/>
          <p:nvPr/>
        </p:nvSpPr>
        <p:spPr>
          <a:xfrm>
            <a:off x="3522736" y="3104064"/>
            <a:ext cx="1131531" cy="1692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>
                <a:solidFill>
                  <a:srgbClr val="535851"/>
                </a:solidFill>
              </a:rPr>
              <a:t>Stream Data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B0BF2E9-C1A2-4E95-A6C5-26D82B95DD43}"/>
              </a:ext>
            </a:extLst>
          </p:cNvPr>
          <p:cNvSpPr txBox="1"/>
          <p:nvPr/>
        </p:nvSpPr>
        <p:spPr>
          <a:xfrm>
            <a:off x="7612082" y="3634020"/>
            <a:ext cx="1131531" cy="1692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r"/>
            <a:r>
              <a:rPr lang="en-US" sz="1100">
                <a:solidFill>
                  <a:srgbClr val="535851"/>
                </a:solidFill>
              </a:rPr>
              <a:t>Stream Data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AF0325FD-D10F-40C8-9084-4AE118973DD4}"/>
              </a:ext>
            </a:extLst>
          </p:cNvPr>
          <p:cNvCxnSpPr>
            <a:cxnSpLocks/>
          </p:cNvCxnSpPr>
          <p:nvPr/>
        </p:nvCxnSpPr>
        <p:spPr>
          <a:xfrm>
            <a:off x="8393904" y="3606650"/>
            <a:ext cx="358971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2094F4C9-F3FD-4975-AC67-41B99A516BA9}"/>
              </a:ext>
            </a:extLst>
          </p:cNvPr>
          <p:cNvSpPr txBox="1"/>
          <p:nvPr/>
        </p:nvSpPr>
        <p:spPr>
          <a:xfrm rot="1441599">
            <a:off x="7228653" y="2260470"/>
            <a:ext cx="2390155" cy="50783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>
                <a:solidFill>
                  <a:srgbClr val="C00000"/>
                </a:solidFill>
              </a:rPr>
              <a:t>End Station Configuration</a:t>
            </a:r>
          </a:p>
          <a:p>
            <a:r>
              <a:rPr lang="en-US" sz="1100" dirty="0">
                <a:solidFill>
                  <a:srgbClr val="C00000"/>
                </a:solidFill>
              </a:rPr>
              <a:t> </a:t>
            </a:r>
          </a:p>
          <a:p>
            <a:r>
              <a:rPr lang="en-US" sz="1100" dirty="0">
                <a:solidFill>
                  <a:srgbClr val="C00000"/>
                </a:solidFill>
              </a:rPr>
              <a:t>OPC_UA (Pub/Sub)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44883A6-7448-4822-BE9A-B170C4AFFC92}"/>
              </a:ext>
            </a:extLst>
          </p:cNvPr>
          <p:cNvSpPr txBox="1"/>
          <p:nvPr/>
        </p:nvSpPr>
        <p:spPr>
          <a:xfrm>
            <a:off x="5674971" y="1917392"/>
            <a:ext cx="1131531" cy="1692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100">
                <a:solidFill>
                  <a:srgbClr val="C00000"/>
                </a:solidFill>
              </a:rPr>
              <a:t> UNI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F96EABFE-4CDF-417F-99D1-0258AF2EE13D}"/>
              </a:ext>
            </a:extLst>
          </p:cNvPr>
          <p:cNvCxnSpPr>
            <a:cxnSpLocks/>
            <a:endCxn id="20" idx="1"/>
          </p:cNvCxnSpPr>
          <p:nvPr/>
        </p:nvCxnSpPr>
        <p:spPr>
          <a:xfrm flipV="1">
            <a:off x="3229510" y="1705049"/>
            <a:ext cx="2382888" cy="1349837"/>
          </a:xfrm>
          <a:prstGeom prst="line">
            <a:avLst/>
          </a:prstGeom>
          <a:ln w="19050">
            <a:solidFill>
              <a:srgbClr val="C00000"/>
            </a:solidFill>
            <a:prstDash val="dashDot"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BE366B33-8891-458A-BEFB-D51A7620FE71}"/>
              </a:ext>
            </a:extLst>
          </p:cNvPr>
          <p:cNvCxnSpPr>
            <a:cxnSpLocks/>
            <a:endCxn id="21" idx="2"/>
          </p:cNvCxnSpPr>
          <p:nvPr/>
        </p:nvCxnSpPr>
        <p:spPr>
          <a:xfrm flipV="1">
            <a:off x="4436057" y="2604738"/>
            <a:ext cx="1316895" cy="627256"/>
          </a:xfrm>
          <a:prstGeom prst="line">
            <a:avLst/>
          </a:prstGeom>
          <a:ln w="19050">
            <a:solidFill>
              <a:srgbClr val="535851"/>
            </a:solidFill>
            <a:prstDash val="sysDot"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0C1580B8-1FC9-40B8-B237-D6623CB4D377}"/>
              </a:ext>
            </a:extLst>
          </p:cNvPr>
          <p:cNvCxnSpPr>
            <a:cxnSpLocks/>
            <a:stCxn id="41" idx="2"/>
            <a:endCxn id="88" idx="2"/>
          </p:cNvCxnSpPr>
          <p:nvPr/>
        </p:nvCxnSpPr>
        <p:spPr>
          <a:xfrm flipV="1">
            <a:off x="6135302" y="2613311"/>
            <a:ext cx="506762" cy="1009234"/>
          </a:xfrm>
          <a:prstGeom prst="line">
            <a:avLst/>
          </a:prstGeom>
          <a:ln w="19050">
            <a:solidFill>
              <a:srgbClr val="004BAF"/>
            </a:solidFill>
            <a:prstDash val="sysDot"/>
            <a:headEnd type="triangl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ACFA5AAA-4029-4231-8AED-81A06B315BDE}"/>
              </a:ext>
            </a:extLst>
          </p:cNvPr>
          <p:cNvSpPr txBox="1"/>
          <p:nvPr/>
        </p:nvSpPr>
        <p:spPr>
          <a:xfrm rot="19791999">
            <a:off x="3558687" y="1982689"/>
            <a:ext cx="2273897" cy="50783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>
                <a:solidFill>
                  <a:srgbClr val="C00000"/>
                </a:solidFill>
              </a:rPr>
              <a:t>End Station Configuration</a:t>
            </a:r>
          </a:p>
          <a:p>
            <a:endParaRPr lang="en-US" sz="1100" dirty="0">
              <a:solidFill>
                <a:srgbClr val="C00000"/>
              </a:solidFill>
            </a:endParaRPr>
          </a:p>
          <a:p>
            <a:r>
              <a:rPr lang="en-US" sz="1100" dirty="0">
                <a:solidFill>
                  <a:srgbClr val="C00000"/>
                </a:solidFill>
              </a:rPr>
              <a:t>(OPC_UP Pub/Sub)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ED14E57-F841-4F00-868F-35858277D2A5}"/>
              </a:ext>
            </a:extLst>
          </p:cNvPr>
          <p:cNvSpPr txBox="1"/>
          <p:nvPr/>
        </p:nvSpPr>
        <p:spPr>
          <a:xfrm rot="17779006">
            <a:off x="3516804" y="3172660"/>
            <a:ext cx="2451431" cy="1692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>
            <a:defPPr>
              <a:defRPr lang="en-GB"/>
            </a:defPPr>
            <a:lvl1pPr>
              <a:defRPr sz="1100">
                <a:solidFill>
                  <a:srgbClr val="7030A0"/>
                </a:solidFill>
              </a:defRPr>
            </a:lvl1pPr>
          </a:lstStyle>
          <a:p>
            <a:r>
              <a:rPr lang="en-US" b="1" dirty="0">
                <a:solidFill>
                  <a:srgbClr val="C00000"/>
                </a:solidFill>
              </a:rPr>
              <a:t>1)</a:t>
            </a:r>
            <a:r>
              <a:rPr lang="en-US" dirty="0">
                <a:solidFill>
                  <a:srgbClr val="C00000"/>
                </a:solidFill>
              </a:rPr>
              <a:t> End Station Configuration 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84B1BC3-925C-44E9-A58F-547FCFB9E4D7}"/>
              </a:ext>
            </a:extLst>
          </p:cNvPr>
          <p:cNvSpPr txBox="1"/>
          <p:nvPr/>
        </p:nvSpPr>
        <p:spPr>
          <a:xfrm rot="3527877">
            <a:off x="6551228" y="3523414"/>
            <a:ext cx="1970915" cy="1692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>
            <a:defPPr>
              <a:defRPr lang="en-GB"/>
            </a:defPPr>
            <a:lvl1pPr>
              <a:defRPr sz="1100">
                <a:solidFill>
                  <a:srgbClr val="7030A0"/>
                </a:solidFill>
              </a:defRPr>
            </a:lvl1pPr>
          </a:lstStyle>
          <a:p>
            <a:r>
              <a:rPr lang="en-US">
                <a:solidFill>
                  <a:srgbClr val="C00000"/>
                </a:solidFill>
              </a:rPr>
              <a:t>End Station Configuration 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BAE744E-C907-4EB1-8BE6-1D46A5D886FB}"/>
              </a:ext>
            </a:extLst>
          </p:cNvPr>
          <p:cNvSpPr txBox="1"/>
          <p:nvPr/>
        </p:nvSpPr>
        <p:spPr>
          <a:xfrm>
            <a:off x="1387548" y="2846453"/>
            <a:ext cx="626283" cy="33855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r"/>
            <a:r>
              <a:rPr lang="en-US" sz="1100" b="1">
                <a:solidFill>
                  <a:srgbClr val="0070C0"/>
                </a:solidFill>
              </a:rPr>
              <a:t>Wired-TSN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1F0A82F4-423F-4AD3-86D9-97F5C10CE306}"/>
              </a:ext>
            </a:extLst>
          </p:cNvPr>
          <p:cNvCxnSpPr>
            <a:cxnSpLocks/>
            <a:stCxn id="89" idx="2"/>
          </p:cNvCxnSpPr>
          <p:nvPr/>
        </p:nvCxnSpPr>
        <p:spPr>
          <a:xfrm flipH="1" flipV="1">
            <a:off x="5415596" y="3485649"/>
            <a:ext cx="405896" cy="364984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FCBC719F-CF20-4F21-B227-5F27F49051B7}"/>
              </a:ext>
            </a:extLst>
          </p:cNvPr>
          <p:cNvCxnSpPr>
            <a:cxnSpLocks/>
            <a:stCxn id="89" idx="4"/>
          </p:cNvCxnSpPr>
          <p:nvPr/>
        </p:nvCxnSpPr>
        <p:spPr>
          <a:xfrm flipV="1">
            <a:off x="6347891" y="3565009"/>
            <a:ext cx="366195" cy="285624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5DE2D512-5119-406C-8A1B-D4DD416B10F3}"/>
              </a:ext>
            </a:extLst>
          </p:cNvPr>
          <p:cNvSpPr txBox="1"/>
          <p:nvPr/>
        </p:nvSpPr>
        <p:spPr>
          <a:xfrm>
            <a:off x="5981458" y="2074431"/>
            <a:ext cx="4952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/>
              <a:t>CNC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4C6D3230-507E-4379-ABD6-A083123603FF}"/>
              </a:ext>
            </a:extLst>
          </p:cNvPr>
          <p:cNvSpPr/>
          <p:nvPr/>
        </p:nvSpPr>
        <p:spPr>
          <a:xfrm>
            <a:off x="3324856" y="3904430"/>
            <a:ext cx="5696711" cy="2209345"/>
          </a:xfrm>
          <a:prstGeom prst="rect">
            <a:avLst/>
          </a:prstGeom>
          <a:solidFill>
            <a:schemeClr val="bg1">
              <a:lumMod val="75000"/>
              <a:alpha val="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2715EB55-6A22-4866-8AEC-F3F752EF1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102" y="4761490"/>
            <a:ext cx="524772" cy="37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DA2D6AC7-8A14-4447-BF93-5EAD6CF57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42" y="4668225"/>
            <a:ext cx="524772" cy="37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2824D310-8ECD-4310-AA85-820AF250F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030" y="4577871"/>
            <a:ext cx="524772" cy="37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D696698A-E93E-4E25-B5F9-461D3D1021DC}"/>
              </a:ext>
            </a:extLst>
          </p:cNvPr>
          <p:cNvSpPr/>
          <p:nvPr/>
        </p:nvSpPr>
        <p:spPr>
          <a:xfrm>
            <a:off x="3606741" y="4965831"/>
            <a:ext cx="723889" cy="401731"/>
          </a:xfrm>
          <a:prstGeom prst="rect">
            <a:avLst/>
          </a:prstGeom>
          <a:solidFill>
            <a:srgbClr val="D9DADF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C163060-555E-4F12-A448-17F7F0873899}"/>
              </a:ext>
            </a:extLst>
          </p:cNvPr>
          <p:cNvSpPr txBox="1"/>
          <p:nvPr/>
        </p:nvSpPr>
        <p:spPr>
          <a:xfrm>
            <a:off x="3662744" y="5466808"/>
            <a:ext cx="2023147" cy="1692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>
                <a:solidFill>
                  <a:srgbClr val="004BAF"/>
                </a:solidFill>
              </a:rPr>
              <a:t>Wireless Talker End Stations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6BB107C-97A7-46DD-825C-8881B86FBF2A}"/>
              </a:ext>
            </a:extLst>
          </p:cNvPr>
          <p:cNvSpPr/>
          <p:nvPr/>
        </p:nvSpPr>
        <p:spPr>
          <a:xfrm>
            <a:off x="3756963" y="4896621"/>
            <a:ext cx="723889" cy="401731"/>
          </a:xfrm>
          <a:prstGeom prst="rect">
            <a:avLst/>
          </a:prstGeom>
          <a:solidFill>
            <a:srgbClr val="D9DADF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53923E8-2580-4BCF-8FAF-B3490AA2C1A7}"/>
              </a:ext>
            </a:extLst>
          </p:cNvPr>
          <p:cNvSpPr/>
          <p:nvPr/>
        </p:nvSpPr>
        <p:spPr>
          <a:xfrm>
            <a:off x="3913151" y="4806267"/>
            <a:ext cx="723889" cy="401731"/>
          </a:xfrm>
          <a:prstGeom prst="rect">
            <a:avLst/>
          </a:prstGeom>
          <a:solidFill>
            <a:srgbClr val="D9DADF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3E581BBB-2D04-4474-807E-2E14C73430E9}"/>
              </a:ext>
            </a:extLst>
          </p:cNvPr>
          <p:cNvCxnSpPr>
            <a:cxnSpLocks/>
          </p:cNvCxnSpPr>
          <p:nvPr/>
        </p:nvCxnSpPr>
        <p:spPr>
          <a:xfrm flipV="1">
            <a:off x="4618611" y="4503442"/>
            <a:ext cx="502149" cy="187601"/>
          </a:xfrm>
          <a:prstGeom prst="straightConnector1">
            <a:avLst/>
          </a:prstGeom>
          <a:ln w="12700">
            <a:solidFill>
              <a:srgbClr val="C00000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EDE2A51A-6A4C-4F40-A78A-055E1893DC19}"/>
              </a:ext>
            </a:extLst>
          </p:cNvPr>
          <p:cNvSpPr txBox="1"/>
          <p:nvPr/>
        </p:nvSpPr>
        <p:spPr>
          <a:xfrm>
            <a:off x="4846228" y="4805672"/>
            <a:ext cx="1501663" cy="33855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b="1" dirty="0">
                <a:solidFill>
                  <a:srgbClr val="C00000"/>
                </a:solidFill>
              </a:rPr>
              <a:t>2)</a:t>
            </a:r>
            <a:r>
              <a:rPr lang="en-US" sz="1100" dirty="0">
                <a:solidFill>
                  <a:srgbClr val="C00000"/>
                </a:solidFill>
              </a:rPr>
              <a:t> SCS Req (Flow QoS)/</a:t>
            </a:r>
          </a:p>
          <a:p>
            <a:r>
              <a:rPr lang="en-US" sz="1100" dirty="0">
                <a:solidFill>
                  <a:srgbClr val="C00000"/>
                </a:solidFill>
              </a:rPr>
              <a:t>SCS Resp.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7CBAD7B-2CD2-42DA-9A5C-733B7ECA5745}"/>
              </a:ext>
            </a:extLst>
          </p:cNvPr>
          <p:cNvSpPr txBox="1"/>
          <p:nvPr/>
        </p:nvSpPr>
        <p:spPr>
          <a:xfrm>
            <a:off x="3468829" y="5834000"/>
            <a:ext cx="877637" cy="16927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b="1" dirty="0">
                <a:solidFill>
                  <a:srgbClr val="0070C0"/>
                </a:solidFill>
              </a:rPr>
              <a:t>Wireless-TSN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B7B0BC96-3C9B-4DE0-8EBB-67239E7ECFAD}"/>
              </a:ext>
            </a:extLst>
          </p:cNvPr>
          <p:cNvCxnSpPr>
            <a:cxnSpLocks/>
            <a:endCxn id="49" idx="1"/>
          </p:cNvCxnSpPr>
          <p:nvPr/>
        </p:nvCxnSpPr>
        <p:spPr>
          <a:xfrm flipV="1">
            <a:off x="4364804" y="4296468"/>
            <a:ext cx="807433" cy="301229"/>
          </a:xfrm>
          <a:prstGeom prst="line">
            <a:avLst/>
          </a:prstGeom>
          <a:ln>
            <a:solidFill>
              <a:schemeClr val="tx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CE993E64-5B00-4482-A8D4-FF06467351E3}"/>
              </a:ext>
            </a:extLst>
          </p:cNvPr>
          <p:cNvSpPr txBox="1"/>
          <p:nvPr/>
        </p:nvSpPr>
        <p:spPr>
          <a:xfrm>
            <a:off x="4799641" y="4367102"/>
            <a:ext cx="1030316" cy="33855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US" sz="1100" dirty="0">
              <a:solidFill>
                <a:srgbClr val="004BAF"/>
              </a:solidFill>
            </a:endParaRPr>
          </a:p>
          <a:p>
            <a:pPr algn="ctr"/>
            <a:r>
              <a:rPr lang="en-US" sz="1100" dirty="0">
                <a:solidFill>
                  <a:srgbClr val="004BAF"/>
                </a:solidFill>
              </a:rPr>
              <a:t>AP</a:t>
            </a:r>
          </a:p>
        </p:txBody>
      </p:sp>
      <p:pic>
        <p:nvPicPr>
          <p:cNvPr id="53" name="Picture 2">
            <a:extLst>
              <a:ext uri="{FF2B5EF4-FFF2-40B4-BE49-F238E27FC236}">
                <a16:creationId xmlns:a16="http://schemas.microsoft.com/office/drawing/2014/main" id="{944FD09E-D328-4721-A98D-CF4918699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670" y="4118234"/>
            <a:ext cx="524772" cy="38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2">
            <a:extLst>
              <a:ext uri="{FF2B5EF4-FFF2-40B4-BE49-F238E27FC236}">
                <a16:creationId xmlns:a16="http://schemas.microsoft.com/office/drawing/2014/main" id="{252085E3-B017-469D-AF9E-AA9D7E16C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620" y="4740238"/>
            <a:ext cx="524772" cy="37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2">
            <a:extLst>
              <a:ext uri="{FF2B5EF4-FFF2-40B4-BE49-F238E27FC236}">
                <a16:creationId xmlns:a16="http://schemas.microsoft.com/office/drawing/2014/main" id="{92F1D9FF-4A5A-49DC-827C-761CF68FD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360" y="4646971"/>
            <a:ext cx="524772" cy="37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2">
            <a:extLst>
              <a:ext uri="{FF2B5EF4-FFF2-40B4-BE49-F238E27FC236}">
                <a16:creationId xmlns:a16="http://schemas.microsoft.com/office/drawing/2014/main" id="{AF0C832A-AC47-4A8F-B70C-2E8E82ED2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548" y="4556619"/>
            <a:ext cx="524772" cy="37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D4306637-1E7B-4EE9-8A92-B8B6549A391F}"/>
              </a:ext>
            </a:extLst>
          </p:cNvPr>
          <p:cNvSpPr/>
          <p:nvPr/>
        </p:nvSpPr>
        <p:spPr>
          <a:xfrm>
            <a:off x="7595260" y="4944579"/>
            <a:ext cx="723889" cy="401731"/>
          </a:xfrm>
          <a:prstGeom prst="rect">
            <a:avLst/>
          </a:prstGeom>
          <a:solidFill>
            <a:srgbClr val="D9DADF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A50AC78-7FBE-4989-9679-528A46C9860A}"/>
              </a:ext>
            </a:extLst>
          </p:cNvPr>
          <p:cNvSpPr txBox="1"/>
          <p:nvPr/>
        </p:nvSpPr>
        <p:spPr>
          <a:xfrm>
            <a:off x="6412110" y="5466808"/>
            <a:ext cx="2350084" cy="1692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>
                <a:solidFill>
                  <a:srgbClr val="004BAF"/>
                </a:solidFill>
              </a:rPr>
              <a:t>Wireless Listener End Stations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FAEE455-0128-4837-BCCE-E45958F845F8}"/>
              </a:ext>
            </a:extLst>
          </p:cNvPr>
          <p:cNvSpPr/>
          <p:nvPr/>
        </p:nvSpPr>
        <p:spPr>
          <a:xfrm>
            <a:off x="7745480" y="4875369"/>
            <a:ext cx="723889" cy="401731"/>
          </a:xfrm>
          <a:prstGeom prst="rect">
            <a:avLst/>
          </a:prstGeom>
          <a:solidFill>
            <a:srgbClr val="D9DADF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0B24BFC-5341-485A-B773-C9B5666692A3}"/>
              </a:ext>
            </a:extLst>
          </p:cNvPr>
          <p:cNvSpPr/>
          <p:nvPr/>
        </p:nvSpPr>
        <p:spPr>
          <a:xfrm>
            <a:off x="7901668" y="4785015"/>
            <a:ext cx="723889" cy="401731"/>
          </a:xfrm>
          <a:prstGeom prst="rect">
            <a:avLst/>
          </a:prstGeom>
          <a:solidFill>
            <a:srgbClr val="D9DADF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4333C96-4BD0-4990-95B5-7E7C05F96FE6}"/>
              </a:ext>
            </a:extLst>
          </p:cNvPr>
          <p:cNvCxnSpPr/>
          <p:nvPr/>
        </p:nvCxnSpPr>
        <p:spPr>
          <a:xfrm>
            <a:off x="7228856" y="5092481"/>
            <a:ext cx="366403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D94F4BC3-CC7C-452E-B6CE-B7BAD540077D}"/>
              </a:ext>
            </a:extLst>
          </p:cNvPr>
          <p:cNvSpPr txBox="1"/>
          <p:nvPr/>
        </p:nvSpPr>
        <p:spPr>
          <a:xfrm>
            <a:off x="6777107" y="5139756"/>
            <a:ext cx="1131531" cy="1692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dirty="0">
                <a:solidFill>
                  <a:srgbClr val="004BAF"/>
                </a:solidFill>
              </a:rPr>
              <a:t>Stream Data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2DDE46D2-7766-43B4-93ED-8347A47C2CEC}"/>
              </a:ext>
            </a:extLst>
          </p:cNvPr>
          <p:cNvCxnSpPr>
            <a:cxnSpLocks/>
          </p:cNvCxnSpPr>
          <p:nvPr/>
        </p:nvCxnSpPr>
        <p:spPr>
          <a:xfrm flipH="1" flipV="1">
            <a:off x="6862679" y="4233766"/>
            <a:ext cx="1073976" cy="352957"/>
          </a:xfrm>
          <a:prstGeom prst="line">
            <a:avLst/>
          </a:prstGeom>
          <a:ln>
            <a:solidFill>
              <a:schemeClr val="tx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B443F21F-0928-436A-AC52-F9D852290108}"/>
              </a:ext>
            </a:extLst>
          </p:cNvPr>
          <p:cNvSpPr txBox="1"/>
          <p:nvPr/>
        </p:nvSpPr>
        <p:spPr>
          <a:xfrm>
            <a:off x="6228705" y="4373749"/>
            <a:ext cx="1030316" cy="33855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/>
            <a:endParaRPr lang="en-US" sz="1100" dirty="0">
              <a:solidFill>
                <a:srgbClr val="004BAF"/>
              </a:solidFill>
            </a:endParaRPr>
          </a:p>
          <a:p>
            <a:pPr algn="ctr"/>
            <a:r>
              <a:rPr lang="en-US" sz="1100" dirty="0">
                <a:solidFill>
                  <a:srgbClr val="004BAF"/>
                </a:solidFill>
              </a:rPr>
              <a:t>AP</a:t>
            </a:r>
          </a:p>
        </p:txBody>
      </p:sp>
      <p:sp>
        <p:nvSpPr>
          <p:cNvPr id="2" name="Würfel 1">
            <a:extLst>
              <a:ext uri="{FF2B5EF4-FFF2-40B4-BE49-F238E27FC236}">
                <a16:creationId xmlns:a16="http://schemas.microsoft.com/office/drawing/2014/main" id="{8BFAB7DD-64F5-F04B-AE91-C71D7850F80B}"/>
              </a:ext>
            </a:extLst>
          </p:cNvPr>
          <p:cNvSpPr/>
          <p:nvPr/>
        </p:nvSpPr>
        <p:spPr>
          <a:xfrm>
            <a:off x="3999382" y="3264248"/>
            <a:ext cx="559612" cy="301215"/>
          </a:xfrm>
          <a:prstGeom prst="cub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0" name="Würfel 89">
            <a:extLst>
              <a:ext uri="{FF2B5EF4-FFF2-40B4-BE49-F238E27FC236}">
                <a16:creationId xmlns:a16="http://schemas.microsoft.com/office/drawing/2014/main" id="{8996DF99-6580-7046-BC4F-4079636F3F91}"/>
              </a:ext>
            </a:extLst>
          </p:cNvPr>
          <p:cNvSpPr/>
          <p:nvPr/>
        </p:nvSpPr>
        <p:spPr>
          <a:xfrm>
            <a:off x="5167574" y="3252297"/>
            <a:ext cx="559612" cy="301215"/>
          </a:xfrm>
          <a:prstGeom prst="cub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2" name="Würfel 91">
            <a:extLst>
              <a:ext uri="{FF2B5EF4-FFF2-40B4-BE49-F238E27FC236}">
                <a16:creationId xmlns:a16="http://schemas.microsoft.com/office/drawing/2014/main" id="{B69F4569-65F5-9C4A-A7AD-D30A2790C9F7}"/>
              </a:ext>
            </a:extLst>
          </p:cNvPr>
          <p:cNvSpPr/>
          <p:nvPr/>
        </p:nvSpPr>
        <p:spPr>
          <a:xfrm>
            <a:off x="6425273" y="3264248"/>
            <a:ext cx="559612" cy="301215"/>
          </a:xfrm>
          <a:prstGeom prst="cub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3" name="Würfel 92">
            <a:extLst>
              <a:ext uri="{FF2B5EF4-FFF2-40B4-BE49-F238E27FC236}">
                <a16:creationId xmlns:a16="http://schemas.microsoft.com/office/drawing/2014/main" id="{9EAD3BBA-C3FB-A04A-96C6-4E7A0632E7A4}"/>
              </a:ext>
            </a:extLst>
          </p:cNvPr>
          <p:cNvSpPr/>
          <p:nvPr/>
        </p:nvSpPr>
        <p:spPr>
          <a:xfrm>
            <a:off x="7632724" y="3247284"/>
            <a:ext cx="559612" cy="301215"/>
          </a:xfrm>
          <a:prstGeom prst="cub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50EA9B92-E9ED-4322-920C-D0EF860AA9D3}"/>
              </a:ext>
            </a:extLst>
          </p:cNvPr>
          <p:cNvSpPr/>
          <p:nvPr/>
        </p:nvSpPr>
        <p:spPr>
          <a:xfrm>
            <a:off x="6277593" y="2296386"/>
            <a:ext cx="728941" cy="3169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WTSN-CS</a:t>
            </a:r>
          </a:p>
        </p:txBody>
      </p:sp>
      <p:sp>
        <p:nvSpPr>
          <p:cNvPr id="89" name="Würfel 174">
            <a:extLst>
              <a:ext uri="{FF2B5EF4-FFF2-40B4-BE49-F238E27FC236}">
                <a16:creationId xmlns:a16="http://schemas.microsoft.com/office/drawing/2014/main" id="{62D5484E-A099-4E05-91D0-9172EE9F2006}"/>
              </a:ext>
            </a:extLst>
          </p:cNvPr>
          <p:cNvSpPr/>
          <p:nvPr/>
        </p:nvSpPr>
        <p:spPr>
          <a:xfrm>
            <a:off x="5821493" y="3653040"/>
            <a:ext cx="605436" cy="316149"/>
          </a:xfrm>
          <a:prstGeom prst="cube">
            <a:avLst/>
          </a:prstGeom>
          <a:pattFill prst="pct30">
            <a:fgClr>
              <a:schemeClr val="bg1">
                <a:lumMod val="50000"/>
              </a:schemeClr>
            </a:fgClr>
            <a:bgClr>
              <a:schemeClr val="bg1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94" name="Straight Connector 79">
            <a:extLst>
              <a:ext uri="{FF2B5EF4-FFF2-40B4-BE49-F238E27FC236}">
                <a16:creationId xmlns:a16="http://schemas.microsoft.com/office/drawing/2014/main" id="{90C7AF4B-F667-4514-A446-0BFE2BF0AF9B}"/>
              </a:ext>
            </a:extLst>
          </p:cNvPr>
          <p:cNvCxnSpPr>
            <a:cxnSpLocks/>
            <a:stCxn id="85" idx="0"/>
          </p:cNvCxnSpPr>
          <p:nvPr/>
        </p:nvCxnSpPr>
        <p:spPr>
          <a:xfrm flipH="1" flipV="1">
            <a:off x="6125207" y="3959357"/>
            <a:ext cx="618656" cy="414392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CA13A0-2E81-42CE-864A-C19C2FC446B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April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89CE10-DC16-4DE0-AC3D-EFE616DA847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Dave Cavalcanti, Intel Corporation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DFB28-EC31-4AD6-875E-9D4CDB205CF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8051C1-5936-4961-8D77-C57CA1EECBE5}"/>
              </a:ext>
            </a:extLst>
          </p:cNvPr>
          <p:cNvSpPr txBox="1"/>
          <p:nvPr/>
        </p:nvSpPr>
        <p:spPr>
          <a:xfrm>
            <a:off x="326519" y="3940392"/>
            <a:ext cx="3116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1) Traffic flow QoS requirements and configuration between Talker and CUC/CNC</a:t>
            </a: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D2ECEB0C-C436-4EC9-9980-5CABA8B6DA09}"/>
              </a:ext>
            </a:extLst>
          </p:cNvPr>
          <p:cNvCxnSpPr>
            <a:cxnSpLocks/>
          </p:cNvCxnSpPr>
          <p:nvPr/>
        </p:nvCxnSpPr>
        <p:spPr bwMode="auto">
          <a:xfrm flipV="1">
            <a:off x="2939172" y="4102271"/>
            <a:ext cx="1167420" cy="236810"/>
          </a:xfrm>
          <a:prstGeom prst="bentConnector3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B61FB711-9FE2-4DEF-BB73-CEAA2513E3A8}"/>
              </a:ext>
            </a:extLst>
          </p:cNvPr>
          <p:cNvCxnSpPr>
            <a:cxnSpLocks/>
          </p:cNvCxnSpPr>
          <p:nvPr/>
        </p:nvCxnSpPr>
        <p:spPr>
          <a:xfrm flipH="1">
            <a:off x="4664050" y="4657527"/>
            <a:ext cx="437175" cy="155594"/>
          </a:xfrm>
          <a:prstGeom prst="straightConnector1">
            <a:avLst/>
          </a:prstGeom>
          <a:ln w="12700">
            <a:solidFill>
              <a:srgbClr val="C00000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8D6A6F5E-6311-4A45-88B2-6842744300E8}"/>
              </a:ext>
            </a:extLst>
          </p:cNvPr>
          <p:cNvSpPr txBox="1"/>
          <p:nvPr/>
        </p:nvSpPr>
        <p:spPr>
          <a:xfrm>
            <a:off x="411065" y="5129934"/>
            <a:ext cx="2966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2) BSS QoS requirements and schedule aligned with TSN configuration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B09EB949-9AC8-4F37-8EB6-47872748099E}"/>
              </a:ext>
            </a:extLst>
          </p:cNvPr>
          <p:cNvSpPr txBox="1"/>
          <p:nvPr/>
        </p:nvSpPr>
        <p:spPr>
          <a:xfrm>
            <a:off x="9189708" y="4378096"/>
            <a:ext cx="2966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</a:rPr>
              <a:t>3) AP schedules channel access to meet QoS requirements using 802.11ax and 802.11be tools</a:t>
            </a:r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3293AECF-0EC2-46E3-B960-3EC91C97DAE7}"/>
              </a:ext>
            </a:extLst>
          </p:cNvPr>
          <p:cNvCxnSpPr/>
          <p:nvPr/>
        </p:nvCxnSpPr>
        <p:spPr bwMode="auto">
          <a:xfrm rot="10800000">
            <a:off x="7143758" y="4393501"/>
            <a:ext cx="2046425" cy="163119"/>
          </a:xfrm>
          <a:prstGeom prst="bentConnector3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73650D0E-F712-4F1D-9C59-D962D5399236}"/>
              </a:ext>
            </a:extLst>
          </p:cNvPr>
          <p:cNvCxnSpPr>
            <a:cxnSpLocks/>
          </p:cNvCxnSpPr>
          <p:nvPr/>
        </p:nvCxnSpPr>
        <p:spPr>
          <a:xfrm>
            <a:off x="7101683" y="4506211"/>
            <a:ext cx="386466" cy="169647"/>
          </a:xfrm>
          <a:prstGeom prst="straightConnector1">
            <a:avLst/>
          </a:prstGeom>
          <a:ln w="12700">
            <a:solidFill>
              <a:srgbClr val="C00000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9831638-B649-4AE5-A4B6-697F25BAC184}"/>
              </a:ext>
            </a:extLst>
          </p:cNvPr>
          <p:cNvCxnSpPr>
            <a:cxnSpLocks/>
          </p:cNvCxnSpPr>
          <p:nvPr/>
        </p:nvCxnSpPr>
        <p:spPr>
          <a:xfrm flipH="1" flipV="1">
            <a:off x="7020659" y="4652582"/>
            <a:ext cx="447955" cy="177360"/>
          </a:xfrm>
          <a:prstGeom prst="straightConnector1">
            <a:avLst/>
          </a:prstGeom>
          <a:ln w="12700">
            <a:solidFill>
              <a:srgbClr val="C00000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13E1832D-EB4F-47DD-B781-F9AEC7E6DDF7}"/>
              </a:ext>
            </a:extLst>
          </p:cNvPr>
          <p:cNvSpPr txBox="1"/>
          <p:nvPr/>
        </p:nvSpPr>
        <p:spPr>
          <a:xfrm>
            <a:off x="6493589" y="4830092"/>
            <a:ext cx="1501663" cy="33855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r>
              <a:rPr lang="en-US" sz="1100" b="1" dirty="0">
                <a:solidFill>
                  <a:srgbClr val="C00000"/>
                </a:solidFill>
              </a:rPr>
              <a:t>3)</a:t>
            </a:r>
            <a:r>
              <a:rPr lang="en-US" sz="1100" dirty="0">
                <a:solidFill>
                  <a:srgbClr val="C00000"/>
                </a:solidFill>
              </a:rPr>
              <a:t> Trigger + </a:t>
            </a:r>
          </a:p>
          <a:p>
            <a:r>
              <a:rPr lang="en-US" sz="1100" dirty="0">
                <a:solidFill>
                  <a:srgbClr val="C00000"/>
                </a:solidFill>
              </a:rPr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711683135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826A0-2D09-4D60-940F-830D212EB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WTSN Evolution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603CE2-FA04-4880-8194-B8C52D8537CE}"/>
              </a:ext>
            </a:extLst>
          </p:cNvPr>
          <p:cNvSpPr txBox="1"/>
          <p:nvPr/>
        </p:nvSpPr>
        <p:spPr>
          <a:xfrm>
            <a:off x="73461" y="4023868"/>
            <a:ext cx="13411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TSN Enabling Capabilities</a:t>
            </a:r>
          </a:p>
        </p:txBody>
      </p:sp>
      <p:sp>
        <p:nvSpPr>
          <p:cNvPr id="22" name="Date Placeholder 21">
            <a:extLst>
              <a:ext uri="{FF2B5EF4-FFF2-40B4-BE49-F238E27FC236}">
                <a16:creationId xmlns:a16="http://schemas.microsoft.com/office/drawing/2014/main" id="{64BD43F9-BFE1-4E7E-A35A-DAC02854037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April 2022</a:t>
            </a:r>
            <a:endParaRPr lang="en-GB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2D05E8DF-C4C4-470C-8291-52A840D6144E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Dave Cavalcanti, Intel Corporation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D1F0FA23-04C7-419F-9E5D-4994E7A4799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6B6D5ECB-B7CE-4345-A31F-2235AFD11067}"/>
              </a:ext>
            </a:extLst>
          </p:cNvPr>
          <p:cNvSpPr/>
          <p:nvPr/>
        </p:nvSpPr>
        <p:spPr>
          <a:xfrm>
            <a:off x="1630680" y="1758614"/>
            <a:ext cx="8602980" cy="777240"/>
          </a:xfrm>
          <a:prstGeom prst="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24AC65-33D2-4A9C-A3BF-DEA343EDB7BE}"/>
              </a:ext>
            </a:extLst>
          </p:cNvPr>
          <p:cNvSpPr txBox="1"/>
          <p:nvPr/>
        </p:nvSpPr>
        <p:spPr>
          <a:xfrm>
            <a:off x="1724265" y="1971655"/>
            <a:ext cx="96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2A6D18-464F-4125-9485-55D37FC549AD}"/>
              </a:ext>
            </a:extLst>
          </p:cNvPr>
          <p:cNvSpPr txBox="1"/>
          <p:nvPr/>
        </p:nvSpPr>
        <p:spPr>
          <a:xfrm>
            <a:off x="5036227" y="1962568"/>
            <a:ext cx="96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3A6F3D-2B54-4C81-B327-39AC3F1798B7}"/>
              </a:ext>
            </a:extLst>
          </p:cNvPr>
          <p:cNvSpPr txBox="1"/>
          <p:nvPr/>
        </p:nvSpPr>
        <p:spPr>
          <a:xfrm>
            <a:off x="7626729" y="1962568"/>
            <a:ext cx="1019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2023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90C46F-A14B-4EFD-81E4-A36720BC9433}"/>
              </a:ext>
            </a:extLst>
          </p:cNvPr>
          <p:cNvSpPr txBox="1"/>
          <p:nvPr/>
        </p:nvSpPr>
        <p:spPr>
          <a:xfrm>
            <a:off x="1724264" y="3037071"/>
            <a:ext cx="836461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Time Synchronization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422D44-A45C-4B2D-8D52-A6B5351C85A7}"/>
              </a:ext>
            </a:extLst>
          </p:cNvPr>
          <p:cNvSpPr txBox="1"/>
          <p:nvPr/>
        </p:nvSpPr>
        <p:spPr>
          <a:xfrm>
            <a:off x="1724265" y="3499086"/>
            <a:ext cx="123444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Traffic shaping over </a:t>
            </a:r>
          </a:p>
          <a:p>
            <a:pPr algn="ctr"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EDCA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F2B40C-5EF9-4569-B0CF-85A6E9E3019B}"/>
              </a:ext>
            </a:extLst>
          </p:cNvPr>
          <p:cNvSpPr txBox="1"/>
          <p:nvPr/>
        </p:nvSpPr>
        <p:spPr>
          <a:xfrm>
            <a:off x="1503285" y="2577290"/>
            <a:ext cx="2198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802.11ac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A328EE-1ACF-407F-B4ED-DC79EFA44F35}"/>
              </a:ext>
            </a:extLst>
          </p:cNvPr>
          <p:cNvSpPr txBox="1"/>
          <p:nvPr/>
        </p:nvSpPr>
        <p:spPr>
          <a:xfrm>
            <a:off x="4540632" y="2619254"/>
            <a:ext cx="2198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802.11ax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55C68BB-556B-4D80-9E0C-8B2A6FFB3B0B}"/>
              </a:ext>
            </a:extLst>
          </p:cNvPr>
          <p:cNvSpPr txBox="1"/>
          <p:nvPr/>
        </p:nvSpPr>
        <p:spPr>
          <a:xfrm>
            <a:off x="8204002" y="2650591"/>
            <a:ext cx="2198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802.11be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0046AE7-EF95-4430-82FB-76345A4890ED}"/>
              </a:ext>
            </a:extLst>
          </p:cNvPr>
          <p:cNvSpPr txBox="1"/>
          <p:nvPr/>
        </p:nvSpPr>
        <p:spPr>
          <a:xfrm>
            <a:off x="3093720" y="3487034"/>
            <a:ext cx="699516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Traffic shaping and bounded latency with scheduled OFDMA operation</a:t>
            </a:r>
          </a:p>
          <a:p>
            <a:pPr algn="ctr">
              <a:spcBef>
                <a:spcPts val="0"/>
              </a:spcBef>
            </a:pPr>
            <a:endParaRPr lang="en-US" sz="1800" dirty="0"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</a:pPr>
            <a:endParaRPr lang="en-US" sz="1800" dirty="0"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FA679E8-3382-4EDF-86FA-4C961AECA70B}"/>
              </a:ext>
            </a:extLst>
          </p:cNvPr>
          <p:cNvSpPr txBox="1"/>
          <p:nvPr/>
        </p:nvSpPr>
        <p:spPr>
          <a:xfrm>
            <a:off x="7626729" y="3931641"/>
            <a:ext cx="246215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Deterministic low latency enhancements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D21CA64-64B0-473C-857D-089DB545BA09}"/>
              </a:ext>
            </a:extLst>
          </p:cNvPr>
          <p:cNvSpPr txBox="1"/>
          <p:nvPr/>
        </p:nvSpPr>
        <p:spPr>
          <a:xfrm>
            <a:off x="1724264" y="5324321"/>
            <a:ext cx="836461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WTSN Configuration and management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B79130C-C670-4F72-9DB8-5437459AC412}"/>
              </a:ext>
            </a:extLst>
          </p:cNvPr>
          <p:cNvSpPr txBox="1"/>
          <p:nvPr/>
        </p:nvSpPr>
        <p:spPr>
          <a:xfrm>
            <a:off x="1749862" y="4791581"/>
            <a:ext cx="836461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Redundancy over multi-radio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274FE66-43D5-40C1-9D23-8A6CAA3A8886}"/>
              </a:ext>
            </a:extLst>
          </p:cNvPr>
          <p:cNvSpPr txBox="1"/>
          <p:nvPr/>
        </p:nvSpPr>
        <p:spPr>
          <a:xfrm>
            <a:off x="7626730" y="4788214"/>
            <a:ext cx="246215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Redundancy over MLO</a:t>
            </a:r>
          </a:p>
        </p:txBody>
      </p:sp>
      <p:sp>
        <p:nvSpPr>
          <p:cNvPr id="30" name="Left Brace 29">
            <a:extLst>
              <a:ext uri="{FF2B5EF4-FFF2-40B4-BE49-F238E27FC236}">
                <a16:creationId xmlns:a16="http://schemas.microsoft.com/office/drawing/2014/main" id="{24EBB29E-77F0-4C83-82F4-5E556E7A05FD}"/>
              </a:ext>
            </a:extLst>
          </p:cNvPr>
          <p:cNvSpPr/>
          <p:nvPr/>
        </p:nvSpPr>
        <p:spPr>
          <a:xfrm>
            <a:off x="1325880" y="3037071"/>
            <a:ext cx="177405" cy="265658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6B67A6C-69F3-4C5A-A005-B9EDC4829BEC}"/>
              </a:ext>
            </a:extLst>
          </p:cNvPr>
          <p:cNvSpPr txBox="1"/>
          <p:nvPr/>
        </p:nvSpPr>
        <p:spPr>
          <a:xfrm>
            <a:off x="1207399" y="1913457"/>
            <a:ext cx="516866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…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00A1705-48BA-42F6-956D-392628529640}"/>
              </a:ext>
            </a:extLst>
          </p:cNvPr>
          <p:cNvSpPr txBox="1"/>
          <p:nvPr/>
        </p:nvSpPr>
        <p:spPr>
          <a:xfrm>
            <a:off x="10479332" y="1964063"/>
            <a:ext cx="516866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…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026F7E0-6423-4334-ABE9-82CF15515961}"/>
              </a:ext>
            </a:extLst>
          </p:cNvPr>
          <p:cNvSpPr txBox="1"/>
          <p:nvPr/>
        </p:nvSpPr>
        <p:spPr>
          <a:xfrm>
            <a:off x="1207399" y="5785220"/>
            <a:ext cx="9524769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802.11 and TSN will continue to evolve and introduce new TSN tools</a:t>
            </a:r>
          </a:p>
        </p:txBody>
      </p:sp>
    </p:spTree>
    <p:extLst>
      <p:ext uri="{BB962C8B-B14F-4D97-AF65-F5344CB8AC3E}">
        <p14:creationId xmlns:p14="http://schemas.microsoft.com/office/powerpoint/2010/main" val="4216204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E5E8E333-94A4-4026-9299-7AB187BEF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450139"/>
          </a:xfrm>
        </p:spPr>
        <p:txBody>
          <a:bodyPr>
            <a:normAutofit fontScale="90000"/>
          </a:bodyPr>
          <a:lstStyle/>
          <a:p>
            <a:r>
              <a:rPr lang="en-US" dirty="0"/>
              <a:t>TSN over WiFi 6 demo at MWC 2022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3E1DC2-8327-48E4-B1A3-C7EC28D53ED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April 2022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3B19A7-D073-4282-81B1-711C7956740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Dave Cavalcanti, Intel Corporation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37B5FC-157E-4A78-ADEA-F37DB1CD0D8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164240-D509-42C7-81BE-CE804C6DA9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7" t="10000" r="2500" b="10000"/>
          <a:stretch/>
        </p:blipFill>
        <p:spPr>
          <a:xfrm>
            <a:off x="348343" y="3313351"/>
            <a:ext cx="5747657" cy="2732847"/>
          </a:xfrm>
          <a:prstGeom prst="rect">
            <a:avLst/>
          </a:prstGeom>
        </p:spPr>
      </p:pic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B5C45FEB-0D0B-4CBD-A74D-D1CA1153ED7A}"/>
              </a:ext>
            </a:extLst>
          </p:cNvPr>
          <p:cNvSpPr txBox="1">
            <a:spLocks/>
          </p:cNvSpPr>
          <p:nvPr/>
        </p:nvSpPr>
        <p:spPr>
          <a:xfrm>
            <a:off x="378715" y="1209511"/>
            <a:ext cx="6012658" cy="2072202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000" kern="0" dirty="0"/>
              <a:t>Joint demo by Cisco, Intel, Exor, and Keysight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kern="0" dirty="0"/>
              <a:t>Illustrating Realistic HMI scenario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kern="0" dirty="0"/>
              <a:t>Heartbeat frame transmitted every 1ms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kern="0" dirty="0"/>
              <a:t>Wireless emergency stop button generates repeated “emergency-stop” frames every 1ms when pressed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kern="0" dirty="0"/>
              <a:t>Best Effort Traffic: ~20Mbps traffic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kern="0" dirty="0"/>
          </a:p>
          <a:p>
            <a:pPr>
              <a:buFont typeface="Arial" panose="020B0604020202020204" pitchFamily="34" charset="0"/>
              <a:buChar char="•"/>
            </a:pPr>
            <a:endParaRPr lang="en-US" sz="2000" kern="0" dirty="0"/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C45C889C-01F4-40F0-BE3C-19FFFEBF546C}"/>
              </a:ext>
            </a:extLst>
          </p:cNvPr>
          <p:cNvSpPr txBox="1">
            <a:spLocks/>
          </p:cNvSpPr>
          <p:nvPr/>
        </p:nvSpPr>
        <p:spPr>
          <a:xfrm>
            <a:off x="6391373" y="4204138"/>
            <a:ext cx="5747657" cy="2165131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000" kern="0" dirty="0"/>
              <a:t>Demonstrated Technologies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kern="0" dirty="0"/>
              <a:t>802.1AS synchronization via FTM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kern="0" dirty="0"/>
              <a:t>802.1Qbv schedule with 1ms cycle time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kern="0" dirty="0"/>
              <a:t>Measurements conducted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kern="0" dirty="0"/>
              <a:t>802.1AS synchronization performance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kern="0" dirty="0"/>
              <a:t>Latency histograms illustrating 802.1Qbv performance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400" kern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BD087D-656D-4FFC-8E4D-16DA4F43C9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8167" y="1440313"/>
            <a:ext cx="4545622" cy="265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442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BD6C0BF7-66CB-0A47-B2CE-0F344BB4D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793" y="920443"/>
            <a:ext cx="2548155" cy="254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9C965D-26E9-6F45-97D1-685314BFE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Ecosystem activities in WBA and Avnu Alliance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D4CF50-E5A1-B148-A782-3DF39C80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17EB4C4-228A-4E1F-93C5-D2DAEC5BD3C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BA023D-1F92-4E4F-BF58-CAF88A1846E0}"/>
              </a:ext>
            </a:extLst>
          </p:cNvPr>
          <p:cNvSpPr txBox="1"/>
          <p:nvPr/>
        </p:nvSpPr>
        <p:spPr>
          <a:xfrm>
            <a:off x="602863" y="2455791"/>
            <a:ext cx="5145024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Workgroup launched Feb. 2021 - </a:t>
            </a:r>
            <a:r>
              <a:rPr lang="en-US" sz="2000" u="sng" dirty="0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https://wballiance.com/wi-fi-6-6e-for-industrial-iot/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Continue the IIOT work 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u="sng" dirty="0">
                <a:solidFill>
                  <a:schemeClr val="accent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https://wballiance.com/resource/wi-fi-6-trial-report-industrial-manufacturing/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https://www.mettisgroup.com/wifi6/</a:t>
            </a:r>
            <a:r>
              <a:rPr lang="en-US" sz="2000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3970C0-F4A5-49DC-B018-7F8ADDC522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96100" y="1719263"/>
            <a:ext cx="3429000" cy="7810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BD61CF-F04E-4C5B-BF9B-FE615B5DE1CA}"/>
              </a:ext>
            </a:extLst>
          </p:cNvPr>
          <p:cNvSpPr txBox="1"/>
          <p:nvPr/>
        </p:nvSpPr>
        <p:spPr>
          <a:xfrm>
            <a:off x="6444115" y="2761583"/>
            <a:ext cx="5145024" cy="2911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Wireless TSN WG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https://avnu.org/wirelessTSN/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rgbClr val="000000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Defining use cases, market requirements and TSN capability testing specifications/Interop Events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2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https://avnu.org/wireless-tsn-paper/</a:t>
            </a:r>
            <a:endParaRPr lang="en-US" sz="2000" dirty="0">
              <a:solidFill>
                <a:schemeClr val="accent2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12A94CB-8155-4C5A-A72D-D3292CD399F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April 2022</a:t>
            </a:r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0C8B8A5-3576-4C56-BAEF-60D749B342D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Dave Cavalcanti, Intel Corporation</a:t>
            </a:r>
          </a:p>
        </p:txBody>
      </p:sp>
    </p:spTree>
    <p:extLst>
      <p:ext uri="{BB962C8B-B14F-4D97-AF65-F5344CB8AC3E}">
        <p14:creationId xmlns:p14="http://schemas.microsoft.com/office/powerpoint/2010/main" val="825961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1C156-19F7-49C0-BFFC-24445EF96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FE759-7E47-417B-84C6-9DF91D296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54342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802.11 is already used as a connectivity solution for deterministic Enterprise applications such as Industrial IOT (IIOT) and AR/VR/XR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New capabilities (802.11be and Wireless TSN) are enabling support for these and future time-sensitive applications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To meet isochronous communication requirements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To more tightly bound latency and reliability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To deliver on each application’s unique requirements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Wi-Fi and TSN trials, testing and deployments are in progress (WBA and Avnu Alliance)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CB472A-116A-447A-9EE7-D30DA67218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BF0FF-5546-41D2-AA15-FA1AD22F4C2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Dave Cavalcanti, Intel Corporation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02866B0-9F16-4DDF-AB0E-4CC2C19C305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April 2022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10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A60FB-3792-48D0-80B4-63153CA3A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F4B43-0382-4CF8-B7B6-21DB40E0A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692443"/>
            <a:ext cx="10361084" cy="467627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Growing interest in wireless for time-sensitive applications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Factory/process automation, robotics, AR/VR/XR are a few examples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 wide range of latency/reliability KPIs, but  “</a:t>
            </a:r>
            <a:r>
              <a:rPr lang="en-US" b="1" dirty="0"/>
              <a:t>determinism</a:t>
            </a:r>
            <a:r>
              <a:rPr lang="en-US" dirty="0"/>
              <a:t>” is a common need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Time-sensitive and other types of applications need to work in a </a:t>
            </a:r>
            <a:r>
              <a:rPr lang="en-US" b="1" dirty="0"/>
              <a:t>converged network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Interoperability/standards-based connectivity is needed for practical/wide scale adoption 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Wi-Fi with TSN capabilities (WTSN) is a solution for time-sensitive applications in managed Enterprise/industrial networks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This presentation will discuss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Time-sensitive application requirements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Existing Wi-Fi capabilities including 802.11ax and TSN support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Evolution of Wi-Fi capabilities (802.11be)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Examples/demonstrations of Wi-Fi enabling industrial applications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F8A168-4A1F-498B-A791-65653AC374E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5F752-6B64-4C87-B66B-4631BB4E2DB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Dave Cavalcanti, Intel Corporation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D7EC928-E39E-4254-A682-A5FC4F4F539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April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7392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FB6EF-AC81-4291-9AE9-261839A75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Classes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AE5F28-81C4-4B45-A9C8-76616C2E4C9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April 2022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66DB1E-38D6-42BB-96C7-9300FE7E0CA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Dave Cavalcanti, Intel Corporation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73E0CC-1C4B-49B4-8968-543250FDEE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DF65D2EC-2276-4918-BC54-1FF55B75B99C}"/>
              </a:ext>
            </a:extLst>
          </p:cNvPr>
          <p:cNvSpPr/>
          <p:nvPr/>
        </p:nvSpPr>
        <p:spPr>
          <a:xfrm>
            <a:off x="986697" y="2023851"/>
            <a:ext cx="2527404" cy="895627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dirty="0"/>
              <a:t>Monitoring &amp; Analytics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5DDFB91-F636-4BE3-84B7-3D015EF4E4D9}"/>
              </a:ext>
            </a:extLst>
          </p:cNvPr>
          <p:cNvSpPr/>
          <p:nvPr/>
        </p:nvSpPr>
        <p:spPr>
          <a:xfrm>
            <a:off x="6318308" y="2023851"/>
            <a:ext cx="2456200" cy="862303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dirty="0"/>
              <a:t>Closed-loop Control Systems</a:t>
            </a:r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7260486C-5B0C-4FD7-B19D-AD37B31E9DE7}"/>
              </a:ext>
            </a:extLst>
          </p:cNvPr>
          <p:cNvSpPr/>
          <p:nvPr/>
        </p:nvSpPr>
        <p:spPr>
          <a:xfrm>
            <a:off x="9163137" y="2023851"/>
            <a:ext cx="2509993" cy="862303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dirty="0"/>
              <a:t>Autonomous &amp; Mobile Robots</a:t>
            </a:r>
          </a:p>
        </p:txBody>
      </p:sp>
      <p:sp>
        <p:nvSpPr>
          <p:cNvPr id="9" name="Rounded Rectangle 16">
            <a:extLst>
              <a:ext uri="{FF2B5EF4-FFF2-40B4-BE49-F238E27FC236}">
                <a16:creationId xmlns:a16="http://schemas.microsoft.com/office/drawing/2014/main" id="{F2B6D034-B433-48EF-B052-AF3A09CC269E}"/>
              </a:ext>
            </a:extLst>
          </p:cNvPr>
          <p:cNvSpPr/>
          <p:nvPr/>
        </p:nvSpPr>
        <p:spPr>
          <a:xfrm>
            <a:off x="3814332" y="2023851"/>
            <a:ext cx="2203744" cy="87896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dirty="0"/>
              <a:t>Augmented/virtual reality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B4AE30-6F0D-412C-998F-9568F42FE435}"/>
              </a:ext>
            </a:extLst>
          </p:cNvPr>
          <p:cNvSpPr/>
          <p:nvPr/>
        </p:nvSpPr>
        <p:spPr>
          <a:xfrm>
            <a:off x="960371" y="4818844"/>
            <a:ext cx="2628576" cy="49616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dirty="0">
                <a:solidFill>
                  <a:schemeClr val="tx2"/>
                </a:solidFill>
              </a:rPr>
              <a:t>Delay-Tolerant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4DBD666-7922-4D30-844A-29ADFE4ABA00}"/>
              </a:ext>
            </a:extLst>
          </p:cNvPr>
          <p:cNvSpPr/>
          <p:nvPr/>
        </p:nvSpPr>
        <p:spPr>
          <a:xfrm>
            <a:off x="6578297" y="4923862"/>
            <a:ext cx="4825091" cy="52799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dirty="0">
                <a:solidFill>
                  <a:schemeClr val="tx2"/>
                </a:solidFill>
              </a:rPr>
              <a:t>Time/Safety-Critical </a:t>
            </a:r>
          </a:p>
          <a:p>
            <a:pPr algn="ctr">
              <a:spcBef>
                <a:spcPts val="600"/>
              </a:spcBef>
            </a:pPr>
            <a:r>
              <a:rPr lang="en-US" dirty="0">
                <a:solidFill>
                  <a:schemeClr val="tx2"/>
                </a:solidFill>
              </a:rPr>
              <a:t>(Hard Real-Time &amp; Isochronous)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2C0939E-4D04-4E66-90AF-1F29029C5191}"/>
              </a:ext>
            </a:extLst>
          </p:cNvPr>
          <p:cNvSpPr/>
          <p:nvPr/>
        </p:nvSpPr>
        <p:spPr>
          <a:xfrm>
            <a:off x="4000078" y="4818844"/>
            <a:ext cx="2032144" cy="73803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dirty="0">
                <a:solidFill>
                  <a:schemeClr val="tx2"/>
                </a:solidFill>
              </a:rPr>
              <a:t>Delay-Intolerant</a:t>
            </a:r>
          </a:p>
        </p:txBody>
      </p:sp>
      <p:sp>
        <p:nvSpPr>
          <p:cNvPr id="17" name="Rounded Rectangle 4">
            <a:extLst>
              <a:ext uri="{FF2B5EF4-FFF2-40B4-BE49-F238E27FC236}">
                <a16:creationId xmlns:a16="http://schemas.microsoft.com/office/drawing/2014/main" id="{6DF20D23-0BAB-4D83-B8D9-DA09961766D8}"/>
              </a:ext>
            </a:extLst>
          </p:cNvPr>
          <p:cNvSpPr/>
          <p:nvPr/>
        </p:nvSpPr>
        <p:spPr>
          <a:xfrm>
            <a:off x="1098410" y="4587073"/>
            <a:ext cx="2301816" cy="1155032"/>
          </a:xfrm>
          <a:prstGeom prst="round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Rounded Rectangle 36">
            <a:extLst>
              <a:ext uri="{FF2B5EF4-FFF2-40B4-BE49-F238E27FC236}">
                <a16:creationId xmlns:a16="http://schemas.microsoft.com/office/drawing/2014/main" id="{0621AA82-F33F-49D9-B3ED-164A4B55D15B}"/>
              </a:ext>
            </a:extLst>
          </p:cNvPr>
          <p:cNvSpPr/>
          <p:nvPr/>
        </p:nvSpPr>
        <p:spPr>
          <a:xfrm>
            <a:off x="4000078" y="4587073"/>
            <a:ext cx="2167088" cy="1155032"/>
          </a:xfrm>
          <a:prstGeom prst="round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Rounded Rectangle 37">
            <a:extLst>
              <a:ext uri="{FF2B5EF4-FFF2-40B4-BE49-F238E27FC236}">
                <a16:creationId xmlns:a16="http://schemas.microsoft.com/office/drawing/2014/main" id="{5842CDF5-0906-461B-AD73-B963A690EC89}"/>
              </a:ext>
            </a:extLst>
          </p:cNvPr>
          <p:cNvSpPr/>
          <p:nvPr/>
        </p:nvSpPr>
        <p:spPr>
          <a:xfrm>
            <a:off x="6578297" y="4587073"/>
            <a:ext cx="5169680" cy="1155032"/>
          </a:xfrm>
          <a:prstGeom prst="round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0" name="Picture 19" descr="5G_Landingpage_Images-HERO-R4_V1-AS_Industrial2_1920x1080.png">
            <a:extLst>
              <a:ext uri="{FF2B5EF4-FFF2-40B4-BE49-F238E27FC236}">
                <a16:creationId xmlns:a16="http://schemas.microsoft.com/office/drawing/2014/main" id="{F0FF1857-AC83-489F-87DD-9BA84403F21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8167" y="3002570"/>
            <a:ext cx="2294997" cy="129298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4A3ABDA-5681-4DB9-85EE-1FE8D4E664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3137" y="3007947"/>
            <a:ext cx="2298640" cy="1292985"/>
          </a:xfrm>
          <a:prstGeom prst="rect">
            <a:avLst/>
          </a:prstGeom>
        </p:spPr>
      </p:pic>
      <p:pic>
        <p:nvPicPr>
          <p:cNvPr id="3074" name="Picture 2" descr="Person wearing mixed reality smartglasses touching transparent screen">
            <a:extLst>
              <a:ext uri="{FF2B5EF4-FFF2-40B4-BE49-F238E27FC236}">
                <a16:creationId xmlns:a16="http://schemas.microsoft.com/office/drawing/2014/main" id="{08B57D4D-5A51-4A23-9BF4-1FDB2A385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85650" y="3008167"/>
            <a:ext cx="1995943" cy="133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Woman in Glasses Standing Near a Display">
            <a:extLst>
              <a:ext uri="{FF2B5EF4-FFF2-40B4-BE49-F238E27FC236}">
                <a16:creationId xmlns:a16="http://schemas.microsoft.com/office/drawing/2014/main" id="{19DC0717-A16A-4DAD-9065-B67EDBA5F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729" y="3024827"/>
            <a:ext cx="2301816" cy="129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ight Brace 9">
            <a:extLst>
              <a:ext uri="{FF2B5EF4-FFF2-40B4-BE49-F238E27FC236}">
                <a16:creationId xmlns:a16="http://schemas.microsoft.com/office/drawing/2014/main" id="{A6BE5EFF-BA5C-48EC-B649-A0E25026EA0D}"/>
              </a:ext>
            </a:extLst>
          </p:cNvPr>
          <p:cNvSpPr/>
          <p:nvPr/>
        </p:nvSpPr>
        <p:spPr bwMode="auto">
          <a:xfrm rot="5400000">
            <a:off x="7654947" y="1975966"/>
            <a:ext cx="363536" cy="7822524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F855FB-E4A2-4520-9178-03E4D537FB89}"/>
              </a:ext>
            </a:extLst>
          </p:cNvPr>
          <p:cNvSpPr txBox="1"/>
          <p:nvPr/>
        </p:nvSpPr>
        <p:spPr>
          <a:xfrm>
            <a:off x="5613665" y="5986746"/>
            <a:ext cx="5412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Need bounded latency &amp; determinism</a:t>
            </a:r>
          </a:p>
        </p:txBody>
      </p:sp>
    </p:spTree>
    <p:extLst>
      <p:ext uri="{BB962C8B-B14F-4D97-AF65-F5344CB8AC3E}">
        <p14:creationId xmlns:p14="http://schemas.microsoft.com/office/powerpoint/2010/main" val="3854405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88F2F-68B2-4E58-A671-0E3E7EBA6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cases where deterministic connectivity service with bounded latency are critical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8B6674-6203-4411-A4D5-517EA2486FA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April 2022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AA53E6-5986-4F2F-807F-34A54E0F6F2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Dave Cavalcanti, Intel Corporation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C0E31E-0174-45F1-B8A1-436533E359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4470BB-94D0-4462-99B4-121BC0BAF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242" y="3896889"/>
            <a:ext cx="3593146" cy="21218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C9952B9-7CDE-4354-89E9-4FCC4D5F7BEE}"/>
              </a:ext>
            </a:extLst>
          </p:cNvPr>
          <p:cNvSpPr txBox="1"/>
          <p:nvPr/>
        </p:nvSpPr>
        <p:spPr>
          <a:xfrm>
            <a:off x="1021242" y="1692649"/>
            <a:ext cx="3928094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69" hangingPunct="0">
              <a:lnSpc>
                <a:spcPct val="90000"/>
              </a:lnSpc>
              <a:spcBef>
                <a:spcPts val="2250"/>
              </a:spcBef>
            </a:pPr>
            <a:r>
              <a:rPr lang="en-US" sz="1600" b="1" kern="0" dirty="0">
                <a:solidFill>
                  <a:schemeClr val="tx1"/>
                </a:solidFill>
                <a:sym typeface="Helvetica Neue"/>
              </a:rPr>
              <a:t>Isochronous Industrial Control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AC87AE0-45DB-4A66-B5BD-A04CC7966C15}"/>
              </a:ext>
            </a:extLst>
          </p:cNvPr>
          <p:cNvGrpSpPr/>
          <p:nvPr/>
        </p:nvGrpSpPr>
        <p:grpSpPr>
          <a:xfrm>
            <a:off x="888631" y="2125749"/>
            <a:ext cx="3782594" cy="1837816"/>
            <a:chOff x="879597" y="1748667"/>
            <a:chExt cx="3782594" cy="183781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58A18DC-E9E0-4FE8-B133-4050393D9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49723" y="3051015"/>
              <a:ext cx="535468" cy="53546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CD1357C-FBEA-4B28-833C-9E438AC59C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71082" y="2094124"/>
              <a:ext cx="531212" cy="38928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F474DCE-C771-4E7A-A90B-E12E8F21C0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58711" y="3065850"/>
              <a:ext cx="600075" cy="400050"/>
            </a:xfrm>
            <a:prstGeom prst="rect">
              <a:avLst/>
            </a:prstGeom>
          </p:spPr>
        </p:pic>
        <p:cxnSp>
          <p:nvCxnSpPr>
            <p:cNvPr id="12" name="Connector: Elbow 11">
              <a:extLst>
                <a:ext uri="{FF2B5EF4-FFF2-40B4-BE49-F238E27FC236}">
                  <a16:creationId xmlns:a16="http://schemas.microsoft.com/office/drawing/2014/main" id="{AEBA0B56-9646-4732-9C85-3199C60ACBE1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1622361" y="2421142"/>
              <a:ext cx="777083" cy="512333"/>
            </a:xfrm>
            <a:prstGeom prst="bentConnector2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/>
            </a:ln>
            <a:effectLst/>
            <a:sp3d/>
          </p:spPr>
        </p:cxnSp>
        <p:cxnSp>
          <p:nvCxnSpPr>
            <p:cNvPr id="13" name="Connector: Elbow 12">
              <a:extLst>
                <a:ext uri="{FF2B5EF4-FFF2-40B4-BE49-F238E27FC236}">
                  <a16:creationId xmlns:a16="http://schemas.microsoft.com/office/drawing/2014/main" id="{939F9865-BD0F-4085-9D91-65A7605FDBA3}"/>
                </a:ext>
              </a:extLst>
            </p:cNvPr>
            <p:cNvCxnSpPr/>
            <p:nvPr/>
          </p:nvCxnSpPr>
          <p:spPr>
            <a:xfrm rot="16200000" flipH="1">
              <a:off x="2877307" y="2470542"/>
              <a:ext cx="777084" cy="413531"/>
            </a:xfrm>
            <a:prstGeom prst="bentConnector3">
              <a:avLst>
                <a:gd name="adj1" fmla="val -1347"/>
              </a:avLst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triangle"/>
            </a:ln>
            <a:effectLst/>
            <a:sp3d/>
          </p:spPr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6AAFA43-1FED-4E84-89BF-9F7E37FC69B0}"/>
                </a:ext>
              </a:extLst>
            </p:cNvPr>
            <p:cNvSpPr txBox="1"/>
            <p:nvPr/>
          </p:nvSpPr>
          <p:spPr>
            <a:xfrm>
              <a:off x="879597" y="2542689"/>
              <a:ext cx="901999" cy="2462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/>
            <a:p>
              <a:pPr marL="0" marR="0" lvl="0" indent="0" defTabSz="2438338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sym typeface="Helvetica Neue"/>
                </a:rPr>
                <a:t>Sensing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BD492B6-E083-47AA-A893-563951825EA0}"/>
                </a:ext>
              </a:extLst>
            </p:cNvPr>
            <p:cNvSpPr txBox="1"/>
            <p:nvPr/>
          </p:nvSpPr>
          <p:spPr>
            <a:xfrm>
              <a:off x="3679373" y="2465778"/>
              <a:ext cx="982818" cy="2462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/>
            <a:p>
              <a:pPr marL="0" marR="0" lvl="0" indent="0" defTabSz="2438338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sym typeface="Helvetica Neue"/>
                </a:rPr>
                <a:t>Actuation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B6DCB2D-A7D5-47FB-B02A-0B9BF21FD5D6}"/>
                </a:ext>
              </a:extLst>
            </p:cNvPr>
            <p:cNvSpPr txBox="1"/>
            <p:nvPr/>
          </p:nvSpPr>
          <p:spPr>
            <a:xfrm>
              <a:off x="2234970" y="1748667"/>
              <a:ext cx="982818" cy="2462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0" tIns="0" rIns="0" bIns="0" numCol="1" spcCol="38100" rtlCol="0" anchor="t" anchorCtr="0">
              <a:spAutoFit/>
            </a:bodyPr>
            <a:lstStyle/>
            <a:p>
              <a:pPr marL="0" marR="0" lvl="0" indent="0" defTabSz="2438338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sym typeface="Helvetica Neue"/>
                </a:rPr>
                <a:t>Control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4375578-18EF-4260-B5B1-C64DA3AE58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2962" y="2994554"/>
              <a:ext cx="271185" cy="14259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28843C8-6809-4EB2-9A61-07DC67321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78700" y="1956422"/>
              <a:ext cx="271185" cy="142591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5BC9333-8E78-4E33-801D-976AC7532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93811" y="2851963"/>
              <a:ext cx="271185" cy="14259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EEB1620-CE02-4D87-8D42-7B53B1441A65}"/>
              </a:ext>
            </a:extLst>
          </p:cNvPr>
          <p:cNvSpPr txBox="1"/>
          <p:nvPr/>
        </p:nvSpPr>
        <p:spPr>
          <a:xfrm>
            <a:off x="6804905" y="1730467"/>
            <a:ext cx="3710766" cy="246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0" tIns="0" rIns="0" bIns="0" numCol="1" spcCol="38100" rtlCol="0" anchor="t" anchorCtr="0">
            <a:spAutoFit/>
          </a:bodyPr>
          <a:lstStyle/>
          <a:p>
            <a:pPr marL="0" marR="0" lvl="0" indent="0" algn="ctr" defTabSz="2438338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Helvetica Neue"/>
              </a:rPr>
              <a:t>Extended Reality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sym typeface="Helvetica Neue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B81F81F-36B0-4899-948B-73959214EBE3}"/>
              </a:ext>
            </a:extLst>
          </p:cNvPr>
          <p:cNvGrpSpPr/>
          <p:nvPr/>
        </p:nvGrpSpPr>
        <p:grpSpPr>
          <a:xfrm>
            <a:off x="7143757" y="2127483"/>
            <a:ext cx="3127233" cy="1821835"/>
            <a:chOff x="5813910" y="2363129"/>
            <a:chExt cx="6382723" cy="3855106"/>
          </a:xfrm>
        </p:grpSpPr>
        <p:pic>
          <p:nvPicPr>
            <p:cNvPr id="22" name="Picture 21" descr="Intel NUC Kit NUC8i7HNK (Hades Canyon) i7-8705G Radeon RX Vega M GL Barebone System BOXNUC8I7HNK1">
              <a:extLst>
                <a:ext uri="{FF2B5EF4-FFF2-40B4-BE49-F238E27FC236}">
                  <a16:creationId xmlns:a16="http://schemas.microsoft.com/office/drawing/2014/main" id="{826C00CE-4B96-4D7E-A947-357B446568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396933" y="2363129"/>
              <a:ext cx="1289154" cy="1289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Cisco Catalyst 9130AX Series Access Points Data Sheet - Cisco">
              <a:extLst>
                <a:ext uri="{FF2B5EF4-FFF2-40B4-BE49-F238E27FC236}">
                  <a16:creationId xmlns:a16="http://schemas.microsoft.com/office/drawing/2014/main" id="{938B36CE-9678-435C-82D7-3F36BC566EE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5" t="2159" r="836" b="5930"/>
            <a:stretch/>
          </p:blipFill>
          <p:spPr bwMode="auto">
            <a:xfrm>
              <a:off x="8737013" y="4057352"/>
              <a:ext cx="608993" cy="434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6" descr="Amazon.com: Microsoft Hololens2 4GB RAM 64GB ROM VR Headset (Device ONLY) -  US Version : Cell Phones &amp; Accessories">
              <a:extLst>
                <a:ext uri="{FF2B5EF4-FFF2-40B4-BE49-F238E27FC236}">
                  <a16:creationId xmlns:a16="http://schemas.microsoft.com/office/drawing/2014/main" id="{062B1505-BF4A-4210-80D2-772A8770DD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6933" y="5245939"/>
              <a:ext cx="1545841" cy="972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5F136AE-AA00-44FA-A65D-DA966A19A2A5}"/>
                </a:ext>
              </a:extLst>
            </p:cNvPr>
            <p:cNvCxnSpPr>
              <a:endCxn id="23" idx="0"/>
            </p:cNvCxnSpPr>
            <p:nvPr/>
          </p:nvCxnSpPr>
          <p:spPr>
            <a:xfrm>
              <a:off x="9041509" y="3519377"/>
              <a:ext cx="1" cy="537975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17AE611-5672-4CB3-8CB0-583B08334C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60168" y="4525338"/>
              <a:ext cx="0" cy="644200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dash"/>
              <a:miter lim="400000"/>
              <a:headEnd type="triangle"/>
              <a:tailEnd type="triangle"/>
            </a:ln>
            <a:effectLst/>
            <a:sp3d/>
          </p:spPr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D407A5A-864F-4307-A146-57D8052AEA01}"/>
                </a:ext>
              </a:extLst>
            </p:cNvPr>
            <p:cNvSpPr txBox="1"/>
            <p:nvPr/>
          </p:nvSpPr>
          <p:spPr>
            <a:xfrm>
              <a:off x="10147676" y="5575317"/>
              <a:ext cx="933975" cy="4754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/>
            <a:p>
              <a:pPr marL="0" marR="0" lvl="0" indent="0" defTabSz="2438338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sym typeface="Helvetica Neue"/>
                </a:rPr>
                <a:t>Client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5D17A53-A5D0-45A5-B350-88C6911A34E7}"/>
                </a:ext>
              </a:extLst>
            </p:cNvPr>
            <p:cNvSpPr txBox="1"/>
            <p:nvPr/>
          </p:nvSpPr>
          <p:spPr>
            <a:xfrm>
              <a:off x="10057044" y="2793310"/>
              <a:ext cx="782279" cy="4754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/>
            <a:p>
              <a:pPr marL="0" marR="0" lvl="0" indent="0" defTabSz="2438338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sym typeface="Helvetica Neue"/>
                </a:rPr>
                <a:t>Edge</a:t>
              </a:r>
            </a:p>
          </p:txBody>
        </p:sp>
        <p:sp>
          <p:nvSpPr>
            <p:cNvPr id="29" name="Arrow: Curved Right 28">
              <a:extLst>
                <a:ext uri="{FF2B5EF4-FFF2-40B4-BE49-F238E27FC236}">
                  <a16:creationId xmlns:a16="http://schemas.microsoft.com/office/drawing/2014/main" id="{5BE1EEDA-6375-45AF-9F9A-EF244622F72B}"/>
                </a:ext>
              </a:extLst>
            </p:cNvPr>
            <p:cNvSpPr/>
            <p:nvPr/>
          </p:nvSpPr>
          <p:spPr>
            <a:xfrm>
              <a:off x="7612381" y="3557577"/>
              <a:ext cx="692471" cy="1267741"/>
            </a:xfrm>
            <a:prstGeom prst="curvedRightArrow">
              <a:avLst/>
            </a:prstGeom>
            <a:solidFill>
              <a:srgbClr val="0068B5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0" name="Arrow: Curved Right 29">
              <a:extLst>
                <a:ext uri="{FF2B5EF4-FFF2-40B4-BE49-F238E27FC236}">
                  <a16:creationId xmlns:a16="http://schemas.microsoft.com/office/drawing/2014/main" id="{FBDB7683-BB78-407E-B872-80AEBA3BF373}"/>
                </a:ext>
              </a:extLst>
            </p:cNvPr>
            <p:cNvSpPr/>
            <p:nvPr/>
          </p:nvSpPr>
          <p:spPr>
            <a:xfrm rot="10800000">
              <a:off x="9796826" y="3481150"/>
              <a:ext cx="692471" cy="1267741"/>
            </a:xfrm>
            <a:prstGeom prst="curvedRightArrow">
              <a:avLst/>
            </a:prstGeom>
            <a:solidFill>
              <a:srgbClr val="0068B5"/>
            </a:solidFill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lvl="0" indent="0" algn="ctr" defTabSz="8255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Helvetica Neue Medium"/>
                <a:cs typeface="Helvetica Neue Medium"/>
                <a:sym typeface="Helvetica Neue Medium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6085EC2-7815-460D-8A10-CD22A9C5D91F}"/>
                </a:ext>
              </a:extLst>
            </p:cNvPr>
            <p:cNvSpPr txBox="1"/>
            <p:nvPr/>
          </p:nvSpPr>
          <p:spPr>
            <a:xfrm>
              <a:off x="10649922" y="4001656"/>
              <a:ext cx="1546711" cy="4754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/>
            <a:p>
              <a:pPr marL="0" marR="0" lvl="0" indent="0" defTabSz="2438338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sym typeface="Helvetica Neue"/>
                </a:rPr>
                <a:t>“Sensing”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13057C4-9B8D-4147-8292-1A75D0B2DFA2}"/>
                </a:ext>
              </a:extLst>
            </p:cNvPr>
            <p:cNvSpPr txBox="1"/>
            <p:nvPr/>
          </p:nvSpPr>
          <p:spPr>
            <a:xfrm>
              <a:off x="5813910" y="3934407"/>
              <a:ext cx="1844155" cy="4754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txBody>
            <a:bodyPr rot="0" spcFirstLastPara="1" vertOverflow="overflow" horzOverflow="overflow" vert="horz" wrap="none" lIns="0" tIns="0" rIns="0" bIns="0" numCol="1" spcCol="38100" rtlCol="0" anchor="t" anchorCtr="0">
              <a:spAutoFit/>
            </a:bodyPr>
            <a:lstStyle/>
            <a:p>
              <a:pPr marL="0" marR="0" lvl="0" indent="0" defTabSz="2438338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sym typeface="Helvetica Neue"/>
                </a:rPr>
                <a:t>“Actuation”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85686444-A9F6-4634-8EE2-74DE7E452205}"/>
              </a:ext>
            </a:extLst>
          </p:cNvPr>
          <p:cNvSpPr txBox="1"/>
          <p:nvPr/>
        </p:nvSpPr>
        <p:spPr>
          <a:xfrm>
            <a:off x="7143757" y="5982002"/>
            <a:ext cx="46340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kern="0" dirty="0">
                <a:solidFill>
                  <a:schemeClr val="tx1"/>
                </a:solidFill>
                <a:sym typeface="Helvetica Neue"/>
              </a:rPr>
              <a:t>Motion to Photon Cycle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Helvetica Neue"/>
              </a:rPr>
              <a:t>: user tracking (“sensing”), computing (rendering) and display (“actuation”)</a:t>
            </a:r>
            <a:endParaRPr lang="en-US" sz="14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80E9967-4AF2-45AD-81E3-0654C03B5F53}"/>
              </a:ext>
            </a:extLst>
          </p:cNvPr>
          <p:cNvSpPr txBox="1"/>
          <p:nvPr/>
        </p:nvSpPr>
        <p:spPr>
          <a:xfrm>
            <a:off x="501581" y="5944140"/>
            <a:ext cx="50494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kern="0" dirty="0">
                <a:solidFill>
                  <a:schemeClr val="tx1"/>
                </a:solidFill>
                <a:sym typeface="Helvetica Neue"/>
              </a:rPr>
              <a:t>Control Cycle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Helvetica Neue"/>
              </a:rPr>
              <a:t>: sensing</a:t>
            </a:r>
            <a:r>
              <a:rPr lang="en-US" sz="1400" kern="0" dirty="0">
                <a:solidFill>
                  <a:schemeClr val="tx1"/>
                </a:solidFill>
                <a:sym typeface="Helvetica Neue"/>
              </a:rPr>
              <a:t> (I/O input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sym typeface="Helvetica Neue"/>
              </a:rPr>
              <a:t>), computing (control algorithm) and actuation (I/O output)</a:t>
            </a:r>
            <a:endParaRPr lang="en-US" sz="1400" dirty="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C970FBD-9A5E-4AB3-89C8-959EBDCBE465}"/>
              </a:ext>
            </a:extLst>
          </p:cNvPr>
          <p:cNvCxnSpPr/>
          <p:nvPr/>
        </p:nvCxnSpPr>
        <p:spPr bwMode="auto">
          <a:xfrm>
            <a:off x="7265035" y="4405745"/>
            <a:ext cx="0" cy="105294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8BE7DBE-1DB5-40EC-898D-965FA0A1324F}"/>
              </a:ext>
            </a:extLst>
          </p:cNvPr>
          <p:cNvCxnSpPr/>
          <p:nvPr/>
        </p:nvCxnSpPr>
        <p:spPr bwMode="auto">
          <a:xfrm>
            <a:off x="8224470" y="4375937"/>
            <a:ext cx="0" cy="105294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2FCE52A-23E1-41F6-BF5C-147C0B279A18}"/>
              </a:ext>
            </a:extLst>
          </p:cNvPr>
          <p:cNvCxnSpPr/>
          <p:nvPr/>
        </p:nvCxnSpPr>
        <p:spPr bwMode="auto">
          <a:xfrm>
            <a:off x="9729665" y="4405745"/>
            <a:ext cx="0" cy="105294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7E2F602-404E-4C60-A7A1-66E399095D97}"/>
              </a:ext>
            </a:extLst>
          </p:cNvPr>
          <p:cNvCxnSpPr/>
          <p:nvPr/>
        </p:nvCxnSpPr>
        <p:spPr bwMode="auto">
          <a:xfrm>
            <a:off x="10851884" y="4405745"/>
            <a:ext cx="0" cy="105294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3C17835B-9751-4DF3-9766-A2AC04F3F5BA}"/>
              </a:ext>
            </a:extLst>
          </p:cNvPr>
          <p:cNvSpPr txBox="1"/>
          <p:nvPr/>
        </p:nvSpPr>
        <p:spPr>
          <a:xfrm>
            <a:off x="8224470" y="4678131"/>
            <a:ext cx="1495385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Rendering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76FCA27-9405-480D-8A34-497FDBC074B6}"/>
              </a:ext>
            </a:extLst>
          </p:cNvPr>
          <p:cNvSpPr txBox="1"/>
          <p:nvPr/>
        </p:nvSpPr>
        <p:spPr>
          <a:xfrm>
            <a:off x="7265035" y="5061693"/>
            <a:ext cx="881438" cy="26161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HMD state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88E847A-DE93-48C4-A542-FCB4CF710D71}"/>
              </a:ext>
            </a:extLst>
          </p:cNvPr>
          <p:cNvSpPr txBox="1"/>
          <p:nvPr/>
        </p:nvSpPr>
        <p:spPr>
          <a:xfrm>
            <a:off x="9729661" y="5056916"/>
            <a:ext cx="975177" cy="26161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Video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296FA58-E2F4-4EBF-983F-3DF9E4B4E26F}"/>
              </a:ext>
            </a:extLst>
          </p:cNvPr>
          <p:cNvCxnSpPr/>
          <p:nvPr/>
        </p:nvCxnSpPr>
        <p:spPr bwMode="auto">
          <a:xfrm>
            <a:off x="7265035" y="4184073"/>
            <a:ext cx="3513801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65DD652-72DA-451C-AC55-673E7D463B47}"/>
              </a:ext>
            </a:extLst>
          </p:cNvPr>
          <p:cNvCxnSpPr>
            <a:cxnSpLocks/>
          </p:cNvCxnSpPr>
          <p:nvPr/>
        </p:nvCxnSpPr>
        <p:spPr bwMode="auto">
          <a:xfrm>
            <a:off x="7265035" y="5597236"/>
            <a:ext cx="959435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496004E-F839-4F1B-820A-AE867F9B9B8C}"/>
              </a:ext>
            </a:extLst>
          </p:cNvPr>
          <p:cNvCxnSpPr>
            <a:cxnSpLocks/>
          </p:cNvCxnSpPr>
          <p:nvPr/>
        </p:nvCxnSpPr>
        <p:spPr bwMode="auto">
          <a:xfrm>
            <a:off x="9729661" y="5601854"/>
            <a:ext cx="1122223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01A410E8-F3B3-4260-8D78-067143AE41C0}"/>
              </a:ext>
            </a:extLst>
          </p:cNvPr>
          <p:cNvSpPr txBox="1"/>
          <p:nvPr/>
        </p:nvSpPr>
        <p:spPr>
          <a:xfrm>
            <a:off x="8367868" y="5662128"/>
            <a:ext cx="12838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Latency bound for communication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640F6AA-4C65-4EF8-8E88-EB52BCD83A5D}"/>
              </a:ext>
            </a:extLst>
          </p:cNvPr>
          <p:cNvSpPr txBox="1"/>
          <p:nvPr/>
        </p:nvSpPr>
        <p:spPr>
          <a:xfrm>
            <a:off x="8238018" y="3985547"/>
            <a:ext cx="1283854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Motion to Photon Cycle</a:t>
            </a:r>
          </a:p>
        </p:txBody>
      </p:sp>
      <p:sp>
        <p:nvSpPr>
          <p:cNvPr id="55" name="Arc 54">
            <a:extLst>
              <a:ext uri="{FF2B5EF4-FFF2-40B4-BE49-F238E27FC236}">
                <a16:creationId xmlns:a16="http://schemas.microsoft.com/office/drawing/2014/main" id="{6D52CEE1-E3ED-4C67-8BD0-C17910FD887B}"/>
              </a:ext>
            </a:extLst>
          </p:cNvPr>
          <p:cNvSpPr/>
          <p:nvPr/>
        </p:nvSpPr>
        <p:spPr bwMode="auto">
          <a:xfrm rot="5196705" flipV="1">
            <a:off x="7987988" y="5443095"/>
            <a:ext cx="476706" cy="440789"/>
          </a:xfrm>
          <a:prstGeom prst="arc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6" name="Arc 55">
            <a:extLst>
              <a:ext uri="{FF2B5EF4-FFF2-40B4-BE49-F238E27FC236}">
                <a16:creationId xmlns:a16="http://schemas.microsoft.com/office/drawing/2014/main" id="{C41A7FC2-11AB-4649-8CE9-4C4BE27A829C}"/>
              </a:ext>
            </a:extLst>
          </p:cNvPr>
          <p:cNvSpPr/>
          <p:nvPr/>
        </p:nvSpPr>
        <p:spPr bwMode="auto">
          <a:xfrm rot="7986925">
            <a:off x="9413369" y="5653668"/>
            <a:ext cx="476706" cy="285636"/>
          </a:xfrm>
          <a:prstGeom prst="arc">
            <a:avLst>
              <a:gd name="adj1" fmla="val 12543700"/>
              <a:gd name="adj2" fmla="val 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375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2A9CD-012A-4963-98B6-1B7034FEC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Leading Use Cases and Requirements (Avnu Alliance WTSN Working Group)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3777F7-8EBC-49F9-8CEB-F25DD9CB4B7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April 2022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689B33-4EBA-4246-9217-056640FA8F1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Dave Cavalcanti, Intel Corporation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191103-2711-4A97-A6C1-0804DBB032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5</a:t>
            </a:fld>
            <a:endParaRPr lang="en-GB"/>
          </a:p>
        </p:txBody>
      </p:sp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FB6C91EA-175E-47EF-8E0A-D51123D78A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2799818"/>
              </p:ext>
            </p:extLst>
          </p:nvPr>
        </p:nvGraphicFramePr>
        <p:xfrm>
          <a:off x="1804737" y="1830390"/>
          <a:ext cx="8229600" cy="3795142"/>
        </p:xfrm>
        <a:graphic>
          <a:graphicData uri="http://schemas.openxmlformats.org/drawingml/2006/table">
            <a:tbl>
              <a:tblPr firstRow="1" bandRow="1"/>
              <a:tblGrid>
                <a:gridCol w="1647173">
                  <a:extLst>
                    <a:ext uri="{9D8B030D-6E8A-4147-A177-3AD203B41FA5}">
                      <a16:colId xmlns:a16="http://schemas.microsoft.com/office/drawing/2014/main" val="1823598337"/>
                    </a:ext>
                  </a:extLst>
                </a:gridCol>
                <a:gridCol w="1644667">
                  <a:extLst>
                    <a:ext uri="{9D8B030D-6E8A-4147-A177-3AD203B41FA5}">
                      <a16:colId xmlns:a16="http://schemas.microsoft.com/office/drawing/2014/main" val="1965667088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7741979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9837016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777910710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/>
                        <a:t>Mobile Robots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/>
                        <a:t>Live Events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/>
                        <a:t>Closed loop Control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/>
                        <a:t>AR/VR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77700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Typical area of service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/>
                        <a:t>Small/medium/large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Medium/large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200"/>
                        <a:t>Small/medium/large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Small/Medium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376261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End stations per area of service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100-500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&lt;5 devices/group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69327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Traffic Profile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Cyclic and Event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Continuous stream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Cyclic and Isochronous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Cyclic (UL), video (DL)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24364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Time Synchronization Accuracy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~1 µsec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µsec or better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µsec or better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~1 µsec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40835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Bounded Latency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 – 1msec (cyclic)</a:t>
                      </a:r>
                    </a:p>
                    <a:p>
                      <a:pPr marL="0" algn="l" defTabSz="457200" rtl="0" eaLnBrk="1" latinLnBrk="0" hangingPunct="1"/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 – 10 msec (events)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1msec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 – 1 </a:t>
                      </a:r>
                      <a:r>
                        <a:rPr lang="en-US" sz="1200" kern="120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(Cyclic)</a:t>
                      </a:r>
                    </a:p>
                    <a:p>
                      <a:pPr marL="0" algn="l" defTabSz="457200" rtl="0" eaLnBrk="1" latinLnBrk="0" hangingPunct="1"/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 – 100 </a:t>
                      </a:r>
                      <a:r>
                        <a:rPr lang="en-US" sz="1200" kern="120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ms</a:t>
                      </a:r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(Events)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to 10 msec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64782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Reliability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99.9 to 99.99%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99.9 to 99.99%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99.9 to 99.9999%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99.9 to 99.99%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79349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Security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Authentication, integrity and resilience to DOS/Interference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457200" rtl="0" eaLnBrk="1" latinLnBrk="0" hangingPunct="1"/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Authentication, privacy, resilience to DOS/Interference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Auth., integrity and resilience to DOS and time/QoS attacks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Auth., integrity and resilience to DOS.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30512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122F65B-D129-4B5F-82EE-25A83F065CC9}"/>
              </a:ext>
            </a:extLst>
          </p:cNvPr>
          <p:cNvSpPr txBox="1"/>
          <p:nvPr/>
        </p:nvSpPr>
        <p:spPr>
          <a:xfrm>
            <a:off x="1267325" y="5710534"/>
            <a:ext cx="5719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Ref: </a:t>
            </a:r>
            <a:r>
              <a:rPr lang="en-US" sz="1800" dirty="0">
                <a:solidFill>
                  <a:schemeClr val="tx1"/>
                </a:solidFill>
                <a:hlinkClick r:id="rId3"/>
              </a:rPr>
              <a:t>https://avnu.org/wirelessTSN/</a:t>
            </a:r>
            <a:endParaRPr lang="en-US" sz="1800" dirty="0">
              <a:solidFill>
                <a:schemeClr val="tx1"/>
              </a:solidFill>
            </a:endParaRPr>
          </a:p>
          <a:p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351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A669B-688D-4366-BF53-A43B5142D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E639C-76F7-45C1-ADE6-801683AC7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830390"/>
            <a:ext cx="10361084" cy="4494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Wide range of latency/reliability KPIs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Many use cases in the 1 to 50 msec latency range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Some use cases (e.g., motion control) need even lower latency 10’s to 100’s microsecs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Most mission-critical Enterprise and industrial applications that need “deterministic” service have predictable traffic flow behavior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Devices need service at periodic intervals for a fixed amount of data (known a priori)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Time-critical data needs to be delivered within a deadline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Practical scenarios are Managed, Enterprise &amp; Industrial IOT networks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Wi-Fi and WLAN networks are carefully planned and managed, including coverage tools, frequency planning, admission control policies, 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F54E6C-447A-4089-B69E-850DDB35F4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FC8DD-28B8-41F2-A7A5-683A4E27833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Dave Cavalcanti, Intel Corporation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460FBC2-5656-453A-A4B4-97B7876C7C9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April 2022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305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C011053-2F9E-4375-B771-C69D36B3B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Deterministic Wi-Fi</a:t>
            </a:r>
            <a:br>
              <a:rPr lang="en-US" dirty="0"/>
            </a:b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859FC9-C19A-4BA4-9243-51C87B6613A8}"/>
              </a:ext>
            </a:extLst>
          </p:cNvPr>
          <p:cNvSpPr/>
          <p:nvPr/>
        </p:nvSpPr>
        <p:spPr>
          <a:xfrm>
            <a:off x="2787934" y="3553510"/>
            <a:ext cx="2995683" cy="1884012"/>
          </a:xfrm>
          <a:prstGeom prst="rect">
            <a:avLst/>
          </a:prstGeom>
          <a:gradFill>
            <a:gsLst>
              <a:gs pos="0">
                <a:srgbClr val="0068B5"/>
              </a:gs>
              <a:gs pos="100000">
                <a:srgbClr val="00A3F6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2000" dirty="0">
                <a:latin typeface="IntelOne Display Medium" panose="020B0703020203020204" pitchFamily="34" charset="0"/>
              </a:rPr>
              <a:t>Wireless TSN</a:t>
            </a:r>
          </a:p>
          <a:p>
            <a:pPr algn="ctr">
              <a:spcBef>
                <a:spcPts val="600"/>
              </a:spcBef>
            </a:pPr>
            <a:r>
              <a:rPr lang="en-US" sz="1400" dirty="0"/>
              <a:t>Time synch (.1AS)</a:t>
            </a:r>
          </a:p>
          <a:p>
            <a:pPr algn="ctr">
              <a:spcBef>
                <a:spcPts val="600"/>
              </a:spcBef>
            </a:pPr>
            <a:r>
              <a:rPr lang="en-US" sz="1400" dirty="0"/>
              <a:t>Time-aware scheduling (.1Qbv)</a:t>
            </a:r>
          </a:p>
          <a:p>
            <a:pPr algn="ctr">
              <a:spcBef>
                <a:spcPts val="600"/>
              </a:spcBef>
            </a:pPr>
            <a:r>
              <a:rPr lang="en-US" sz="1400" dirty="0"/>
              <a:t>Redundancy (.1CB)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8F5D42-DF6C-4CDF-BE63-9FA58FC76DF6}"/>
              </a:ext>
            </a:extLst>
          </p:cNvPr>
          <p:cNvSpPr/>
          <p:nvPr/>
        </p:nvSpPr>
        <p:spPr>
          <a:xfrm>
            <a:off x="5915546" y="3553510"/>
            <a:ext cx="2995683" cy="1884012"/>
          </a:xfrm>
          <a:prstGeom prst="rect">
            <a:avLst/>
          </a:prstGeom>
          <a:gradFill>
            <a:gsLst>
              <a:gs pos="0">
                <a:srgbClr val="0068B5"/>
              </a:gs>
              <a:gs pos="100000">
                <a:srgbClr val="00A3F6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2000" dirty="0">
                <a:latin typeface="IntelOne Display Medium" panose="020B0703020203020204" pitchFamily="34" charset="0"/>
              </a:rPr>
              <a:t>Network</a:t>
            </a:r>
          </a:p>
          <a:p>
            <a:pPr algn="ctr">
              <a:spcBef>
                <a:spcPts val="600"/>
              </a:spcBef>
            </a:pPr>
            <a:r>
              <a:rPr lang="en-US" sz="1400" dirty="0"/>
              <a:t>E2E wireless-wired integration</a:t>
            </a:r>
            <a:br>
              <a:rPr lang="en-US" sz="1400" dirty="0"/>
            </a:br>
            <a:r>
              <a:rPr lang="en-US" sz="1400" dirty="0"/>
              <a:t>Management &amp; scheduling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E04862-A6E8-47C0-BFE0-144564BD36D6}"/>
              </a:ext>
            </a:extLst>
          </p:cNvPr>
          <p:cNvSpPr/>
          <p:nvPr/>
        </p:nvSpPr>
        <p:spPr>
          <a:xfrm>
            <a:off x="2787934" y="1544988"/>
            <a:ext cx="2995683" cy="1884012"/>
          </a:xfrm>
          <a:prstGeom prst="rect">
            <a:avLst/>
          </a:prstGeom>
          <a:gradFill>
            <a:gsLst>
              <a:gs pos="0">
                <a:srgbClr val="0068B5"/>
              </a:gs>
              <a:gs pos="100000">
                <a:srgbClr val="00A3F6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2000" dirty="0">
                <a:latin typeface="IntelOne Display Medium" panose="020B0703020203020204" pitchFamily="34" charset="0"/>
              </a:rPr>
              <a:t>Enablers</a:t>
            </a:r>
          </a:p>
          <a:p>
            <a:pPr algn="ctr">
              <a:spcBef>
                <a:spcPts val="600"/>
              </a:spcBef>
            </a:pPr>
            <a:r>
              <a:rPr lang="en-US" sz="1400" dirty="0"/>
              <a:t>6 GHz</a:t>
            </a:r>
            <a:br>
              <a:rPr lang="en-US" sz="1400" dirty="0"/>
            </a:br>
            <a:r>
              <a:rPr lang="en-US" sz="1400" dirty="0"/>
              <a:t>Multi-radio clients/ APs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48249C-2668-42CD-885D-D556A55ED290}"/>
              </a:ext>
            </a:extLst>
          </p:cNvPr>
          <p:cNvSpPr/>
          <p:nvPr/>
        </p:nvSpPr>
        <p:spPr>
          <a:xfrm>
            <a:off x="5915546" y="1544988"/>
            <a:ext cx="2995683" cy="1884012"/>
          </a:xfrm>
          <a:prstGeom prst="rect">
            <a:avLst/>
          </a:prstGeom>
          <a:gradFill>
            <a:gsLst>
              <a:gs pos="0">
                <a:srgbClr val="0068B5"/>
              </a:gs>
              <a:gs pos="100000">
                <a:srgbClr val="00A3F6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en-US" sz="2000" dirty="0">
                <a:latin typeface="IntelOne Display Medium" panose="020B0703020203020204" pitchFamily="34" charset="0"/>
              </a:rPr>
              <a:t>Core Capabilities</a:t>
            </a:r>
          </a:p>
          <a:p>
            <a:pPr algn="ctr">
              <a:spcBef>
                <a:spcPts val="600"/>
              </a:spcBef>
            </a:pPr>
            <a:r>
              <a:rPr lang="en-US" sz="1600" dirty="0"/>
              <a:t>QoS management</a:t>
            </a:r>
          </a:p>
          <a:p>
            <a:pPr algn="ctr">
              <a:spcBef>
                <a:spcPts val="600"/>
              </a:spcBef>
            </a:pPr>
            <a:r>
              <a:rPr lang="en-US" sz="1400" dirty="0"/>
              <a:t>802.11ax: OFDMA, Triggered access</a:t>
            </a:r>
          </a:p>
          <a:p>
            <a:pPr algn="ctr">
              <a:spcBef>
                <a:spcPts val="600"/>
              </a:spcBef>
            </a:pPr>
            <a:r>
              <a:rPr lang="en-US" sz="1400" dirty="0"/>
              <a:t>802.11be MLO, 320 MHz, SCS, Restricted TWT</a:t>
            </a:r>
          </a:p>
        </p:txBody>
      </p:sp>
      <p:sp>
        <p:nvSpPr>
          <p:cNvPr id="12" name="Diamond 11">
            <a:extLst>
              <a:ext uri="{FF2B5EF4-FFF2-40B4-BE49-F238E27FC236}">
                <a16:creationId xmlns:a16="http://schemas.microsoft.com/office/drawing/2014/main" id="{7CCB90BF-9CE7-4C93-9499-4D62A1EDA981}"/>
              </a:ext>
            </a:extLst>
          </p:cNvPr>
          <p:cNvSpPr/>
          <p:nvPr/>
        </p:nvSpPr>
        <p:spPr>
          <a:xfrm>
            <a:off x="4996597" y="2638270"/>
            <a:ext cx="1705970" cy="1705970"/>
          </a:xfrm>
          <a:prstGeom prst="diamond">
            <a:avLst/>
          </a:prstGeom>
          <a:gradFill>
            <a:gsLst>
              <a:gs pos="0">
                <a:srgbClr val="00285A"/>
              </a:gs>
              <a:gs pos="100000">
                <a:srgbClr val="004A86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182880" rtlCol="0" anchor="ctr"/>
          <a:lstStyle/>
          <a:p>
            <a:pPr algn="ctr"/>
            <a:r>
              <a:rPr lang="en-US" sz="1400" dirty="0">
                <a:solidFill>
                  <a:schemeClr val="accent3"/>
                </a:solidFill>
              </a:rPr>
              <a:t>Deterministic </a:t>
            </a:r>
            <a:br>
              <a:rPr lang="en-US" sz="1400" dirty="0">
                <a:solidFill>
                  <a:schemeClr val="accent3"/>
                </a:solidFill>
              </a:rPr>
            </a:br>
            <a:r>
              <a:rPr lang="en-US" sz="1400" dirty="0">
                <a:solidFill>
                  <a:schemeClr val="accent3"/>
                </a:solidFill>
              </a:rPr>
              <a:t>Wi-Fi Enabling </a:t>
            </a:r>
            <a:br>
              <a:rPr lang="en-US" sz="1400" dirty="0">
                <a:solidFill>
                  <a:schemeClr val="accent3"/>
                </a:solidFill>
              </a:rPr>
            </a:br>
            <a:r>
              <a:rPr lang="en-US" sz="1400" dirty="0">
                <a:solidFill>
                  <a:schemeClr val="accent3"/>
                </a:solidFill>
              </a:rPr>
              <a:t>Tools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B6FEE-8F53-45E0-8453-36CACE5FA87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April 2022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1800FD-9EF0-461E-8214-5DF0789A124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Dave Cavalcanti, Intel Corporation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E75D8B-C82E-4084-B687-2F6767A2AA7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260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1E79F72-A9ED-4D78-960C-B7F804A7066C}"/>
              </a:ext>
            </a:extLst>
          </p:cNvPr>
          <p:cNvSpPr/>
          <p:nvPr/>
        </p:nvSpPr>
        <p:spPr bwMode="auto">
          <a:xfrm>
            <a:off x="6801964" y="3508018"/>
            <a:ext cx="2464806" cy="1828155"/>
          </a:xfrm>
          <a:prstGeom prst="roundRect">
            <a:avLst>
              <a:gd name="adj" fmla="val 8704"/>
            </a:avLst>
          </a:prstGeom>
          <a:solidFill>
            <a:srgbClr val="EBF2D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0500" tIns="25718" rIns="40500" bIns="25718" numCol="1" rtlCol="0" anchor="t" anchorCtr="0" compatLnSpc="1">
            <a:prstTxWarp prst="textNoShape">
              <a:avLst/>
            </a:prstTxWarp>
          </a:bodyPr>
          <a:lstStyle/>
          <a:p>
            <a:pPr algn="ctr" defTabSz="514350" fontAlgn="base">
              <a:spcBef>
                <a:spcPct val="50000"/>
              </a:spcBef>
              <a:spcAft>
                <a:spcPct val="0"/>
              </a:spcAft>
            </a:pPr>
            <a:br>
              <a:rPr lang="en-US" sz="1575" b="1">
                <a:solidFill>
                  <a:srgbClr val="58585A">
                    <a:lumMod val="75000"/>
                  </a:srgbClr>
                </a:solidFill>
              </a:rPr>
            </a:br>
            <a:endParaRPr lang="en-US" sz="1575">
              <a:solidFill>
                <a:srgbClr val="58585A">
                  <a:lumMod val="75000"/>
                </a:srgbClr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77D2551-9833-456A-A29B-BB52BA678DF3}"/>
              </a:ext>
            </a:extLst>
          </p:cNvPr>
          <p:cNvSpPr/>
          <p:nvPr/>
        </p:nvSpPr>
        <p:spPr bwMode="auto">
          <a:xfrm>
            <a:off x="6892374" y="4547311"/>
            <a:ext cx="1236693" cy="371413"/>
          </a:xfrm>
          <a:prstGeom prst="ellipse">
            <a:avLst/>
          </a:prstGeom>
          <a:solidFill>
            <a:schemeClr val="tx2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0500" tIns="25718" rIns="40500" bIns="25718" numCol="1" rtlCol="0" anchor="ctr" anchorCtr="0" compatLnSpc="1">
            <a:prstTxWarp prst="textNoShape">
              <a:avLst/>
            </a:prstTxWarp>
          </a:bodyPr>
          <a:lstStyle/>
          <a:p>
            <a:pPr algn="ctr" defTabSz="514350" fontAlgn="base">
              <a:spcBef>
                <a:spcPct val="50000"/>
              </a:spcBef>
              <a:spcAft>
                <a:spcPct val="0"/>
              </a:spcAft>
            </a:pPr>
            <a:r>
              <a:rPr lang="en-US" sz="1050" b="1">
                <a:solidFill>
                  <a:schemeClr val="bg1"/>
                </a:solidFill>
              </a:rPr>
              <a:t>Bounded Latency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B7E9133-69EA-419A-A001-760DB5E7B4EE}"/>
              </a:ext>
            </a:extLst>
          </p:cNvPr>
          <p:cNvSpPr/>
          <p:nvPr/>
        </p:nvSpPr>
        <p:spPr bwMode="auto">
          <a:xfrm>
            <a:off x="7828100" y="4254680"/>
            <a:ext cx="1254740" cy="371413"/>
          </a:xfrm>
          <a:prstGeom prst="ellipse">
            <a:avLst/>
          </a:prstGeom>
          <a:solidFill>
            <a:schemeClr val="tx2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0500" tIns="25718" rIns="40500" bIns="25718" numCol="1" rtlCol="0" anchor="ctr" anchorCtr="0" compatLnSpc="1">
            <a:prstTxWarp prst="textNoShape">
              <a:avLst/>
            </a:prstTxWarp>
          </a:bodyPr>
          <a:lstStyle/>
          <a:p>
            <a:pPr algn="ctr" defTabSz="514350" fontAlgn="base">
              <a:spcBef>
                <a:spcPct val="50000"/>
              </a:spcBef>
              <a:spcAft>
                <a:spcPct val="0"/>
              </a:spcAft>
            </a:pPr>
            <a:r>
              <a:rPr lang="en-US" sz="1100" b="1">
                <a:solidFill>
                  <a:schemeClr val="bg1"/>
                </a:solidFill>
              </a:rPr>
              <a:t>Reliability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ADD5ABA-85C2-40B7-868A-FEA0CB7ABC6B}"/>
              </a:ext>
            </a:extLst>
          </p:cNvPr>
          <p:cNvSpPr/>
          <p:nvPr/>
        </p:nvSpPr>
        <p:spPr bwMode="auto">
          <a:xfrm>
            <a:off x="6927979" y="3918701"/>
            <a:ext cx="1342527" cy="371413"/>
          </a:xfrm>
          <a:prstGeom prst="ellipse">
            <a:avLst/>
          </a:prstGeom>
          <a:solidFill>
            <a:schemeClr val="tx2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0500" tIns="25718" rIns="40500" bIns="25718" numCol="1" rtlCol="0" anchor="ctr" anchorCtr="0" compatLnSpc="1">
            <a:prstTxWarp prst="textNoShape">
              <a:avLst/>
            </a:prstTxWarp>
          </a:bodyPr>
          <a:lstStyle/>
          <a:p>
            <a:pPr algn="ctr" defTabSz="514350" fontAlgn="base">
              <a:spcBef>
                <a:spcPct val="50000"/>
              </a:spcBef>
              <a:spcAft>
                <a:spcPct val="0"/>
              </a:spcAft>
            </a:pPr>
            <a:r>
              <a:rPr lang="en-US" sz="1100" b="1" dirty="0">
                <a:solidFill>
                  <a:schemeClr val="bg1"/>
                </a:solidFill>
              </a:rPr>
              <a:t>Synchronization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15FFB30-2707-48CA-9AD1-2EAB501D70BC}"/>
              </a:ext>
            </a:extLst>
          </p:cNvPr>
          <p:cNvSpPr/>
          <p:nvPr/>
        </p:nvSpPr>
        <p:spPr bwMode="auto">
          <a:xfrm>
            <a:off x="7648511" y="4903929"/>
            <a:ext cx="1434329" cy="371413"/>
          </a:xfrm>
          <a:prstGeom prst="ellipse">
            <a:avLst/>
          </a:prstGeom>
          <a:solidFill>
            <a:schemeClr val="tx2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40500" tIns="25718" rIns="40500" bIns="25718" numCol="1" rtlCol="0" anchor="ctr" anchorCtr="0" compatLnSpc="1">
            <a:prstTxWarp prst="textNoShape">
              <a:avLst/>
            </a:prstTxWarp>
          </a:bodyPr>
          <a:lstStyle/>
          <a:p>
            <a:pPr algn="ctr" defTabSz="514350" fontAlgn="base">
              <a:spcBef>
                <a:spcPct val="50000"/>
              </a:spcBef>
              <a:spcAft>
                <a:spcPct val="0"/>
              </a:spcAft>
            </a:pPr>
            <a:r>
              <a:rPr lang="en-US" sz="1200" b="1" dirty="0">
                <a:solidFill>
                  <a:schemeClr val="bg1"/>
                </a:solidFill>
              </a:rPr>
              <a:t>Resource </a:t>
            </a:r>
            <a:r>
              <a:rPr lang="en-US" sz="1200" b="1" dirty="0" err="1">
                <a:solidFill>
                  <a:schemeClr val="bg1"/>
                </a:solidFill>
              </a:rPr>
              <a:t>Mgmt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AF6DE0-099A-4ACB-A6A7-6FF2ED519A00}"/>
              </a:ext>
            </a:extLst>
          </p:cNvPr>
          <p:cNvSpPr/>
          <p:nvPr/>
        </p:nvSpPr>
        <p:spPr>
          <a:xfrm>
            <a:off x="7210290" y="3547089"/>
            <a:ext cx="1877779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14350" fontAlgn="base">
              <a:spcBef>
                <a:spcPct val="50000"/>
              </a:spcBef>
              <a:spcAft>
                <a:spcPct val="0"/>
              </a:spcAft>
            </a:pPr>
            <a:r>
              <a:rPr lang="en-US" sz="1350" b="1" u="sng">
                <a:solidFill>
                  <a:schemeClr val="tx2"/>
                </a:solidFill>
              </a:rPr>
              <a:t>TSN toolbox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C57CFE-81D2-4160-B28F-4B527057372D}"/>
              </a:ext>
            </a:extLst>
          </p:cNvPr>
          <p:cNvSpPr txBox="1"/>
          <p:nvPr/>
        </p:nvSpPr>
        <p:spPr>
          <a:xfrm>
            <a:off x="5079580" y="3624378"/>
            <a:ext cx="16257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tx2"/>
                </a:solidFill>
                <a:cs typeface="Neo Sans Intel"/>
              </a:rPr>
              <a:t>Time synchronization (802.1AS-2020)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7ECC3E-3C98-4886-B9F7-E6C1C863ABE9}"/>
              </a:ext>
            </a:extLst>
          </p:cNvPr>
          <p:cNvSpPr txBox="1"/>
          <p:nvPr/>
        </p:nvSpPr>
        <p:spPr>
          <a:xfrm>
            <a:off x="5035801" y="4663200"/>
            <a:ext cx="18081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100" b="1" dirty="0">
                <a:solidFill>
                  <a:schemeClr val="tx2"/>
                </a:solidFill>
                <a:cs typeface="Neo Sans Intel"/>
              </a:rPr>
              <a:t>Time-aware scheduling (802.1Qbv)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25B72F-4B8C-48C4-9D4A-15E1D037967B}"/>
              </a:ext>
            </a:extLst>
          </p:cNvPr>
          <p:cNvSpPr txBox="1"/>
          <p:nvPr/>
        </p:nvSpPr>
        <p:spPr>
          <a:xfrm>
            <a:off x="9356446" y="3772626"/>
            <a:ext cx="125302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100" b="1" dirty="0">
                <a:solidFill>
                  <a:schemeClr val="tx2"/>
                </a:solidFill>
                <a:cs typeface="Neo Sans Intel"/>
              </a:rPr>
              <a:t>Redundancy (802.1CB)</a:t>
            </a:r>
          </a:p>
          <a:p>
            <a:pPr>
              <a:spcBef>
                <a:spcPts val="600"/>
              </a:spcBef>
            </a:pPr>
            <a:r>
              <a:rPr lang="en-US" sz="1100" b="1" dirty="0">
                <a:solidFill>
                  <a:schemeClr val="tx2"/>
                </a:solidFill>
                <a:cs typeface="Neo Sans Intel"/>
              </a:rPr>
              <a:t>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5A91BD-BC87-45D4-A159-E36BB34435E0}"/>
              </a:ext>
            </a:extLst>
          </p:cNvPr>
          <p:cNvSpPr txBox="1"/>
          <p:nvPr/>
        </p:nvSpPr>
        <p:spPr>
          <a:xfrm>
            <a:off x="9423962" y="4663384"/>
            <a:ext cx="155914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100" b="1" dirty="0">
                <a:solidFill>
                  <a:schemeClr val="tx2"/>
                </a:solidFill>
                <a:cs typeface="Neo Sans Intel"/>
              </a:rPr>
              <a:t>TSN Config (802.1Qcc, P802.1Qdj)</a:t>
            </a:r>
          </a:p>
          <a:p>
            <a:pPr>
              <a:spcBef>
                <a:spcPts val="600"/>
              </a:spcBef>
            </a:pPr>
            <a:r>
              <a:rPr lang="en-US" sz="1100" b="1" dirty="0">
                <a:solidFill>
                  <a:schemeClr val="tx2"/>
                </a:solidFill>
                <a:cs typeface="Neo Sans Intel"/>
              </a:rPr>
              <a:t>…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2D23829-BCD3-4854-A2A3-97DAEEEBCC74}"/>
              </a:ext>
            </a:extLst>
          </p:cNvPr>
          <p:cNvCxnSpPr/>
          <p:nvPr/>
        </p:nvCxnSpPr>
        <p:spPr>
          <a:xfrm>
            <a:off x="6601473" y="3672349"/>
            <a:ext cx="0" cy="442943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04EB9E7D-02C8-4142-A17D-F94D4A502659}"/>
              </a:ext>
            </a:extLst>
          </p:cNvPr>
          <p:cNvCxnSpPr>
            <a:endCxn id="6" idx="2"/>
          </p:cNvCxnSpPr>
          <p:nvPr/>
        </p:nvCxnSpPr>
        <p:spPr>
          <a:xfrm>
            <a:off x="6601473" y="3918701"/>
            <a:ext cx="326506" cy="185707"/>
          </a:xfrm>
          <a:prstGeom prst="bentConnector3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5FC4C72-8F81-46B3-88D8-C0311769FCD5}"/>
              </a:ext>
            </a:extLst>
          </p:cNvPr>
          <p:cNvCxnSpPr/>
          <p:nvPr/>
        </p:nvCxnSpPr>
        <p:spPr>
          <a:xfrm>
            <a:off x="6619558" y="4631980"/>
            <a:ext cx="0" cy="442943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955FD4A3-99C8-42D4-8810-51535C542947}"/>
              </a:ext>
            </a:extLst>
          </p:cNvPr>
          <p:cNvCxnSpPr>
            <a:cxnSpLocks/>
          </p:cNvCxnSpPr>
          <p:nvPr/>
        </p:nvCxnSpPr>
        <p:spPr>
          <a:xfrm flipV="1">
            <a:off x="6619558" y="4815390"/>
            <a:ext cx="326507" cy="74456"/>
          </a:xfrm>
          <a:prstGeom prst="bentConnector3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513D112-1786-4AD9-9DE2-FF793564ADC2}"/>
              </a:ext>
            </a:extLst>
          </p:cNvPr>
          <p:cNvCxnSpPr/>
          <p:nvPr/>
        </p:nvCxnSpPr>
        <p:spPr>
          <a:xfrm>
            <a:off x="9362603" y="3918701"/>
            <a:ext cx="0" cy="442943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133ED196-7471-4904-9D06-0CA98928431D}"/>
              </a:ext>
            </a:extLst>
          </p:cNvPr>
          <p:cNvCxnSpPr>
            <a:cxnSpLocks/>
            <a:stCxn id="11" idx="1"/>
            <a:endCxn id="5" idx="6"/>
          </p:cNvCxnSpPr>
          <p:nvPr/>
        </p:nvCxnSpPr>
        <p:spPr>
          <a:xfrm rot="10800000" flipV="1">
            <a:off x="9082840" y="4111179"/>
            <a:ext cx="273606" cy="329207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E885F7B-79F4-4303-A3E0-FA53A1BB8FDA}"/>
              </a:ext>
            </a:extLst>
          </p:cNvPr>
          <p:cNvCxnSpPr>
            <a:cxnSpLocks/>
          </p:cNvCxnSpPr>
          <p:nvPr/>
        </p:nvCxnSpPr>
        <p:spPr>
          <a:xfrm flipH="1" flipV="1">
            <a:off x="9375538" y="4707348"/>
            <a:ext cx="1" cy="393161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74836DA4-4E2A-4D62-A4F9-79DD36418B0F}"/>
              </a:ext>
            </a:extLst>
          </p:cNvPr>
          <p:cNvCxnSpPr>
            <a:cxnSpLocks/>
            <a:endCxn id="7" idx="6"/>
          </p:cNvCxnSpPr>
          <p:nvPr/>
        </p:nvCxnSpPr>
        <p:spPr>
          <a:xfrm rot="10800000" flipV="1">
            <a:off x="9082840" y="4815390"/>
            <a:ext cx="274340" cy="274246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A69AF69-A71F-430C-8B09-ADCBBE64B1F1}"/>
              </a:ext>
            </a:extLst>
          </p:cNvPr>
          <p:cNvSpPr txBox="1"/>
          <p:nvPr/>
        </p:nvSpPr>
        <p:spPr>
          <a:xfrm>
            <a:off x="5079580" y="4039236"/>
            <a:ext cx="16257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tx1"/>
                </a:solidFill>
              </a:rPr>
              <a:t>802.1AS over 802.11 TM,/FTM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4027600-2DAD-4583-9017-E3FBEBBFAF7F}"/>
              </a:ext>
            </a:extLst>
          </p:cNvPr>
          <p:cNvSpPr txBox="1"/>
          <p:nvPr/>
        </p:nvSpPr>
        <p:spPr>
          <a:xfrm>
            <a:off x="10023155" y="4172735"/>
            <a:ext cx="16587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/>
                </a:solidFill>
              </a:rPr>
              <a:t>802.11be Multi-link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1993FEF-D3EC-434A-B465-C152A99B0BFE}"/>
              </a:ext>
            </a:extLst>
          </p:cNvPr>
          <p:cNvSpPr txBox="1"/>
          <p:nvPr/>
        </p:nvSpPr>
        <p:spPr>
          <a:xfrm>
            <a:off x="4702153" y="5332396"/>
            <a:ext cx="57451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</a:rPr>
              <a:t>Clear requirements mapped to 802.11ax and 802.11be features to meet the deadlines within the BSS: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</a:rPr>
              <a:t>Scheduling (802.11ax)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</a:rPr>
              <a:t>802.11be Enhancements: SCS/Flow QoS Characteristics and </a:t>
            </a:r>
            <a:r>
              <a:rPr lang="en-US" sz="1400" b="1" dirty="0" err="1">
                <a:solidFill>
                  <a:schemeClr val="tx1"/>
                </a:solidFill>
              </a:rPr>
              <a:t>rTWT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CB27BB5-12D4-4561-8035-81B7F7D62242}"/>
              </a:ext>
            </a:extLst>
          </p:cNvPr>
          <p:cNvSpPr txBox="1"/>
          <p:nvPr/>
        </p:nvSpPr>
        <p:spPr>
          <a:xfrm>
            <a:off x="5273964" y="2716487"/>
            <a:ext cx="6554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Example TSN tools (</a:t>
            </a:r>
            <a:r>
              <a:rPr lang="en-US" sz="2000" b="1" dirty="0">
                <a:solidFill>
                  <a:schemeClr val="tx1"/>
                </a:solidFill>
              </a:rPr>
              <a:t>not a complete list</a:t>
            </a:r>
            <a:r>
              <a:rPr lang="en-US" sz="2000" dirty="0">
                <a:solidFill>
                  <a:schemeClr val="tx1"/>
                </a:solidFill>
              </a:rPr>
              <a:t>) enabled by 802.11</a:t>
            </a:r>
          </a:p>
        </p:txBody>
      </p:sp>
      <p:sp>
        <p:nvSpPr>
          <p:cNvPr id="27" name="Title 26">
            <a:extLst>
              <a:ext uri="{FF2B5EF4-FFF2-40B4-BE49-F238E27FC236}">
                <a16:creationId xmlns:a16="http://schemas.microsoft.com/office/drawing/2014/main" id="{95EE4709-63BC-4099-B983-4FDA74216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TSN “toolbox” and 802.11 (Wi-Fi) support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4976F4-0D0B-4E47-8C35-65E7CF12FD6F}"/>
              </a:ext>
            </a:extLst>
          </p:cNvPr>
          <p:cNvSpPr txBox="1"/>
          <p:nvPr/>
        </p:nvSpPr>
        <p:spPr>
          <a:xfrm>
            <a:off x="786764" y="1896214"/>
            <a:ext cx="100242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Time-Sensitive Networking (TSN) = deterministic data delivery with bounded latency without loss due to congestion or errors. </a:t>
            </a:r>
            <a:r>
              <a:rPr lang="en-US" sz="1800" dirty="0">
                <a:solidFill>
                  <a:schemeClr val="tx1"/>
                </a:solidFill>
                <a:sym typeface="Helvetica Neue"/>
              </a:rPr>
              <a:t>Standards defined by the IEEE 802.1 TSN Task Group.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6" name="Date Placeholder 25">
            <a:extLst>
              <a:ext uri="{FF2B5EF4-FFF2-40B4-BE49-F238E27FC236}">
                <a16:creationId xmlns:a16="http://schemas.microsoft.com/office/drawing/2014/main" id="{8165A765-575E-4ABE-A068-D697B8D465E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April 2022</a:t>
            </a:r>
            <a:endParaRPr lang="en-GB"/>
          </a:p>
        </p:txBody>
      </p:sp>
      <p:sp>
        <p:nvSpPr>
          <p:cNvPr id="29" name="Footer Placeholder 28">
            <a:extLst>
              <a:ext uri="{FF2B5EF4-FFF2-40B4-BE49-F238E27FC236}">
                <a16:creationId xmlns:a16="http://schemas.microsoft.com/office/drawing/2014/main" id="{FDA13AC7-5F2E-48A3-977B-D7A7DAAB2EB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/>
              <a:t>Dave Cavalcanti, Intel Corporation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73CB1F2E-E7DB-4F50-B435-29DB5490DBB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395AE1DD-5A63-4F04-8DC5-4EDCC1E9B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580" y="2827276"/>
            <a:ext cx="3785449" cy="1312896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C57F765D-1EAA-4BEE-8470-2BB3DF5A22C8}"/>
              </a:ext>
            </a:extLst>
          </p:cNvPr>
          <p:cNvSpPr txBox="1"/>
          <p:nvPr/>
        </p:nvSpPr>
        <p:spPr>
          <a:xfrm>
            <a:off x="626718" y="4449734"/>
            <a:ext cx="3660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802.1AS</a:t>
            </a:r>
            <a:r>
              <a:rPr lang="en-US" sz="2000" b="1" dirty="0">
                <a:solidFill>
                  <a:schemeClr val="tx1"/>
                </a:solidFill>
              </a:rPr>
              <a:t> + 802.1Qbv enable synchronous application cycle</a:t>
            </a:r>
            <a:r>
              <a:rPr lang="en-US" dirty="0">
                <a:solidFill>
                  <a:schemeClr val="tx1"/>
                </a:solidFill>
              </a:rPr>
              <a:t>: </a:t>
            </a:r>
          </a:p>
          <a:p>
            <a:r>
              <a:rPr lang="en-US" dirty="0">
                <a:solidFill>
                  <a:schemeClr val="tx1"/>
                </a:solidFill>
              </a:rPr>
              <a:t>→ deterministic/periodic data with delivery deadlines</a:t>
            </a:r>
          </a:p>
        </p:txBody>
      </p:sp>
      <p:sp>
        <p:nvSpPr>
          <p:cNvPr id="37" name="Right Brace 36">
            <a:extLst>
              <a:ext uri="{FF2B5EF4-FFF2-40B4-BE49-F238E27FC236}">
                <a16:creationId xmlns:a16="http://schemas.microsoft.com/office/drawing/2014/main" id="{4A6EFA36-1A67-414C-A9E1-E4A1A05C0863}"/>
              </a:ext>
            </a:extLst>
          </p:cNvPr>
          <p:cNvSpPr/>
          <p:nvPr/>
        </p:nvSpPr>
        <p:spPr bwMode="auto">
          <a:xfrm>
            <a:off x="4265887" y="5368160"/>
            <a:ext cx="279074" cy="646331"/>
          </a:xfrm>
          <a:prstGeom prst="righ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12457D3A-775D-4BFE-9E01-E4399AC0904C}"/>
              </a:ext>
            </a:extLst>
          </p:cNvPr>
          <p:cNvCxnSpPr>
            <a:cxnSpLocks/>
          </p:cNvCxnSpPr>
          <p:nvPr/>
        </p:nvCxnSpPr>
        <p:spPr bwMode="auto">
          <a:xfrm rot="10800000" flipV="1">
            <a:off x="3941877" y="4055264"/>
            <a:ext cx="1093924" cy="576715"/>
          </a:xfrm>
          <a:prstGeom prst="bentConnector3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ADF30A54-260A-4CDA-BD4B-BD3713A28F9B}"/>
              </a:ext>
            </a:extLst>
          </p:cNvPr>
          <p:cNvCxnSpPr>
            <a:stCxn id="10" idx="1"/>
          </p:cNvCxnSpPr>
          <p:nvPr/>
        </p:nvCxnSpPr>
        <p:spPr bwMode="auto">
          <a:xfrm rot="10800000">
            <a:off x="3941877" y="4733018"/>
            <a:ext cx="1093924" cy="145627"/>
          </a:xfrm>
          <a:prstGeom prst="bentConnector3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591074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803565" y="276225"/>
            <a:ext cx="10361084" cy="1065213"/>
          </a:xfrm>
        </p:spPr>
        <p:txBody>
          <a:bodyPr/>
          <a:lstStyle/>
          <a:p>
            <a:pPr algn="l"/>
            <a:r>
              <a:rPr lang="en-US" dirty="0"/>
              <a:t>Evolution of Wi-Fi determinism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7EEB3-7ADA-A048-8CB6-BA3B5FEFBE6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08170" y="4484111"/>
            <a:ext cx="11631612" cy="1249362"/>
          </a:xfrm>
        </p:spPr>
        <p:txBody>
          <a:bodyPr/>
          <a:lstStyle/>
          <a:p>
            <a:r>
              <a:rPr lang="en-US" sz="1600" dirty="0"/>
              <a:t>Wi-Fi 5 (</a:t>
            </a:r>
            <a:r>
              <a:rPr lang="en-US" sz="1600" dirty="0">
                <a:solidFill>
                  <a:srgbClr val="00B0F0"/>
                </a:solidFill>
              </a:rPr>
              <a:t>SU</a:t>
            </a:r>
            <a:r>
              <a:rPr lang="en-US" sz="1600" dirty="0"/>
              <a:t>) experiences very high variability (&gt;&gt;100ms worst case) and effectively unbounded latency</a:t>
            </a:r>
          </a:p>
          <a:p>
            <a:r>
              <a:rPr lang="en-US" sz="1600" dirty="0"/>
              <a:t>Wi-Fi 6 (</a:t>
            </a:r>
            <a:r>
              <a:rPr lang="en-US" sz="1600" dirty="0">
                <a:solidFill>
                  <a:srgbClr val="92D050"/>
                </a:solidFill>
              </a:rPr>
              <a:t>ULOFDMA</a:t>
            </a:r>
            <a:r>
              <a:rPr lang="en-US" sz="1600" dirty="0"/>
              <a:t>) bounds max latency (&lt;100ms) </a:t>
            </a:r>
          </a:p>
          <a:p>
            <a:r>
              <a:rPr lang="en-US" sz="1600" dirty="0"/>
              <a:t>WiFi7 (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5073"/>
                </a:solidFill>
                <a:effectLst/>
                <a:uLnTx/>
                <a:uFillTx/>
                <a:latin typeface="CiscoSansTT ExtraLight"/>
                <a:ea typeface="ＭＳ Ｐゴシック" charset="0"/>
              </a:rPr>
              <a:t>SCS QoS Characteristics w/ 20ms period</a:t>
            </a:r>
            <a:r>
              <a:rPr lang="en-US" sz="1600" dirty="0"/>
              <a:t>) provides significant latency gain </a:t>
            </a:r>
            <a:r>
              <a:rPr lang="en-US" sz="1600" dirty="0" err="1"/>
              <a:t>w.r.t.</a:t>
            </a:r>
            <a:r>
              <a:rPr lang="en-US" sz="1600" dirty="0"/>
              <a:t> Wi-Fi 6 (&lt;25ms)</a:t>
            </a:r>
          </a:p>
          <a:p>
            <a:r>
              <a:rPr lang="en-US" sz="1600" dirty="0"/>
              <a:t>11be (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5073"/>
                </a:solidFill>
                <a:effectLst/>
                <a:uLnTx/>
                <a:uFillTx/>
                <a:latin typeface="CiscoSansTT ExtraLight"/>
                <a:ea typeface="ＭＳ Ｐゴシック" charset="0"/>
              </a:rPr>
              <a:t>SCS QoS Characteristics w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iscoSansTT ExtraLight"/>
                <a:ea typeface="ＭＳ Ｐゴシック" charset="0"/>
              </a:rPr>
              <a:t>/ 20ms period + start-time</a:t>
            </a:r>
            <a:r>
              <a:rPr lang="en-US" sz="1600" dirty="0"/>
              <a:t>)  expected to bound latency to more stringent (&lt;10ms) requirements </a:t>
            </a:r>
          </a:p>
          <a:p>
            <a:r>
              <a:rPr lang="en-US" sz="1600" dirty="0"/>
              <a:t>Wireless TSN (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BAB18"/>
                </a:solidFill>
                <a:effectLst/>
                <a:uLnTx/>
                <a:uFillTx/>
                <a:latin typeface="CiscoSansTT ExtraLight"/>
                <a:ea typeface="ＭＳ Ｐゴシック" charset="0"/>
              </a:rPr>
              <a:t>802.1Qbv</a:t>
            </a:r>
            <a:r>
              <a:rPr lang="en-US" sz="1600" dirty="0"/>
              <a:t>) manages E2E latency to within 1ms 98%-</a:t>
            </a:r>
            <a:r>
              <a:rPr lang="en-US" sz="1600" dirty="0" err="1"/>
              <a:t>ile</a:t>
            </a:r>
            <a:r>
              <a:rPr lang="en-US" sz="1600" dirty="0"/>
              <a:t> for </a:t>
            </a:r>
            <a:r>
              <a:rPr lang="en-US" sz="1600" u="sng" dirty="0"/>
              <a:t>scheduled</a:t>
            </a:r>
            <a:r>
              <a:rPr lang="en-US" sz="1600" dirty="0"/>
              <a:t> traffic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C9EA54-6A87-7CF8-B245-975D1459C21C}"/>
              </a:ext>
            </a:extLst>
          </p:cNvPr>
          <p:cNvSpPr txBox="1"/>
          <p:nvPr/>
        </p:nvSpPr>
        <p:spPr>
          <a:xfrm>
            <a:off x="6239968" y="6130637"/>
            <a:ext cx="49246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+mn-lt"/>
              </a:rPr>
              <a:t>* E2E includes host-to-host including L2 switch and WLAN hops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7CBC78-308E-4F48-B084-39A8CB96B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7130" y="909880"/>
            <a:ext cx="8333954" cy="3944454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2AE21B4-C764-4E14-885B-C340B9F7688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Dave Cavalcanti, Intel Corporation</a:t>
            </a:r>
          </a:p>
        </p:txBody>
      </p:sp>
    </p:spTree>
    <p:extLst>
      <p:ext uri="{BB962C8B-B14F-4D97-AF65-F5344CB8AC3E}">
        <p14:creationId xmlns:p14="http://schemas.microsoft.com/office/powerpoint/2010/main" val="209937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Blue theme 2015 16x9">
  <a:themeElements>
    <a:clrScheme name="Cisco White Template Colors_FINAL">
      <a:dk1>
        <a:srgbClr val="282828"/>
      </a:dk1>
      <a:lt1>
        <a:srgbClr val="005073"/>
      </a:lt1>
      <a:dk2>
        <a:srgbClr val="005073"/>
      </a:dk2>
      <a:lt2>
        <a:srgbClr val="FFFFFF"/>
      </a:lt2>
      <a:accent1>
        <a:srgbClr val="00BCEB"/>
      </a:accent1>
      <a:accent2>
        <a:srgbClr val="6EBE4A"/>
      </a:accent2>
      <a:accent3>
        <a:srgbClr val="005073"/>
      </a:accent3>
      <a:accent4>
        <a:srgbClr val="676767"/>
      </a:accent4>
      <a:accent5>
        <a:srgbClr val="FBAB18"/>
      </a:accent5>
      <a:accent6>
        <a:srgbClr val="E3241B"/>
      </a:accent6>
      <a:hlink>
        <a:srgbClr val="00BCEB"/>
      </a:hlink>
      <a:folHlink>
        <a:srgbClr val="005073"/>
      </a:folHlink>
    </a:clrScheme>
    <a:fontScheme name="CiscoSans True Type">
      <a:majorFont>
        <a:latin typeface="CiscoSansTT ExtraLight"/>
        <a:ea typeface=""/>
        <a:cs typeface=""/>
      </a:majorFont>
      <a:minorFont>
        <a:latin typeface="CiscoSansTT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isco Corporate Template Prototype_Aug_2017" id="{4E692306-BB5E-4389-8512-B70B45577D04}" vid="{BDAD62F5-9CDD-42BF-A677-E02F4F07310C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34018</TotalTime>
  <Words>1541</Words>
  <Application>Microsoft Office PowerPoint</Application>
  <PresentationFormat>Widescreen</PresentationFormat>
  <Paragraphs>309</Paragraphs>
  <Slides>14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CiscoSansTT ExtraLight</vt:lpstr>
      <vt:lpstr>Georgia</vt:lpstr>
      <vt:lpstr>IntelOne Display Medium</vt:lpstr>
      <vt:lpstr>Times New Roman</vt:lpstr>
      <vt:lpstr>Office Theme</vt:lpstr>
      <vt:lpstr>Blue theme 2015 16x9</vt:lpstr>
      <vt:lpstr>Document</vt:lpstr>
      <vt:lpstr>802.11be enhancements for TSN time-aware scheduling  and network management considerations</vt:lpstr>
      <vt:lpstr>Introduction</vt:lpstr>
      <vt:lpstr>Application Classes</vt:lpstr>
      <vt:lpstr>Use cases where deterministic connectivity service with bounded latency are critical</vt:lpstr>
      <vt:lpstr>Leading Use Cases and Requirements (Avnu Alliance WTSN Working Group)</vt:lpstr>
      <vt:lpstr>Requirement considerations</vt:lpstr>
      <vt:lpstr>Deterministic Wi-Fi </vt:lpstr>
      <vt:lpstr>TSN “toolbox” and 802.11 (Wi-Fi) support</vt:lpstr>
      <vt:lpstr>Evolution of Wi-Fi determinism</vt:lpstr>
      <vt:lpstr>Network Configuration &amp; Management</vt:lpstr>
      <vt:lpstr>WTSN Evolution</vt:lpstr>
      <vt:lpstr>TSN over WiFi 6 demo at MWC 2022</vt:lpstr>
      <vt:lpstr>Ecosystem activities in WBA and Avnu Alliance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Enhancements for QoS and low latency in 802.11be R1</dc:title>
  <dc:creator>Cavalcanti, Dave</dc:creator>
  <cp:lastModifiedBy>Cavalcanti, Dave</cp:lastModifiedBy>
  <cp:revision>29</cp:revision>
  <dcterms:created xsi:type="dcterms:W3CDTF">2020-10-20T19:57:38Z</dcterms:created>
  <dcterms:modified xsi:type="dcterms:W3CDTF">2022-04-20T15:36:43Z</dcterms:modified>
</cp:coreProperties>
</file>