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13" r:id="rId17"/>
    <p:sldId id="312" r:id="rId18"/>
    <p:sldId id="314" r:id="rId19"/>
    <p:sldId id="315" r:id="rId20"/>
    <p:sldId id="316" r:id="rId21"/>
    <p:sldId id="317" r:id="rId22"/>
    <p:sldId id="318" r:id="rId23"/>
    <p:sldId id="311" r:id="rId24"/>
    <p:sldId id="297" r:id="rId25"/>
    <p:sldId id="310" r:id="rId26"/>
    <p:sldId id="296" r:id="rId27"/>
    <p:sldId id="307" r:id="rId28"/>
    <p:sldId id="295" r:id="rId29"/>
    <p:sldId id="306" r:id="rId3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888" autoAdjust="0"/>
    <p:restoredTop sz="94660"/>
  </p:normalViewPr>
  <p:slideViewPr>
    <p:cSldViewPr>
      <p:cViewPr varScale="1">
        <p:scale>
          <a:sx n="95" d="100"/>
          <a:sy n="95" d="100"/>
        </p:scale>
        <p:origin x="108" y="13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4/8/2022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217658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075715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021689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939431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056527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669841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27</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367162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449872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780398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802.11-22/0630r0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April 2022</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0332-30-00bh-issues-tracking.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2/11-22-0435-00-00bh-open-issues-from-issues-tracking.ppt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2/11-22-0427-05-00bh-maad-mac-2-text.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hyperlink" Target="https://mentor.ieee.org/802.11/dcn/21/11-21-0332-34-00bh-issues-tracking.docx" TargetMode="External"/><Relationship Id="rId4" Type="http://schemas.openxmlformats.org/officeDocument/2006/relationships/hyperlink" Target="https://mentor.ieee.org/802.11/dcn/22/11-22-0560-00-00bh-cover-all-use-cases.pptx"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2/11-22-0158-03-00bh-sta-generated-device-id.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2/11-22-0187-02-00bh-network-generated-device-id.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2/11-22-0482-01-00bh-annex-for-opaque-device-id.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1379-03-00bh-proposed-text-for-id-query-action-frame.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2/11-22-0427-05-00bh-maad-mac-2-text.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1/11-21-1720-01-00bh-irm-advantages-and-use-cases.docx" TargetMode="External"/><Relationship Id="rId13" Type="http://schemas.openxmlformats.org/officeDocument/2006/relationships/hyperlink" Target="https://mentor.ieee.org/802.11/dcn/21/11-21-1379-03-00bh-proposed-text-for-id-query-action-frame.docx" TargetMode="External"/><Relationship Id="rId18" Type="http://schemas.openxmlformats.org/officeDocument/2006/relationships/hyperlink" Target="https://mentor.ieee.org/802.11/dcn/22/11-22-0154-00-00bh-opaque-device-id.pptx" TargetMode="External"/><Relationship Id="rId26" Type="http://schemas.openxmlformats.org/officeDocument/2006/relationships/hyperlink" Target="https://mentor.ieee.org/802.11/dcn/22/11-22-0473-00-00bh-rule-based-random-mac-sta-identification.pptx" TargetMode="External"/><Relationship Id="rId3" Type="http://schemas.openxmlformats.org/officeDocument/2006/relationships/hyperlink" Target="https://mentor.ieee.org/802.11/dcn/21/11-21-1083-00-00bh-a-signature-based-method-for-identifying-stas-with-randomized-mac-addresses.pptx" TargetMode="External"/><Relationship Id="rId21" Type="http://schemas.openxmlformats.org/officeDocument/2006/relationships/hyperlink" Target="https://mentor.ieee.org/802.11/dcn/22/11-22-0157-03-00bh-mac-address-designation-maad.pptx" TargetMode="External"/><Relationship Id="rId7" Type="http://schemas.openxmlformats.org/officeDocument/2006/relationships/hyperlink" Target="https://mentor.ieee.org/802.11/dcn/21/11-21-1673-10-00bh-proposed-text-for-irma.docx" TargetMode="External"/><Relationship Id="rId12" Type="http://schemas.openxmlformats.org/officeDocument/2006/relationships/hyperlink" Target="https://mentor.ieee.org/802.11/dcn/21/11-21-1378-00-00bh-client-id-query-concept.pptx" TargetMode="External"/><Relationship Id="rId17" Type="http://schemas.openxmlformats.org/officeDocument/2006/relationships/hyperlink" Target="https://mentor.ieee.org/802.11/dcn/22/11-22-0117-00-00bh-secure-device-id-exchange-concept.pptx" TargetMode="External"/><Relationship Id="rId25" Type="http://schemas.openxmlformats.org/officeDocument/2006/relationships/hyperlink" Target="https://mentor.ieee.org/802.11/dcn/22/11-22-0427-05-00bh-maad-mac-2-text.docx" TargetMode="External"/><Relationship Id="rId2" Type="http://schemas.openxmlformats.org/officeDocument/2006/relationships/notesSlide" Target="../notesSlides/notesSlide14.xml"/><Relationship Id="rId16" Type="http://schemas.openxmlformats.org/officeDocument/2006/relationships/hyperlink" Target="https://mentor.ieee.org/802.11/dcn/22/11-22-0025-00-00bh-tsid-analysis.docx" TargetMode="External"/><Relationship Id="rId20" Type="http://schemas.openxmlformats.org/officeDocument/2006/relationships/hyperlink" Target="https://mentor.ieee.org/802.11/dcn/22/11-22-0158-03-00bh-sta-generated-device-id.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585-12-00bh-identifiable-random-mac-address.pptx" TargetMode="External"/><Relationship Id="rId11" Type="http://schemas.openxmlformats.org/officeDocument/2006/relationships/hyperlink" Target="https://mentor.ieee.org/802.11/dcn/22/11-22-0085-00-00bh-irma-and-spoof-discussion.pptx" TargetMode="External"/><Relationship Id="rId24" Type="http://schemas.openxmlformats.org/officeDocument/2006/relationships/hyperlink" Target="https://mentor.ieee.org/802.11/dcn/22/11-22-0424-01-00bh-maad-mac-2-presentation.pptx" TargetMode="External"/><Relationship Id="rId5" Type="http://schemas.openxmlformats.org/officeDocument/2006/relationships/hyperlink" Target="https://mentor.ieee.org/802.11/dcn/22/11-22-0054-00-00bh-signature-based-rcm-sta-identification-solution-analyses.docx" TargetMode="External"/><Relationship Id="rId15" Type="http://schemas.openxmlformats.org/officeDocument/2006/relationships/hyperlink" Target="https://mentor.ieee.org/802.11/dcn/21/11-21-1839-01-00bh-transient-sta-id.pptx" TargetMode="External"/><Relationship Id="rId23" Type="http://schemas.openxmlformats.org/officeDocument/2006/relationships/hyperlink" Target="https://mentor.ieee.org/802.11/dcn/22/11-22-0187-02-00bh-network-generated-device-id.docx" TargetMode="External"/><Relationship Id="rId10" Type="http://schemas.openxmlformats.org/officeDocument/2006/relationships/hyperlink" Target="https://mentor.ieee.org/802.11/dcn/22/11-22-0118-00-00bh-irma-with-id-query.pptx" TargetMode="External"/><Relationship Id="rId19" Type="http://schemas.openxmlformats.org/officeDocument/2006/relationships/hyperlink" Target="https://mentor.ieee.org/802.11/dcn/22/11-22-0482-01-00bh-annex-for-opaque-device-id.docx" TargetMode="External"/><Relationship Id="rId4" Type="http://schemas.openxmlformats.org/officeDocument/2006/relationships/hyperlink" Target="https://mentor.ieee.org/802.11/dcn/21/11-21-2039-00-00bh-random-index-assisted-scheme-for-reducing-rcm-sta-identification-complexity.pptx" TargetMode="External"/><Relationship Id="rId9" Type="http://schemas.openxmlformats.org/officeDocument/2006/relationships/hyperlink" Target="https://mentor.ieee.org/802.11/dcn/21/11-21-2006-01-00bh-irm-analysis-uses-cases-criteria.docx" TargetMode="External"/><Relationship Id="rId14" Type="http://schemas.openxmlformats.org/officeDocument/2006/relationships/hyperlink" Target="https://mentor.ieee.org/802.11/dcn/21/11-21-1853-02-00bh-id-query-analysis.docx" TargetMode="External"/><Relationship Id="rId22" Type="http://schemas.openxmlformats.org/officeDocument/2006/relationships/hyperlink" Target="https://mentor.ieee.org/802.11/dcn/22/11-22-0301-02-00bh-maad-mac-text.docx"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s://mentor.ieee.org/802.11/dcn/20/11-20-1117-05-0rcm-rcm-sg-proposed-rcm-csd-draft.docx"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1/11-21-0332-30-00bh-issues-tracking.doc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TGbh-agenda-2022-April-12</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2022-04-08</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spid="_x0000_s1039" name="Document" r:id="rId4" imgW="10466184" imgH="2537736" progId="Word.Document.8">
                  <p:embed/>
                </p:oleObj>
              </mc:Choice>
              <mc:Fallback>
                <p:oleObj name="Document" r:id="rId4" imgW="10466184" imgH="2537736" progId="Word.Document.8">
                  <p:embed/>
                  <p:pic>
                    <p:nvPicPr>
                      <p:cNvPr id="0" name="Picture 3"/>
                      <p:cNvPicPr>
                        <a:picLocks noChangeAspect="1" noChangeArrowheads="1"/>
                      </p:cNvPicPr>
                      <p:nvPr/>
                    </p:nvPicPr>
                    <p:blipFill>
                      <a:blip r:embed="rId5"/>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Agenda – 7 April 2022</a:t>
            </a:r>
            <a:endParaRPr lang="en-GB" sz="3600" dirty="0"/>
          </a:p>
        </p:txBody>
      </p:sp>
      <p:sp>
        <p:nvSpPr>
          <p:cNvPr id="4098" name="Rectangle 2"/>
          <p:cNvSpPr>
            <a:spLocks noGrp="1" noChangeArrowheads="1"/>
          </p:cNvSpPr>
          <p:nvPr>
            <p:ph idx="1"/>
          </p:nvPr>
        </p:nvSpPr>
        <p:spPr>
          <a:xfrm>
            <a:off x="533400" y="1296986"/>
            <a:ext cx="11201400" cy="51784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dirty="0"/>
              <a:t>Attendance, noises/recording, meeting protocol reminders</a:t>
            </a:r>
          </a:p>
          <a:p>
            <a:pPr marL="457200" indent="-457200">
              <a:lnSpc>
                <a:spcPct val="90000"/>
              </a:lnSpc>
              <a:spcBef>
                <a:spcPts val="0"/>
              </a:spcBef>
              <a:spcAft>
                <a:spcPts val="600"/>
              </a:spcAft>
              <a:buFont typeface="Arial" panose="020B0604020202020204" pitchFamily="34" charset="0"/>
              <a:buChar char="•"/>
              <a:defRPr/>
            </a:pPr>
            <a:r>
              <a:rPr lang="en-US"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dirty="0"/>
              <a:t>Organization topics (see Backup slides)</a:t>
            </a:r>
          </a:p>
          <a:p>
            <a:pPr marL="457200" indent="-457200">
              <a:lnSpc>
                <a:spcPct val="90000"/>
              </a:lnSpc>
              <a:spcBef>
                <a:spcPts val="0"/>
              </a:spcBef>
              <a:spcAft>
                <a:spcPts val="600"/>
              </a:spcAft>
              <a:buFont typeface="Arial" panose="020B0604020202020204" pitchFamily="34" charset="0"/>
              <a:buChar char="•"/>
              <a:defRPr/>
            </a:pPr>
            <a:r>
              <a:rPr lang="en-US" dirty="0"/>
              <a:t>Issues Tracking: </a:t>
            </a:r>
            <a:r>
              <a:rPr lang="en-US" b="0" dirty="0">
                <a:hlinkClick r:id="rId3"/>
              </a:rPr>
              <a:t>11-21/0332r30</a:t>
            </a:r>
            <a:r>
              <a:rPr lang="en-US" b="0" dirty="0"/>
              <a:t> </a:t>
            </a:r>
            <a:endParaRPr lang="en-US" sz="2400" dirty="0"/>
          </a:p>
          <a:p>
            <a:pPr marL="457200" indent="-457200">
              <a:lnSpc>
                <a:spcPct val="90000"/>
              </a:lnSpc>
              <a:spcBef>
                <a:spcPts val="0"/>
              </a:spcBef>
              <a:spcAft>
                <a:spcPts val="600"/>
              </a:spcAft>
              <a:buFont typeface="Arial" panose="020B0604020202020204" pitchFamily="34" charset="0"/>
              <a:buChar char="•"/>
              <a:defRPr/>
            </a:pPr>
            <a:r>
              <a:rPr lang="en-US" dirty="0"/>
              <a:t>Contributions (next slide) </a:t>
            </a:r>
          </a:p>
          <a:p>
            <a:pPr marL="457200" indent="-457200">
              <a:lnSpc>
                <a:spcPct val="90000"/>
              </a:lnSpc>
              <a:spcBef>
                <a:spcPts val="0"/>
              </a:spcBef>
              <a:spcAft>
                <a:spcPts val="600"/>
              </a:spcAft>
              <a:buFont typeface="Arial" panose="020B0604020202020204" pitchFamily="34" charset="0"/>
              <a:buChar char="•"/>
              <a:defRPr/>
            </a:pPr>
            <a:r>
              <a:rPr lang="en-US" dirty="0"/>
              <a:t>Motions (slides 17-22)</a:t>
            </a:r>
          </a:p>
          <a:p>
            <a:pPr marL="457200" indent="-457200">
              <a:lnSpc>
                <a:spcPct val="90000"/>
              </a:lnSpc>
              <a:spcBef>
                <a:spcPts val="0"/>
              </a:spcBef>
              <a:spcAft>
                <a:spcPts val="600"/>
              </a:spcAft>
              <a:buFont typeface="Arial" panose="020B0604020202020204" pitchFamily="34" charset="0"/>
              <a:buChar char="•"/>
              <a:defRPr/>
            </a:pPr>
            <a:r>
              <a:rPr lang="en-US" dirty="0"/>
              <a:t>Timeline review</a:t>
            </a:r>
          </a:p>
          <a:p>
            <a:pPr marL="457200" indent="-457200">
              <a:lnSpc>
                <a:spcPct val="90000"/>
              </a:lnSpc>
              <a:spcBef>
                <a:spcPts val="0"/>
              </a:spcBef>
              <a:spcAft>
                <a:spcPts val="600"/>
              </a:spcAft>
              <a:buFont typeface="Arial" panose="020B0604020202020204" pitchFamily="34" charset="0"/>
              <a:buChar char="•"/>
              <a:defRPr/>
            </a:pPr>
            <a:r>
              <a:rPr lang="en-US" dirty="0"/>
              <a:t>Review of Issues Tracking uncovered items (margin comments, etc.)</a:t>
            </a:r>
            <a:r>
              <a:rPr lang="en-US" dirty="0">
                <a:hlinkClick r:id="rId4"/>
              </a:rPr>
              <a:t> 11-22/0435r0</a:t>
            </a:r>
            <a:r>
              <a:rPr lang="en-US" dirty="0"/>
              <a:t> </a:t>
            </a:r>
          </a:p>
          <a:p>
            <a:pPr marL="457200" indent="-457200">
              <a:lnSpc>
                <a:spcPct val="90000"/>
              </a:lnSpc>
              <a:spcBef>
                <a:spcPts val="0"/>
              </a:spcBef>
              <a:spcAft>
                <a:spcPts val="600"/>
              </a:spcAft>
              <a:buFont typeface="Arial" panose="020B0604020202020204" pitchFamily="34" charset="0"/>
              <a:buChar char="•"/>
              <a:defRPr/>
            </a:pPr>
            <a:r>
              <a:rPr lang="en-US" dirty="0"/>
              <a:t>WBA liaison response</a:t>
            </a:r>
          </a:p>
          <a:p>
            <a:pPr marL="457200" indent="-457200">
              <a:lnSpc>
                <a:spcPct val="90000"/>
              </a:lnSpc>
              <a:spcBef>
                <a:spcPts val="0"/>
              </a:spcBef>
              <a:spcAft>
                <a:spcPts val="600"/>
              </a:spcAft>
              <a:buFont typeface="Arial" panose="020B0604020202020204" pitchFamily="34" charset="0"/>
              <a:buChar char="•"/>
              <a:defRPr/>
            </a:pPr>
            <a:r>
              <a:rPr lang="en-US" dirty="0"/>
              <a:t>Next meetings: </a:t>
            </a:r>
          </a:p>
          <a:p>
            <a:pPr marL="857250" lvl="1" indent="-457200">
              <a:lnSpc>
                <a:spcPct val="90000"/>
              </a:lnSpc>
              <a:spcBef>
                <a:spcPts val="0"/>
              </a:spcBef>
              <a:spcAft>
                <a:spcPts val="600"/>
              </a:spcAft>
              <a:buFont typeface="Arial" panose="020B0604020202020204" pitchFamily="34" charset="0"/>
              <a:buChar char="•"/>
              <a:defRPr/>
            </a:pPr>
            <a:r>
              <a:rPr lang="en-US" dirty="0"/>
              <a:t>April 22, 19:00 ET, May interim (4 slots)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Contributions</a:t>
            </a:r>
            <a:endParaRPr lang="en-GB" sz="3600" dirty="0"/>
          </a:p>
        </p:txBody>
      </p:sp>
      <p:sp>
        <p:nvSpPr>
          <p:cNvPr id="4098" name="Rectangle 2"/>
          <p:cNvSpPr>
            <a:spLocks noGrp="1" noChangeArrowheads="1"/>
          </p:cNvSpPr>
          <p:nvPr>
            <p:ph idx="1"/>
          </p:nvPr>
        </p:nvSpPr>
        <p:spPr>
          <a:xfrm>
            <a:off x="533400" y="1524000"/>
            <a:ext cx="11201400" cy="4951414"/>
          </a:xfrm>
          <a:ln/>
        </p:spPr>
        <p:txBody>
          <a:bodyPr/>
          <a:lstStyle/>
          <a:p>
            <a:pPr marL="857250" lvl="1" indent="-457200">
              <a:lnSpc>
                <a:spcPct val="90000"/>
              </a:lnSpc>
              <a:spcBef>
                <a:spcPts val="0"/>
              </a:spcBef>
              <a:spcAft>
                <a:spcPts val="600"/>
              </a:spcAft>
              <a:buFont typeface="Arial" panose="020B0604020202020204" pitchFamily="34" charset="0"/>
              <a:buChar char="•"/>
              <a:defRPr/>
            </a:pPr>
            <a:r>
              <a:rPr lang="en-US" altLang="en-US" sz="2400" b="1" dirty="0">
                <a:solidFill>
                  <a:schemeClr val="tx1"/>
                </a:solidFill>
                <a:hlinkClick r:id="rId3"/>
              </a:rPr>
              <a:t>11-22/-0427r5</a:t>
            </a:r>
            <a:r>
              <a:rPr lang="en-US" altLang="en-US" sz="2400" b="1" dirty="0">
                <a:solidFill>
                  <a:schemeClr val="tx1"/>
                </a:solidFill>
              </a:rPr>
              <a:t>: MAAD MAC 2 text (Graham Smith)</a:t>
            </a:r>
            <a:endParaRPr lang="en-US" sz="2400" b="1" dirty="0"/>
          </a:p>
          <a:p>
            <a:pPr marL="857250" lvl="1" indent="-457200">
              <a:lnSpc>
                <a:spcPct val="90000"/>
              </a:lnSpc>
              <a:spcBef>
                <a:spcPts val="0"/>
              </a:spcBef>
              <a:spcAft>
                <a:spcPts val="600"/>
              </a:spcAft>
              <a:buFont typeface="Arial" panose="020B0604020202020204" pitchFamily="34" charset="0"/>
              <a:buChar char="•"/>
              <a:defRPr/>
            </a:pPr>
            <a:r>
              <a:rPr lang="en-US" sz="2400" b="1" dirty="0">
                <a:hlinkClick r:id="rId4"/>
              </a:rPr>
              <a:t>11-22/0560r0</a:t>
            </a:r>
            <a:r>
              <a:rPr lang="en-US" sz="2400" b="1" dirty="0"/>
              <a:t>: Cover all use cases (Graham Smith) </a:t>
            </a:r>
          </a:p>
          <a:p>
            <a:pPr marL="857250" lvl="1" indent="-457200">
              <a:lnSpc>
                <a:spcPct val="90000"/>
              </a:lnSpc>
              <a:spcBef>
                <a:spcPts val="0"/>
              </a:spcBef>
              <a:spcAft>
                <a:spcPts val="600"/>
              </a:spcAft>
              <a:buFont typeface="Arial" panose="020B0604020202020204" pitchFamily="34" charset="0"/>
              <a:buChar char="•"/>
              <a:defRPr/>
            </a:pPr>
            <a:r>
              <a:rPr lang="en-US" sz="2400" b="1" dirty="0"/>
              <a:t>Issues tracking update proposal</a:t>
            </a:r>
            <a:r>
              <a:rPr lang="en-US" sz="2800" dirty="0"/>
              <a:t>: </a:t>
            </a:r>
            <a:r>
              <a:rPr lang="en-US" sz="2800" b="0" dirty="0">
                <a:hlinkClick r:id="rId5"/>
              </a:rPr>
              <a:t>11-21/0332r34</a:t>
            </a:r>
            <a:r>
              <a:rPr lang="en-US" sz="2800" b="0" dirty="0"/>
              <a:t> 35? (Jay Yang)</a:t>
            </a:r>
            <a:endParaRPr lang="en-US" sz="2400" b="1" dirty="0"/>
          </a:p>
          <a:p>
            <a:pPr marL="857250" lvl="1" indent="-457200">
              <a:lnSpc>
                <a:spcPct val="90000"/>
              </a:lnSpc>
              <a:spcBef>
                <a:spcPts val="0"/>
              </a:spcBef>
              <a:spcAft>
                <a:spcPts val="600"/>
              </a:spcAft>
              <a:buFont typeface="Arial" panose="020B0604020202020204" pitchFamily="34" charset="0"/>
              <a:buChar char="•"/>
              <a:defRPr/>
            </a:pPr>
            <a:endParaRPr lang="en-US" sz="1600" dirty="0"/>
          </a:p>
          <a:p>
            <a:pPr marL="457200" indent="-457200">
              <a:lnSpc>
                <a:spcPct val="90000"/>
              </a:lnSpc>
              <a:spcBef>
                <a:spcPts val="0"/>
              </a:spcBef>
              <a:spcAft>
                <a:spcPts val="600"/>
              </a:spcAft>
              <a:buFont typeface="Arial" panose="020B0604020202020204" pitchFamily="34" charset="0"/>
              <a:buChar char="•"/>
              <a:defRPr/>
            </a:pPr>
            <a:endParaRPr 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325308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Motions</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Motions to see if we can get consensus on some draft text</a:t>
            </a:r>
          </a:p>
          <a:p>
            <a:pPr marL="857250" lvl="1" indent="-457200">
              <a:lnSpc>
                <a:spcPct val="90000"/>
              </a:lnSpc>
              <a:spcBef>
                <a:spcPts val="0"/>
              </a:spcBef>
              <a:spcAft>
                <a:spcPts val="600"/>
              </a:spcAft>
              <a:buFont typeface="Arial" panose="020B0604020202020204" pitchFamily="34" charset="0"/>
              <a:buChar char="•"/>
              <a:defRPr/>
            </a:pPr>
            <a:r>
              <a:rPr lang="en-US" sz="2800" dirty="0"/>
              <a:t>Discussion on proposed motions (see next slides)? </a:t>
            </a:r>
          </a:p>
          <a:p>
            <a:pPr marL="1257300" lvl="2" indent="-457200">
              <a:lnSpc>
                <a:spcPct val="90000"/>
              </a:lnSpc>
              <a:spcBef>
                <a:spcPts val="0"/>
              </a:spcBef>
              <a:spcAft>
                <a:spcPts val="600"/>
              </a:spcAft>
              <a:buFont typeface="Arial" panose="020B0604020202020204" pitchFamily="34" charset="0"/>
              <a:buChar char="•"/>
              <a:defRPr/>
            </a:pPr>
            <a:r>
              <a:rPr lang="en-US" sz="2400" dirty="0"/>
              <a:t>Any documents need to be updated (newer revisions)?</a:t>
            </a:r>
          </a:p>
          <a:p>
            <a:pPr marL="1257300" lvl="2" indent="-457200">
              <a:lnSpc>
                <a:spcPct val="90000"/>
              </a:lnSpc>
              <a:spcBef>
                <a:spcPts val="0"/>
              </a:spcBef>
              <a:spcAft>
                <a:spcPts val="600"/>
              </a:spcAft>
              <a:buFont typeface="Arial" panose="020B0604020202020204" pitchFamily="34" charset="0"/>
              <a:buChar char="•"/>
              <a:defRPr/>
            </a:pPr>
            <a:r>
              <a:rPr lang="en-US" sz="2400" dirty="0"/>
              <a:t>Proposals for combination of solutions</a:t>
            </a:r>
          </a:p>
          <a:p>
            <a:pPr marL="1257300" lvl="2" indent="-457200">
              <a:lnSpc>
                <a:spcPct val="90000"/>
              </a:lnSpc>
              <a:spcBef>
                <a:spcPts val="0"/>
              </a:spcBef>
              <a:spcAft>
                <a:spcPts val="600"/>
              </a:spcAft>
              <a:buFont typeface="Arial" panose="020B0604020202020204" pitchFamily="34" charset="0"/>
              <a:buChar char="•"/>
              <a:defRPr/>
            </a:pPr>
            <a:r>
              <a:rPr lang="en-US" sz="2400" dirty="0"/>
              <a:t>Other changes to motions?</a:t>
            </a:r>
            <a:endParaRPr lang="en-US" sz="2000" dirty="0"/>
          </a:p>
          <a:p>
            <a:pPr marL="857250" lvl="1" indent="-457200">
              <a:lnSpc>
                <a:spcPct val="90000"/>
              </a:lnSpc>
              <a:spcBef>
                <a:spcPts val="0"/>
              </a:spcBef>
              <a:spcAft>
                <a:spcPts val="600"/>
              </a:spcAft>
              <a:buFont typeface="Arial" panose="020B0604020202020204" pitchFamily="34" charset="0"/>
              <a:buChar char="•"/>
              <a:defRPr/>
            </a:pPr>
            <a:r>
              <a:rPr lang="en-US" sz="2800" b="1" dirty="0"/>
              <a:t>NOTES on motions:</a:t>
            </a:r>
            <a:endParaRPr lang="en-US" sz="2800" dirty="0"/>
          </a:p>
          <a:p>
            <a:pPr marL="1257300" lvl="2" indent="-457200">
              <a:lnSpc>
                <a:spcPct val="90000"/>
              </a:lnSpc>
              <a:spcBef>
                <a:spcPts val="0"/>
              </a:spcBef>
              <a:spcAft>
                <a:spcPts val="600"/>
              </a:spcAft>
              <a:buFont typeface="+mj-lt"/>
              <a:buAutoNum type="arabicPeriod"/>
              <a:defRPr/>
            </a:pPr>
            <a:r>
              <a:rPr lang="en-US" sz="2400" dirty="0"/>
              <a:t>Additional solutions might/can also be added to the draft, in future meetings/discussion.</a:t>
            </a:r>
          </a:p>
          <a:p>
            <a:pPr marL="1257300" lvl="2" indent="-457200">
              <a:lnSpc>
                <a:spcPct val="90000"/>
              </a:lnSpc>
              <a:spcBef>
                <a:spcPts val="0"/>
              </a:spcBef>
              <a:spcAft>
                <a:spcPts val="600"/>
              </a:spcAft>
              <a:buFont typeface="Arial" panose="020B0604020202020204" pitchFamily="34" charset="0"/>
              <a:buChar char="•"/>
              <a:defRPr/>
            </a:pPr>
            <a:endParaRPr lang="en-US" sz="14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4160789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#3 – 11-22/0158</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11-22/0158r3</a:t>
            </a:r>
            <a:r>
              <a:rPr lang="en-US" sz="2400" b="1" dirty="0">
                <a:effectLst/>
                <a:latin typeface="Calibri" panose="020F0502020204030204" pitchFamily="34" charset="0"/>
                <a:ea typeface="Times New Roman" panose="02020603050405020304" pitchFamily="18" charset="0"/>
              </a:rPr>
              <a:t> (STA generated device ID)</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a:p>
            <a:pPr marL="68580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38096300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#4 – 11-22/0187</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11-22/0187r2</a:t>
            </a:r>
            <a:r>
              <a:rPr lang="en-US" sz="2400" dirty="0">
                <a:effectLst/>
                <a:latin typeface="Calibri" panose="020F0502020204030204" pitchFamily="34" charset="0"/>
                <a:ea typeface="Times New Roman" panose="02020603050405020304" pitchFamily="18" charset="0"/>
              </a:rPr>
              <a:t> (</a:t>
            </a:r>
            <a:r>
              <a:rPr lang="en-US" sz="2400" b="1" dirty="0">
                <a:effectLst/>
                <a:latin typeface="Calibri" panose="020F0502020204030204" pitchFamily="34" charset="0"/>
                <a:ea typeface="Times New Roman" panose="02020603050405020304" pitchFamily="18" charset="0"/>
              </a:rPr>
              <a:t>Network generated device ID)</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a:p>
            <a:pPr marL="68580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14291974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12 April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#5 – 11-22/0482</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11-22/0482r1</a:t>
            </a:r>
            <a:r>
              <a:rPr lang="en-US" sz="2400" b="1" dirty="0">
                <a:effectLst/>
                <a:latin typeface="Calibri" panose="020F0502020204030204" pitchFamily="34" charset="0"/>
                <a:ea typeface="Times New Roman" panose="02020603050405020304" pitchFamily="18" charset="0"/>
              </a:rPr>
              <a:t> (Annex Text for Opaque Device ID)</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a:p>
            <a:pPr marL="685800" marR="0">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364387402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#6 – 11-21/1379</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11-21/1379r3</a:t>
            </a:r>
            <a:r>
              <a:rPr lang="en-US" sz="2400" dirty="0">
                <a:effectLst/>
                <a:latin typeface="Calibri" panose="020F0502020204030204" pitchFamily="34" charset="0"/>
                <a:ea typeface="Times New Roman" panose="02020603050405020304" pitchFamily="18" charset="0"/>
              </a:rPr>
              <a:t> (</a:t>
            </a:r>
            <a:r>
              <a:rPr lang="en-US" sz="2400" b="1" dirty="0">
                <a:effectLst/>
                <a:latin typeface="Calibri" panose="020F0502020204030204" pitchFamily="34" charset="0"/>
                <a:ea typeface="Times New Roman" panose="02020603050405020304" pitchFamily="18" charset="0"/>
              </a:rPr>
              <a:t>Proposed text for ID Query Action frame)</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dirty="0">
                <a:effectLst/>
                <a:latin typeface="Calibri" panose="020F0502020204030204" pitchFamily="34" charset="0"/>
                <a:ea typeface="Calibri" panose="020F0502020204030204" pitchFamily="34" charset="0"/>
              </a:rPr>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27127643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Motion #7 – 11-22/0427</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685800" marR="0">
              <a:spcBef>
                <a:spcPts val="0"/>
              </a:spcBef>
              <a:spcAft>
                <a:spcPts val="0"/>
              </a:spcAft>
            </a:pPr>
            <a:r>
              <a:rPr lang="en-US" b="1" dirty="0">
                <a:effectLst/>
                <a:latin typeface="Calibri" panose="020F0502020204030204" pitchFamily="34" charset="0"/>
                <a:ea typeface="Calibri" panose="020F0502020204030204" pitchFamily="34" charset="0"/>
              </a:rPr>
              <a:t>Move to incorporate the text changes into the P802.11bh draft as indicated in the following document:</a:t>
            </a:r>
            <a:endParaRPr lang="en-US" dirty="0">
              <a:effectLst/>
              <a:latin typeface="Calibri" panose="020F0502020204030204" pitchFamily="34" charset="0"/>
              <a:ea typeface="Calibri" panose="020F0502020204030204" pitchFamily="34" charset="0"/>
            </a:endParaRPr>
          </a:p>
          <a:p>
            <a:pPr marL="1143000" marR="0" lvl="2" indent="-228600">
              <a:spcBef>
                <a:spcPts val="0"/>
              </a:spcBef>
              <a:spcAft>
                <a:spcPts val="0"/>
              </a:spcAft>
              <a:buSzPts val="1000"/>
              <a:buFont typeface="Wingdings" panose="05000000000000000000" pitchFamily="2" charset="2"/>
              <a:buChar char=""/>
              <a:tabLst>
                <a:tab pos="1371600" algn="l"/>
              </a:tabLst>
            </a:pPr>
            <a:r>
              <a:rPr lang="en-US" sz="2400" b="1" u="sng" dirty="0">
                <a:solidFill>
                  <a:srgbClr val="0563C1"/>
                </a:solidFill>
                <a:effectLst/>
                <a:latin typeface="Calibri" panose="020F0502020204030204" pitchFamily="34" charset="0"/>
                <a:ea typeface="Times New Roman" panose="02020603050405020304" pitchFamily="18" charset="0"/>
                <a:hlinkClick r:id="rId3"/>
              </a:rPr>
              <a:t>11-22/0427r5</a:t>
            </a:r>
            <a:r>
              <a:rPr lang="en-US" sz="2400" b="1" dirty="0">
                <a:effectLst/>
                <a:latin typeface="Calibri" panose="020F0502020204030204" pitchFamily="34" charset="0"/>
                <a:ea typeface="Times New Roman" panose="02020603050405020304" pitchFamily="18" charset="0"/>
              </a:rPr>
              <a:t>  (MAAD MAC 2 text)</a:t>
            </a:r>
            <a:endParaRPr lang="en-US" sz="2400" dirty="0">
              <a:effectLst/>
              <a:latin typeface="Calibri" panose="020F0502020204030204" pitchFamily="34" charset="0"/>
              <a:ea typeface="Calibri" panose="020F0502020204030204" pitchFamily="34"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Moved: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Seconded:</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spcBef>
                <a:spcPts val="0"/>
              </a:spcBef>
              <a:spcAft>
                <a:spcPts val="0"/>
              </a:spcAft>
              <a:buSzPts val="1000"/>
              <a:buFont typeface="Courier New" panose="02070309020205020404" pitchFamily="49" charset="0"/>
              <a:buChar char="o"/>
              <a:tabLst>
                <a:tab pos="914400" algn="l"/>
              </a:tabLst>
            </a:pPr>
            <a:r>
              <a:rPr lang="en-GB" sz="2400" b="1" dirty="0">
                <a:effectLst/>
                <a:latin typeface="Calibri" panose="020F0502020204030204" pitchFamily="34" charset="0"/>
                <a:ea typeface="Times New Roman" panose="02020603050405020304" pitchFamily="18" charset="0"/>
                <a:cs typeface="Times New Roman" panose="02020603050405020304" pitchFamily="18" charset="0"/>
              </a:rPr>
              <a:t>Results: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37424407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idx="1"/>
          </p:nvPr>
        </p:nvSpPr>
        <p:spPr>
          <a:xfrm>
            <a:off x="609600" y="648492"/>
            <a:ext cx="10744200" cy="5826921"/>
          </a:xfrm>
          <a:ln/>
        </p:spPr>
        <p:txBody>
          <a:bodyPr/>
          <a:lstStyle/>
          <a:p>
            <a:pPr marL="0" indent="0">
              <a:lnSpc>
                <a:spcPct val="90000"/>
              </a:lnSpc>
              <a:spcBef>
                <a:spcPts val="0"/>
              </a:spcBef>
              <a:spcAft>
                <a:spcPts val="0"/>
              </a:spcAft>
              <a:defRPr/>
            </a:pPr>
            <a:r>
              <a:rPr lang="en-US" altLang="en-US" dirty="0">
                <a:solidFill>
                  <a:schemeClr val="tx1"/>
                </a:solidFill>
              </a:rPr>
              <a:t>Solution proposals received:</a:t>
            </a:r>
          </a:p>
          <a:p>
            <a:pPr marL="457200" indent="-457200">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3"/>
              </a:rPr>
              <a:t>11-21/1083r0</a:t>
            </a:r>
            <a:r>
              <a:rPr lang="en-US" altLang="en-US" sz="1400" dirty="0">
                <a:solidFill>
                  <a:schemeClr val="tx1"/>
                </a:solidFill>
              </a:rPr>
              <a:t>: A Signature-based Method for Identifying STAs … (reviewed July 15)</a:t>
            </a:r>
          </a:p>
          <a:p>
            <a:pPr marL="857250" lvl="1" indent="-457200">
              <a:lnSpc>
                <a:spcPct val="90000"/>
              </a:lnSpc>
              <a:spcBef>
                <a:spcPts val="0"/>
              </a:spcBef>
              <a:spcAft>
                <a:spcPts val="300"/>
              </a:spcAft>
              <a:buFont typeface="Arial" panose="020B0604020202020204" pitchFamily="34" charset="0"/>
              <a:buChar char="•"/>
              <a:defRPr/>
            </a:pPr>
            <a:r>
              <a:rPr lang="en-US" sz="1400" b="1" dirty="0">
                <a:hlinkClick r:id="rId4"/>
              </a:rPr>
              <a:t>11-21/2039r0</a:t>
            </a:r>
            <a:r>
              <a:rPr lang="en-US" sz="1400" b="1" dirty="0">
                <a:solidFill>
                  <a:schemeClr val="tx1"/>
                </a:solidFill>
              </a:rPr>
              <a:t>: Random index assisted scheme for reducing RCM STA id complexity (reviewed Jan 6)</a:t>
            </a:r>
          </a:p>
          <a:p>
            <a:pPr marL="857250" lvl="1" indent="-457200">
              <a:lnSpc>
                <a:spcPct val="90000"/>
              </a:lnSpc>
              <a:spcBef>
                <a:spcPts val="0"/>
              </a:spcBef>
              <a:spcAft>
                <a:spcPts val="300"/>
              </a:spcAft>
              <a:buFont typeface="Arial" panose="020B0604020202020204" pitchFamily="34" charset="0"/>
              <a:buChar char="•"/>
              <a:defRPr/>
            </a:pPr>
            <a:r>
              <a:rPr lang="en-US" sz="1400" b="1" dirty="0">
                <a:hlinkClick r:id="rId5"/>
              </a:rPr>
              <a:t>11-22/0054r0</a:t>
            </a:r>
            <a:r>
              <a:rPr lang="en-US" sz="1400" b="1" dirty="0">
                <a:solidFill>
                  <a:schemeClr val="tx1"/>
                </a:solidFill>
              </a:rPr>
              <a:t>: Signature based RCM STA identification solution analysis (reviewed Jan 11)</a:t>
            </a:r>
            <a:endParaRPr lang="en-US" altLang="en-US" sz="1400" b="1"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6"/>
              </a:rPr>
              <a:t>11-21/1585r12</a:t>
            </a:r>
            <a:r>
              <a:rPr lang="en-US" altLang="en-US" sz="1400" dirty="0">
                <a:solidFill>
                  <a:schemeClr val="tx1"/>
                </a:solidFill>
              </a:rPr>
              <a:t>: Identifiable Random MAC address (reviewed Nov 10, </a:t>
            </a:r>
            <a:r>
              <a:rPr lang="en-US" altLang="en-US" sz="1400" u="sng" dirty="0">
                <a:solidFill>
                  <a:schemeClr val="tx1"/>
                </a:solidFill>
              </a:rPr>
              <a:t>updated</a:t>
            </a:r>
            <a:r>
              <a:rPr lang="en-US" altLang="en-US" sz="1400"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7"/>
              </a:rPr>
              <a:t>11-21/1673r10</a:t>
            </a:r>
            <a:r>
              <a:rPr lang="en-US" altLang="en-US" sz="1400" b="1" dirty="0">
                <a:solidFill>
                  <a:schemeClr val="tx1"/>
                </a:solidFill>
              </a:rPr>
              <a:t>: Proposed Text for IRMA (briefly reviewed Oct 21, </a:t>
            </a:r>
            <a:r>
              <a:rPr lang="en-US" altLang="en-US" sz="1400" b="1" u="sng" dirty="0">
                <a:solidFill>
                  <a:schemeClr val="tx1"/>
                </a:solidFill>
              </a:rPr>
              <a:t>updated</a:t>
            </a:r>
            <a:r>
              <a:rPr lang="en-US" altLang="en-US" sz="1400" b="1"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8"/>
              </a:rPr>
              <a:t>11-21/1720r1</a:t>
            </a:r>
            <a:r>
              <a:rPr lang="en-US" altLang="en-US" sz="1400" b="1" dirty="0">
                <a:solidFill>
                  <a:schemeClr val="tx1"/>
                </a:solidFill>
              </a:rPr>
              <a:t>: IRM advantages and use cases (reviewed Nov 4)</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9"/>
              </a:rPr>
              <a:t>11-21/2006r1</a:t>
            </a:r>
            <a:r>
              <a:rPr lang="en-US" altLang="en-US" sz="1400" b="1" dirty="0">
                <a:solidFill>
                  <a:schemeClr val="tx1"/>
                </a:solidFill>
              </a:rPr>
              <a:t>: IRM analysis, use cases, criteria (reviewed Jan 6)</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0"/>
              </a:rPr>
              <a:t>11-22/0118r0</a:t>
            </a:r>
            <a:r>
              <a:rPr lang="en-US" altLang="en-US" sz="1400" b="1" dirty="0">
                <a:solidFill>
                  <a:schemeClr val="tx1"/>
                </a:solidFill>
              </a:rPr>
              <a:t>: IRMA with ID Query (reviewed Jan 18)</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1"/>
              </a:rPr>
              <a:t>11-22/0085r0</a:t>
            </a:r>
            <a:r>
              <a:rPr lang="en-US" altLang="en-US" sz="1400" b="1" dirty="0">
                <a:solidFill>
                  <a:schemeClr val="tx1"/>
                </a:solidFill>
              </a:rPr>
              <a:t>: IRMA and spoof discussion (</a:t>
            </a:r>
            <a:r>
              <a:rPr lang="en-US" altLang="en-US" sz="1400" b="1" u="sng" dirty="0">
                <a:solidFill>
                  <a:schemeClr val="tx1"/>
                </a:solidFill>
              </a:rPr>
              <a:t>not reviewed yet)</a:t>
            </a:r>
            <a:endParaRPr lang="en-US" altLang="en-US" sz="1400" b="1"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12"/>
              </a:rPr>
              <a:t>11-21/1378r0</a:t>
            </a:r>
            <a:r>
              <a:rPr lang="en-US" altLang="en-US" sz="1400" dirty="0">
                <a:solidFill>
                  <a:schemeClr val="tx1"/>
                </a:solidFill>
              </a:rPr>
              <a:t>: Client ID query concept (reviewed Aug 19)</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3"/>
              </a:rPr>
              <a:t>11-21/1379r3</a:t>
            </a:r>
            <a:r>
              <a:rPr lang="en-US" altLang="en-US" sz="1400" b="1" dirty="0">
                <a:solidFill>
                  <a:schemeClr val="tx1"/>
                </a:solidFill>
              </a:rPr>
              <a:t>: Proposed text for ID Query Action frame (reviewed Oct 21)</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4"/>
              </a:rPr>
              <a:t>11-21/1853r2</a:t>
            </a:r>
            <a:r>
              <a:rPr lang="en-US" altLang="en-US" sz="1400" b="1" dirty="0">
                <a:solidFill>
                  <a:schemeClr val="tx1"/>
                </a:solidFill>
              </a:rPr>
              <a:t>: ID Query analysis (reviewed Jan 11, </a:t>
            </a:r>
            <a:r>
              <a:rPr lang="en-US" altLang="en-US" sz="1400" b="1" u="sng" dirty="0">
                <a:solidFill>
                  <a:schemeClr val="tx1"/>
                </a:solidFill>
              </a:rPr>
              <a:t>updated)</a:t>
            </a:r>
            <a:endParaRPr lang="en-US" altLang="en-US" sz="1400" dirty="0">
              <a:solidFill>
                <a:schemeClr val="tx1"/>
              </a:solidFill>
            </a:endParaRPr>
          </a:p>
          <a:p>
            <a:pPr marL="457200" indent="-457200">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15"/>
              </a:rPr>
              <a:t>11-21/1839r1</a:t>
            </a:r>
            <a:r>
              <a:rPr lang="en-US" altLang="en-US" sz="1400" dirty="0">
                <a:solidFill>
                  <a:schemeClr val="tx1"/>
                </a:solidFill>
              </a:rPr>
              <a:t>: Transient STA ID (reviewed Nov 10, </a:t>
            </a:r>
            <a:r>
              <a:rPr lang="en-US" altLang="en-US" sz="1400" u="sng" dirty="0">
                <a:solidFill>
                  <a:schemeClr val="tx1"/>
                </a:solidFill>
              </a:rPr>
              <a:t>updated</a:t>
            </a:r>
            <a:r>
              <a:rPr lang="en-US" altLang="en-US" sz="1400" dirty="0">
                <a:solidFill>
                  <a:schemeClr val="tx1"/>
                </a:solidFill>
              </a:rPr>
              <a:t>)</a:t>
            </a:r>
          </a:p>
          <a:p>
            <a:pPr marL="857250" lvl="1" indent="-457200">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16"/>
              </a:rPr>
              <a:t>11-22/0025r0</a:t>
            </a:r>
            <a:r>
              <a:rPr lang="en-US" altLang="en-US" sz="1400" b="1" dirty="0">
                <a:solidFill>
                  <a:schemeClr val="tx1"/>
                </a:solidFill>
              </a:rPr>
              <a:t>: Transient STA ID analysis (reviewed Jan 11)</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17"/>
              </a:rPr>
              <a:t>11-22/0117r0</a:t>
            </a:r>
            <a:r>
              <a:rPr lang="en-US" altLang="en-US" sz="1400" dirty="0">
                <a:solidFill>
                  <a:schemeClr val="tx1"/>
                </a:solidFill>
              </a:rPr>
              <a:t>: Secure Device ID exchange concept (reviewed Jan 18)</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18"/>
              </a:rPr>
              <a:t>11-22/0154r0</a:t>
            </a:r>
            <a:r>
              <a:rPr lang="en-US" altLang="en-US" sz="1400" dirty="0">
                <a:solidFill>
                  <a:schemeClr val="tx1"/>
                </a:solidFill>
              </a:rPr>
              <a:t>: Opaque device ID (reviewed Jan 21)</a:t>
            </a:r>
          </a:p>
          <a:p>
            <a:pPr lvl="1">
              <a:lnSpc>
                <a:spcPct val="90000"/>
              </a:lnSpc>
              <a:spcBef>
                <a:spcPts val="0"/>
              </a:spcBef>
              <a:spcAft>
                <a:spcPts val="300"/>
              </a:spcAft>
              <a:buFont typeface="Arial" panose="020B0604020202020204" pitchFamily="34" charset="0"/>
              <a:buChar char="•"/>
              <a:defRPr/>
            </a:pPr>
            <a:r>
              <a:rPr lang="en-US" sz="1400" b="1" dirty="0">
                <a:hlinkClick r:id="rId19"/>
              </a:rPr>
              <a:t>11-22/0482r1</a:t>
            </a:r>
            <a:r>
              <a:rPr lang="en-US" sz="1400" b="1" dirty="0"/>
              <a:t>: Annex Text for Opaque Device ID (</a:t>
            </a:r>
            <a:r>
              <a:rPr lang="en-US" sz="1400" b="1" u="sng" dirty="0"/>
              <a:t>not reviewed yet)</a:t>
            </a:r>
            <a:endParaRPr lang="en-US" altLang="en-US" sz="1400" dirty="0">
              <a:solidFill>
                <a:schemeClr val="tx1"/>
              </a:solidFill>
            </a:endParaRP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20"/>
              </a:rPr>
              <a:t>11-22/0158r3</a:t>
            </a:r>
            <a:r>
              <a:rPr lang="en-US" altLang="en-US" sz="1400" dirty="0">
                <a:solidFill>
                  <a:schemeClr val="tx1"/>
                </a:solidFill>
              </a:rPr>
              <a:t>: STA generated device ID (reviewed Feb 8, </a:t>
            </a:r>
            <a:r>
              <a:rPr lang="en-US" altLang="en-US" sz="1400" u="sng" dirty="0">
                <a:solidFill>
                  <a:schemeClr val="tx1"/>
                </a:solidFill>
              </a:rPr>
              <a:t>updated</a:t>
            </a:r>
            <a:r>
              <a:rPr lang="en-US" altLang="en-US" sz="1400"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21"/>
              </a:rPr>
              <a:t>11-22/0157r3</a:t>
            </a:r>
            <a:r>
              <a:rPr lang="en-US" altLang="en-US" sz="1400" dirty="0">
                <a:solidFill>
                  <a:schemeClr val="tx1"/>
                </a:solidFill>
              </a:rPr>
              <a:t>: MAC address designation (reviewed Feb 8, </a:t>
            </a:r>
            <a:r>
              <a:rPr lang="en-US" altLang="en-US" sz="1400" u="sng" dirty="0">
                <a:solidFill>
                  <a:schemeClr val="tx1"/>
                </a:solidFill>
              </a:rPr>
              <a:t>updated</a:t>
            </a:r>
            <a:r>
              <a:rPr lang="en-US" altLang="en-US" sz="1400" dirty="0">
                <a:solidFill>
                  <a:schemeClr val="tx1"/>
                </a:solidFill>
              </a:rPr>
              <a:t>)</a:t>
            </a:r>
          </a:p>
          <a:p>
            <a:pPr lvl="1">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22"/>
              </a:rPr>
              <a:t>11-22/0301r2</a:t>
            </a:r>
            <a:r>
              <a:rPr lang="en-US" altLang="en-US" sz="1400" b="1" dirty="0">
                <a:solidFill>
                  <a:schemeClr val="tx1"/>
                </a:solidFill>
              </a:rPr>
              <a:t>: MAAD MAC text (reviewed Mar 3</a:t>
            </a:r>
            <a:r>
              <a:rPr lang="en-US" altLang="en-US" sz="1400" b="1" u="sng" dirty="0">
                <a:solidFill>
                  <a:schemeClr val="tx1"/>
                </a:solidFill>
              </a:rPr>
              <a:t>, updated</a:t>
            </a:r>
            <a:r>
              <a:rPr lang="en-US" altLang="en-US" sz="1400" b="1"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23"/>
              </a:rPr>
              <a:t>11-22/0187r2</a:t>
            </a:r>
            <a:r>
              <a:rPr lang="en-US" altLang="en-US" sz="1400" dirty="0">
                <a:solidFill>
                  <a:schemeClr val="tx1"/>
                </a:solidFill>
              </a:rPr>
              <a:t>: Network generated device ID (reviewed Feb 8, </a:t>
            </a:r>
            <a:r>
              <a:rPr lang="en-US" altLang="en-US" sz="1400" u="sng" dirty="0">
                <a:solidFill>
                  <a:schemeClr val="tx1"/>
                </a:solidFill>
              </a:rPr>
              <a:t>updated</a:t>
            </a:r>
            <a:r>
              <a:rPr lang="en-US" altLang="en-US" sz="1400"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400" dirty="0">
                <a:solidFill>
                  <a:schemeClr val="tx1"/>
                </a:solidFill>
                <a:hlinkClick r:id="rId24"/>
              </a:rPr>
              <a:t>11-22/0424r1</a:t>
            </a:r>
            <a:r>
              <a:rPr lang="en-US" altLang="en-US" sz="1400" dirty="0">
                <a:solidFill>
                  <a:schemeClr val="tx1"/>
                </a:solidFill>
              </a:rPr>
              <a:t>: MAAD MAC 2 (reviewed Mar 8, </a:t>
            </a:r>
            <a:r>
              <a:rPr lang="en-US" altLang="en-US" sz="1400" u="sng" dirty="0">
                <a:solidFill>
                  <a:schemeClr val="tx1"/>
                </a:solidFill>
              </a:rPr>
              <a:t>updated</a:t>
            </a:r>
            <a:r>
              <a:rPr lang="en-US" altLang="en-US" sz="1400" dirty="0">
                <a:solidFill>
                  <a:schemeClr val="tx1"/>
                </a:solidFill>
              </a:rPr>
              <a:t>)</a:t>
            </a:r>
          </a:p>
          <a:p>
            <a:pPr lvl="1">
              <a:lnSpc>
                <a:spcPct val="90000"/>
              </a:lnSpc>
              <a:spcBef>
                <a:spcPts val="0"/>
              </a:spcBef>
              <a:spcAft>
                <a:spcPts val="300"/>
              </a:spcAft>
              <a:buFont typeface="Arial" panose="020B0604020202020204" pitchFamily="34" charset="0"/>
              <a:buChar char="•"/>
              <a:defRPr/>
            </a:pPr>
            <a:r>
              <a:rPr lang="en-US" altLang="en-US" sz="1400" b="1" dirty="0">
                <a:solidFill>
                  <a:schemeClr val="tx1"/>
                </a:solidFill>
                <a:hlinkClick r:id="rId25"/>
              </a:rPr>
              <a:t>11-22/-0427r5</a:t>
            </a:r>
            <a:r>
              <a:rPr lang="en-US" altLang="en-US" sz="1400" b="1" dirty="0">
                <a:solidFill>
                  <a:schemeClr val="tx1"/>
                </a:solidFill>
              </a:rPr>
              <a:t>: MAAD MAC 2 text (</a:t>
            </a:r>
            <a:r>
              <a:rPr lang="en-US" altLang="en-US" sz="1400" b="1" u="sng" dirty="0">
                <a:solidFill>
                  <a:schemeClr val="tx1"/>
                </a:solidFill>
              </a:rPr>
              <a:t>not reviewed yet</a:t>
            </a:r>
            <a:r>
              <a:rPr lang="en-US" altLang="en-US" sz="1400" b="1" dirty="0">
                <a:solidFill>
                  <a:schemeClr val="tx1"/>
                </a:solidFill>
              </a:rPr>
              <a:t>)</a:t>
            </a:r>
          </a:p>
          <a:p>
            <a:pPr>
              <a:lnSpc>
                <a:spcPct val="90000"/>
              </a:lnSpc>
              <a:spcBef>
                <a:spcPts val="0"/>
              </a:spcBef>
              <a:spcAft>
                <a:spcPts val="300"/>
              </a:spcAft>
              <a:buFont typeface="Arial" panose="020B0604020202020204" pitchFamily="34" charset="0"/>
              <a:buChar char="•"/>
              <a:defRPr/>
            </a:pPr>
            <a:r>
              <a:rPr lang="en-US" altLang="en-US" sz="1400" b="1" dirty="0">
                <a:solidFill>
                  <a:schemeClr val="bg2"/>
                </a:solidFill>
                <a:hlinkClick r:id="rId26"/>
              </a:rPr>
              <a:t>11-22/0473r0</a:t>
            </a:r>
            <a:r>
              <a:rPr lang="en-US" altLang="en-US" sz="1400" b="1" dirty="0">
                <a:solidFill>
                  <a:schemeClr val="tx1"/>
                </a:solidFill>
              </a:rPr>
              <a:t>: Rule-based random MAC STA identification</a:t>
            </a:r>
          </a:p>
          <a:p>
            <a:pPr>
              <a:lnSpc>
                <a:spcPct val="90000"/>
              </a:lnSpc>
              <a:spcBef>
                <a:spcPts val="0"/>
              </a:spcBef>
              <a:spcAft>
                <a:spcPts val="300"/>
              </a:spcAft>
              <a:buFont typeface="Arial" panose="020B0604020202020204" pitchFamily="34" charset="0"/>
              <a:buChar char="•"/>
              <a:defRPr/>
            </a:pPr>
            <a:endParaRPr lang="en-US" altLang="en-US" sz="1800" b="1"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1556745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Organization material</a:t>
            </a:r>
            <a:endParaRPr lang="en-GB" sz="3600" dirty="0"/>
          </a:p>
        </p:txBody>
      </p:sp>
      <p:sp>
        <p:nvSpPr>
          <p:cNvPr id="4098" name="Rectangle 2"/>
          <p:cNvSpPr>
            <a:spLocks noGrp="1" noChangeArrowheads="1"/>
          </p:cNvSpPr>
          <p:nvPr>
            <p:ph idx="1"/>
          </p:nvPr>
        </p:nvSpPr>
        <p:spPr>
          <a:xfrm>
            <a:off x="533400" y="1524000"/>
            <a:ext cx="11048999" cy="4951414"/>
          </a:xfrm>
          <a:ln/>
        </p:spPr>
        <p:txBody>
          <a:bodyPr/>
          <a:lstStyle/>
          <a:p>
            <a:pPr marL="457200" indent="-457200">
              <a:lnSpc>
                <a:spcPct val="90000"/>
              </a:lnSpc>
              <a:spcBef>
                <a:spcPts val="300"/>
              </a:spcBef>
              <a:spcAft>
                <a:spcPts val="600"/>
              </a:spcAft>
              <a:buFont typeface="Arial" panose="020B0604020202020204" pitchFamily="34" charset="0"/>
              <a:buChar char="•"/>
              <a:defRPr/>
            </a:pPr>
            <a:r>
              <a:rPr lang="en-US" sz="2800" dirty="0"/>
              <a:t>PAR: </a:t>
            </a:r>
            <a:r>
              <a:rPr lang="en-US" sz="2800" dirty="0">
                <a:hlinkClick r:id="rId3"/>
              </a:rPr>
              <a:t>https://development.standards.ieee.org/myproject-web/public/view.html#pardetail/8770</a:t>
            </a:r>
            <a:r>
              <a:rPr lang="en-US" sz="2800" dirty="0"/>
              <a:t> (summary/excerpts on next slide)</a:t>
            </a:r>
          </a:p>
          <a:p>
            <a:pPr marL="457200" indent="-457200">
              <a:lnSpc>
                <a:spcPct val="90000"/>
              </a:lnSpc>
              <a:spcBef>
                <a:spcPts val="300"/>
              </a:spcBef>
              <a:spcAft>
                <a:spcPts val="600"/>
              </a:spcAft>
              <a:buFont typeface="Arial" panose="020B0604020202020204" pitchFamily="34" charset="0"/>
              <a:buChar char="•"/>
              <a:defRPr/>
            </a:pPr>
            <a:r>
              <a:rPr lang="en-US" sz="2800" dirty="0"/>
              <a:t>CSD: </a:t>
            </a:r>
            <a:r>
              <a:rPr lang="en-US" sz="2800" dirty="0">
                <a:hlinkClick r:id="rId4"/>
              </a:rPr>
              <a:t>11-20/1117r5</a:t>
            </a:r>
            <a:endParaRPr lang="en-US" sz="2800" dirty="0"/>
          </a:p>
          <a:p>
            <a:pPr marL="457200" indent="-457200">
              <a:lnSpc>
                <a:spcPct val="90000"/>
              </a:lnSpc>
              <a:spcBef>
                <a:spcPts val="300"/>
              </a:spcBef>
              <a:spcAft>
                <a:spcPts val="600"/>
              </a:spcAft>
              <a:buFont typeface="Arial" panose="020B0604020202020204" pitchFamily="34" charset="0"/>
              <a:buChar char="•"/>
              <a:defRPr/>
            </a:pPr>
            <a:r>
              <a:rPr lang="en-US" sz="2800" dirty="0"/>
              <a:t>Timeline estimate (following slide)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28551784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1149906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D0.1 								</a:t>
            </a:r>
            <a:r>
              <a:rPr lang="en-US" altLang="zh-CN" sz="2400" dirty="0">
                <a:highlight>
                  <a:srgbClr val="FF0000"/>
                </a:highlight>
              </a:rPr>
              <a:t>Jan 2022</a:t>
            </a:r>
            <a:r>
              <a:rPr lang="en-US" altLang="zh-CN" sz="2400" dirty="0"/>
              <a:t> -&gt; May 2022?</a:t>
            </a:r>
          </a:p>
          <a:p>
            <a:pPr lvl="1" algn="just">
              <a:spcBef>
                <a:spcPts val="0"/>
              </a:spcBef>
            </a:pPr>
            <a:r>
              <a:rPr lang="en-US" altLang="zh-CN" sz="2400" dirty="0"/>
              <a:t>												OR</a:t>
            </a:r>
          </a:p>
          <a:p>
            <a:pPr lvl="1" algn="just">
              <a:spcBef>
                <a:spcPts val="0"/>
              </a:spcBef>
            </a:pPr>
            <a:r>
              <a:rPr lang="en-US" altLang="zh-CN" sz="2400" dirty="0"/>
              <a:t>Initial Letter Ballot (D1.0)		</a:t>
            </a:r>
            <a:r>
              <a:rPr lang="en-US" altLang="zh-CN" sz="2400" dirty="0">
                <a:highlight>
                  <a:srgbClr val="FF0000"/>
                </a:highlight>
              </a:rPr>
              <a:t>Mar 2022</a:t>
            </a:r>
            <a:r>
              <a:rPr lang="en-US" altLang="zh-CN" sz="2400" dirty="0"/>
              <a:t> -&gt; May 2022? </a:t>
            </a:r>
          </a:p>
          <a:p>
            <a:pPr lvl="1" algn="just">
              <a:spcBef>
                <a:spcPts val="0"/>
              </a:spcBef>
            </a:pPr>
            <a:r>
              <a:rPr lang="en-US" altLang="zh-CN" sz="2400" dirty="0"/>
              <a:t>Recirculation LB (D2.0)			Jul 2022 -&gt; ??</a:t>
            </a:r>
          </a:p>
          <a:p>
            <a:pPr lvl="1" algn="just">
              <a:spcBef>
                <a:spcPts val="0"/>
              </a:spcBef>
            </a:pPr>
            <a:r>
              <a:rPr lang="en-US" altLang="zh-CN" sz="2400" dirty="0"/>
              <a:t>Initial SA Ballot (D3.0)			Nov 2022</a:t>
            </a:r>
          </a:p>
          <a:p>
            <a:pPr lvl="1" algn="just">
              <a:spcBef>
                <a:spcPts val="0"/>
              </a:spcBef>
            </a:pPr>
            <a:r>
              <a:rPr lang="en-US" altLang="zh-CN" sz="2400" dirty="0"/>
              <a:t>Final 802.11 WG approval		Mar 2023 </a:t>
            </a:r>
          </a:p>
          <a:p>
            <a:pPr lvl="1" algn="just">
              <a:spcBef>
                <a:spcPts val="0"/>
              </a:spcBef>
            </a:pPr>
            <a:r>
              <a:rPr lang="en-US" altLang="zh-CN" sz="2400" dirty="0"/>
              <a:t>802 EC approval					May 2023</a:t>
            </a:r>
          </a:p>
          <a:p>
            <a:pPr lvl="1" algn="just">
              <a:spcBef>
                <a:spcPts val="0"/>
              </a:spcBef>
            </a:pPr>
            <a:r>
              <a:rPr lang="en-US" altLang="zh-CN" sz="2400" dirty="0" err="1"/>
              <a:t>RevCom</a:t>
            </a:r>
            <a:r>
              <a:rPr lang="en-US" altLang="zh-CN" sz="2400" dirty="0"/>
              <a:t> and SASB approval		May 2023</a:t>
            </a:r>
            <a:endParaRPr lang="en-US" sz="2400" b="1" dirty="0"/>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Work organization</a:t>
            </a:r>
            <a:endParaRPr lang="en-GB" dirty="0"/>
          </a:p>
        </p:txBody>
      </p:sp>
      <p:sp>
        <p:nvSpPr>
          <p:cNvPr id="4098" name="Rectangle 2"/>
          <p:cNvSpPr>
            <a:spLocks noGrp="1" noChangeArrowheads="1"/>
          </p:cNvSpPr>
          <p:nvPr>
            <p:ph idx="1"/>
          </p:nvPr>
        </p:nvSpPr>
        <p:spPr>
          <a:xfrm>
            <a:off x="914401" y="1447800"/>
            <a:ext cx="10361084" cy="4113213"/>
          </a:xfrm>
          <a:ln/>
        </p:spPr>
        <p:txBody>
          <a:bodyPr/>
          <a:lstStyle/>
          <a:p>
            <a:pPr marL="0" indent="0">
              <a:lnSpc>
                <a:spcPct val="90000"/>
              </a:lnSpc>
              <a:spcBef>
                <a:spcPts val="300"/>
              </a:spcBef>
              <a:spcAft>
                <a:spcPts val="600"/>
              </a:spcAft>
              <a:defRPr/>
            </a:pPr>
            <a:r>
              <a:rPr lang="en-US" sz="3200" dirty="0"/>
              <a:t>Issues Tracking document: </a:t>
            </a:r>
            <a:r>
              <a:rPr lang="en-US" sz="2800" b="0" dirty="0">
                <a:hlinkClick r:id="rId3"/>
              </a:rPr>
              <a:t>11-21/0332r30</a:t>
            </a:r>
            <a:r>
              <a:rPr lang="en-US" sz="2800" b="0" dirty="0"/>
              <a:t> </a:t>
            </a:r>
            <a:endParaRPr lang="en-US" sz="2800" dirty="0"/>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28</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29</a:t>
            </a:fld>
            <a:endParaRPr lang="en-GB"/>
          </a:p>
        </p:txBody>
      </p:sp>
    </p:spTree>
    <p:extLst>
      <p:ext uri="{BB962C8B-B14F-4D97-AF65-F5344CB8AC3E}">
        <p14:creationId xmlns:p14="http://schemas.microsoft.com/office/powerpoint/2010/main" val="3719144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1430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95600"/>
            <a:ext cx="8534400" cy="1752600"/>
          </a:xfrm>
        </p:spPr>
        <p:txBody>
          <a:bodyPr/>
          <a:lstStyle/>
          <a:p>
            <a:r>
              <a:rPr lang="en-US" altLang="en-US" dirty="0"/>
              <a:t>Agenda</a:t>
            </a:r>
          </a:p>
          <a:p>
            <a:r>
              <a:rPr lang="en-US" altLang="en-US" dirty="0"/>
              <a:t>12 April 2022 Teleconference</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Graham Smith (SR Technologies)</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12388</TotalTime>
  <Words>2958</Words>
  <Application>Microsoft Office PowerPoint</Application>
  <PresentationFormat>Widescreen</PresentationFormat>
  <Paragraphs>325</Paragraphs>
  <Slides>29</Slides>
  <Notes>19</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8" baseType="lpstr">
      <vt:lpstr>Arial</vt:lpstr>
      <vt:lpstr>Calibri</vt:lpstr>
      <vt:lpstr>Courier New</vt:lpstr>
      <vt:lpstr>Helvetica</vt:lpstr>
      <vt:lpstr>Monotype Sorts</vt:lpstr>
      <vt:lpstr>Times New Roman</vt:lpstr>
      <vt:lpstr>Wingdings</vt:lpstr>
      <vt:lpstr>Office Theme</vt:lpstr>
      <vt:lpstr>Document</vt:lpstr>
      <vt:lpstr>TGbh-agenda-2022-April-12</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7 April 2022</vt:lpstr>
      <vt:lpstr>Contributions</vt:lpstr>
      <vt:lpstr>TGbh Motions</vt:lpstr>
      <vt:lpstr>Motion #3 – 11-22/0158</vt:lpstr>
      <vt:lpstr>Motion #4 – 11-22/0187</vt:lpstr>
      <vt:lpstr>Motion #5 – 11-22/0482</vt:lpstr>
      <vt:lpstr>Motion #6 – 11-21/1379</vt:lpstr>
      <vt:lpstr>Motion #7 – 11-22/0427</vt:lpstr>
      <vt:lpstr>PowerPoint Presentation</vt:lpstr>
      <vt:lpstr>Backup material</vt:lpstr>
      <vt:lpstr>TGbh Organization material</vt:lpstr>
      <vt:lpstr>TGbh PAR Scope (emphasis added)</vt:lpstr>
      <vt:lpstr>Timeline</vt:lpstr>
      <vt:lpstr>TGbh Work organization</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168</cp:revision>
  <cp:lastPrinted>1601-01-01T00:00:00Z</cp:lastPrinted>
  <dcterms:created xsi:type="dcterms:W3CDTF">2021-01-26T19:12:38Z</dcterms:created>
  <dcterms:modified xsi:type="dcterms:W3CDTF">2022-04-08T19:57:45Z</dcterms:modified>
</cp:coreProperties>
</file>