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352" r:id="rId3"/>
    <p:sldId id="598" r:id="rId4"/>
    <p:sldId id="605" r:id="rId5"/>
    <p:sldId id="600" r:id="rId6"/>
    <p:sldId id="599" r:id="rId7"/>
    <p:sldId id="603" r:id="rId8"/>
    <p:sldId id="602" r:id="rId9"/>
    <p:sldId id="604" r:id="rId10"/>
    <p:sldId id="606" r:id="rId11"/>
    <p:sldId id="607" r:id="rId12"/>
    <p:sldId id="312"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培(Zhou Pei)" initials="Pei Zhou" lastIdx="3" clrIdx="0">
    <p:extLst>
      <p:ext uri="{19B8F6BF-5375-455C-9EA6-DF929625EA0E}">
        <p15:presenceInfo xmlns:p15="http://schemas.microsoft.com/office/powerpoint/2012/main" userId="周培(Zhou P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66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8" autoAdjust="0"/>
    <p:restoredTop sz="92385" autoAdjust="0"/>
  </p:normalViewPr>
  <p:slideViewPr>
    <p:cSldViewPr>
      <p:cViewPr varScale="1">
        <p:scale>
          <a:sx n="114" d="100"/>
          <a:sy n="114" d="100"/>
        </p:scale>
        <p:origin x="1398"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32" y="-6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a:t>
            </a:r>
            <a:r>
              <a:rPr lang="en-US" altLang="zh-CN" sz="1800" b="1" dirty="0"/>
              <a:t>2</a:t>
            </a:r>
            <a:r>
              <a:rPr lang="en-US" altLang="en-US" sz="1800" b="1" dirty="0"/>
              <a:t>/0626r</a:t>
            </a:r>
            <a:r>
              <a:rPr lang="en-US" altLang="zh-CN" sz="1800" b="1" dirty="0"/>
              <a:t>3</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altLang="zh-CN" sz="1800" b="1" dirty="0"/>
              <a:t>April</a:t>
            </a:r>
            <a:r>
              <a:rPr lang="en-US" altLang="en-US" sz="1800" b="1" dirty="0"/>
              <a:t> 202</a:t>
            </a:r>
            <a:r>
              <a:rPr lang="en-US" altLang="zh-CN" sz="1800" b="1" dirty="0"/>
              <a:t>2</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Visio_Drawing2.vsdx"/><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Visio_Drawing3.vsdx"/><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800" dirty="0">
                <a:latin typeface="+mn-lt"/>
                <a:ea typeface="+mn-ea"/>
                <a:cs typeface="Arial" panose="020B0604020202020204" pitchFamily="34" charset="0"/>
              </a:rPr>
              <a:t>Updates on Sensing Measurement Setup Termination frame</a:t>
            </a:r>
            <a:endParaRPr lang="en-US" altLang="en-US" sz="28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a:t>
            </a:r>
            <a:r>
              <a:rPr lang="en-US" altLang="zh-CN" sz="2000" b="0" dirty="0">
                <a:ea typeface="+mn-ea"/>
                <a:cs typeface="Arial" panose="020B0604020202020204" pitchFamily="34" charset="0"/>
              </a:rPr>
              <a:t>2</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04</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22</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1800" dirty="0">
                <a:latin typeface="+mn-lt"/>
                <a:ea typeface="+mn-ea"/>
                <a:cs typeface="Arial" panose="020B0604020202020204" pitchFamily="34" charset="0"/>
              </a:rPr>
              <a:t> Authors:</a:t>
            </a:r>
            <a:endParaRPr lang="en-US" altLang="en-US" sz="18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4138558518"/>
              </p:ext>
            </p:extLst>
          </p:nvPr>
        </p:nvGraphicFramePr>
        <p:xfrm>
          <a:off x="685800" y="3195002"/>
          <a:ext cx="7772400" cy="1386842"/>
        </p:xfrm>
        <a:graphic>
          <a:graphicData uri="http://schemas.openxmlformats.org/drawingml/2006/table">
            <a:tbl>
              <a:tblPr>
                <a:tableStyleId>{5940675A-B579-460E-94D1-54222C63F5DA}</a:tableStyleId>
              </a:tblPr>
              <a:tblGrid>
                <a:gridCol w="1658112">
                  <a:extLst>
                    <a:ext uri="{9D8B030D-6E8A-4147-A177-3AD203B41FA5}">
                      <a16:colId xmlns:a16="http://schemas.microsoft.com/office/drawing/2014/main" val="20000"/>
                    </a:ext>
                  </a:extLst>
                </a:gridCol>
                <a:gridCol w="1408063">
                  <a:extLst>
                    <a:ext uri="{9D8B030D-6E8A-4147-A177-3AD203B41FA5}">
                      <a16:colId xmlns:a16="http://schemas.microsoft.com/office/drawing/2014/main" val="20001"/>
                    </a:ext>
                  </a:extLst>
                </a:gridCol>
                <a:gridCol w="1069596">
                  <a:extLst>
                    <a:ext uri="{9D8B030D-6E8A-4147-A177-3AD203B41FA5}">
                      <a16:colId xmlns:a16="http://schemas.microsoft.com/office/drawing/2014/main" val="20002"/>
                    </a:ext>
                  </a:extLst>
                </a:gridCol>
                <a:gridCol w="963380">
                  <a:extLst>
                    <a:ext uri="{9D8B030D-6E8A-4147-A177-3AD203B41FA5}">
                      <a16:colId xmlns:a16="http://schemas.microsoft.com/office/drawing/2014/main" val="20003"/>
                    </a:ext>
                  </a:extLst>
                </a:gridCol>
                <a:gridCol w="2673249">
                  <a:extLst>
                    <a:ext uri="{9D8B030D-6E8A-4147-A177-3AD203B41FA5}">
                      <a16:colId xmlns:a16="http://schemas.microsoft.com/office/drawing/2014/main" val="20004"/>
                    </a:ext>
                  </a:extLst>
                </a:gridCol>
              </a:tblGrid>
              <a:tr h="346710">
                <a:tc>
                  <a:txBody>
                    <a:bodyPr/>
                    <a:lstStyle/>
                    <a:p>
                      <a:pPr algn="ctr"/>
                      <a:r>
                        <a:rPr lang="en-US" sz="1600" b="1" dirty="0"/>
                        <a:t>Name</a:t>
                      </a:r>
                    </a:p>
                  </a:txBody>
                  <a:tcPr/>
                </a:tc>
                <a:tc>
                  <a:txBody>
                    <a:bodyPr/>
                    <a:lstStyle/>
                    <a:p>
                      <a:pPr algn="ctr"/>
                      <a:r>
                        <a:rPr lang="en-US" sz="1600" b="1" dirty="0"/>
                        <a:t>Affiliation</a:t>
                      </a:r>
                    </a:p>
                  </a:txBody>
                  <a:tcPr/>
                </a:tc>
                <a:tc>
                  <a:txBody>
                    <a:bodyPr/>
                    <a:lstStyle/>
                    <a:p>
                      <a:pPr algn="ctr"/>
                      <a:r>
                        <a:rPr lang="en-US" sz="1600" b="1" dirty="0"/>
                        <a:t>Address</a:t>
                      </a:r>
                    </a:p>
                  </a:txBody>
                  <a:tcPr/>
                </a:tc>
                <a:tc>
                  <a:txBody>
                    <a:bodyPr/>
                    <a:lstStyle/>
                    <a:p>
                      <a:pPr algn="ctr"/>
                      <a:r>
                        <a:rPr lang="en-US" sz="1600" b="1" dirty="0"/>
                        <a:t>Phone</a:t>
                      </a:r>
                    </a:p>
                  </a:txBody>
                  <a:tcPr/>
                </a:tc>
                <a:tc>
                  <a:txBody>
                    <a:bodyPr/>
                    <a:lstStyle/>
                    <a:p>
                      <a:pPr algn="ctr"/>
                      <a:r>
                        <a:rPr lang="en-US" sz="1600" b="1" dirty="0"/>
                        <a:t>Email</a:t>
                      </a:r>
                    </a:p>
                  </a:txBody>
                  <a:tcPr/>
                </a:tc>
                <a:extLst>
                  <a:ext uri="{0D108BD9-81ED-4DB2-BD59-A6C34878D82A}">
                    <a16:rowId xmlns:a16="http://schemas.microsoft.com/office/drawing/2014/main" val="10000"/>
                  </a:ext>
                </a:extLst>
              </a:tr>
              <a:tr h="260033">
                <a:tc>
                  <a:txBody>
                    <a:bodyPr/>
                    <a:lstStyle/>
                    <a:p>
                      <a:pPr marL="0" algn="ctr"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Pei Zhou</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100000"/>
                        </a:lnSpc>
                        <a:spcAft>
                          <a:spcPts val="0"/>
                        </a:spcAft>
                      </a:pPr>
                      <a:r>
                        <a:rPr lang="en-US" altLang="zh-CN" sz="1600" b="0" dirty="0">
                          <a:effectLst/>
                          <a:latin typeface="Times New Roman" panose="02020603050405020304" pitchFamily="18" charset="0"/>
                          <a:ea typeface="맑은 고딕" panose="020B0503020000020004" pitchFamily="50" charset="-127"/>
                        </a:rPr>
                        <a:t>OPPO</a:t>
                      </a:r>
                      <a:endParaRPr lang="en-US" altLang="ko-KR" sz="1600" b="0" dirty="0">
                        <a:effectLst/>
                        <a:latin typeface="Times New Roman" panose="02020603050405020304" pitchFamily="18" charset="0"/>
                        <a:ea typeface="맑은 고딕" panose="020B0503020000020004" pitchFamily="50" charset="-127"/>
                      </a:endParaRPr>
                    </a:p>
                  </a:txBody>
                  <a:tcPr marL="68580" marR="68580" marT="0" marB="0" anchor="ctr"/>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zhoupei1@oppo.com</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Lei Huang</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Chaoming Luo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2600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Ning Gao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SP 2a</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10</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Do you agree with the following when defining the Measurement Setup ID Information field of Sensing Measurement Setup Termination frame?</a:t>
            </a:r>
          </a:p>
          <a:p>
            <a:pPr lvl="1">
              <a:buFont typeface="Wingdings" panose="05000000000000000000" pitchFamily="2" charset="2"/>
              <a:buChar char="l"/>
            </a:pPr>
            <a:r>
              <a:rPr lang="en-US" altLang="zh-CN" sz="1400" kern="0" dirty="0">
                <a:cs typeface="Arial" panose="020B0604020202020204" pitchFamily="34" charset="0"/>
              </a:rPr>
              <a:t>Measurement Setup ID Information field only indicate</a:t>
            </a:r>
            <a:r>
              <a:rPr lang="en-US" altLang="zh-CN" sz="1400" b="0" kern="0" dirty="0">
                <a:cs typeface="Arial" panose="020B0604020202020204" pitchFamily="34" charset="0"/>
              </a:rPr>
              <a:t>s one measurement setup ID</a:t>
            </a:r>
            <a:r>
              <a:rPr lang="en-US" altLang="zh-CN" sz="1400" kern="0" dirty="0">
                <a:cs typeface="Arial" panose="020B0604020202020204" pitchFamily="34" charset="0"/>
              </a:rPr>
              <a:t>. The Measurement Setup ID Information field format is defined in slide 6 (11-22/0626r3).</a:t>
            </a:r>
            <a:endParaRPr lang="en-US" altLang="zh-CN" sz="1400" b="0" kern="0" dirty="0">
              <a:cs typeface="Arial" panose="020B0604020202020204" pitchFamily="34" charset="0"/>
            </a:endParaRPr>
          </a:p>
          <a:p>
            <a:pPr lvl="1"/>
            <a:endParaRPr lang="en-US" altLang="zh-CN" sz="1400" b="0" kern="0" dirty="0">
              <a:cs typeface="Arial" panose="020B0604020202020204" pitchFamily="34" charset="0"/>
            </a:endParaRPr>
          </a:p>
          <a:p>
            <a:pPr lvl="1"/>
            <a:endParaRPr lang="en-US" altLang="zh-CN" sz="1400" b="0" kern="0" dirty="0">
              <a:cs typeface="Arial" panose="020B0604020202020204" pitchFamily="34" charset="0"/>
            </a:endParaRPr>
          </a:p>
          <a:p>
            <a:pPr lvl="1"/>
            <a:r>
              <a:rPr lang="en-US" altLang="zh-CN" sz="1400" kern="0" dirty="0">
                <a:cs typeface="Arial" panose="020B0604020202020204" pitchFamily="34" charset="0"/>
              </a:rPr>
              <a:t>Yes/No/</a:t>
            </a:r>
            <a:r>
              <a:rPr lang="en-US" altLang="zh-CN" sz="1400" b="0" kern="0" dirty="0">
                <a:cs typeface="Arial" panose="020B0604020202020204" pitchFamily="34" charset="0"/>
              </a:rPr>
              <a:t>Abstain</a:t>
            </a:r>
          </a:p>
        </p:txBody>
      </p:sp>
    </p:spTree>
    <p:extLst>
      <p:ext uri="{BB962C8B-B14F-4D97-AF65-F5344CB8AC3E}">
        <p14:creationId xmlns:p14="http://schemas.microsoft.com/office/powerpoint/2010/main" val="2696044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SP 2b</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11</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Which option do you prefer when defining the Measurement Setup ID Information field of  Sensing Measurement Setup Termination frame?</a:t>
            </a:r>
          </a:p>
          <a:p>
            <a:pPr lvl="1"/>
            <a:endParaRPr lang="en-US" altLang="zh-CN" sz="1400" b="0" kern="0" dirty="0">
              <a:cs typeface="Arial" panose="020B0604020202020204" pitchFamily="34" charset="0"/>
            </a:endParaRPr>
          </a:p>
          <a:p>
            <a:pPr lvl="1"/>
            <a:r>
              <a:rPr lang="en-US" altLang="zh-CN" sz="1400" b="0" kern="0" dirty="0">
                <a:cs typeface="Arial" panose="020B0604020202020204" pitchFamily="34" charset="0"/>
              </a:rPr>
              <a:t>Option 2: (</a:t>
            </a:r>
            <a:r>
              <a:rPr lang="en-US" altLang="zh-CN" sz="1400" kern="0" dirty="0">
                <a:solidFill>
                  <a:srgbClr val="FF0000"/>
                </a:solidFill>
                <a:cs typeface="Arial" panose="020B0604020202020204" pitchFamily="34" charset="0"/>
              </a:rPr>
              <a:t>Fixed length</a:t>
            </a:r>
            <a:r>
              <a:rPr lang="en-US" altLang="zh-CN" sz="1400" kern="0" dirty="0">
                <a:cs typeface="Arial" panose="020B0604020202020204" pitchFamily="34" charset="0"/>
              </a:rPr>
              <a:t>) Measurement Setup ID Information field indicates </a:t>
            </a:r>
            <a:r>
              <a:rPr lang="en-US" altLang="zh-CN" sz="1400" b="0" kern="0" dirty="0">
                <a:cs typeface="Arial" panose="020B0604020202020204" pitchFamily="34" charset="0"/>
              </a:rPr>
              <a:t>one or more measurement setup IDs through two bitmaps.</a:t>
            </a:r>
            <a:r>
              <a:rPr lang="en-US" altLang="zh-CN" sz="1400" kern="0" dirty="0">
                <a:cs typeface="Arial" panose="020B0604020202020204" pitchFamily="34" charset="0"/>
              </a:rPr>
              <a:t> The Measurement Setup ID Information field format is defined in slide 7 (11-22/0626r3).</a:t>
            </a:r>
          </a:p>
          <a:p>
            <a:pPr lvl="1"/>
            <a:endParaRPr lang="en-US" altLang="zh-CN" sz="1400" b="0" kern="0" dirty="0">
              <a:cs typeface="Arial" panose="020B0604020202020204" pitchFamily="34" charset="0"/>
            </a:endParaRPr>
          </a:p>
          <a:p>
            <a:pPr lvl="1"/>
            <a:r>
              <a:rPr lang="en-US" altLang="zh-CN" sz="1400" kern="0" dirty="0">
                <a:cs typeface="Arial" panose="020B0604020202020204" pitchFamily="34" charset="0"/>
              </a:rPr>
              <a:t>Option 3: (</a:t>
            </a:r>
            <a:r>
              <a:rPr lang="en-US" altLang="zh-CN" sz="1400" kern="0" dirty="0">
                <a:solidFill>
                  <a:srgbClr val="00B050"/>
                </a:solidFill>
                <a:cs typeface="Arial" panose="020B0604020202020204" pitchFamily="34" charset="0"/>
              </a:rPr>
              <a:t>Variable length</a:t>
            </a:r>
            <a:r>
              <a:rPr lang="en-US" altLang="zh-CN" sz="1400" kern="0" dirty="0">
                <a:cs typeface="Arial" panose="020B0604020202020204" pitchFamily="34" charset="0"/>
              </a:rPr>
              <a:t>) Measurement Setup ID Information field indicates one or more measurement setup IDs through bitmap. The Measurement Setup ID Information field format is defined in slide 8 (11-22/0626r3).</a:t>
            </a:r>
          </a:p>
          <a:p>
            <a:pPr lvl="1"/>
            <a:endParaRPr lang="en-US" altLang="zh-CN" sz="1400" b="0" kern="0" dirty="0">
              <a:cs typeface="Arial" panose="020B0604020202020204" pitchFamily="34" charset="0"/>
            </a:endParaRPr>
          </a:p>
          <a:p>
            <a:pPr lvl="1"/>
            <a:r>
              <a:rPr lang="en-US" altLang="zh-CN" sz="1400" b="0" kern="0" dirty="0">
                <a:cs typeface="Arial" panose="020B0604020202020204" pitchFamily="34" charset="0"/>
              </a:rPr>
              <a:t>Abstain:</a:t>
            </a:r>
          </a:p>
        </p:txBody>
      </p:sp>
    </p:spTree>
    <p:extLst>
      <p:ext uri="{BB962C8B-B14F-4D97-AF65-F5344CB8AC3E}">
        <p14:creationId xmlns:p14="http://schemas.microsoft.com/office/powerpoint/2010/main" val="2050817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800" dirty="0"/>
              <a:t>Reference</a:t>
            </a:r>
            <a:r>
              <a:rPr lang="en-US" altLang="zh-CN" sz="2800" dirty="0"/>
              <a:t>s</a:t>
            </a:r>
            <a:endParaRPr lang="en-US" sz="2800" dirty="0"/>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11-21-1941-01-00bf-discussion-on-measurement-setup-id-setting.pptx</a:t>
            </a:r>
          </a:p>
          <a:p>
            <a:pPr marL="0" indent="0">
              <a:buNone/>
            </a:pPr>
            <a:r>
              <a:rPr lang="en-US" altLang="zh-CN" sz="1600" b="0" dirty="0">
                <a:ea typeface="+mn-ea"/>
                <a:cs typeface="Arial" panose="020B0604020202020204" pitchFamily="34" charset="0"/>
              </a:rPr>
              <a:t>[2] 11-22-0126-05-00bf-pdt-for-sensing-measurement-setup-termination.docx</a:t>
            </a:r>
          </a:p>
          <a:p>
            <a:pPr marL="0" indent="0">
              <a:buNone/>
            </a:pPr>
            <a:r>
              <a:rPr lang="en-US" altLang="zh-CN" sz="1600" b="0" dirty="0">
                <a:ea typeface="+mn-ea"/>
                <a:cs typeface="Arial" panose="020B0604020202020204" pitchFamily="34" charset="0"/>
              </a:rPr>
              <a:t>[3] Draft P802.11bf_D0.01.pdf</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12</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400" dirty="0">
                <a:cs typeface="Arial" panose="020B0604020202020204" pitchFamily="34" charset="0"/>
              </a:rPr>
              <a:t>Background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Motion 54 (21/1941r1) Measurement Setup ID is set by sensing initiator, the tuple &lt;Sensing Initiator’s MAC address, Measurement Setup ID&gt; is used to identify a specific Measurement Setup. [1]</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r>
              <a:rPr lang="en-US" altLang="zh-CN" sz="1400" b="0" kern="0" dirty="0">
                <a:cs typeface="Arial" panose="020B0604020202020204" pitchFamily="34" charset="0"/>
              </a:rPr>
              <a:t>Current text about Sensing measurement termination in Draft P802.11bf_D0.01 [2][3]</a:t>
            </a:r>
          </a:p>
          <a:p>
            <a:pPr lvl="1">
              <a:buFont typeface="Wingdings" panose="05000000000000000000" pitchFamily="2" charset="2"/>
              <a:buChar char="l"/>
            </a:pPr>
            <a:r>
              <a:rPr lang="en-US" altLang="zh-CN" sz="1400" b="0" kern="0" dirty="0">
                <a:cs typeface="Arial" panose="020B0604020202020204" pitchFamily="34" charset="0"/>
              </a:rPr>
              <a:t>A sensing initiator (or sensing responder) may initiate termination of one or more sensing measurement setups by transmitting a Sensing Measurement Setup Termination frame with the Measurement Setup IDs of the measurement setups to be terminated to a sensing responder (or sensing initiator).</a:t>
            </a:r>
          </a:p>
          <a:p>
            <a:pPr>
              <a:buFont typeface="Wingdings" panose="05000000000000000000" pitchFamily="2" charset="2"/>
              <a:buChar char="q"/>
            </a:pPr>
            <a:r>
              <a:rPr lang="en-US" altLang="zh-CN" sz="1400" b="0" kern="0" dirty="0">
                <a:cs typeface="Arial" panose="020B0604020202020204" pitchFamily="34" charset="0"/>
              </a:rPr>
              <a:t>Current frame format of Sensing measurement termination frame in Draft P802.11bf_D0.01 [2][3]</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b="0" kern="0" dirty="0">
              <a:cs typeface="Arial" panose="020B0604020202020204" pitchFamily="34" charset="0"/>
            </a:endParaRPr>
          </a:p>
          <a:p>
            <a:pPr lvl="1">
              <a:buFont typeface="Wingdings" panose="05000000000000000000" pitchFamily="2" charset="2"/>
              <a:buChar char="l"/>
            </a:pPr>
            <a:endParaRPr lang="en-US" altLang="zh-CN" sz="1400" kern="0" dirty="0">
              <a:cs typeface="Arial" panose="020B0604020202020204" pitchFamily="34" charset="0"/>
            </a:endParaRPr>
          </a:p>
          <a:p>
            <a:pPr lvl="1">
              <a:buFont typeface="Wingdings" panose="05000000000000000000" pitchFamily="2" charset="2"/>
              <a:buChar char="l"/>
            </a:pPr>
            <a:r>
              <a:rPr lang="en-US" altLang="zh-CN" sz="1400" kern="0" dirty="0">
                <a:cs typeface="Arial" panose="020B0604020202020204" pitchFamily="34" charset="0"/>
              </a:rPr>
              <a:t>The Measurement Setup ID Information field is TBD.</a:t>
            </a:r>
          </a:p>
          <a:p>
            <a:pPr lvl="1">
              <a:buFont typeface="Wingdings" panose="05000000000000000000" pitchFamily="2" charset="2"/>
              <a:buChar char="l"/>
            </a:pPr>
            <a:endParaRPr lang="en-US" altLang="zh-CN" sz="1400" kern="0" dirty="0">
              <a:cs typeface="Arial" panose="020B0604020202020204" pitchFamily="34" charset="0"/>
            </a:endParaRPr>
          </a:p>
          <a:p>
            <a:pPr marL="342900" lvl="1" indent="-342900">
              <a:buFont typeface="Wingdings" panose="05000000000000000000" pitchFamily="2" charset="2"/>
              <a:buChar char="q"/>
            </a:pPr>
            <a:r>
              <a:rPr lang="en-US" altLang="zh-CN" sz="1400" kern="0" dirty="0">
                <a:cs typeface="Arial" panose="020B0604020202020204" pitchFamily="34" charset="0"/>
              </a:rPr>
              <a:t>This contribution provides the details of Measurement Setup ID Information field.</a:t>
            </a:r>
          </a:p>
          <a:p>
            <a:pPr>
              <a:buFont typeface="Wingdings" panose="05000000000000000000" pitchFamily="2" charset="2"/>
              <a:buChar char="q"/>
            </a:pPr>
            <a:endParaRPr lang="en-US" altLang="zh-CN" sz="1400" b="0" kern="0" dirty="0">
              <a:cs typeface="Arial" panose="020B0604020202020204" pitchFamily="34" charset="0"/>
            </a:endParaRPr>
          </a:p>
          <a:p>
            <a:pPr>
              <a:buFont typeface="Wingdings" panose="05000000000000000000" pitchFamily="2" charset="2"/>
              <a:buChar char="q"/>
            </a:pPr>
            <a:endParaRPr lang="en-US" altLang="zh-CN" sz="140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pic>
        <p:nvPicPr>
          <p:cNvPr id="3" name="图片 2">
            <a:extLst>
              <a:ext uri="{FF2B5EF4-FFF2-40B4-BE49-F238E27FC236}">
                <a16:creationId xmlns:a16="http://schemas.microsoft.com/office/drawing/2014/main" id="{F9DD555E-B618-4C44-8826-EE64A1F4F13D}"/>
              </a:ext>
            </a:extLst>
          </p:cNvPr>
          <p:cNvPicPr>
            <a:picLocks noChangeAspect="1"/>
          </p:cNvPicPr>
          <p:nvPr/>
        </p:nvPicPr>
        <p:blipFill>
          <a:blip r:embed="rId2"/>
          <a:stretch>
            <a:fillRect/>
          </a:stretch>
        </p:blipFill>
        <p:spPr>
          <a:xfrm>
            <a:off x="1690224" y="4121898"/>
            <a:ext cx="5763552" cy="1105741"/>
          </a:xfrm>
          <a:prstGeom prst="rect">
            <a:avLst/>
          </a:prstGeom>
        </p:spPr>
      </p:pic>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Discussion on Measurement Setup Termination</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571499" y="1371600"/>
            <a:ext cx="8001001" cy="312420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Since the Measurement Setup ID is set by sensing initiator, different sensing STA as sensing initiator may set the same Measurement Setup ID. </a:t>
            </a:r>
          </a:p>
          <a:p>
            <a:pPr lvl="1">
              <a:buFont typeface="Wingdings" panose="05000000000000000000" pitchFamily="2" charset="2"/>
              <a:buChar char="l"/>
            </a:pPr>
            <a:r>
              <a:rPr lang="en-US" altLang="zh-CN" sz="1200" b="0" kern="0" dirty="0">
                <a:cs typeface="Arial" panose="020B0604020202020204" pitchFamily="34" charset="0"/>
              </a:rPr>
              <a:t>For example, AP and</a:t>
            </a:r>
            <a:r>
              <a:rPr lang="zh-CN" altLang="en-US" sz="1200" b="0" kern="0" dirty="0">
                <a:cs typeface="Arial" panose="020B0604020202020204" pitchFamily="34" charset="0"/>
              </a:rPr>
              <a:t> </a:t>
            </a:r>
            <a:r>
              <a:rPr lang="en-US" altLang="zh-CN" sz="1200" b="0" kern="0" dirty="0">
                <a:cs typeface="Arial" panose="020B0604020202020204" pitchFamily="34" charset="0"/>
              </a:rPr>
              <a:t>STA 1 set Measurement Setup ID = 1 when they act as sensing initiator. But the tuple &lt;Sensing Initiator’s MAC address, Measurement Setup ID&gt; can be used to identify a specific Measurement Setup.</a:t>
            </a:r>
          </a:p>
          <a:p>
            <a:pPr>
              <a:buFont typeface="Wingdings" panose="05000000000000000000" pitchFamily="2" charset="2"/>
              <a:buChar char="q"/>
            </a:pPr>
            <a:r>
              <a:rPr lang="en-US" altLang="zh-CN" sz="1400" b="0" kern="0" dirty="0">
                <a:cs typeface="Arial" panose="020B0604020202020204" pitchFamily="34" charset="0"/>
              </a:rPr>
              <a:t>If the sensing transmitter (e.g., AP) only indicates the Measurement Setup ID(s) to be terminated in Sensing Measurement Setup Termination frame, the sensing receiver (e.g., STA 1) doesn’t know which measurement setup(s) to terminate. </a:t>
            </a:r>
          </a:p>
          <a:p>
            <a:pPr>
              <a:buFont typeface="Wingdings" panose="05000000000000000000" pitchFamily="2" charset="2"/>
              <a:buChar char="q"/>
            </a:pPr>
            <a:r>
              <a:rPr lang="en-US" altLang="zh-CN" sz="1400" b="0" kern="0" dirty="0">
                <a:cs typeface="Arial" panose="020B0604020202020204" pitchFamily="34" charset="0"/>
              </a:rPr>
              <a:t>It is necessary to indicate who set the Measurement Setup ID(s) in Sensing Measurement Setup Termination frame. </a:t>
            </a:r>
          </a:p>
          <a:p>
            <a:pPr lvl="1">
              <a:buFont typeface="Wingdings" panose="05000000000000000000" pitchFamily="2" charset="2"/>
              <a:buChar char="l"/>
            </a:pPr>
            <a:r>
              <a:rPr lang="en-US" altLang="zh-CN" sz="1200" kern="0" dirty="0">
                <a:cs typeface="Arial" panose="020B0604020202020204" pitchFamily="34" charset="0"/>
              </a:rPr>
              <a:t>However, the length of (Sensing Initiator’s) MAC address is 6 octets, indicating the MAC addresses corresponding to all Measurement Setup IDs in Measurement Setup Termination frame will bring large signaling overhead. </a:t>
            </a:r>
          </a:p>
          <a:p>
            <a:pPr>
              <a:buFont typeface="Wingdings" panose="05000000000000000000" pitchFamily="2" charset="2"/>
              <a:buChar char="q"/>
            </a:pPr>
            <a:r>
              <a:rPr lang="en-US" altLang="zh-CN" sz="1400" kern="0" dirty="0">
                <a:cs typeface="Arial" panose="020B0604020202020204" pitchFamily="34" charset="0"/>
              </a:rPr>
              <a:t>Solution: TB or non-TB indication is enough for a pair of sensing STAs.</a:t>
            </a:r>
          </a:p>
          <a:p>
            <a:pPr>
              <a:buFont typeface="Wingdings" panose="05000000000000000000" pitchFamily="2" charset="2"/>
              <a:buChar char="q"/>
            </a:pPr>
            <a:endParaRPr lang="en-US" altLang="zh-CN" sz="1400" b="0" kern="0" dirty="0">
              <a:cs typeface="Arial" panose="020B0604020202020204" pitchFamily="34" charset="0"/>
            </a:endParaRP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9" name="对象 8">
            <a:extLst>
              <a:ext uri="{FF2B5EF4-FFF2-40B4-BE49-F238E27FC236}">
                <a16:creationId xmlns:a16="http://schemas.microsoft.com/office/drawing/2014/main" id="{14C4204D-35B7-46EC-88E6-FBB788B7D9B0}"/>
              </a:ext>
            </a:extLst>
          </p:cNvPr>
          <p:cNvGraphicFramePr>
            <a:graphicFrameLocks noChangeAspect="1"/>
          </p:cNvGraphicFramePr>
          <p:nvPr>
            <p:extLst>
              <p:ext uri="{D42A27DB-BD31-4B8C-83A1-F6EECF244321}">
                <p14:modId xmlns:p14="http://schemas.microsoft.com/office/powerpoint/2010/main" val="3575526574"/>
              </p:ext>
            </p:extLst>
          </p:nvPr>
        </p:nvGraphicFramePr>
        <p:xfrm>
          <a:off x="1362074" y="3962400"/>
          <a:ext cx="6419850" cy="2834464"/>
        </p:xfrm>
        <a:graphic>
          <a:graphicData uri="http://schemas.openxmlformats.org/presentationml/2006/ole">
            <mc:AlternateContent xmlns:mc="http://schemas.openxmlformats.org/markup-compatibility/2006">
              <mc:Choice xmlns:v="urn:schemas-microsoft-com:vml" Requires="v">
                <p:oleObj spid="_x0000_s5158" name="Visio" r:id="rId3" imgW="6888598" imgH="3071115" progId="Visio.Drawing.15">
                  <p:embed/>
                </p:oleObj>
              </mc:Choice>
              <mc:Fallback>
                <p:oleObj name="Visio" r:id="rId3" imgW="6888598" imgH="3071115" progId="Visio.Drawing.15">
                  <p:embed/>
                  <p:pic>
                    <p:nvPicPr>
                      <p:cNvPr id="8" name="对象 7">
                        <a:extLst>
                          <a:ext uri="{FF2B5EF4-FFF2-40B4-BE49-F238E27FC236}">
                            <a16:creationId xmlns:a16="http://schemas.microsoft.com/office/drawing/2014/main" id="{CA7AAB96-5FE2-4E02-97F6-B3AFC49E8054}"/>
                          </a:ext>
                        </a:extLst>
                      </p:cNvPr>
                      <p:cNvPicPr>
                        <a:picLocks noChangeAspect="1" noChangeArrowheads="1"/>
                      </p:cNvPicPr>
                      <p:nvPr/>
                    </p:nvPicPr>
                    <p:blipFill>
                      <a:blip r:embed="rId4"/>
                      <a:srcRect/>
                      <a:stretch>
                        <a:fillRect/>
                      </a:stretch>
                    </p:blipFill>
                    <p:spPr bwMode="auto">
                      <a:xfrm>
                        <a:off x="1362074" y="3962400"/>
                        <a:ext cx="6419850" cy="2834464"/>
                      </a:xfrm>
                      <a:prstGeom prst="rect">
                        <a:avLst/>
                      </a:prstGeom>
                      <a:noFill/>
                    </p:spPr>
                  </p:pic>
                </p:oleObj>
              </mc:Fallback>
            </mc:AlternateContent>
          </a:graphicData>
        </a:graphic>
      </p:graphicFrame>
    </p:spTree>
    <p:extLst>
      <p:ext uri="{BB962C8B-B14F-4D97-AF65-F5344CB8AC3E}">
        <p14:creationId xmlns:p14="http://schemas.microsoft.com/office/powerpoint/2010/main" val="276307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a:extLst>
              <a:ext uri="{FF2B5EF4-FFF2-40B4-BE49-F238E27FC236}">
                <a16:creationId xmlns:a16="http://schemas.microsoft.com/office/drawing/2014/main" id="{C3F67BC2-D84E-4C72-8DE4-0A1940BDA7C0}"/>
              </a:ext>
            </a:extLst>
          </p:cNvPr>
          <p:cNvSpPr>
            <a:spLocks noGrp="1"/>
          </p:cNvSpPr>
          <p:nvPr>
            <p:ph type="ftr" sz="quarter" idx="11"/>
          </p:nvPr>
        </p:nvSpPr>
        <p:spPr/>
        <p:txBody>
          <a:bodyPr/>
          <a:lstStyle/>
          <a:p>
            <a:pPr>
              <a:defRPr/>
            </a:pPr>
            <a:r>
              <a:rPr lang="en-US" altLang="ko-KR"/>
              <a:t>Pei Zhou (</a:t>
            </a:r>
            <a:r>
              <a:rPr lang="en-US" altLang="zh-CN"/>
              <a:t>OPPO</a:t>
            </a:r>
            <a:r>
              <a:rPr lang="en-US" altLang="ko-KR"/>
              <a:t>)</a:t>
            </a:r>
            <a:endParaRPr lang="en-US" altLang="zh-CN" dirty="0"/>
          </a:p>
        </p:txBody>
      </p:sp>
      <p:sp>
        <p:nvSpPr>
          <p:cNvPr id="4" name="灯片编号占位符 3">
            <a:extLst>
              <a:ext uri="{FF2B5EF4-FFF2-40B4-BE49-F238E27FC236}">
                <a16:creationId xmlns:a16="http://schemas.microsoft.com/office/drawing/2014/main" id="{75C610E4-8735-4A65-A824-B9A4FE97ADE3}"/>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p:sp>
        <p:nvSpPr>
          <p:cNvPr id="7" name="Title 1">
            <a:extLst>
              <a:ext uri="{FF2B5EF4-FFF2-40B4-BE49-F238E27FC236}">
                <a16:creationId xmlns:a16="http://schemas.microsoft.com/office/drawing/2014/main" id="{5F292E0D-7E35-4A54-B8B0-17EF1831EEF5}"/>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Terminate one or multiple measurement setups?</a:t>
            </a:r>
            <a:endParaRPr lang="en-SG" sz="2400" dirty="0">
              <a:cs typeface="Arial" panose="020B0604020202020204" pitchFamily="34" charset="0"/>
            </a:endParaRPr>
          </a:p>
        </p:txBody>
      </p:sp>
      <p:sp>
        <p:nvSpPr>
          <p:cNvPr id="8" name="Content Placeholder 2">
            <a:extLst>
              <a:ext uri="{FF2B5EF4-FFF2-40B4-BE49-F238E27FC236}">
                <a16:creationId xmlns:a16="http://schemas.microsoft.com/office/drawing/2014/main" id="{4E30FD8B-7310-4791-AD17-5189969434A9}"/>
              </a:ext>
            </a:extLst>
          </p:cNvPr>
          <p:cNvSpPr txBox="1">
            <a:spLocks/>
          </p:cNvSpPr>
          <p:nvPr/>
        </p:nvSpPr>
        <p:spPr>
          <a:xfrm>
            <a:off x="571499" y="1630362"/>
            <a:ext cx="8001001"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buFont typeface="Wingdings" panose="05000000000000000000" pitchFamily="2" charset="2"/>
              <a:buChar char="q"/>
            </a:pPr>
            <a:r>
              <a:rPr lang="en-US" altLang="zh-CN" sz="1400" b="0" kern="0" dirty="0">
                <a:cs typeface="Arial" panose="020B0604020202020204" pitchFamily="34" charset="0"/>
              </a:rPr>
              <a:t>For a </a:t>
            </a:r>
            <a:r>
              <a:rPr lang="en-US" altLang="zh-CN" sz="1400" kern="0" dirty="0">
                <a:cs typeface="Arial" panose="020B0604020202020204" pitchFamily="34" charset="0"/>
              </a:rPr>
              <a:t>sensing initiator</a:t>
            </a:r>
            <a:r>
              <a:rPr lang="en-US" altLang="zh-CN" sz="1400" b="0" kern="0" dirty="0">
                <a:cs typeface="Arial" panose="020B0604020202020204" pitchFamily="34" charset="0"/>
              </a:rPr>
              <a:t>, it definitely has some motivations (e.g., the sensing application is closed) to terminate </a:t>
            </a:r>
            <a:r>
              <a:rPr lang="en-US" altLang="zh-CN" sz="1400" kern="0" dirty="0">
                <a:cs typeface="Arial" panose="020B0604020202020204" pitchFamily="34" charset="0"/>
              </a:rPr>
              <a:t>any</a:t>
            </a:r>
            <a:r>
              <a:rPr lang="en-US" altLang="zh-CN" sz="1400" b="0" kern="0" dirty="0">
                <a:cs typeface="Arial" panose="020B0604020202020204" pitchFamily="34" charset="0"/>
              </a:rPr>
              <a:t> measurement setup initiated by itself.</a:t>
            </a:r>
          </a:p>
          <a:p>
            <a:pPr algn="just">
              <a:buFont typeface="Wingdings" panose="05000000000000000000" pitchFamily="2" charset="2"/>
              <a:buChar char="q"/>
            </a:pPr>
            <a:endParaRPr lang="en-US" altLang="zh-CN" sz="1400" b="0" kern="0" dirty="0">
              <a:cs typeface="Arial" panose="020B0604020202020204" pitchFamily="34" charset="0"/>
            </a:endParaRPr>
          </a:p>
          <a:p>
            <a:pPr marL="342900" lvl="1" indent="-342900" algn="just">
              <a:buFont typeface="Wingdings" panose="05000000000000000000" pitchFamily="2" charset="2"/>
              <a:buChar char="q"/>
            </a:pPr>
            <a:r>
              <a:rPr lang="en-US" altLang="zh-CN" sz="1400" kern="0" dirty="0">
                <a:cs typeface="Arial" panose="020B0604020202020204" pitchFamily="34" charset="0"/>
              </a:rPr>
              <a:t>A motivation for a </a:t>
            </a:r>
            <a:r>
              <a:rPr lang="en-US" altLang="zh-CN" sz="1400" b="1" kern="0" dirty="0">
                <a:cs typeface="Arial" panose="020B0604020202020204" pitchFamily="34" charset="0"/>
              </a:rPr>
              <a:t>sensing responder </a:t>
            </a:r>
            <a:r>
              <a:rPr lang="en-US" altLang="zh-CN" sz="1400" kern="0" dirty="0">
                <a:cs typeface="Arial" panose="020B0604020202020204" pitchFamily="34" charset="0"/>
              </a:rPr>
              <a:t>to terminate </a:t>
            </a:r>
            <a:r>
              <a:rPr lang="en-US" altLang="zh-CN" sz="1400" b="1" kern="0" dirty="0">
                <a:cs typeface="Arial" panose="020B0604020202020204" pitchFamily="34" charset="0"/>
              </a:rPr>
              <a:t>one or more </a:t>
            </a:r>
            <a:r>
              <a:rPr lang="en-US" altLang="zh-CN" sz="1400" kern="0" dirty="0">
                <a:cs typeface="Arial" panose="020B0604020202020204" pitchFamily="34" charset="0"/>
              </a:rPr>
              <a:t>measurement setup could be that it wants to release some resources for its communication services. </a:t>
            </a:r>
          </a:p>
          <a:p>
            <a:pPr lvl="1" algn="just">
              <a:buFont typeface="Wingdings" panose="05000000000000000000" pitchFamily="2" charset="2"/>
              <a:buChar char="l"/>
            </a:pPr>
            <a:r>
              <a:rPr lang="en-US" altLang="zh-CN" sz="1400" kern="0" dirty="0">
                <a:cs typeface="Arial" panose="020B0604020202020204" pitchFamily="34" charset="0"/>
              </a:rPr>
              <a:t>Example: </a:t>
            </a:r>
          </a:p>
          <a:p>
            <a:pPr lvl="2" algn="just">
              <a:buFont typeface="Arial" panose="020B0604020202020204" pitchFamily="34" charset="0"/>
              <a:buChar char="•"/>
            </a:pPr>
            <a:r>
              <a:rPr lang="en-US" altLang="zh-CN" sz="1400" kern="0" dirty="0">
                <a:cs typeface="Arial" panose="020B0604020202020204" pitchFamily="34" charset="0"/>
              </a:rPr>
              <a:t>AP initiated: TB measurement setup A (intruder detection), TB measurement setup B (fall detection)</a:t>
            </a:r>
          </a:p>
          <a:p>
            <a:pPr lvl="2" algn="just">
              <a:buFont typeface="Arial" panose="020B0604020202020204" pitchFamily="34" charset="0"/>
              <a:buChar char="•"/>
            </a:pPr>
            <a:r>
              <a:rPr lang="en-US" altLang="zh-CN" sz="1400" kern="0" dirty="0">
                <a:cs typeface="Arial" panose="020B0604020202020204" pitchFamily="34" charset="0"/>
              </a:rPr>
              <a:t>STA initiated: non-TB measurement setup C (follow me sound)</a:t>
            </a:r>
          </a:p>
          <a:p>
            <a:pPr lvl="2" algn="just">
              <a:buFont typeface="Arial" panose="020B0604020202020204" pitchFamily="34" charset="0"/>
              <a:buChar char="•"/>
            </a:pPr>
            <a:r>
              <a:rPr lang="en-US" altLang="zh-CN" sz="1400" kern="0" dirty="0">
                <a:cs typeface="Arial" panose="020B0604020202020204" pitchFamily="34" charset="0"/>
              </a:rPr>
              <a:t>STA: now I need more resource for entertainment, I want to terminate A and B</a:t>
            </a:r>
            <a:endParaRPr lang="en-US" altLang="zh-CN" sz="1400" b="0" kern="0" dirty="0">
              <a:cs typeface="Arial" panose="020B0604020202020204" pitchFamily="34" charset="0"/>
            </a:endParaRPr>
          </a:p>
          <a:p>
            <a:pPr algn="just">
              <a:buFont typeface="Wingdings" panose="05000000000000000000" pitchFamily="2" charset="2"/>
              <a:buChar char="q"/>
            </a:pPr>
            <a:r>
              <a:rPr lang="en-US" altLang="zh-CN" sz="1400" b="0" kern="0" dirty="0">
                <a:cs typeface="Arial" panose="020B0604020202020204" pitchFamily="34" charset="0"/>
              </a:rPr>
              <a:t>As a result, we think motivations for a sensing responder to terminate one or multiple measurement setups in one time are similar. The number of measurement setups to be determined can be a requirement tradeoff between communication resource and sensing resource.</a:t>
            </a:r>
          </a:p>
          <a:p>
            <a:pPr algn="just">
              <a:buFont typeface="Wingdings" panose="05000000000000000000" pitchFamily="2" charset="2"/>
              <a:buChar char="q"/>
            </a:pPr>
            <a:endParaRPr lang="en-US" altLang="zh-CN" sz="1400" b="0" kern="0" dirty="0">
              <a:cs typeface="Arial" panose="020B0604020202020204" pitchFamily="34" charset="0"/>
            </a:endParaRPr>
          </a:p>
          <a:p>
            <a:pPr algn="just">
              <a:buFont typeface="Wingdings" panose="05000000000000000000" pitchFamily="2" charset="2"/>
              <a:buChar char="q"/>
            </a:pPr>
            <a:r>
              <a:rPr lang="en-US" altLang="zh-CN" sz="1400" b="0" kern="0" dirty="0">
                <a:cs typeface="Arial" panose="020B0604020202020204" pitchFamily="34" charset="0"/>
              </a:rPr>
              <a:t>We prefer a Sensing Measurement Setup Termination frame is able to indicate one or more Measurement Setup IDs for overhead reduction purpose.</a:t>
            </a:r>
          </a:p>
        </p:txBody>
      </p:sp>
    </p:spTree>
    <p:extLst>
      <p:ext uri="{BB962C8B-B14F-4D97-AF65-F5344CB8AC3E}">
        <p14:creationId xmlns:p14="http://schemas.microsoft.com/office/powerpoint/2010/main" val="349841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800" dirty="0"/>
              <a:t>SP 1</a:t>
            </a:r>
            <a:endParaRPr lang="en-US" sz="28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Do you agree </a:t>
            </a:r>
            <a:r>
              <a:rPr lang="en-US" altLang="zh-CN" sz="1600" b="0" kern="0">
                <a:cs typeface="Arial" panose="020B0604020202020204" pitchFamily="34" charset="0"/>
              </a:rPr>
              <a:t>a Sensing Measurement </a:t>
            </a:r>
            <a:r>
              <a:rPr lang="en-US" altLang="zh-CN" sz="1600" b="0" kern="0" dirty="0">
                <a:cs typeface="Arial" panose="020B0604020202020204" pitchFamily="34" charset="0"/>
              </a:rPr>
              <a:t>Setup Termination frame can be used to terminate multiple measurement setups?</a:t>
            </a: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l"/>
            </a:pPr>
            <a:r>
              <a:rPr lang="en-US" altLang="zh-CN" sz="1600" b="0" kern="0" dirty="0">
                <a:cs typeface="Arial" panose="020B0604020202020204" pitchFamily="34" charset="0"/>
              </a:rPr>
              <a:t>Yes/No/Abstain</a:t>
            </a:r>
            <a:endParaRPr lang="en-US" altLang="zh-CN" sz="1400" b="0" kern="0" dirty="0">
              <a:cs typeface="Arial" panose="020B0604020202020204" pitchFamily="34" charset="0"/>
            </a:endParaRPr>
          </a:p>
        </p:txBody>
      </p:sp>
    </p:spTree>
    <p:extLst>
      <p:ext uri="{BB962C8B-B14F-4D97-AF65-F5344CB8AC3E}">
        <p14:creationId xmlns:p14="http://schemas.microsoft.com/office/powerpoint/2010/main" val="215648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Measurement Setup Termination frame format: Option 1</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6</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555749"/>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n"/>
            </a:pPr>
            <a:r>
              <a:rPr lang="en-US" altLang="zh-CN" sz="1400" kern="0" dirty="0">
                <a:cs typeface="Arial" panose="020B0604020202020204" pitchFamily="34" charset="0"/>
              </a:rPr>
              <a:t>Measurement Setup ID Information field only indicates one measurement setup ID.</a:t>
            </a: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lvl="1">
              <a:buFont typeface="Wingdings" panose="05000000000000000000" pitchFamily="2" charset="2"/>
              <a:buChar char="l"/>
            </a:pPr>
            <a:r>
              <a:rPr lang="en-US" altLang="zh-CN" sz="1400" kern="0" dirty="0">
                <a:cs typeface="Arial" panose="020B0604020202020204" pitchFamily="34" charset="0"/>
              </a:rPr>
              <a:t>The Terminate All Measurement Setups subfield is set to 1 to indicate that the STA requests to terminate all sensing measurement setup(s) established in both TB and non-TB cases, then TB/non-TB Measurement Setup ID subfield and Measurement Setup ID field are reserved; the Terminate All Measurement Setups subfield is set to 0 to indicate that the STA requests to terminate the sensing measurement setup as indicated in Measurement Setup ID field combined with TB/non-TB Measurement Setup ID subfield.</a:t>
            </a:r>
          </a:p>
          <a:p>
            <a:pPr lvl="1">
              <a:buFont typeface="Wingdings" panose="05000000000000000000" pitchFamily="2" charset="2"/>
              <a:buChar char="l"/>
            </a:pPr>
            <a:r>
              <a:rPr lang="en-US" altLang="zh-CN" sz="1400" kern="0" dirty="0">
                <a:cs typeface="Arial" panose="020B0604020202020204" pitchFamily="34" charset="0"/>
              </a:rPr>
              <a:t>The TB/non-TB Measurement Setup ID subfield is used to indicate the Measurement Setup ID contained in Measurement Setup ID field is assigned in TB or non-TB case.</a:t>
            </a:r>
          </a:p>
          <a:p>
            <a:pPr lvl="2">
              <a:buFont typeface="Arial" panose="020B0604020202020204" pitchFamily="34" charset="0"/>
              <a:buChar char="•"/>
            </a:pPr>
            <a:r>
              <a:rPr lang="en-US" altLang="zh-CN" sz="1400" kern="0" dirty="0">
                <a:cs typeface="Arial" panose="020B0604020202020204" pitchFamily="34" charset="0"/>
              </a:rPr>
              <a:t>TB/non-TB Measurement Setup ID subfield = 0: indicates TB Measurement Setup ID;</a:t>
            </a:r>
          </a:p>
          <a:p>
            <a:pPr lvl="2">
              <a:buFont typeface="Arial" panose="020B0604020202020204" pitchFamily="34" charset="0"/>
              <a:buChar char="•"/>
            </a:pPr>
            <a:r>
              <a:rPr lang="en-US" altLang="zh-CN" sz="1400" kern="0" dirty="0">
                <a:cs typeface="Arial" panose="020B0604020202020204" pitchFamily="34" charset="0"/>
              </a:rPr>
              <a:t>TB/non-TB Measurement Setup ID subfield = 1: indicates non-TB Measurement Setup ID.</a:t>
            </a:r>
          </a:p>
          <a:p>
            <a:pPr marL="457200" lvl="1" indent="0">
              <a:buNone/>
            </a:pPr>
            <a:r>
              <a:rPr lang="en-US" altLang="zh-CN" sz="1200" kern="0" dirty="0">
                <a:cs typeface="Arial" panose="020B0604020202020204" pitchFamily="34" charset="0"/>
              </a:rPr>
              <a:t>Note: The length of Measurement Setup ID is TBD.</a:t>
            </a:r>
          </a:p>
          <a:p>
            <a:pPr marL="857250" lvl="2" indent="0">
              <a:buNone/>
            </a:pPr>
            <a:endParaRPr lang="en-US" altLang="zh-CN" sz="1400" kern="0" dirty="0">
              <a:cs typeface="Arial" panose="020B0604020202020204" pitchFamily="34" charset="0"/>
            </a:endParaRPr>
          </a:p>
          <a:p>
            <a:pPr marL="457200" lvl="1" indent="0">
              <a:buNone/>
            </a:pPr>
            <a:endParaRPr lang="en-US" altLang="zh-CN" sz="1200" b="0" kern="0" dirty="0">
              <a:cs typeface="Arial" panose="020B0604020202020204" pitchFamily="34" charset="0"/>
            </a:endParaRPr>
          </a:p>
        </p:txBody>
      </p:sp>
      <p:graphicFrame>
        <p:nvGraphicFramePr>
          <p:cNvPr id="3" name="对象 2">
            <a:extLst>
              <a:ext uri="{FF2B5EF4-FFF2-40B4-BE49-F238E27FC236}">
                <a16:creationId xmlns:a16="http://schemas.microsoft.com/office/drawing/2014/main" id="{B30CADF4-8720-4E15-B703-5D811E967237}"/>
              </a:ext>
            </a:extLst>
          </p:cNvPr>
          <p:cNvGraphicFramePr>
            <a:graphicFrameLocks noChangeAspect="1"/>
          </p:cNvGraphicFramePr>
          <p:nvPr>
            <p:extLst>
              <p:ext uri="{D42A27DB-BD31-4B8C-83A1-F6EECF244321}">
                <p14:modId xmlns:p14="http://schemas.microsoft.com/office/powerpoint/2010/main" val="3500188771"/>
              </p:ext>
            </p:extLst>
          </p:nvPr>
        </p:nvGraphicFramePr>
        <p:xfrm>
          <a:off x="2335087" y="1676400"/>
          <a:ext cx="4019802" cy="2552954"/>
        </p:xfrm>
        <a:graphic>
          <a:graphicData uri="http://schemas.openxmlformats.org/presentationml/2006/ole">
            <mc:AlternateContent xmlns:mc="http://schemas.openxmlformats.org/markup-compatibility/2006">
              <mc:Choice xmlns:v="urn:schemas-microsoft-com:vml" Requires="v">
                <p:oleObj spid="_x0000_s2604" name="Visio" r:id="rId3" imgW="3276926" imgH="2080709" progId="Visio.Drawing.15">
                  <p:embed/>
                </p:oleObj>
              </mc:Choice>
              <mc:Fallback>
                <p:oleObj name="Visio" r:id="rId3" imgW="3276926" imgH="2080709" progId="Visio.Drawing.15">
                  <p:embed/>
                  <p:pic>
                    <p:nvPicPr>
                      <p:cNvPr id="0" name=""/>
                      <p:cNvPicPr/>
                      <p:nvPr/>
                    </p:nvPicPr>
                    <p:blipFill>
                      <a:blip r:embed="rId4"/>
                      <a:stretch>
                        <a:fillRect/>
                      </a:stretch>
                    </p:blipFill>
                    <p:spPr>
                      <a:xfrm>
                        <a:off x="2335087" y="1676400"/>
                        <a:ext cx="4019802" cy="2552954"/>
                      </a:xfrm>
                      <a:prstGeom prst="rect">
                        <a:avLst/>
                      </a:prstGeom>
                    </p:spPr>
                  </p:pic>
                </p:oleObj>
              </mc:Fallback>
            </mc:AlternateContent>
          </a:graphicData>
        </a:graphic>
      </p:graphicFrame>
    </p:spTree>
    <p:extLst>
      <p:ext uri="{BB962C8B-B14F-4D97-AF65-F5344CB8AC3E}">
        <p14:creationId xmlns:p14="http://schemas.microsoft.com/office/powerpoint/2010/main" val="1137387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Measurement Setup Termination frame format: Option 2</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7</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n"/>
            </a:pPr>
            <a:r>
              <a:rPr lang="en-US" altLang="zh-CN" sz="1400" kern="0" dirty="0">
                <a:cs typeface="Arial" panose="020B0604020202020204" pitchFamily="34" charset="0"/>
              </a:rPr>
              <a:t>(</a:t>
            </a:r>
            <a:r>
              <a:rPr lang="en-US" altLang="zh-CN" sz="1400" kern="0" dirty="0">
                <a:solidFill>
                  <a:srgbClr val="FF0000"/>
                </a:solidFill>
                <a:cs typeface="Arial" panose="020B0604020202020204" pitchFamily="34" charset="0"/>
              </a:rPr>
              <a:t>Fixed length</a:t>
            </a:r>
            <a:r>
              <a:rPr lang="en-US" altLang="zh-CN" sz="1400" kern="0" dirty="0">
                <a:cs typeface="Arial" panose="020B0604020202020204" pitchFamily="34" charset="0"/>
              </a:rPr>
              <a:t>) Measurement Setup ID Information field indicates one or more measurement setup IDs through two bitmaps.</a:t>
            </a: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lvl="1">
              <a:buFont typeface="Wingdings" panose="05000000000000000000" pitchFamily="2" charset="2"/>
              <a:buChar char="l"/>
            </a:pPr>
            <a:r>
              <a:rPr lang="en-US" altLang="zh-CN" sz="1400" kern="0" dirty="0">
                <a:cs typeface="Arial" panose="020B0604020202020204" pitchFamily="34" charset="0"/>
              </a:rPr>
              <a:t>The TB Measurement Setup ID Bitmap indicates the Measurement Setup IDs assigned in TB case.</a:t>
            </a:r>
          </a:p>
          <a:p>
            <a:pPr lvl="1">
              <a:buFont typeface="Wingdings" panose="05000000000000000000" pitchFamily="2" charset="2"/>
              <a:buChar char="l"/>
            </a:pPr>
            <a:r>
              <a:rPr lang="en-US" altLang="zh-CN" sz="1400" kern="0" dirty="0">
                <a:cs typeface="Arial" panose="020B0604020202020204" pitchFamily="34" charset="0"/>
              </a:rPr>
              <a:t>The non-TB Measurement Setup ID Bitmap indicates the Measurement Setup IDs assigned in non-TB case.</a:t>
            </a:r>
          </a:p>
          <a:p>
            <a:pPr marL="457200" lvl="1" indent="0">
              <a:buNone/>
            </a:pPr>
            <a:r>
              <a:rPr lang="en-US" altLang="zh-CN" sz="1200" b="0" kern="0" dirty="0">
                <a:cs typeface="Arial" panose="020B0604020202020204" pitchFamily="34" charset="0"/>
              </a:rPr>
              <a:t>Note: The length </a:t>
            </a:r>
            <a:r>
              <a:rPr lang="en-US" altLang="zh-CN" sz="1200" kern="0" dirty="0">
                <a:cs typeface="Arial" panose="020B0604020202020204" pitchFamily="34" charset="0"/>
              </a:rPr>
              <a:t>of TB/non-TB Measurement Setup ID Bitmap is TBD and determined by the length of Measurement Setup ID.</a:t>
            </a:r>
          </a:p>
          <a:p>
            <a:pPr marL="457200" lvl="1" indent="0">
              <a:buNone/>
            </a:pPr>
            <a:endParaRPr lang="en-US" altLang="zh-CN" sz="1200" b="0" kern="0" dirty="0">
              <a:cs typeface="Arial" panose="020B0604020202020204" pitchFamily="34" charset="0"/>
            </a:endParaRPr>
          </a:p>
          <a:p>
            <a:pPr marL="457200" lvl="1" indent="0">
              <a:buNone/>
            </a:pPr>
            <a:r>
              <a:rPr lang="en-US" altLang="zh-CN" sz="1200" b="0" kern="0" dirty="0">
                <a:cs typeface="Arial" panose="020B0604020202020204" pitchFamily="34" charset="0"/>
              </a:rPr>
              <a:t>Example:</a:t>
            </a:r>
          </a:p>
          <a:p>
            <a:pPr lvl="2">
              <a:buFont typeface="Arial" panose="020B0604020202020204" pitchFamily="34" charset="0"/>
              <a:buChar char="•"/>
            </a:pPr>
            <a:r>
              <a:rPr lang="en-US" altLang="zh-CN" b="0" kern="0" dirty="0">
                <a:cs typeface="Arial" panose="020B0604020202020204" pitchFamily="34" charset="0"/>
              </a:rPr>
              <a:t>If </a:t>
            </a:r>
            <a:r>
              <a:rPr lang="en-US" altLang="zh-CN" kern="0" dirty="0">
                <a:cs typeface="Arial" panose="020B0604020202020204" pitchFamily="34" charset="0"/>
              </a:rPr>
              <a:t>Measurement Setup ID: 2 bits, then TB + non-TB Bitmap: 8 bits (1 octet);</a:t>
            </a:r>
          </a:p>
          <a:p>
            <a:pPr lvl="2">
              <a:buFont typeface="Arial" panose="020B0604020202020204" pitchFamily="34" charset="0"/>
              <a:buChar char="•"/>
            </a:pPr>
            <a:r>
              <a:rPr lang="en-US" altLang="zh-CN" kern="0" dirty="0">
                <a:cs typeface="Arial" panose="020B0604020202020204" pitchFamily="34" charset="0"/>
              </a:rPr>
              <a:t>If Measurement Setup ID: 3 bits, then TB + non-TB Bitmap: 16 bits (2 octets);</a:t>
            </a:r>
          </a:p>
          <a:p>
            <a:pPr lvl="2">
              <a:buFont typeface="Arial" panose="020B0604020202020204" pitchFamily="34" charset="0"/>
              <a:buChar char="•"/>
            </a:pPr>
            <a:r>
              <a:rPr lang="en-US" altLang="zh-CN" kern="0" dirty="0">
                <a:cs typeface="Arial" panose="020B0604020202020204" pitchFamily="34" charset="0"/>
              </a:rPr>
              <a:t>If Measurement Setup ID: 4 bits, then TB + non-TB Bitmap: 32 bits (4 octets);</a:t>
            </a:r>
          </a:p>
          <a:p>
            <a:pPr lvl="2">
              <a:buFont typeface="Arial" panose="020B0604020202020204" pitchFamily="34" charset="0"/>
              <a:buChar char="•"/>
            </a:pPr>
            <a:endParaRPr lang="en-US" altLang="zh-CN" b="0" kern="0" dirty="0">
              <a:cs typeface="Arial" panose="020B0604020202020204" pitchFamily="34" charset="0"/>
            </a:endParaRPr>
          </a:p>
        </p:txBody>
      </p:sp>
      <p:graphicFrame>
        <p:nvGraphicFramePr>
          <p:cNvPr id="3" name="对象 2">
            <a:extLst>
              <a:ext uri="{FF2B5EF4-FFF2-40B4-BE49-F238E27FC236}">
                <a16:creationId xmlns:a16="http://schemas.microsoft.com/office/drawing/2014/main" id="{B30CADF4-8720-4E15-B703-5D811E967237}"/>
              </a:ext>
            </a:extLst>
          </p:cNvPr>
          <p:cNvGraphicFramePr>
            <a:graphicFrameLocks noChangeAspect="1"/>
          </p:cNvGraphicFramePr>
          <p:nvPr>
            <p:extLst>
              <p:ext uri="{D42A27DB-BD31-4B8C-83A1-F6EECF244321}">
                <p14:modId xmlns:p14="http://schemas.microsoft.com/office/powerpoint/2010/main" val="2486193243"/>
              </p:ext>
            </p:extLst>
          </p:nvPr>
        </p:nvGraphicFramePr>
        <p:xfrm>
          <a:off x="2125662" y="1981200"/>
          <a:ext cx="4892675" cy="1858963"/>
        </p:xfrm>
        <a:graphic>
          <a:graphicData uri="http://schemas.openxmlformats.org/presentationml/2006/ole">
            <mc:AlternateContent xmlns:mc="http://schemas.openxmlformats.org/markup-compatibility/2006">
              <mc:Choice xmlns:v="urn:schemas-microsoft-com:vml" Requires="v">
                <p:oleObj spid="_x0000_s4439" name="Visio" r:id="rId3" imgW="3810059" imgH="1448029" progId="Visio.Drawing.15">
                  <p:embed/>
                </p:oleObj>
              </mc:Choice>
              <mc:Fallback>
                <p:oleObj name="Visio" r:id="rId3" imgW="3810059" imgH="1448029" progId="Visio.Drawing.15">
                  <p:embed/>
                  <p:pic>
                    <p:nvPicPr>
                      <p:cNvPr id="3" name="对象 2">
                        <a:extLst>
                          <a:ext uri="{FF2B5EF4-FFF2-40B4-BE49-F238E27FC236}">
                            <a16:creationId xmlns:a16="http://schemas.microsoft.com/office/drawing/2014/main" id="{B30CADF4-8720-4E15-B703-5D811E967237}"/>
                          </a:ext>
                        </a:extLst>
                      </p:cNvPr>
                      <p:cNvPicPr/>
                      <p:nvPr/>
                    </p:nvPicPr>
                    <p:blipFill>
                      <a:blip r:embed="rId4"/>
                      <a:stretch>
                        <a:fillRect/>
                      </a:stretch>
                    </p:blipFill>
                    <p:spPr>
                      <a:xfrm>
                        <a:off x="2125662" y="1981200"/>
                        <a:ext cx="4892675" cy="1858963"/>
                      </a:xfrm>
                      <a:prstGeom prst="rect">
                        <a:avLst/>
                      </a:prstGeom>
                    </p:spPr>
                  </p:pic>
                </p:oleObj>
              </mc:Fallback>
            </mc:AlternateContent>
          </a:graphicData>
        </a:graphic>
      </p:graphicFrame>
    </p:spTree>
    <p:extLst>
      <p:ext uri="{BB962C8B-B14F-4D97-AF65-F5344CB8AC3E}">
        <p14:creationId xmlns:p14="http://schemas.microsoft.com/office/powerpoint/2010/main" val="1328230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Measurement Setup Termination frame format: Option 3</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9" name="Content Placeholder 2">
            <a:extLst>
              <a:ext uri="{FF2B5EF4-FFF2-40B4-BE49-F238E27FC236}">
                <a16:creationId xmlns:a16="http://schemas.microsoft.com/office/drawing/2014/main" id="{FF4C11ED-D77E-465A-B4EB-AF91E251265B}"/>
              </a:ext>
            </a:extLst>
          </p:cNvPr>
          <p:cNvSpPr txBox="1">
            <a:spLocks/>
          </p:cNvSpPr>
          <p:nvPr/>
        </p:nvSpPr>
        <p:spPr>
          <a:xfrm>
            <a:off x="609599" y="1371601"/>
            <a:ext cx="7934325" cy="510381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n"/>
            </a:pPr>
            <a:r>
              <a:rPr lang="en-US" altLang="zh-CN" sz="1400" kern="0" dirty="0">
                <a:cs typeface="Arial" panose="020B0604020202020204" pitchFamily="34" charset="0"/>
              </a:rPr>
              <a:t>(</a:t>
            </a:r>
            <a:r>
              <a:rPr lang="en-US" altLang="zh-CN" sz="1400" kern="0" dirty="0">
                <a:solidFill>
                  <a:srgbClr val="00B050"/>
                </a:solidFill>
                <a:cs typeface="Arial" panose="020B0604020202020204" pitchFamily="34" charset="0"/>
              </a:rPr>
              <a:t>Variable length</a:t>
            </a:r>
            <a:r>
              <a:rPr lang="en-US" altLang="zh-CN" sz="1400" kern="0" dirty="0">
                <a:cs typeface="Arial" panose="020B0604020202020204" pitchFamily="34" charset="0"/>
              </a:rPr>
              <a:t>) Measurement Setup ID Information field indicates one or more measurement setup IDs through bitmap.</a:t>
            </a: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a:buFont typeface="Wingdings" panose="05000000000000000000" pitchFamily="2" charset="2"/>
              <a:buChar char="l"/>
            </a:pPr>
            <a:endParaRPr lang="en-US" altLang="zh-CN" sz="1400" b="0" kern="0" dirty="0">
              <a:cs typeface="Arial" panose="020B0604020202020204" pitchFamily="34" charset="0"/>
            </a:endParaRPr>
          </a:p>
          <a:p>
            <a:pPr lvl="1">
              <a:buFont typeface="Wingdings" panose="05000000000000000000" pitchFamily="2" charset="2"/>
              <a:buChar char="l"/>
            </a:pPr>
            <a:r>
              <a:rPr lang="en-US" altLang="zh-CN" sz="1200" b="0" kern="0" dirty="0">
                <a:cs typeface="Arial" panose="020B0604020202020204" pitchFamily="34" charset="0"/>
              </a:rPr>
              <a:t>The Terminate All </a:t>
            </a:r>
            <a:r>
              <a:rPr lang="en-US" altLang="zh-CN" sz="1200" kern="0" dirty="0">
                <a:cs typeface="Arial" panose="020B0604020202020204" pitchFamily="34" charset="0"/>
              </a:rPr>
              <a:t>Measurement Setups subfield </a:t>
            </a:r>
            <a:r>
              <a:rPr lang="en-US" altLang="zh-CN" sz="1200" b="0" kern="0" dirty="0">
                <a:cs typeface="Arial" panose="020B0604020202020204" pitchFamily="34" charset="0"/>
              </a:rPr>
              <a:t>is set to 1 to indicate that the STA requests to terminate all sensing measurement setup(s</a:t>
            </a:r>
            <a:r>
              <a:rPr lang="en-US" altLang="zh-CN" sz="1200" kern="0" dirty="0">
                <a:cs typeface="Arial" panose="020B0604020202020204" pitchFamily="34" charset="0"/>
              </a:rPr>
              <a:t>) established in both TB and non-TB cases, then the TB Measurement Setup ID Bitmap Present subfield and the non-TB Measurement Setup ID Bitmap Present subfield are set to 0; </a:t>
            </a:r>
            <a:r>
              <a:rPr lang="en-US" altLang="zh-CN" sz="1200" b="0" kern="0" dirty="0">
                <a:cs typeface="Arial" panose="020B0604020202020204" pitchFamily="34" charset="0"/>
              </a:rPr>
              <a:t>the Terminate All </a:t>
            </a:r>
            <a:r>
              <a:rPr lang="en-US" altLang="zh-CN" sz="1200" kern="0" dirty="0">
                <a:cs typeface="Arial" panose="020B0604020202020204" pitchFamily="34" charset="0"/>
              </a:rPr>
              <a:t>Measurement Setups </a:t>
            </a:r>
            <a:r>
              <a:rPr lang="en-US" altLang="zh-CN" sz="1200" b="0" kern="0" dirty="0">
                <a:cs typeface="Arial" panose="020B0604020202020204" pitchFamily="34" charset="0"/>
              </a:rPr>
              <a:t>subfield is set to 0 to indicate that the STA requests to terminate the sensing measurement setup(s) as indicated in TB Measurement Setup ID Bitmap and/or </a:t>
            </a:r>
            <a:r>
              <a:rPr lang="en-US" altLang="zh-CN" sz="1200" kern="0" dirty="0">
                <a:cs typeface="Arial" panose="020B0604020202020204" pitchFamily="34" charset="0"/>
              </a:rPr>
              <a:t>non-TB</a:t>
            </a:r>
            <a:r>
              <a:rPr lang="en-US" altLang="zh-CN" sz="1200" b="0" kern="0" dirty="0">
                <a:cs typeface="Arial" panose="020B0604020202020204" pitchFamily="34" charset="0"/>
              </a:rPr>
              <a:t> Measurement Setup ID </a:t>
            </a:r>
            <a:r>
              <a:rPr lang="en-US" altLang="zh-CN" sz="1200" kern="0" dirty="0">
                <a:cs typeface="Arial" panose="020B0604020202020204" pitchFamily="34" charset="0"/>
              </a:rPr>
              <a:t>Bitmap</a:t>
            </a:r>
            <a:r>
              <a:rPr lang="en-US" altLang="zh-CN" sz="1200" b="0" kern="0" dirty="0">
                <a:cs typeface="Arial" panose="020B0604020202020204" pitchFamily="34" charset="0"/>
              </a:rPr>
              <a:t>.</a:t>
            </a:r>
          </a:p>
          <a:p>
            <a:pPr lvl="1">
              <a:buFont typeface="Wingdings" panose="05000000000000000000" pitchFamily="2" charset="2"/>
              <a:buChar char="l"/>
            </a:pPr>
            <a:r>
              <a:rPr lang="en-US" altLang="zh-CN" sz="1200" kern="0" dirty="0">
                <a:cs typeface="Arial" panose="020B0604020202020204" pitchFamily="34" charset="0"/>
              </a:rPr>
              <a:t>The TB (or non-TB) Measurement Setup ID Bitmap Present subfield is set to 1 to indicate the TB (or non-TB) Measurement Setup ID Bitmap is present in the Measurement Setup ID Information field; otherwise it is not present.</a:t>
            </a:r>
          </a:p>
          <a:p>
            <a:pPr lvl="1">
              <a:buFont typeface="Wingdings" panose="05000000000000000000" pitchFamily="2" charset="2"/>
              <a:buChar char="l"/>
            </a:pPr>
            <a:r>
              <a:rPr lang="en-US" altLang="zh-CN" sz="1200" kern="0" dirty="0">
                <a:cs typeface="Arial" panose="020B0604020202020204" pitchFamily="34" charset="0"/>
              </a:rPr>
              <a:t>The TB (or non-TB) Measurement Setup ID Bitmap indicates the Measurement Setup IDs assigned in TB (or non-TB) case.</a:t>
            </a:r>
          </a:p>
          <a:p>
            <a:pPr marL="457200" lvl="1" indent="0">
              <a:buNone/>
            </a:pPr>
            <a:r>
              <a:rPr lang="en-US" altLang="zh-CN" sz="1200" b="0" kern="0" dirty="0">
                <a:cs typeface="Arial" panose="020B0604020202020204" pitchFamily="34" charset="0"/>
              </a:rPr>
              <a:t>Note: The length </a:t>
            </a:r>
            <a:r>
              <a:rPr lang="en-US" altLang="zh-CN" sz="1200" kern="0" dirty="0">
                <a:cs typeface="Arial" panose="020B0604020202020204" pitchFamily="34" charset="0"/>
              </a:rPr>
              <a:t>of TB/non-TB Measurement Setup ID Bitmap is TBD and determined by the length of Measurement Setup ID.</a:t>
            </a:r>
            <a:endParaRPr lang="en-US" altLang="zh-CN" sz="1200" b="0" kern="0" dirty="0">
              <a:cs typeface="Arial" panose="020B0604020202020204" pitchFamily="34" charset="0"/>
            </a:endParaRPr>
          </a:p>
        </p:txBody>
      </p:sp>
      <p:graphicFrame>
        <p:nvGraphicFramePr>
          <p:cNvPr id="3" name="对象 2">
            <a:extLst>
              <a:ext uri="{FF2B5EF4-FFF2-40B4-BE49-F238E27FC236}">
                <a16:creationId xmlns:a16="http://schemas.microsoft.com/office/drawing/2014/main" id="{B30CADF4-8720-4E15-B703-5D811E967237}"/>
              </a:ext>
            </a:extLst>
          </p:cNvPr>
          <p:cNvGraphicFramePr>
            <a:graphicFrameLocks noChangeAspect="1"/>
          </p:cNvGraphicFramePr>
          <p:nvPr>
            <p:extLst>
              <p:ext uri="{D42A27DB-BD31-4B8C-83A1-F6EECF244321}">
                <p14:modId xmlns:p14="http://schemas.microsoft.com/office/powerpoint/2010/main" val="4290326424"/>
              </p:ext>
            </p:extLst>
          </p:nvPr>
        </p:nvGraphicFramePr>
        <p:xfrm>
          <a:off x="1906786" y="1752600"/>
          <a:ext cx="5330428" cy="2373361"/>
        </p:xfrm>
        <a:graphic>
          <a:graphicData uri="http://schemas.openxmlformats.org/presentationml/2006/ole">
            <mc:AlternateContent xmlns:mc="http://schemas.openxmlformats.org/markup-compatibility/2006">
              <mc:Choice xmlns:v="urn:schemas-microsoft-com:vml" Requires="v">
                <p:oleObj spid="_x0000_s3547" name="Visio" r:id="rId3" imgW="4617809" imgH="2057400" progId="Visio.Drawing.15">
                  <p:embed/>
                </p:oleObj>
              </mc:Choice>
              <mc:Fallback>
                <p:oleObj name="Visio" r:id="rId3" imgW="4617809" imgH="2057400" progId="Visio.Drawing.15">
                  <p:embed/>
                  <p:pic>
                    <p:nvPicPr>
                      <p:cNvPr id="3" name="对象 2">
                        <a:extLst>
                          <a:ext uri="{FF2B5EF4-FFF2-40B4-BE49-F238E27FC236}">
                            <a16:creationId xmlns:a16="http://schemas.microsoft.com/office/drawing/2014/main" id="{B30CADF4-8720-4E15-B703-5D811E967237}"/>
                          </a:ext>
                        </a:extLst>
                      </p:cNvPr>
                      <p:cNvPicPr/>
                      <p:nvPr/>
                    </p:nvPicPr>
                    <p:blipFill>
                      <a:blip r:embed="rId4"/>
                      <a:stretch>
                        <a:fillRect/>
                      </a:stretch>
                    </p:blipFill>
                    <p:spPr>
                      <a:xfrm>
                        <a:off x="1906786" y="1752600"/>
                        <a:ext cx="5330428" cy="2373361"/>
                      </a:xfrm>
                      <a:prstGeom prst="rect">
                        <a:avLst/>
                      </a:prstGeom>
                    </p:spPr>
                  </p:pic>
                </p:oleObj>
              </mc:Fallback>
            </mc:AlternateContent>
          </a:graphicData>
        </a:graphic>
      </p:graphicFrame>
    </p:spTree>
    <p:extLst>
      <p:ext uri="{BB962C8B-B14F-4D97-AF65-F5344CB8AC3E}">
        <p14:creationId xmlns:p14="http://schemas.microsoft.com/office/powerpoint/2010/main" val="413308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F426802-AF80-46B2-B948-CEAB9245F41C}"/>
              </a:ext>
            </a:extLst>
          </p:cNvPr>
          <p:cNvSpPr>
            <a:spLocks noGrp="1"/>
          </p:cNvSpPr>
          <p:nvPr>
            <p:ph type="title"/>
          </p:nvPr>
        </p:nvSpPr>
        <p:spPr/>
        <p:txBody>
          <a:bodyPr/>
          <a:lstStyle/>
          <a:p>
            <a:r>
              <a:rPr lang="en-US" altLang="zh-CN" sz="2400" dirty="0"/>
              <a:t>Comparisons</a:t>
            </a:r>
            <a:endParaRPr lang="zh-CN" altLang="en-US" sz="2400" dirty="0"/>
          </a:p>
        </p:txBody>
      </p:sp>
      <p:sp>
        <p:nvSpPr>
          <p:cNvPr id="4" name="页脚占位符 3">
            <a:extLst>
              <a:ext uri="{FF2B5EF4-FFF2-40B4-BE49-F238E27FC236}">
                <a16:creationId xmlns:a16="http://schemas.microsoft.com/office/drawing/2014/main" id="{26FC7482-2393-4ECA-BC11-335405C12C98}"/>
              </a:ext>
            </a:extLst>
          </p:cNvPr>
          <p:cNvSpPr>
            <a:spLocks noGrp="1"/>
          </p:cNvSpPr>
          <p:nvPr>
            <p:ph type="ftr" sz="quarter" idx="11"/>
          </p:nvPr>
        </p:nvSpPr>
        <p:spPr/>
        <p:txBody>
          <a:bodyPr/>
          <a:lstStyle/>
          <a:p>
            <a:pPr>
              <a:defRPr/>
            </a:pPr>
            <a:r>
              <a:rPr lang="en-US" altLang="ko-KR"/>
              <a:t>Pei Zhou (</a:t>
            </a:r>
            <a:r>
              <a:rPr lang="en-US" altLang="zh-CN"/>
              <a:t>OPPO</a:t>
            </a:r>
            <a:r>
              <a:rPr lang="en-US" altLang="ko-KR"/>
              <a:t>)</a:t>
            </a:r>
            <a:endParaRPr lang="en-US" altLang="zh-CN" dirty="0"/>
          </a:p>
        </p:txBody>
      </p:sp>
      <p:sp>
        <p:nvSpPr>
          <p:cNvPr id="5" name="灯片编号占位符 4">
            <a:extLst>
              <a:ext uri="{FF2B5EF4-FFF2-40B4-BE49-F238E27FC236}">
                <a16:creationId xmlns:a16="http://schemas.microsoft.com/office/drawing/2014/main" id="{6A06D402-ACC0-4FBD-9AB9-0CA347CD35E1}"/>
              </a:ext>
            </a:extLst>
          </p:cNvPr>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graphicFrame>
        <p:nvGraphicFramePr>
          <p:cNvPr id="6" name="表格 5">
            <a:extLst>
              <a:ext uri="{FF2B5EF4-FFF2-40B4-BE49-F238E27FC236}">
                <a16:creationId xmlns:a16="http://schemas.microsoft.com/office/drawing/2014/main" id="{F6BEE2F8-DBC9-4BBC-B0A2-F3FF1F8BB1A6}"/>
              </a:ext>
            </a:extLst>
          </p:cNvPr>
          <p:cNvGraphicFramePr>
            <a:graphicFrameLocks noGrp="1"/>
          </p:cNvGraphicFramePr>
          <p:nvPr>
            <p:extLst>
              <p:ext uri="{D42A27DB-BD31-4B8C-83A1-F6EECF244321}">
                <p14:modId xmlns:p14="http://schemas.microsoft.com/office/powerpoint/2010/main" val="1123465672"/>
              </p:ext>
            </p:extLst>
          </p:nvPr>
        </p:nvGraphicFramePr>
        <p:xfrm>
          <a:off x="685800" y="1752600"/>
          <a:ext cx="7772400" cy="3966748"/>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1614852562"/>
                    </a:ext>
                  </a:extLst>
                </a:gridCol>
                <a:gridCol w="3276600">
                  <a:extLst>
                    <a:ext uri="{9D8B030D-6E8A-4147-A177-3AD203B41FA5}">
                      <a16:colId xmlns:a16="http://schemas.microsoft.com/office/drawing/2014/main" val="78786928"/>
                    </a:ext>
                  </a:extLst>
                </a:gridCol>
                <a:gridCol w="3276600">
                  <a:extLst>
                    <a:ext uri="{9D8B030D-6E8A-4147-A177-3AD203B41FA5}">
                      <a16:colId xmlns:a16="http://schemas.microsoft.com/office/drawing/2014/main" val="1075268823"/>
                    </a:ext>
                  </a:extLst>
                </a:gridCol>
              </a:tblGrid>
              <a:tr h="418006">
                <a:tc>
                  <a:txBody>
                    <a:bodyPr/>
                    <a:lstStyle/>
                    <a:p>
                      <a:pPr algn="ctr"/>
                      <a:endParaRPr lang="zh-CN" altLang="en-US" dirty="0"/>
                    </a:p>
                  </a:txBody>
                  <a:tcPr anchor="ctr"/>
                </a:tc>
                <a:tc>
                  <a:txBody>
                    <a:bodyPr/>
                    <a:lstStyle/>
                    <a:p>
                      <a:pPr algn="ctr"/>
                      <a:r>
                        <a:rPr lang="en-US" altLang="zh-CN" dirty="0">
                          <a:solidFill>
                            <a:schemeClr val="tx1"/>
                          </a:solidFill>
                        </a:rPr>
                        <a:t>Pros</a:t>
                      </a:r>
                      <a:endParaRPr lang="zh-CN" altLang="en-US" dirty="0">
                        <a:solidFill>
                          <a:schemeClr val="tx1"/>
                        </a:solidFill>
                      </a:endParaRPr>
                    </a:p>
                  </a:txBody>
                  <a:tcPr anchor="ctr"/>
                </a:tc>
                <a:tc>
                  <a:txBody>
                    <a:bodyPr/>
                    <a:lstStyle/>
                    <a:p>
                      <a:pPr algn="ctr"/>
                      <a:r>
                        <a:rPr lang="en-US" altLang="zh-CN" dirty="0">
                          <a:solidFill>
                            <a:schemeClr val="tx1"/>
                          </a:solidFill>
                        </a:rPr>
                        <a:t>Cons</a:t>
                      </a:r>
                      <a:endParaRPr lang="zh-CN" altLang="en-US" dirty="0">
                        <a:solidFill>
                          <a:schemeClr val="tx1"/>
                        </a:solidFill>
                      </a:endParaRPr>
                    </a:p>
                  </a:txBody>
                  <a:tcPr anchor="ctr"/>
                </a:tc>
                <a:extLst>
                  <a:ext uri="{0D108BD9-81ED-4DB2-BD59-A6C34878D82A}">
                    <a16:rowId xmlns:a16="http://schemas.microsoft.com/office/drawing/2014/main" val="2595238875"/>
                  </a:ext>
                </a:extLst>
              </a:tr>
              <a:tr h="1018902">
                <a:tc>
                  <a:txBody>
                    <a:bodyPr/>
                    <a:lstStyle/>
                    <a:p>
                      <a:pPr algn="ctr"/>
                      <a:r>
                        <a:rPr lang="en-US" altLang="zh-CN" sz="1600" b="1" dirty="0"/>
                        <a:t>Option 1</a:t>
                      </a:r>
                      <a:endParaRPr lang="zh-CN" altLang="en-US" sz="1600" b="1" dirty="0"/>
                    </a:p>
                  </a:txBody>
                  <a:tcPr anchor="ctr"/>
                </a:tc>
                <a:tc>
                  <a:txBody>
                    <a:bodyPr/>
                    <a:lstStyle/>
                    <a:p>
                      <a:pPr marL="285750" indent="-285750">
                        <a:buFont typeface="Arial" panose="020B0604020202020204" pitchFamily="34" charset="0"/>
                        <a:buChar char="•"/>
                      </a:pPr>
                      <a:r>
                        <a:rPr lang="en-US" altLang="zh-CN" sz="1400" dirty="0"/>
                        <a:t>Fixed frame Length</a:t>
                      </a:r>
                    </a:p>
                    <a:p>
                      <a:pPr marL="285750" indent="-285750">
                        <a:buFont typeface="Arial" panose="020B0604020202020204" pitchFamily="34" charset="0"/>
                        <a:buChar char="•"/>
                      </a:pPr>
                      <a:r>
                        <a:rPr lang="en-US" altLang="zh-CN" sz="1400" dirty="0"/>
                        <a:t>Easy to implement</a:t>
                      </a:r>
                      <a:endParaRPr lang="zh-CN" altLang="en-US" sz="1400" dirty="0"/>
                    </a:p>
                  </a:txBody>
                  <a:tcPr/>
                </a:tc>
                <a:tc>
                  <a:txBody>
                    <a:bodyPr/>
                    <a:lstStyle/>
                    <a:p>
                      <a:pPr marL="285750" indent="-285750">
                        <a:buFont typeface="Arial" panose="020B0604020202020204" pitchFamily="34" charset="0"/>
                        <a:buChar char="•"/>
                      </a:pPr>
                      <a:r>
                        <a:rPr lang="en-US" altLang="zh-CN" sz="1400" dirty="0"/>
                        <a:t>No flexibility: one termination frame can only terminate one MS</a:t>
                      </a:r>
                    </a:p>
                    <a:p>
                      <a:pPr marL="285750" indent="-285750">
                        <a:buFont typeface="Arial" panose="020B0604020202020204" pitchFamily="34" charset="0"/>
                        <a:buChar char="•"/>
                      </a:pPr>
                      <a:r>
                        <a:rPr lang="en-US" altLang="zh-CN" sz="1400" dirty="0"/>
                        <a:t>High overhead when terminating multiple MSs: need to send multiple termination frames</a:t>
                      </a:r>
                      <a:endParaRPr lang="zh-CN" altLang="en-US" sz="1400" dirty="0"/>
                    </a:p>
                  </a:txBody>
                  <a:tcPr/>
                </a:tc>
                <a:extLst>
                  <a:ext uri="{0D108BD9-81ED-4DB2-BD59-A6C34878D82A}">
                    <a16:rowId xmlns:a16="http://schemas.microsoft.com/office/drawing/2014/main" val="3187240941"/>
                  </a:ext>
                </a:extLst>
              </a:tr>
              <a:tr h="1018902">
                <a:tc>
                  <a:txBody>
                    <a:bodyPr/>
                    <a:lstStyle/>
                    <a:p>
                      <a:pPr algn="ctr"/>
                      <a:r>
                        <a:rPr lang="en-US" altLang="zh-CN" sz="1600" b="1" dirty="0"/>
                        <a:t>Option 2</a:t>
                      </a:r>
                      <a:endParaRPr lang="zh-CN" altLang="en-US" sz="1600" b="1" dirty="0"/>
                    </a:p>
                  </a:txBody>
                  <a:tcPr anchor="ctr"/>
                </a:tc>
                <a:tc>
                  <a:txBody>
                    <a:bodyPr/>
                    <a:lstStyle/>
                    <a:p>
                      <a:pPr marL="285750" indent="-285750">
                        <a:buFont typeface="Arial" panose="020B0604020202020204" pitchFamily="34" charset="0"/>
                        <a:buChar char="•"/>
                      </a:pPr>
                      <a:r>
                        <a:rPr lang="en-US" altLang="zh-CN" sz="1400" dirty="0"/>
                        <a:t>Fixed frame length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t>Low overhead when terminating multiple MSs: only one termination frame is needed</a:t>
                      </a:r>
                      <a:endParaRPr lang="zh-CN" altLang="en-US" sz="14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t>A bit larger frame size</a:t>
                      </a:r>
                      <a:endParaRPr lang="zh-CN" altLang="en-US" sz="1400" dirty="0"/>
                    </a:p>
                  </a:txBody>
                  <a:tcPr/>
                </a:tc>
                <a:extLst>
                  <a:ext uri="{0D108BD9-81ED-4DB2-BD59-A6C34878D82A}">
                    <a16:rowId xmlns:a16="http://schemas.microsoft.com/office/drawing/2014/main" val="3702031761"/>
                  </a:ext>
                </a:extLst>
              </a:tr>
              <a:tr h="1018902">
                <a:tc>
                  <a:txBody>
                    <a:bodyPr/>
                    <a:lstStyle/>
                    <a:p>
                      <a:pPr algn="ctr"/>
                      <a:r>
                        <a:rPr lang="en-US" altLang="zh-CN" sz="1600" b="1" dirty="0"/>
                        <a:t>Option 3</a:t>
                      </a:r>
                      <a:endParaRPr lang="zh-CN" altLang="en-US" sz="1600" b="1" dirty="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t>Low overhead when terminating multiple MSs: only one termination frame is needed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400" dirty="0"/>
                        <a:t>High flexibility: one termination frame can terminate multiple MSs, the presence of two bitmaps is controllable</a:t>
                      </a:r>
                      <a:endParaRPr lang="zh-CN" altLang="en-US" sz="1400" dirty="0"/>
                    </a:p>
                  </a:txBody>
                  <a:tcPr/>
                </a:tc>
                <a:tc>
                  <a:txBody>
                    <a:bodyPr/>
                    <a:lstStyle/>
                    <a:p>
                      <a:pPr marL="285750" indent="-285750">
                        <a:buFont typeface="Arial" panose="020B0604020202020204" pitchFamily="34" charset="0"/>
                        <a:buChar char="•"/>
                      </a:pPr>
                      <a:r>
                        <a:rPr lang="en-US" altLang="zh-CN" sz="1400" dirty="0"/>
                        <a:t>Variable frame length (but the variation is limited)</a:t>
                      </a:r>
                      <a:endParaRPr lang="zh-CN" altLang="en-US" sz="1400" dirty="0"/>
                    </a:p>
                  </a:txBody>
                  <a:tcPr/>
                </a:tc>
                <a:extLst>
                  <a:ext uri="{0D108BD9-81ED-4DB2-BD59-A6C34878D82A}">
                    <a16:rowId xmlns:a16="http://schemas.microsoft.com/office/drawing/2014/main" val="2191624734"/>
                  </a:ext>
                </a:extLst>
              </a:tr>
            </a:tbl>
          </a:graphicData>
        </a:graphic>
      </p:graphicFrame>
      <p:sp>
        <p:nvSpPr>
          <p:cNvPr id="7" name="矩形 6">
            <a:extLst>
              <a:ext uri="{FF2B5EF4-FFF2-40B4-BE49-F238E27FC236}">
                <a16:creationId xmlns:a16="http://schemas.microsoft.com/office/drawing/2014/main" id="{05FAE0D5-9BE3-4207-860A-02C5ACB057F9}"/>
              </a:ext>
            </a:extLst>
          </p:cNvPr>
          <p:cNvSpPr/>
          <p:nvPr/>
        </p:nvSpPr>
        <p:spPr>
          <a:xfrm>
            <a:off x="685800" y="6172200"/>
            <a:ext cx="2218877" cy="276999"/>
          </a:xfrm>
          <a:prstGeom prst="rect">
            <a:avLst/>
          </a:prstGeom>
        </p:spPr>
        <p:txBody>
          <a:bodyPr wrap="none">
            <a:spAutoFit/>
          </a:bodyPr>
          <a:lstStyle/>
          <a:p>
            <a:r>
              <a:rPr lang="en-US" altLang="zh-CN" dirty="0"/>
              <a:t>Note: MS = Measurement Setup.</a:t>
            </a:r>
            <a:endParaRPr lang="zh-CN" altLang="en-US" dirty="0"/>
          </a:p>
        </p:txBody>
      </p:sp>
    </p:spTree>
    <p:extLst>
      <p:ext uri="{BB962C8B-B14F-4D97-AF65-F5344CB8AC3E}">
        <p14:creationId xmlns:p14="http://schemas.microsoft.com/office/powerpoint/2010/main" val="280934672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46287</TotalTime>
  <Words>1510</Words>
  <Application>Microsoft Office PowerPoint</Application>
  <PresentationFormat>全屏显示(4:3)</PresentationFormat>
  <Paragraphs>164</Paragraphs>
  <Slides>12</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9" baseType="lpstr">
      <vt:lpstr>맑은 고딕</vt:lpstr>
      <vt:lpstr>MS PGothic</vt:lpstr>
      <vt:lpstr>Arial</vt:lpstr>
      <vt:lpstr>Times New Roman</vt:lpstr>
      <vt:lpstr>Wingdings</vt:lpstr>
      <vt:lpstr>802-11-Submission</vt:lpstr>
      <vt:lpstr>Visio</vt:lpstr>
      <vt:lpstr>Updates on Sensing Measurement Setup Termination frame</vt:lpstr>
      <vt:lpstr>Background</vt:lpstr>
      <vt:lpstr>Discussion on Measurement Setup Termination</vt:lpstr>
      <vt:lpstr>Terminate one or multiple measurement setups?</vt:lpstr>
      <vt:lpstr>SP 1</vt:lpstr>
      <vt:lpstr>Measurement Setup Termination frame format: Option 1</vt:lpstr>
      <vt:lpstr>Measurement Setup Termination frame format: Option 2</vt:lpstr>
      <vt:lpstr>Measurement Setup Termination frame format: Option 3</vt:lpstr>
      <vt:lpstr>Comparisons</vt:lpstr>
      <vt:lpstr>SP 2a</vt:lpstr>
      <vt:lpstr>SP 2b</vt:lpstr>
      <vt:lpstr>References</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Measurement Setup Termination</dc:title>
  <dc:creator>Pei Zhou</dc:creator>
  <cp:lastModifiedBy>周培(Zhou Pei)</cp:lastModifiedBy>
  <cp:revision>410</cp:revision>
  <cp:lastPrinted>2014-11-04T15:04:57Z</cp:lastPrinted>
  <dcterms:created xsi:type="dcterms:W3CDTF">2007-04-17T18:10:23Z</dcterms:created>
  <dcterms:modified xsi:type="dcterms:W3CDTF">2022-04-25T03:19:08Z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