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352" r:id="rId3"/>
    <p:sldId id="598" r:id="rId4"/>
    <p:sldId id="601" r:id="rId5"/>
    <p:sldId id="599" r:id="rId6"/>
    <p:sldId id="600" r:id="rId7"/>
    <p:sldId id="312"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培(Zhou Pei)" initials="Pei Zhou" lastIdx="3" clrIdx="0">
    <p:extLst>
      <p:ext uri="{19B8F6BF-5375-455C-9EA6-DF929625EA0E}">
        <p15:presenceInfo xmlns:p15="http://schemas.microsoft.com/office/powerpoint/2012/main" userId="周培(Zhou Pe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68" autoAdjust="0"/>
    <p:restoredTop sz="92385" autoAdjust="0"/>
  </p:normalViewPr>
  <p:slideViewPr>
    <p:cSldViewPr>
      <p:cViewPr varScale="1">
        <p:scale>
          <a:sx n="114" d="100"/>
          <a:sy n="114" d="100"/>
        </p:scale>
        <p:origin x="1398"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32" y="-66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Tree>
    <p:extLst>
      <p:ext uri="{BB962C8B-B14F-4D97-AF65-F5344CB8AC3E}">
        <p14:creationId xmlns:p14="http://schemas.microsoft.com/office/powerpoint/2010/main" val="358575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Pei Zhou (</a:t>
            </a:r>
            <a:r>
              <a:rPr lang="en-US" altLang="zh-CN" dirty="0"/>
              <a:t>OPPO</a:t>
            </a:r>
            <a:r>
              <a:rPr lang="en-US" altLang="ko-KR" dirty="0"/>
              <a:t>)</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Tree>
    <p:extLst>
      <p:ext uri="{BB962C8B-B14F-4D97-AF65-F5344CB8AC3E}">
        <p14:creationId xmlns:p14="http://schemas.microsoft.com/office/powerpoint/2010/main" val="259357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Tree>
    <p:extLst>
      <p:ext uri="{BB962C8B-B14F-4D97-AF65-F5344CB8AC3E}">
        <p14:creationId xmlns:p14="http://schemas.microsoft.com/office/powerpoint/2010/main" val="853319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Tree>
    <p:extLst>
      <p:ext uri="{BB962C8B-B14F-4D97-AF65-F5344CB8AC3E}">
        <p14:creationId xmlns:p14="http://schemas.microsoft.com/office/powerpoint/2010/main" val="2185256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Tree>
    <p:extLst>
      <p:ext uri="{BB962C8B-B14F-4D97-AF65-F5344CB8AC3E}">
        <p14:creationId xmlns:p14="http://schemas.microsoft.com/office/powerpoint/2010/main" val="35589240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Pei Zhou (</a:t>
            </a:r>
            <a:r>
              <a:rPr lang="en-US" altLang="zh-CN" dirty="0"/>
              <a:t>OPPO</a:t>
            </a:r>
            <a:r>
              <a:rPr lang="en-US" altLang="ko-KR" dirty="0"/>
              <a:t>)</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0597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a:t>
            </a:r>
            <a:r>
              <a:rPr lang="en-US" altLang="zh-CN" sz="1800" b="1" dirty="0"/>
              <a:t>2</a:t>
            </a:r>
            <a:r>
              <a:rPr lang="en-US" altLang="en-US" sz="1800" b="1" dirty="0"/>
              <a:t>/0626r2</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zh-CN" sz="1800" b="1" dirty="0"/>
              <a:t>April</a:t>
            </a:r>
            <a:r>
              <a:rPr lang="en-US" altLang="en-US" sz="1800" b="1" dirty="0"/>
              <a:t> 202</a:t>
            </a:r>
            <a:r>
              <a:rPr lang="en-US" altLang="zh-CN" sz="1800" b="1" dirty="0"/>
              <a:t>2</a:t>
            </a:r>
            <a:endParaRPr lang="en-US" altLang="en-US" sz="1800" b="1" dirty="0"/>
          </a:p>
        </p:txBody>
      </p:sp>
    </p:spTree>
  </p:cSld>
  <p:clrMap bg1="lt1" tx1="dk1" bg2="lt2" tx2="dk2" accent1="accent1" accent2="accent2" accent3="accent3" accent4="accent4" accent5="accent5" accent6="accent6" hlink="hlink" folHlink="folHlink"/>
  <p:sldLayoutIdLst>
    <p:sldLayoutId id="2147486135" r:id="rId1"/>
    <p:sldLayoutId id="2147486140" r:id="rId2"/>
    <p:sldLayoutId id="2147486141" r:id="rId3"/>
    <p:sldLayoutId id="2147486136" r:id="rId4"/>
    <p:sldLayoutId id="2147486138" r:id="rId5"/>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latin typeface="+mn-lt"/>
                <a:ea typeface="+mn-ea"/>
              </a:rPr>
              <a:t>Slide </a:t>
            </a:r>
            <a:fld id="{53ABCD13-380B-4CB5-B9B1-96CEC68A8A42}" type="slidenum">
              <a:rPr lang="en-US" altLang="en-US" sz="1200" b="0" smtClean="0">
                <a:latin typeface="+mn-lt"/>
                <a:ea typeface="+mn-ea"/>
              </a:rPr>
              <a:pPr>
                <a:spcBef>
                  <a:spcPct val="0"/>
                </a:spcBef>
                <a:buFontTx/>
                <a:buNone/>
              </a:pPr>
              <a:t>1</a:t>
            </a:fld>
            <a:endParaRPr lang="en-US" altLang="en-US" sz="1200" b="0" dirty="0">
              <a:latin typeface="+mn-lt"/>
              <a:ea typeface="+mn-ea"/>
            </a:endParaRPr>
          </a:p>
        </p:txBody>
      </p:sp>
      <p:sp>
        <p:nvSpPr>
          <p:cNvPr id="13317" name="Rectangle 2"/>
          <p:cNvSpPr>
            <a:spLocks noGrp="1" noChangeArrowheads="1"/>
          </p:cNvSpPr>
          <p:nvPr>
            <p:ph type="title"/>
          </p:nvPr>
        </p:nvSpPr>
        <p:spPr>
          <a:xfrm>
            <a:off x="685800" y="609600"/>
            <a:ext cx="7772400" cy="1066800"/>
          </a:xfrm>
        </p:spPr>
        <p:txBody>
          <a:bodyPr/>
          <a:lstStyle/>
          <a:p>
            <a:r>
              <a:rPr lang="en-US" altLang="zh-CN" sz="2800" dirty="0">
                <a:latin typeface="+mn-lt"/>
                <a:ea typeface="+mn-ea"/>
                <a:cs typeface="Arial" panose="020B0604020202020204" pitchFamily="34" charset="0"/>
              </a:rPr>
              <a:t>Updates on Sensing Measurement Setup Termination frame</a:t>
            </a:r>
            <a:endParaRPr lang="en-US" altLang="en-US" sz="2800" dirty="0">
              <a:latin typeface="+mn-lt"/>
              <a:ea typeface="+mn-ea"/>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ea typeface="+mn-ea"/>
                <a:cs typeface="Arial" panose="020B0604020202020204" pitchFamily="34" charset="0"/>
              </a:rPr>
              <a:t>Date:</a:t>
            </a:r>
            <a:r>
              <a:rPr lang="en-US" altLang="en-US" sz="2000" b="0" dirty="0">
                <a:ea typeface="+mn-ea"/>
                <a:cs typeface="Arial" panose="020B0604020202020204" pitchFamily="34" charset="0"/>
              </a:rPr>
              <a:t> 202</a:t>
            </a:r>
            <a:r>
              <a:rPr lang="en-US" altLang="zh-CN" sz="2000" b="0" dirty="0">
                <a:ea typeface="+mn-ea"/>
                <a:cs typeface="Arial" panose="020B0604020202020204" pitchFamily="34" charset="0"/>
              </a:rPr>
              <a:t>2</a:t>
            </a:r>
            <a:r>
              <a:rPr lang="en-US" altLang="en-US" sz="2000" b="0" dirty="0">
                <a:ea typeface="+mn-ea"/>
                <a:cs typeface="Arial" panose="020B0604020202020204" pitchFamily="34" charset="0"/>
              </a:rPr>
              <a:t>-</a:t>
            </a:r>
            <a:r>
              <a:rPr lang="en-US" altLang="zh-CN" sz="2000" b="0" dirty="0">
                <a:ea typeface="+mn-ea"/>
                <a:cs typeface="Arial" panose="020B0604020202020204" pitchFamily="34" charset="0"/>
              </a:rPr>
              <a:t>04</a:t>
            </a:r>
            <a:r>
              <a:rPr lang="en-US" altLang="en-US" sz="2000" b="0" dirty="0">
                <a:ea typeface="+mn-ea"/>
                <a:cs typeface="Arial" panose="020B0604020202020204" pitchFamily="34" charset="0"/>
              </a:rPr>
              <a:t>-12</a:t>
            </a:r>
          </a:p>
        </p:txBody>
      </p:sp>
      <p:sp>
        <p:nvSpPr>
          <p:cNvPr id="13320" name="Rectangle 12"/>
          <p:cNvSpPr>
            <a:spLocks noChangeArrowheads="1"/>
          </p:cNvSpPr>
          <p:nvPr/>
        </p:nvSpPr>
        <p:spPr bwMode="auto">
          <a:xfrm>
            <a:off x="685800" y="2667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1800" dirty="0">
                <a:latin typeface="+mn-lt"/>
                <a:ea typeface="+mn-ea"/>
                <a:cs typeface="Arial" panose="020B0604020202020204" pitchFamily="34" charset="0"/>
              </a:rPr>
              <a:t> Authors:</a:t>
            </a:r>
            <a:endParaRPr lang="en-US" altLang="en-US" sz="1800" b="0" dirty="0">
              <a:latin typeface="+mn-lt"/>
              <a:ea typeface="+mn-ea"/>
              <a:cs typeface="Arial" panose="020B0604020202020204" pitchFamily="34" charset="0"/>
            </a:endParaRPr>
          </a:p>
        </p:txBody>
      </p:sp>
      <p:sp>
        <p:nvSpPr>
          <p:cNvPr id="17" name="Footer Placeholder 3"/>
          <p:cNvSpPr>
            <a:spLocks noGrp="1"/>
          </p:cNvSpPr>
          <p:nvPr>
            <p:ph type="ftr" sz="quarter" idx="11"/>
          </p:nvPr>
        </p:nvSpPr>
        <p:spPr>
          <a:xfrm>
            <a:off x="5791200" y="6475413"/>
            <a:ext cx="2752725" cy="184666"/>
          </a:xfrm>
        </p:spPr>
        <p:txBody>
          <a:bodyPr/>
          <a:lstStyle/>
          <a:p>
            <a:pPr>
              <a:defRPr/>
            </a:pPr>
            <a:r>
              <a:rPr lang="en-US" altLang="zh-CN" dirty="0">
                <a:latin typeface="+mn-lt"/>
              </a:rPr>
              <a:t>Pei Zhou </a:t>
            </a:r>
            <a:r>
              <a:rPr lang="en-US" altLang="ko-KR" dirty="0">
                <a:latin typeface="+mn-lt"/>
              </a:rPr>
              <a:t>(OPPO)</a:t>
            </a:r>
          </a:p>
        </p:txBody>
      </p:sp>
      <p:graphicFrame>
        <p:nvGraphicFramePr>
          <p:cNvPr id="8" name="Table 7">
            <a:extLst>
              <a:ext uri="{FF2B5EF4-FFF2-40B4-BE49-F238E27FC236}">
                <a16:creationId xmlns:a16="http://schemas.microsoft.com/office/drawing/2014/main" id="{4D35453E-01D6-416A-8BCF-BCABF95104F2}"/>
              </a:ext>
            </a:extLst>
          </p:cNvPr>
          <p:cNvGraphicFramePr>
            <a:graphicFrameLocks noGrp="1"/>
          </p:cNvGraphicFramePr>
          <p:nvPr>
            <p:extLst>
              <p:ext uri="{D42A27DB-BD31-4B8C-83A1-F6EECF244321}">
                <p14:modId xmlns:p14="http://schemas.microsoft.com/office/powerpoint/2010/main" val="4138558518"/>
              </p:ext>
            </p:extLst>
          </p:nvPr>
        </p:nvGraphicFramePr>
        <p:xfrm>
          <a:off x="685800" y="3195002"/>
          <a:ext cx="7772400" cy="1386842"/>
        </p:xfrm>
        <a:graphic>
          <a:graphicData uri="http://schemas.openxmlformats.org/drawingml/2006/table">
            <a:tbl>
              <a:tblPr>
                <a:tableStyleId>{5940675A-B579-460E-94D1-54222C63F5DA}</a:tableStyleId>
              </a:tblPr>
              <a:tblGrid>
                <a:gridCol w="1658112">
                  <a:extLst>
                    <a:ext uri="{9D8B030D-6E8A-4147-A177-3AD203B41FA5}">
                      <a16:colId xmlns:a16="http://schemas.microsoft.com/office/drawing/2014/main" val="20000"/>
                    </a:ext>
                  </a:extLst>
                </a:gridCol>
                <a:gridCol w="1408063">
                  <a:extLst>
                    <a:ext uri="{9D8B030D-6E8A-4147-A177-3AD203B41FA5}">
                      <a16:colId xmlns:a16="http://schemas.microsoft.com/office/drawing/2014/main" val="20001"/>
                    </a:ext>
                  </a:extLst>
                </a:gridCol>
                <a:gridCol w="1069596">
                  <a:extLst>
                    <a:ext uri="{9D8B030D-6E8A-4147-A177-3AD203B41FA5}">
                      <a16:colId xmlns:a16="http://schemas.microsoft.com/office/drawing/2014/main" val="20002"/>
                    </a:ext>
                  </a:extLst>
                </a:gridCol>
                <a:gridCol w="963380">
                  <a:extLst>
                    <a:ext uri="{9D8B030D-6E8A-4147-A177-3AD203B41FA5}">
                      <a16:colId xmlns:a16="http://schemas.microsoft.com/office/drawing/2014/main" val="20003"/>
                    </a:ext>
                  </a:extLst>
                </a:gridCol>
                <a:gridCol w="2673249">
                  <a:extLst>
                    <a:ext uri="{9D8B030D-6E8A-4147-A177-3AD203B41FA5}">
                      <a16:colId xmlns:a16="http://schemas.microsoft.com/office/drawing/2014/main" val="20004"/>
                    </a:ext>
                  </a:extLst>
                </a:gridCol>
              </a:tblGrid>
              <a:tr h="346710">
                <a:tc>
                  <a:txBody>
                    <a:bodyPr/>
                    <a:lstStyle/>
                    <a:p>
                      <a:pPr algn="ctr"/>
                      <a:r>
                        <a:rPr lang="en-US" sz="1600" b="1" dirty="0"/>
                        <a:t>Name</a:t>
                      </a:r>
                    </a:p>
                  </a:txBody>
                  <a:tcPr/>
                </a:tc>
                <a:tc>
                  <a:txBody>
                    <a:bodyPr/>
                    <a:lstStyle/>
                    <a:p>
                      <a:pPr algn="ctr"/>
                      <a:r>
                        <a:rPr lang="en-US" sz="1600" b="1" dirty="0"/>
                        <a:t>Affiliation</a:t>
                      </a:r>
                    </a:p>
                  </a:txBody>
                  <a:tcPr/>
                </a:tc>
                <a:tc>
                  <a:txBody>
                    <a:bodyPr/>
                    <a:lstStyle/>
                    <a:p>
                      <a:pPr algn="ctr"/>
                      <a:r>
                        <a:rPr lang="en-US" sz="1600" b="1" dirty="0"/>
                        <a:t>Address</a:t>
                      </a:r>
                    </a:p>
                  </a:txBody>
                  <a:tcPr/>
                </a:tc>
                <a:tc>
                  <a:txBody>
                    <a:bodyPr/>
                    <a:lstStyle/>
                    <a:p>
                      <a:pPr algn="ctr"/>
                      <a:r>
                        <a:rPr lang="en-US" sz="1600" b="1" dirty="0"/>
                        <a:t>Phone</a:t>
                      </a:r>
                    </a:p>
                  </a:txBody>
                  <a:tcPr/>
                </a:tc>
                <a:tc>
                  <a:txBody>
                    <a:bodyPr/>
                    <a:lstStyle/>
                    <a:p>
                      <a:pPr algn="ctr"/>
                      <a:r>
                        <a:rPr lang="en-US" sz="1600" b="1" dirty="0"/>
                        <a:t>Email</a:t>
                      </a:r>
                    </a:p>
                  </a:txBody>
                  <a:tcPr/>
                </a:tc>
                <a:extLst>
                  <a:ext uri="{0D108BD9-81ED-4DB2-BD59-A6C34878D82A}">
                    <a16:rowId xmlns:a16="http://schemas.microsoft.com/office/drawing/2014/main" val="10000"/>
                  </a:ext>
                </a:extLst>
              </a:tr>
              <a:tr h="260033">
                <a:tc>
                  <a:txBody>
                    <a:bodyPr/>
                    <a:lstStyle/>
                    <a:p>
                      <a:pPr marL="0" algn="ctr"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Pei Zhou</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lnSpc>
                          <a:spcPct val="100000"/>
                        </a:lnSpc>
                        <a:spcAft>
                          <a:spcPts val="0"/>
                        </a:spcAft>
                      </a:pPr>
                      <a:r>
                        <a:rPr lang="en-US" altLang="zh-CN" sz="1600" b="0" dirty="0">
                          <a:effectLst/>
                          <a:latin typeface="Times New Roman" panose="02020603050405020304" pitchFamily="18" charset="0"/>
                          <a:ea typeface="맑은 고딕" panose="020B0503020000020004" pitchFamily="50" charset="-127"/>
                        </a:rPr>
                        <a:t>OPPO</a:t>
                      </a:r>
                      <a:endParaRPr lang="en-US" altLang="ko-KR" sz="1600" b="0" dirty="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zhoupei1@oppo.com</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3082496378"/>
                  </a:ext>
                </a:extLst>
              </a:tr>
              <a:tr h="260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0" kern="0" dirty="0">
                          <a:solidFill>
                            <a:schemeClr val="tx1"/>
                          </a:solidFill>
                          <a:effectLst/>
                          <a:latin typeface="Times New Roman" panose="02020603050405020304" pitchFamily="18" charset="0"/>
                          <a:ea typeface="+mn-ea"/>
                          <a:cs typeface="+mn-cs"/>
                        </a:rPr>
                        <a:t>Lei Huang</a:t>
                      </a:r>
                      <a:endParaRPr lang="ko-KR" altLang="zh-CN"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857919050"/>
                  </a:ext>
                </a:extLst>
              </a:tr>
              <a:tr h="260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Chaoming Luo</a:t>
                      </a:r>
                      <a:endParaRPr lang="ko-KR" altLang="zh-CN"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957454712"/>
                  </a:ext>
                </a:extLst>
              </a:tr>
              <a:tr h="260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0" kern="0" dirty="0">
                          <a:solidFill>
                            <a:schemeClr val="tx1"/>
                          </a:solidFill>
                          <a:effectLst/>
                          <a:latin typeface="Times New Roman" panose="02020603050405020304" pitchFamily="18" charset="0"/>
                          <a:ea typeface="+mn-ea"/>
                          <a:cs typeface="+mn-cs"/>
                        </a:rPr>
                        <a:t>Ning Gao</a:t>
                      </a:r>
                      <a:endParaRPr lang="ko-KR" altLang="zh-CN"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50797053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sz="2400" dirty="0">
                <a:cs typeface="Arial" panose="020B0604020202020204" pitchFamily="34" charset="0"/>
              </a:rPr>
              <a:t>Background</a:t>
            </a:r>
            <a:endParaRPr lang="en-SG" sz="24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2</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599" y="1630361"/>
            <a:ext cx="7934325" cy="4845051"/>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b="0" kern="0" dirty="0">
                <a:cs typeface="Arial" panose="020B0604020202020204" pitchFamily="34" charset="0"/>
              </a:rPr>
              <a:t>According to Motion 54 (21/1941r1) Measurement Setup ID is set by sensing initiator, the tuple &lt;Sensing Initiator’s MAC address, Measurement Setup ID&gt; is used to identify a specific Measurement Setup. [1]</a:t>
            </a: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r>
              <a:rPr lang="en-US" altLang="zh-CN" sz="1400" b="0" kern="0" dirty="0">
                <a:cs typeface="Arial" panose="020B0604020202020204" pitchFamily="34" charset="0"/>
              </a:rPr>
              <a:t>Current text about Sensing measurement termination in Draft P802.11bf_D0.01 [2][3]</a:t>
            </a:r>
          </a:p>
          <a:p>
            <a:pPr lvl="1">
              <a:buFont typeface="Wingdings" panose="05000000000000000000" pitchFamily="2" charset="2"/>
              <a:buChar char="l"/>
            </a:pPr>
            <a:r>
              <a:rPr lang="en-US" altLang="zh-CN" sz="1400" b="0" kern="0" dirty="0">
                <a:cs typeface="Arial" panose="020B0604020202020204" pitchFamily="34" charset="0"/>
              </a:rPr>
              <a:t>A sensing initiator (or sensing responder) may initiate termination of one or more sensing measurement setups by transmitting a Sensing Measurement Setup Termination frame with the Measurement Setup IDs of the measurement setups to be terminated to a sensing responder (or sensing initiator).</a:t>
            </a:r>
          </a:p>
          <a:p>
            <a:pPr>
              <a:buFont typeface="Wingdings" panose="05000000000000000000" pitchFamily="2" charset="2"/>
              <a:buChar char="q"/>
            </a:pPr>
            <a:r>
              <a:rPr lang="en-US" altLang="zh-CN" sz="1400" b="0" kern="0" dirty="0">
                <a:cs typeface="Arial" panose="020B0604020202020204" pitchFamily="34" charset="0"/>
              </a:rPr>
              <a:t>Current frame format of Sensing measurement termination frame in Draft P802.11bf_D0.01 [2][3]</a:t>
            </a: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endParaRPr lang="en-US" altLang="zh-CN" sz="1400" b="0" kern="0" dirty="0">
              <a:cs typeface="Arial" panose="020B0604020202020204" pitchFamily="34" charset="0"/>
            </a:endParaRPr>
          </a:p>
          <a:p>
            <a:pPr lvl="1">
              <a:buFont typeface="Wingdings" panose="05000000000000000000" pitchFamily="2" charset="2"/>
              <a:buChar char="l"/>
            </a:pPr>
            <a:endParaRPr lang="en-US" altLang="zh-CN" sz="1400" kern="0" dirty="0">
              <a:cs typeface="Arial" panose="020B0604020202020204" pitchFamily="34" charset="0"/>
            </a:endParaRPr>
          </a:p>
          <a:p>
            <a:pPr lvl="1">
              <a:buFont typeface="Wingdings" panose="05000000000000000000" pitchFamily="2" charset="2"/>
              <a:buChar char="l"/>
            </a:pPr>
            <a:r>
              <a:rPr lang="en-US" altLang="zh-CN" sz="1400" kern="0" dirty="0">
                <a:cs typeface="Arial" panose="020B0604020202020204" pitchFamily="34" charset="0"/>
              </a:rPr>
              <a:t>The Measurement Setup ID Information field is TBD.</a:t>
            </a:r>
          </a:p>
          <a:p>
            <a:pPr lvl="1">
              <a:buFont typeface="Wingdings" panose="05000000000000000000" pitchFamily="2" charset="2"/>
              <a:buChar char="l"/>
            </a:pPr>
            <a:endParaRPr lang="en-US" altLang="zh-CN" sz="1400" kern="0" dirty="0">
              <a:cs typeface="Arial" panose="020B0604020202020204" pitchFamily="34" charset="0"/>
            </a:endParaRPr>
          </a:p>
          <a:p>
            <a:pPr marL="342900" lvl="1" indent="-342900">
              <a:buFont typeface="Wingdings" panose="05000000000000000000" pitchFamily="2" charset="2"/>
              <a:buChar char="q"/>
            </a:pPr>
            <a:r>
              <a:rPr lang="en-US" altLang="zh-CN" sz="1400" kern="0" dirty="0">
                <a:cs typeface="Arial" panose="020B0604020202020204" pitchFamily="34" charset="0"/>
              </a:rPr>
              <a:t>This contribution provides the details of Measurement Setup ID Information field.</a:t>
            </a: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endParaRPr lang="en-US" altLang="zh-CN" sz="1400" kern="0" dirty="0">
              <a:cs typeface="Arial" panose="020B0604020202020204" pitchFamily="34" charset="0"/>
            </a:endParaRP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pic>
        <p:nvPicPr>
          <p:cNvPr id="3" name="图片 2">
            <a:extLst>
              <a:ext uri="{FF2B5EF4-FFF2-40B4-BE49-F238E27FC236}">
                <a16:creationId xmlns:a16="http://schemas.microsoft.com/office/drawing/2014/main" id="{F9DD555E-B618-4C44-8826-EE64A1F4F13D}"/>
              </a:ext>
            </a:extLst>
          </p:cNvPr>
          <p:cNvPicPr>
            <a:picLocks noChangeAspect="1"/>
          </p:cNvPicPr>
          <p:nvPr/>
        </p:nvPicPr>
        <p:blipFill>
          <a:blip r:embed="rId2"/>
          <a:stretch>
            <a:fillRect/>
          </a:stretch>
        </p:blipFill>
        <p:spPr>
          <a:xfrm>
            <a:off x="1690224" y="4121898"/>
            <a:ext cx="5763552" cy="1105741"/>
          </a:xfrm>
          <a:prstGeom prst="rect">
            <a:avLst/>
          </a:prstGeom>
        </p:spPr>
      </p:pic>
    </p:spTree>
    <p:extLst>
      <p:ext uri="{BB962C8B-B14F-4D97-AF65-F5344CB8AC3E}">
        <p14:creationId xmlns:p14="http://schemas.microsoft.com/office/powerpoint/2010/main" val="3310466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400" dirty="0">
                <a:cs typeface="Arial" panose="020B0604020202020204" pitchFamily="34" charset="0"/>
              </a:rPr>
              <a:t>Discussion on Measurement Setup Termination</a:t>
            </a:r>
            <a:endParaRPr lang="en-SG" sz="24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3</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571499" y="1630363"/>
            <a:ext cx="8001001" cy="28654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b="0" kern="0" dirty="0">
                <a:cs typeface="Arial" panose="020B0604020202020204" pitchFamily="34" charset="0"/>
              </a:rPr>
              <a:t>Since the Measurement Setup ID is set by sensing initiator, different sensing STA as sensing initiator may set the same Measurement Setup ID. For example, AP and</a:t>
            </a:r>
            <a:r>
              <a:rPr lang="zh-CN" altLang="en-US" sz="1400" b="0" kern="0" dirty="0">
                <a:cs typeface="Arial" panose="020B0604020202020204" pitchFamily="34" charset="0"/>
              </a:rPr>
              <a:t> </a:t>
            </a:r>
            <a:r>
              <a:rPr lang="en-US" altLang="zh-CN" sz="1400" b="0" kern="0" dirty="0">
                <a:cs typeface="Arial" panose="020B0604020202020204" pitchFamily="34" charset="0"/>
              </a:rPr>
              <a:t>STA 1 set Measurement Setup ID = 1 when they act as sensing initiator. But the tuple &lt;Sensing Initiator’s MAC address, Measurement Setup ID&gt; can be used to identify a specific Measurement Setup.</a:t>
            </a:r>
          </a:p>
          <a:p>
            <a:pPr>
              <a:buFont typeface="Wingdings" panose="05000000000000000000" pitchFamily="2" charset="2"/>
              <a:buChar char="q"/>
            </a:pPr>
            <a:r>
              <a:rPr lang="en-US" altLang="zh-CN" sz="1400" b="0" kern="0" dirty="0">
                <a:cs typeface="Arial" panose="020B0604020202020204" pitchFamily="34" charset="0"/>
              </a:rPr>
              <a:t>If the sensing transmitter (e.g., AP) only indicates the Measurement Setup ID(s) to be terminated in Sensing Measurement Setup Termination frame, the sensing receiver (e.g., STA 1) doesn’t know which measurement setup(s) to terminate. </a:t>
            </a:r>
          </a:p>
          <a:p>
            <a:pPr>
              <a:buFont typeface="Wingdings" panose="05000000000000000000" pitchFamily="2" charset="2"/>
              <a:buChar char="q"/>
            </a:pPr>
            <a:r>
              <a:rPr lang="en-US" altLang="zh-CN" sz="1400" b="0" kern="0" dirty="0">
                <a:cs typeface="Arial" panose="020B0604020202020204" pitchFamily="34" charset="0"/>
              </a:rPr>
              <a:t>It is necessary to indicate who set the Measurement Setup ID(s) in Sensing Measurement Setup Termination frame.</a:t>
            </a:r>
          </a:p>
          <a:p>
            <a:pPr>
              <a:buFont typeface="Wingdings" panose="05000000000000000000" pitchFamily="2" charset="2"/>
              <a:buChar char="q"/>
            </a:pPr>
            <a:endParaRPr lang="en-US" altLang="zh-CN" sz="1400" b="0" kern="0" dirty="0">
              <a:cs typeface="Arial" panose="020B0604020202020204" pitchFamily="34" charset="0"/>
            </a:endParaRP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graphicFrame>
        <p:nvGraphicFramePr>
          <p:cNvPr id="9" name="对象 8">
            <a:extLst>
              <a:ext uri="{FF2B5EF4-FFF2-40B4-BE49-F238E27FC236}">
                <a16:creationId xmlns:a16="http://schemas.microsoft.com/office/drawing/2014/main" id="{14C4204D-35B7-46EC-88E6-FBB788B7D9B0}"/>
              </a:ext>
            </a:extLst>
          </p:cNvPr>
          <p:cNvGraphicFramePr>
            <a:graphicFrameLocks noChangeAspect="1"/>
          </p:cNvGraphicFramePr>
          <p:nvPr>
            <p:extLst>
              <p:ext uri="{D42A27DB-BD31-4B8C-83A1-F6EECF244321}">
                <p14:modId xmlns:p14="http://schemas.microsoft.com/office/powerpoint/2010/main" val="1834621788"/>
              </p:ext>
            </p:extLst>
          </p:nvPr>
        </p:nvGraphicFramePr>
        <p:xfrm>
          <a:off x="1495425" y="3351212"/>
          <a:ext cx="6229350" cy="3141662"/>
        </p:xfrm>
        <a:graphic>
          <a:graphicData uri="http://schemas.openxmlformats.org/presentationml/2006/ole">
            <mc:AlternateContent xmlns:mc="http://schemas.openxmlformats.org/markup-compatibility/2006">
              <mc:Choice xmlns:v="urn:schemas-microsoft-com:vml" Requires="v">
                <p:oleObj spid="_x0000_s1598" name="Visio" r:id="rId3" imgW="7239444" imgH="3688098" progId="Visio.Drawing.15">
                  <p:embed/>
                </p:oleObj>
              </mc:Choice>
              <mc:Fallback>
                <p:oleObj name="Visio" r:id="rId3" imgW="7239444" imgH="3688098" progId="Visio.Drawing.15">
                  <p:embed/>
                  <p:pic>
                    <p:nvPicPr>
                      <p:cNvPr id="8" name="对象 7">
                        <a:extLst>
                          <a:ext uri="{FF2B5EF4-FFF2-40B4-BE49-F238E27FC236}">
                            <a16:creationId xmlns:a16="http://schemas.microsoft.com/office/drawing/2014/main" id="{CA7AAB96-5FE2-4E02-97F6-B3AFC49E8054}"/>
                          </a:ext>
                        </a:extLst>
                      </p:cNvPr>
                      <p:cNvPicPr>
                        <a:picLocks noChangeAspect="1" noChangeArrowheads="1"/>
                      </p:cNvPicPr>
                      <p:nvPr/>
                    </p:nvPicPr>
                    <p:blipFill>
                      <a:blip r:embed="rId4"/>
                      <a:srcRect/>
                      <a:stretch>
                        <a:fillRect/>
                      </a:stretch>
                    </p:blipFill>
                    <p:spPr bwMode="auto">
                      <a:xfrm>
                        <a:off x="1495425" y="3351212"/>
                        <a:ext cx="6229350" cy="3141662"/>
                      </a:xfrm>
                      <a:prstGeom prst="rect">
                        <a:avLst/>
                      </a:prstGeom>
                      <a:noFill/>
                    </p:spPr>
                  </p:pic>
                </p:oleObj>
              </mc:Fallback>
            </mc:AlternateContent>
          </a:graphicData>
        </a:graphic>
      </p:graphicFrame>
    </p:spTree>
    <p:extLst>
      <p:ext uri="{BB962C8B-B14F-4D97-AF65-F5344CB8AC3E}">
        <p14:creationId xmlns:p14="http://schemas.microsoft.com/office/powerpoint/2010/main" val="2763077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400" dirty="0">
                <a:cs typeface="Arial" panose="020B0604020202020204" pitchFamily="34" charset="0"/>
              </a:rPr>
              <a:t>Discussion on Measurement Setup Termination frame</a:t>
            </a:r>
            <a:endParaRPr lang="en-SG" sz="24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4</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571499" y="1630362"/>
            <a:ext cx="8001001" cy="4845051"/>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b="0" kern="0" dirty="0">
                <a:cs typeface="Arial" panose="020B0604020202020204" pitchFamily="34" charset="0"/>
              </a:rPr>
              <a:t>However, the length of (Sensing Initiator’s) MAC address is 6 octets, indicating the MAC addresses corresponding to all Measurement Setup IDs in Sensing Measurement Setup Termination frame will bring large signaling overhead. </a:t>
            </a: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r>
              <a:rPr lang="en-US" altLang="zh-CN" sz="1400" b="0" kern="0" dirty="0">
                <a:cs typeface="Arial" panose="020B0604020202020204" pitchFamily="34" charset="0"/>
              </a:rPr>
              <a:t>This contribution proposes the following low overhead solutions:</a:t>
            </a:r>
          </a:p>
          <a:p>
            <a:pPr lvl="1">
              <a:buFont typeface="Wingdings" panose="05000000000000000000" pitchFamily="2" charset="2"/>
              <a:buChar char="l"/>
            </a:pPr>
            <a:r>
              <a:rPr lang="en-US" altLang="zh-CN" sz="1400" kern="0" dirty="0">
                <a:cs typeface="Arial" panose="020B0604020202020204" pitchFamily="34" charset="0"/>
              </a:rPr>
              <a:t>One bit “Terminate All </a:t>
            </a:r>
            <a:r>
              <a:rPr lang="en-US" altLang="zh-CN" sz="1400" kern="0" dirty="0">
                <a:solidFill>
                  <a:srgbClr val="FF0000"/>
                </a:solidFill>
                <a:cs typeface="Arial" panose="020B0604020202020204" pitchFamily="34" charset="0"/>
              </a:rPr>
              <a:t>Measurement Setups</a:t>
            </a:r>
            <a:r>
              <a:rPr lang="en-US" altLang="zh-CN" sz="1400" kern="0" dirty="0">
                <a:cs typeface="Arial" panose="020B0604020202020204" pitchFamily="34" charset="0"/>
              </a:rPr>
              <a:t>” to indicate whether to terminate all the measurement setups </a:t>
            </a:r>
            <a:r>
              <a:rPr lang="en-US" altLang="zh-CN" sz="1400" strike="sngStrike" kern="0" dirty="0">
                <a:cs typeface="Arial" panose="020B0604020202020204" pitchFamily="34" charset="0"/>
              </a:rPr>
              <a:t>established by both the transmitter and the receiver of the Sensing Measurement Setup Termination frame</a:t>
            </a:r>
            <a:r>
              <a:rPr lang="en-US" altLang="zh-CN" sz="1400" kern="0" dirty="0">
                <a:cs typeface="Arial" panose="020B0604020202020204" pitchFamily="34" charset="0"/>
              </a:rPr>
              <a:t>.</a:t>
            </a:r>
          </a:p>
          <a:p>
            <a:pPr lvl="2">
              <a:buFont typeface="Arial" panose="020B0604020202020204" pitchFamily="34" charset="0"/>
              <a:buChar char="•"/>
            </a:pPr>
            <a:r>
              <a:rPr lang="en-US" altLang="zh-CN" sz="1400" strike="sngStrike" kern="0" dirty="0">
                <a:cs typeface="Arial" panose="020B0604020202020204" pitchFamily="34" charset="0"/>
              </a:rPr>
              <a:t>The transmitter of the </a:t>
            </a:r>
            <a:r>
              <a:rPr lang="en-US" altLang="zh-CN" sz="1400" kern="0" dirty="0">
                <a:cs typeface="Arial" panose="020B0604020202020204" pitchFamily="34" charset="0"/>
              </a:rPr>
              <a:t>Sensing Measurement Setup Termination frame doesn’t need to indicate every Measurement Setup ID to be terminated.</a:t>
            </a:r>
          </a:p>
          <a:p>
            <a:pPr lvl="1">
              <a:buFont typeface="Wingdings" panose="05000000000000000000" pitchFamily="2" charset="2"/>
              <a:buChar char="l"/>
            </a:pPr>
            <a:r>
              <a:rPr lang="en-US" altLang="zh-CN" sz="1400" kern="0" dirty="0">
                <a:cs typeface="Arial" panose="020B0604020202020204" pitchFamily="34" charset="0"/>
              </a:rPr>
              <a:t>If “Terminate All</a:t>
            </a:r>
            <a:r>
              <a:rPr lang="en-US" altLang="zh-CN" sz="1400" kern="0" dirty="0">
                <a:solidFill>
                  <a:srgbClr val="FF0000"/>
                </a:solidFill>
                <a:cs typeface="Arial" panose="020B0604020202020204" pitchFamily="34" charset="0"/>
              </a:rPr>
              <a:t> Measurement Setups</a:t>
            </a:r>
            <a:r>
              <a:rPr lang="en-US" altLang="zh-CN" sz="1400" kern="0" dirty="0">
                <a:cs typeface="Arial" panose="020B0604020202020204" pitchFamily="34" charset="0"/>
              </a:rPr>
              <a:t>” = false (or 0), two separate Measurement Setup ID Lists can be used to indicate the measurement setups to be terminated.</a:t>
            </a:r>
          </a:p>
          <a:p>
            <a:pPr lvl="2">
              <a:buFont typeface="Arial" panose="020B0604020202020204" pitchFamily="34" charset="0"/>
              <a:buChar char="•"/>
            </a:pPr>
            <a:r>
              <a:rPr lang="en-US" altLang="zh-CN" sz="1400" kern="0" dirty="0">
                <a:cs typeface="Arial" panose="020B0604020202020204" pitchFamily="34" charset="0"/>
              </a:rPr>
              <a:t>One list contains the </a:t>
            </a:r>
            <a:r>
              <a:rPr lang="en-US" altLang="zh-CN" sz="1400" kern="0" dirty="0">
                <a:solidFill>
                  <a:srgbClr val="FF0000"/>
                </a:solidFill>
                <a:cs typeface="Arial" panose="020B0604020202020204" pitchFamily="34" charset="0"/>
              </a:rPr>
              <a:t>TB</a:t>
            </a:r>
            <a:r>
              <a:rPr lang="en-US" altLang="zh-CN" sz="1400" kern="0" dirty="0">
                <a:cs typeface="Arial" panose="020B0604020202020204" pitchFamily="34" charset="0"/>
              </a:rPr>
              <a:t> Measurement Setup ID(s)</a:t>
            </a:r>
            <a:r>
              <a:rPr lang="en-US" altLang="zh-CN" sz="1400" strike="sngStrike" kern="0" dirty="0">
                <a:cs typeface="Arial" panose="020B0604020202020204" pitchFamily="34" charset="0"/>
              </a:rPr>
              <a:t> set by the transmitter of the Sensing Measurement Setup Termination frame</a:t>
            </a:r>
            <a:r>
              <a:rPr lang="en-US" altLang="zh-CN" sz="1400" kern="0" dirty="0">
                <a:cs typeface="Arial" panose="020B0604020202020204" pitchFamily="34" charset="0"/>
              </a:rPr>
              <a:t>, the other list contains the </a:t>
            </a:r>
            <a:r>
              <a:rPr lang="en-US" altLang="zh-CN" sz="1400" kern="0" dirty="0">
                <a:solidFill>
                  <a:srgbClr val="FF0000"/>
                </a:solidFill>
                <a:cs typeface="Arial" panose="020B0604020202020204" pitchFamily="34" charset="0"/>
              </a:rPr>
              <a:t>non-TB</a:t>
            </a:r>
            <a:r>
              <a:rPr lang="en-US" altLang="zh-CN" sz="1400" kern="0" dirty="0">
                <a:cs typeface="Arial" panose="020B0604020202020204" pitchFamily="34" charset="0"/>
              </a:rPr>
              <a:t> Measurement Setup ID(s) </a:t>
            </a:r>
            <a:r>
              <a:rPr lang="en-US" altLang="zh-CN" sz="1400" strike="sngStrike" kern="0" dirty="0">
                <a:cs typeface="Arial" panose="020B0604020202020204" pitchFamily="34" charset="0"/>
              </a:rPr>
              <a:t>set by the receiver of the Sensing Measurement Setup Termination frame</a:t>
            </a:r>
            <a:r>
              <a:rPr lang="en-US" altLang="zh-CN" sz="1400" kern="0" dirty="0">
                <a:cs typeface="Arial" panose="020B0604020202020204" pitchFamily="34" charset="0"/>
              </a:rPr>
              <a:t>.</a:t>
            </a: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675651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400" dirty="0">
                <a:cs typeface="Arial" panose="020B0604020202020204" pitchFamily="34" charset="0"/>
              </a:rPr>
              <a:t>Updates on Measurement Setup Termination frame</a:t>
            </a:r>
            <a:endParaRPr lang="en-US" sz="24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9" name="Content Placeholder 2">
            <a:extLst>
              <a:ext uri="{FF2B5EF4-FFF2-40B4-BE49-F238E27FC236}">
                <a16:creationId xmlns:a16="http://schemas.microsoft.com/office/drawing/2014/main" id="{FF4C11ED-D77E-465A-B4EB-AF91E251265B}"/>
              </a:ext>
            </a:extLst>
          </p:cNvPr>
          <p:cNvSpPr txBox="1">
            <a:spLocks/>
          </p:cNvSpPr>
          <p:nvPr/>
        </p:nvSpPr>
        <p:spPr>
          <a:xfrm>
            <a:off x="609599" y="1630361"/>
            <a:ext cx="7934325" cy="4845051"/>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b="0" kern="0" dirty="0">
                <a:cs typeface="Arial" panose="020B0604020202020204" pitchFamily="34" charset="0"/>
              </a:rPr>
              <a:t>Based on the discussion in slide 4, the following updates on Measurement Setup Termination frame is proposed:</a:t>
            </a:r>
          </a:p>
          <a:p>
            <a:pPr lvl="1">
              <a:buFont typeface="Wingdings" panose="05000000000000000000" pitchFamily="2" charset="2"/>
              <a:buChar char="l"/>
            </a:pPr>
            <a:r>
              <a:rPr lang="en-US" altLang="zh-CN" sz="1400" b="0" kern="0" dirty="0">
                <a:cs typeface="Arial" panose="020B0604020202020204" pitchFamily="34" charset="0"/>
              </a:rPr>
              <a:t>The Measurement Setup ID Information field is used to indicate the identifier(s) of the sensing measurement setup(s) to be terminated:</a:t>
            </a: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lvl="2">
              <a:buFont typeface="Arial" panose="020B0604020202020204" pitchFamily="34" charset="0"/>
              <a:buChar char="•"/>
            </a:pPr>
            <a:r>
              <a:rPr lang="en-US" altLang="zh-CN" b="0" kern="0" dirty="0">
                <a:cs typeface="Arial" panose="020B0604020202020204" pitchFamily="34" charset="0"/>
              </a:rPr>
              <a:t>The Terminate All </a:t>
            </a:r>
            <a:r>
              <a:rPr lang="en-US" altLang="zh-CN" kern="0" dirty="0">
                <a:solidFill>
                  <a:srgbClr val="FF0000"/>
                </a:solidFill>
                <a:cs typeface="Arial" panose="020B0604020202020204" pitchFamily="34" charset="0"/>
              </a:rPr>
              <a:t>Measurement Setups </a:t>
            </a:r>
            <a:r>
              <a:rPr lang="en-US" altLang="zh-CN" kern="0" dirty="0">
                <a:cs typeface="Arial" panose="020B0604020202020204" pitchFamily="34" charset="0"/>
              </a:rPr>
              <a:t>subfield </a:t>
            </a:r>
            <a:r>
              <a:rPr lang="en-US" altLang="zh-CN" b="0" kern="0" dirty="0">
                <a:cs typeface="Arial" panose="020B0604020202020204" pitchFamily="34" charset="0"/>
              </a:rPr>
              <a:t>is set to 1 to indicate that the STA requests to terminate all sensing measurement setup(s</a:t>
            </a:r>
            <a:r>
              <a:rPr lang="en-US" altLang="zh-CN" kern="0" dirty="0">
                <a:cs typeface="Arial" panose="020B0604020202020204" pitchFamily="34" charset="0"/>
              </a:rPr>
              <a:t>) established in both TB and non-TB cases; </a:t>
            </a:r>
            <a:r>
              <a:rPr lang="en-US" altLang="zh-CN" b="0" kern="0" dirty="0">
                <a:cs typeface="Arial" panose="020B0604020202020204" pitchFamily="34" charset="0"/>
              </a:rPr>
              <a:t>the Terminate All </a:t>
            </a:r>
            <a:r>
              <a:rPr lang="en-US" altLang="zh-CN" kern="0" dirty="0">
                <a:solidFill>
                  <a:srgbClr val="FF0000"/>
                </a:solidFill>
                <a:cs typeface="Arial" panose="020B0604020202020204" pitchFamily="34" charset="0"/>
              </a:rPr>
              <a:t>Measurement Setups </a:t>
            </a:r>
            <a:r>
              <a:rPr lang="en-US" altLang="zh-CN" b="0" kern="0" dirty="0">
                <a:cs typeface="Arial" panose="020B0604020202020204" pitchFamily="34" charset="0"/>
              </a:rPr>
              <a:t>subfield is set to 0 to indicate that the STA requests to terminate the sensing measurement setup(s) as indicated in </a:t>
            </a:r>
            <a:r>
              <a:rPr lang="en-US" altLang="zh-CN" b="0" kern="0" dirty="0">
                <a:solidFill>
                  <a:srgbClr val="FF0000"/>
                </a:solidFill>
                <a:cs typeface="Arial" panose="020B0604020202020204" pitchFamily="34" charset="0"/>
              </a:rPr>
              <a:t>TB</a:t>
            </a:r>
            <a:r>
              <a:rPr lang="en-US" altLang="zh-CN" b="0" kern="0" dirty="0">
                <a:cs typeface="Arial" panose="020B0604020202020204" pitchFamily="34" charset="0"/>
              </a:rPr>
              <a:t> Measurement Setup ID List and/or </a:t>
            </a:r>
            <a:r>
              <a:rPr lang="en-US" altLang="zh-CN" kern="0" dirty="0">
                <a:solidFill>
                  <a:srgbClr val="FF0000"/>
                </a:solidFill>
                <a:cs typeface="Arial" panose="020B0604020202020204" pitchFamily="34" charset="0"/>
              </a:rPr>
              <a:t>non-TB</a:t>
            </a:r>
            <a:r>
              <a:rPr lang="en-US" altLang="zh-CN" b="0" kern="0" dirty="0">
                <a:cs typeface="Arial" panose="020B0604020202020204" pitchFamily="34" charset="0"/>
              </a:rPr>
              <a:t> Measurement Setup ID List.</a:t>
            </a:r>
          </a:p>
          <a:p>
            <a:pPr lvl="2">
              <a:buFont typeface="Arial" panose="020B0604020202020204" pitchFamily="34" charset="0"/>
              <a:buChar char="•"/>
            </a:pPr>
            <a:r>
              <a:rPr lang="en-US" altLang="zh-CN" kern="0" dirty="0">
                <a:cs typeface="Arial" panose="020B0604020202020204" pitchFamily="34" charset="0"/>
              </a:rPr>
              <a:t>The Number of Measurement Setup IDs </a:t>
            </a:r>
            <a:r>
              <a:rPr lang="en-US" altLang="zh-CN" kern="0" dirty="0">
                <a:solidFill>
                  <a:srgbClr val="FF0000"/>
                </a:solidFill>
                <a:cs typeface="Arial" panose="020B0604020202020204" pitchFamily="34" charset="0"/>
              </a:rPr>
              <a:t>in TB (or non-TB) List </a:t>
            </a:r>
            <a:r>
              <a:rPr lang="en-US" altLang="zh-CN" kern="0" dirty="0">
                <a:cs typeface="Arial" panose="020B0604020202020204" pitchFamily="34" charset="0"/>
              </a:rPr>
              <a:t>subfield indicates the number of Measurement Setup IDs contained in </a:t>
            </a:r>
            <a:r>
              <a:rPr lang="en-US" altLang="zh-CN" kern="0" dirty="0">
                <a:solidFill>
                  <a:srgbClr val="FF0000"/>
                </a:solidFill>
                <a:cs typeface="Arial" panose="020B0604020202020204" pitchFamily="34" charset="0"/>
              </a:rPr>
              <a:t>TB (or non-TB) </a:t>
            </a:r>
            <a:r>
              <a:rPr lang="en-US" altLang="zh-CN" kern="0" dirty="0">
                <a:cs typeface="Arial" panose="020B0604020202020204" pitchFamily="34" charset="0"/>
              </a:rPr>
              <a:t>Measurement Setup ID List.</a:t>
            </a:r>
          </a:p>
          <a:p>
            <a:pPr lvl="2">
              <a:buFont typeface="Arial" panose="020B0604020202020204" pitchFamily="34" charset="0"/>
              <a:buChar char="•"/>
            </a:pPr>
            <a:r>
              <a:rPr lang="en-US" altLang="zh-CN" kern="0" dirty="0">
                <a:cs typeface="Arial" panose="020B0604020202020204" pitchFamily="34" charset="0"/>
              </a:rPr>
              <a:t>The </a:t>
            </a:r>
            <a:r>
              <a:rPr lang="en-US" altLang="zh-CN" kern="0" dirty="0">
                <a:solidFill>
                  <a:srgbClr val="FF0000"/>
                </a:solidFill>
                <a:cs typeface="Arial" panose="020B0604020202020204" pitchFamily="34" charset="0"/>
              </a:rPr>
              <a:t>TB (or non-TB) </a:t>
            </a:r>
            <a:r>
              <a:rPr lang="en-US" altLang="zh-CN" kern="0" dirty="0">
                <a:cs typeface="Arial" panose="020B0604020202020204" pitchFamily="34" charset="0"/>
              </a:rPr>
              <a:t>Measurement Setup ID List contains one or more Measurement Setup IDs assigned in </a:t>
            </a:r>
            <a:r>
              <a:rPr lang="en-US" altLang="zh-CN" kern="0" dirty="0">
                <a:solidFill>
                  <a:srgbClr val="FF0000"/>
                </a:solidFill>
                <a:cs typeface="Arial" panose="020B0604020202020204" pitchFamily="34" charset="0"/>
              </a:rPr>
              <a:t>TB (or non-TB) case</a:t>
            </a:r>
            <a:r>
              <a:rPr lang="en-US" altLang="zh-CN" kern="0" dirty="0">
                <a:cs typeface="Arial" panose="020B0604020202020204" pitchFamily="34" charset="0"/>
              </a:rPr>
              <a:t>.</a:t>
            </a:r>
          </a:p>
          <a:p>
            <a:pPr marL="457200" lvl="1" indent="0">
              <a:buNone/>
            </a:pPr>
            <a:endParaRPr lang="en-US" altLang="zh-CN" sz="1200" b="0" kern="0" dirty="0">
              <a:cs typeface="Arial" panose="020B0604020202020204" pitchFamily="34" charset="0"/>
            </a:endParaRPr>
          </a:p>
        </p:txBody>
      </p:sp>
      <p:graphicFrame>
        <p:nvGraphicFramePr>
          <p:cNvPr id="3" name="对象 2">
            <a:extLst>
              <a:ext uri="{FF2B5EF4-FFF2-40B4-BE49-F238E27FC236}">
                <a16:creationId xmlns:a16="http://schemas.microsoft.com/office/drawing/2014/main" id="{B30CADF4-8720-4E15-B703-5D811E967237}"/>
              </a:ext>
            </a:extLst>
          </p:cNvPr>
          <p:cNvGraphicFramePr>
            <a:graphicFrameLocks noChangeAspect="1"/>
          </p:cNvGraphicFramePr>
          <p:nvPr>
            <p:extLst>
              <p:ext uri="{D42A27DB-BD31-4B8C-83A1-F6EECF244321}">
                <p14:modId xmlns:p14="http://schemas.microsoft.com/office/powerpoint/2010/main" val="3735023396"/>
              </p:ext>
            </p:extLst>
          </p:nvPr>
        </p:nvGraphicFramePr>
        <p:xfrm>
          <a:off x="958056" y="2438400"/>
          <a:ext cx="7227888" cy="2620963"/>
        </p:xfrm>
        <a:graphic>
          <a:graphicData uri="http://schemas.openxmlformats.org/presentationml/2006/ole">
            <mc:AlternateContent xmlns:mc="http://schemas.openxmlformats.org/markup-compatibility/2006">
              <mc:Choice xmlns:v="urn:schemas-microsoft-com:vml" Requires="v">
                <p:oleObj spid="_x0000_s2118" name="Visio" r:id="rId3" imgW="5631520" imgH="2042178" progId="Visio.Drawing.15">
                  <p:embed/>
                </p:oleObj>
              </mc:Choice>
              <mc:Fallback>
                <p:oleObj name="Visio" r:id="rId3" imgW="5631520" imgH="2042178" progId="Visio.Drawing.15">
                  <p:embed/>
                  <p:pic>
                    <p:nvPicPr>
                      <p:cNvPr id="0" name=""/>
                      <p:cNvPicPr/>
                      <p:nvPr/>
                    </p:nvPicPr>
                    <p:blipFill>
                      <a:blip r:embed="rId4"/>
                      <a:stretch>
                        <a:fillRect/>
                      </a:stretch>
                    </p:blipFill>
                    <p:spPr>
                      <a:xfrm>
                        <a:off x="958056" y="2438400"/>
                        <a:ext cx="7227888" cy="2620963"/>
                      </a:xfrm>
                      <a:prstGeom prst="rect">
                        <a:avLst/>
                      </a:prstGeom>
                    </p:spPr>
                  </p:pic>
                </p:oleObj>
              </mc:Fallback>
            </mc:AlternateContent>
          </a:graphicData>
        </a:graphic>
      </p:graphicFrame>
    </p:spTree>
    <p:extLst>
      <p:ext uri="{BB962C8B-B14F-4D97-AF65-F5344CB8AC3E}">
        <p14:creationId xmlns:p14="http://schemas.microsoft.com/office/powerpoint/2010/main" val="1137387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800"/>
              <a:t>SP</a:t>
            </a:r>
            <a:endParaRPr lang="en-US" sz="28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 name="Content Placeholder 2">
            <a:extLst>
              <a:ext uri="{FF2B5EF4-FFF2-40B4-BE49-F238E27FC236}">
                <a16:creationId xmlns:a16="http://schemas.microsoft.com/office/drawing/2014/main" id="{02AACF6C-4E29-4979-81DA-33C505872E71}"/>
              </a:ext>
            </a:extLst>
          </p:cNvPr>
          <p:cNvSpPr txBox="1">
            <a:spLocks/>
          </p:cNvSpPr>
          <p:nvPr/>
        </p:nvSpPr>
        <p:spPr>
          <a:xfrm>
            <a:off x="609599" y="1630362"/>
            <a:ext cx="7934325" cy="4237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b="0" kern="0" dirty="0">
                <a:cs typeface="Arial" panose="020B0604020202020204" pitchFamily="34" charset="0"/>
              </a:rPr>
              <a:t>Do you agree to add the updates on Measurement Setup ID Information field of Sensing Measurement Setup Termination frame as shown in slide 5 (11-22/0626r2) into 802.11bf draft?</a:t>
            </a:r>
          </a:p>
          <a:p>
            <a:pPr marL="57150" indent="0">
              <a:buNone/>
            </a:pPr>
            <a:endParaRPr lang="en-US" altLang="zh-CN" sz="1600" kern="0" dirty="0">
              <a:cs typeface="Arial" panose="020B0604020202020204" pitchFamily="34" charset="0"/>
            </a:endParaRPr>
          </a:p>
          <a:p>
            <a:pPr marL="57150" indent="0">
              <a:buNone/>
            </a:pPr>
            <a:endParaRPr lang="en-US" altLang="zh-CN" sz="1600" kern="0" dirty="0">
              <a:cs typeface="Arial" panose="020B0604020202020204" pitchFamily="34" charset="0"/>
            </a:endParaRPr>
          </a:p>
          <a:p>
            <a:pPr marL="57150" indent="0">
              <a:buNone/>
            </a:pPr>
            <a:r>
              <a:rPr lang="en-US" altLang="zh-CN" sz="1600" b="0" kern="0" dirty="0">
                <a:cs typeface="Arial" panose="020B0604020202020204" pitchFamily="34" charset="0"/>
              </a:rPr>
              <a:t>Yes/No/Abstain</a:t>
            </a:r>
          </a:p>
        </p:txBody>
      </p:sp>
    </p:spTree>
    <p:extLst>
      <p:ext uri="{BB962C8B-B14F-4D97-AF65-F5344CB8AC3E}">
        <p14:creationId xmlns:p14="http://schemas.microsoft.com/office/powerpoint/2010/main" val="2156483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z="2800" dirty="0"/>
              <a:t>Reference</a:t>
            </a:r>
            <a:r>
              <a:rPr lang="en-US" altLang="zh-CN" sz="2800" dirty="0"/>
              <a:t>s</a:t>
            </a:r>
            <a:endParaRPr lang="en-US" sz="2800" dirty="0"/>
          </a:p>
        </p:txBody>
      </p:sp>
      <p:sp>
        <p:nvSpPr>
          <p:cNvPr id="3" name="Content Placeholder 2"/>
          <p:cNvSpPr>
            <a:spLocks noGrp="1"/>
          </p:cNvSpPr>
          <p:nvPr>
            <p:ph idx="1"/>
          </p:nvPr>
        </p:nvSpPr>
        <p:spPr>
          <a:xfrm>
            <a:off x="685800" y="1600199"/>
            <a:ext cx="7772400" cy="1676401"/>
          </a:xfrm>
        </p:spPr>
        <p:txBody>
          <a:bodyPr>
            <a:noAutofit/>
          </a:bodyPr>
          <a:lstStyle/>
          <a:p>
            <a:pPr marL="0" indent="0">
              <a:buNone/>
            </a:pPr>
            <a:r>
              <a:rPr lang="en-US" altLang="zh-CN" sz="1600" b="0" dirty="0">
                <a:ea typeface="+mn-ea"/>
                <a:cs typeface="Arial" panose="020B0604020202020204" pitchFamily="34" charset="0"/>
              </a:rPr>
              <a:t>[1] 11-21-1941-01-00bf-discussion-on-measurement-setup-id-setting.pptx</a:t>
            </a:r>
          </a:p>
          <a:p>
            <a:pPr marL="0" indent="0">
              <a:buNone/>
            </a:pPr>
            <a:r>
              <a:rPr lang="en-US" altLang="zh-CN" sz="1600" b="0" dirty="0">
                <a:ea typeface="+mn-ea"/>
                <a:cs typeface="Arial" panose="020B0604020202020204" pitchFamily="34" charset="0"/>
              </a:rPr>
              <a:t>[2] 11-22-0126-05-00bf-pdt-for-sensing-measurement-setup-termination.docx</a:t>
            </a:r>
          </a:p>
          <a:p>
            <a:pPr marL="0" indent="0">
              <a:buNone/>
            </a:pPr>
            <a:r>
              <a:rPr lang="en-US" altLang="zh-CN" sz="1600" b="0" dirty="0">
                <a:ea typeface="+mn-ea"/>
                <a:cs typeface="Arial" panose="020B0604020202020204" pitchFamily="34" charset="0"/>
              </a:rPr>
              <a:t>[3] Draft P802.11bf_D0.01.pdf</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7</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23254890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45737</TotalTime>
  <Words>819</Words>
  <Application>Microsoft Office PowerPoint</Application>
  <PresentationFormat>全屏显示(4:3)</PresentationFormat>
  <Paragraphs>87</Paragraphs>
  <Slides>7</Slides>
  <Notes>1</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7</vt:i4>
      </vt:variant>
    </vt:vector>
  </HeadingPairs>
  <TitlesOfParts>
    <vt:vector size="14" baseType="lpstr">
      <vt:lpstr>맑은 고딕</vt:lpstr>
      <vt:lpstr>MS PGothic</vt:lpstr>
      <vt:lpstr>Arial</vt:lpstr>
      <vt:lpstr>Times New Roman</vt:lpstr>
      <vt:lpstr>Wingdings</vt:lpstr>
      <vt:lpstr>802-11-Submission</vt:lpstr>
      <vt:lpstr>Visio</vt:lpstr>
      <vt:lpstr>Updates on Sensing Measurement Setup Termination frame</vt:lpstr>
      <vt:lpstr>Background</vt:lpstr>
      <vt:lpstr>Discussion on Measurement Setup Termination</vt:lpstr>
      <vt:lpstr>Discussion on Measurement Setup Termination frame</vt:lpstr>
      <vt:lpstr>Updates on Measurement Setup Termination frame</vt:lpstr>
      <vt:lpstr>SP</vt:lpstr>
      <vt:lpstr>References</vt:lpstr>
    </vt:vector>
  </TitlesOfParts>
  <Company>OPPO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Measurement Setup Termination</dc:title>
  <dc:creator>Pei Zhou</dc:creator>
  <cp:lastModifiedBy>周培(Zhou Pei)</cp:lastModifiedBy>
  <cp:revision>188</cp:revision>
  <cp:lastPrinted>2014-11-04T15:04:57Z</cp:lastPrinted>
  <dcterms:created xsi:type="dcterms:W3CDTF">2007-04-17T18:10:23Z</dcterms:created>
  <dcterms:modified xsi:type="dcterms:W3CDTF">2022-04-18T07:42:02Z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