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621" r:id="rId5"/>
    <p:sldId id="660" r:id="rId6"/>
    <p:sldId id="662" r:id="rId7"/>
    <p:sldId id="686" r:id="rId8"/>
    <p:sldId id="692" r:id="rId9"/>
    <p:sldId id="696" r:id="rId10"/>
    <p:sldId id="702" r:id="rId11"/>
    <p:sldId id="1019" r:id="rId12"/>
    <p:sldId id="1029" r:id="rId13"/>
    <p:sldId id="1034" r:id="rId14"/>
    <p:sldId id="1028" r:id="rId15"/>
    <p:sldId id="690" r:id="rId16"/>
    <p:sldId id="1021" r:id="rId17"/>
    <p:sldId id="697" r:id="rId18"/>
    <p:sldId id="707" r:id="rId19"/>
    <p:sldId id="708" r:id="rId20"/>
    <p:sldId id="1030" r:id="rId21"/>
    <p:sldId id="1031" r:id="rId22"/>
    <p:sldId id="1036" r:id="rId23"/>
    <p:sldId id="694" r:id="rId24"/>
    <p:sldId id="1035" r:id="rId25"/>
    <p:sldId id="1027" r:id="rId26"/>
    <p:sldId id="711" r:id="rId27"/>
    <p:sldId id="102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528D03-79E7-95B5-905C-BCD777B5E164}" name="Philip Hawkes" initials="PH" userId="S::phawkes@qti.qualcomm.com::eab752e9-2551-474c-ad87-8e164843820d"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6"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98" autoAdjust="0"/>
    <p:restoredTop sz="97563" autoAdjust="0"/>
  </p:normalViewPr>
  <p:slideViewPr>
    <p:cSldViewPr>
      <p:cViewPr varScale="1">
        <p:scale>
          <a:sx n="128" d="100"/>
          <a:sy n="128" d="100"/>
        </p:scale>
        <p:origin x="1000" y="1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5644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dirty="0"/>
              <a:t>Jarkko </a:t>
            </a:r>
            <a:r>
              <a:rPr lang="en-GB" dirty="0" err="1"/>
              <a:t>Kneckt</a:t>
            </a:r>
            <a:r>
              <a:rPr lang="en-GB" dirty="0"/>
              <a:t>,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Jarkko Kneckt, Apple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dirty="0"/>
          </a:p>
        </p:txBody>
      </p:sp>
      <p:sp>
        <p:nvSpPr>
          <p:cNvPr id="6" name="Footer Placeholder 5"/>
          <p:cNvSpPr>
            <a:spLocks noGrp="1"/>
          </p:cNvSpPr>
          <p:nvPr>
            <p:ph type="ftr" idx="11"/>
          </p:nvPr>
        </p:nvSpPr>
        <p:spPr/>
        <p:txBody>
          <a:bodyPr/>
          <a:lstStyle>
            <a:lvl1pPr>
              <a:defRPr/>
            </a:lvl1pPr>
          </a:lstStyle>
          <a:p>
            <a:r>
              <a:rPr lang="en-GB"/>
              <a:t>Jarkko Kneckt, Apple</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Jarkko Kneckt,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dirty="0"/>
          </a:p>
        </p:txBody>
      </p:sp>
      <p:sp>
        <p:nvSpPr>
          <p:cNvPr id="4" name="Footer Placeholder 3"/>
          <p:cNvSpPr>
            <a:spLocks noGrp="1"/>
          </p:cNvSpPr>
          <p:nvPr>
            <p:ph type="ftr" idx="11"/>
          </p:nvPr>
        </p:nvSpPr>
        <p:spPr/>
        <p:txBody>
          <a:bodyPr/>
          <a:lstStyle>
            <a:lvl1pPr>
              <a:defRPr/>
            </a:lvl1pPr>
          </a:lstStyle>
          <a:p>
            <a:r>
              <a:rPr lang="en-GB"/>
              <a:t>Jarkko Kneckt, Apple</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dirty="0"/>
          </a:p>
        </p:txBody>
      </p:sp>
      <p:sp>
        <p:nvSpPr>
          <p:cNvPr id="3" name="Footer Placeholder 2"/>
          <p:cNvSpPr>
            <a:spLocks noGrp="1"/>
          </p:cNvSpPr>
          <p:nvPr>
            <p:ph type="ftr" idx="11"/>
          </p:nvPr>
        </p:nvSpPr>
        <p:spPr/>
        <p:txBody>
          <a:bodyPr/>
          <a:lstStyle>
            <a:lvl1pPr>
              <a:defRPr/>
            </a:lvl1pPr>
          </a:lstStyle>
          <a:p>
            <a:r>
              <a:rPr lang="en-GB"/>
              <a:t>Jarkko Kneckt, Apple</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Jarkko Kneckt, Apple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802.11-22/0623r1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Privacy Enhancement Requirements</a:t>
            </a:r>
            <a:endParaRPr lang="en-GB" dirty="0">
              <a:highlight>
                <a:srgbClr val="FFFF00"/>
              </a:highlight>
            </a:endParaRPr>
          </a:p>
        </p:txBody>
      </p:sp>
      <p:sp>
        <p:nvSpPr>
          <p:cNvPr id="3074" name="Rectangle 2"/>
          <p:cNvSpPr>
            <a:spLocks noGrp="1" noChangeArrowheads="1"/>
          </p:cNvSpPr>
          <p:nvPr>
            <p:ph type="subTitle" idx="1"/>
          </p:nvPr>
        </p:nvSpPr>
        <p:spPr>
          <a:xfrm>
            <a:off x="1828800" y="166923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2022-04-11</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Jarkko Kneckt,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6409228"/>
              </p:ext>
            </p:extLst>
          </p:nvPr>
        </p:nvGraphicFramePr>
        <p:xfrm>
          <a:off x="1604963" y="2673350"/>
          <a:ext cx="8818562" cy="2441575"/>
        </p:xfrm>
        <a:graphic>
          <a:graphicData uri="http://schemas.openxmlformats.org/presentationml/2006/ole">
            <mc:AlternateContent xmlns:mc="http://schemas.openxmlformats.org/markup-compatibility/2006">
              <mc:Choice xmlns:v="urn:schemas-microsoft-com:vml" Requires="v">
                <p:oleObj spid="_x0000_s1055" name="Document" r:id="rId4" imgW="8242300" imgH="2286000" progId="Word.Document.8">
                  <p:embed/>
                </p:oleObj>
              </mc:Choice>
              <mc:Fallback>
                <p:oleObj name="Document" r:id="rId4" imgW="8242300" imgH="2286000" progId="Word.Document.8">
                  <p:embed/>
                  <p:pic>
                    <p:nvPicPr>
                      <p:cNvPr id="3075" name="Object 3"/>
                      <p:cNvPicPr>
                        <a:picLocks noChangeAspect="1" noChangeArrowheads="1"/>
                      </p:cNvPicPr>
                      <p:nvPr/>
                    </p:nvPicPr>
                    <p:blipFill>
                      <a:blip r:embed="rId5"/>
                      <a:srcRect/>
                      <a:stretch>
                        <a:fillRect/>
                      </a:stretch>
                    </p:blipFill>
                    <p:spPr bwMode="auto">
                      <a:xfrm>
                        <a:off x="1604963" y="2673350"/>
                        <a:ext cx="8818562" cy="2441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AA0B8-E0F7-F14B-BE42-99233113DB49}"/>
              </a:ext>
            </a:extLst>
          </p:cNvPr>
          <p:cNvSpPr>
            <a:spLocks noGrp="1"/>
          </p:cNvSpPr>
          <p:nvPr>
            <p:ph type="title"/>
          </p:nvPr>
        </p:nvSpPr>
        <p:spPr/>
        <p:txBody>
          <a:bodyPr/>
          <a:lstStyle/>
          <a:p>
            <a:r>
              <a:rPr lang="en-US" dirty="0">
                <a:solidFill>
                  <a:schemeClr val="tx1"/>
                </a:solidFill>
              </a:rPr>
              <a:t>CPE-F: Sensing And Ranging Privacy (2/2) </a:t>
            </a:r>
          </a:p>
        </p:txBody>
      </p:sp>
      <p:sp>
        <p:nvSpPr>
          <p:cNvPr id="3" name="Content Placeholder 2">
            <a:extLst>
              <a:ext uri="{FF2B5EF4-FFF2-40B4-BE49-F238E27FC236}">
                <a16:creationId xmlns:a16="http://schemas.microsoft.com/office/drawing/2014/main" id="{0983C889-E8FF-FF4E-A42F-CB2025FF898F}"/>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See issue 8) PHY/RF related privacy</a:t>
            </a:r>
          </a:p>
          <a:p>
            <a:pPr lvl="1">
              <a:buFont typeface="Arial" panose="020B0604020202020204" pitchFamily="34" charset="0"/>
              <a:buChar char="•"/>
            </a:pPr>
            <a:r>
              <a:rPr lang="en-US" dirty="0">
                <a:solidFill>
                  <a:schemeClr val="tx1"/>
                </a:solidFill>
              </a:rPr>
              <a:t>Background: Beamforming and beamforming results are sent in the clear OTA</a:t>
            </a:r>
          </a:p>
          <a:p>
            <a:pPr lvl="1">
              <a:buFont typeface="Arial" panose="020B0604020202020204" pitchFamily="34" charset="0"/>
              <a:buChar char="•"/>
            </a:pPr>
            <a:r>
              <a:rPr lang="en-US" dirty="0">
                <a:solidFill>
                  <a:schemeClr val="tx1"/>
                </a:solidFill>
              </a:rPr>
              <a:t>Risk: This reveals identifiable characteristics of the device that may be used to track the device</a:t>
            </a:r>
          </a:p>
          <a:p>
            <a:pPr lvl="1">
              <a:buFont typeface="Arial" panose="020B0604020202020204" pitchFamily="34" charset="0"/>
              <a:buChar char="•"/>
            </a:pPr>
            <a:r>
              <a:rPr lang="en-US" dirty="0">
                <a:solidFill>
                  <a:schemeClr val="tx1"/>
                </a:solidFill>
              </a:rPr>
              <a:t>Goal of the countermeasure: Encrypt or obfuscate the characteristic parameters of the STA. </a:t>
            </a:r>
          </a:p>
          <a:p>
            <a:pPr lvl="1">
              <a:buFont typeface="Arial" panose="020B0604020202020204" pitchFamily="34" charset="0"/>
              <a:buChar char="•"/>
            </a:pPr>
            <a:r>
              <a:rPr lang="en-US" b="1" dirty="0">
                <a:solidFill>
                  <a:schemeClr val="tx1"/>
                </a:solidFill>
              </a:rPr>
              <a:t>New Requirement (to be added to 21/1848): </a:t>
            </a:r>
          </a:p>
          <a:p>
            <a:pPr lvl="1">
              <a:buFont typeface="Arial" panose="020B0604020202020204" pitchFamily="34" charset="0"/>
              <a:buChar char="•"/>
            </a:pPr>
            <a:r>
              <a:rPr lang="en-US" b="1" dirty="0">
                <a:solidFill>
                  <a:schemeClr val="tx1"/>
                </a:solidFill>
              </a:rPr>
              <a:t>CPE-F-2: </a:t>
            </a:r>
            <a:r>
              <a:rPr lang="en-US" dirty="0">
                <a:solidFill>
                  <a:schemeClr val="tx1"/>
                </a:solidFill>
              </a:rPr>
              <a:t>11bi shall define a mechanism to protect transmitted sensing measurement frames against eavesdropper sensing estimations, i.e., the frames are protected from the eavesdroppers to perform sensing or ranging from the received frames.</a:t>
            </a:r>
          </a:p>
        </p:txBody>
      </p:sp>
      <p:sp>
        <p:nvSpPr>
          <p:cNvPr id="4" name="Slide Number Placeholder 3">
            <a:extLst>
              <a:ext uri="{FF2B5EF4-FFF2-40B4-BE49-F238E27FC236}">
                <a16:creationId xmlns:a16="http://schemas.microsoft.com/office/drawing/2014/main" id="{D953D2C7-3EEE-6044-92E6-78ABE8F2DB8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B69AA30-B440-A148-B84B-DEC06ADCAE1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AF38ADDB-C84F-4A44-A636-4B4FF24E668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86406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DF3A9-D204-304E-B88D-410BE6AFA568}"/>
              </a:ext>
            </a:extLst>
          </p:cNvPr>
          <p:cNvSpPr>
            <a:spLocks noGrp="1"/>
          </p:cNvSpPr>
          <p:nvPr>
            <p:ph type="title"/>
          </p:nvPr>
        </p:nvSpPr>
        <p:spPr>
          <a:xfrm>
            <a:off x="884583" y="763585"/>
            <a:ext cx="10361084" cy="1065213"/>
          </a:xfrm>
        </p:spPr>
        <p:txBody>
          <a:bodyPr/>
          <a:lstStyle/>
          <a:p>
            <a:r>
              <a:rPr lang="en-US" dirty="0">
                <a:solidFill>
                  <a:schemeClr val="tx1"/>
                </a:solidFill>
              </a:rPr>
              <a:t>CPE-G: </a:t>
            </a:r>
            <a:r>
              <a:rPr lang="en-US" kern="1200" dirty="0">
                <a:solidFill>
                  <a:schemeClr val="tx1"/>
                </a:solidFill>
              </a:rPr>
              <a:t>Other MAC Header fields and A-Control field obfuscation / encryption</a:t>
            </a:r>
            <a:br>
              <a:rPr lang="en-US" u="sng" dirty="0">
                <a:solidFill>
                  <a:srgbClr val="0070C0"/>
                </a:solidFill>
              </a:rPr>
            </a:br>
            <a:endParaRPr lang="en-US" dirty="0"/>
          </a:p>
        </p:txBody>
      </p:sp>
      <p:sp>
        <p:nvSpPr>
          <p:cNvPr id="3" name="Content Placeholder 2">
            <a:extLst>
              <a:ext uri="{FF2B5EF4-FFF2-40B4-BE49-F238E27FC236}">
                <a16:creationId xmlns:a16="http://schemas.microsoft.com/office/drawing/2014/main" id="{2AE27C53-B367-0F40-874E-D2B9C32A662A}"/>
              </a:ext>
            </a:extLst>
          </p:cNvPr>
          <p:cNvSpPr>
            <a:spLocks noGrp="1"/>
          </p:cNvSpPr>
          <p:nvPr>
            <p:ph idx="1"/>
          </p:nvPr>
        </p:nvSpPr>
        <p:spPr>
          <a:xfrm>
            <a:off x="762000" y="1447801"/>
            <a:ext cx="10896599" cy="4646614"/>
          </a:xfrm>
        </p:spPr>
        <p:txBody>
          <a:bodyPr/>
          <a:lstStyle/>
          <a:p>
            <a:pPr>
              <a:buFont typeface="Arial" panose="020B0604020202020204" pitchFamily="34" charset="0"/>
              <a:buChar char="•"/>
            </a:pPr>
            <a:r>
              <a:rPr lang="en-US" dirty="0"/>
              <a:t>See issue 7) Protecting behavioral fingerprinting while associated</a:t>
            </a:r>
          </a:p>
          <a:p>
            <a:pPr lvl="1">
              <a:buFont typeface="Arial" panose="020B0604020202020204" pitchFamily="34" charset="0"/>
              <a:buChar char="•"/>
            </a:pPr>
            <a:r>
              <a:rPr lang="en-US" dirty="0"/>
              <a:t>Background: MAC Header fields are currently sent in the clear OTA</a:t>
            </a:r>
          </a:p>
          <a:p>
            <a:pPr lvl="1">
              <a:buFont typeface="Arial" panose="020B0604020202020204" pitchFamily="34" charset="0"/>
              <a:buChar char="•"/>
            </a:pPr>
            <a:r>
              <a:rPr lang="en-US" dirty="0"/>
              <a:t>Risk: This reveals identifiable characteristics of the device that may be used to track the device</a:t>
            </a:r>
          </a:p>
          <a:p>
            <a:pPr lvl="1">
              <a:buFont typeface="Arial" panose="020B0604020202020204" pitchFamily="34" charset="0"/>
              <a:buChar char="•"/>
            </a:pPr>
            <a:r>
              <a:rPr lang="en-US" dirty="0"/>
              <a:t>Goal of the countermeasure: Hide or obfuscate the characteristic parameters of the STA</a:t>
            </a:r>
          </a:p>
          <a:p>
            <a:pPr>
              <a:buFont typeface="Arial" panose="020B0604020202020204" pitchFamily="34" charset="0"/>
              <a:buChar char="•"/>
            </a:pPr>
            <a:r>
              <a:rPr lang="en-US" dirty="0"/>
              <a:t>New Requirements </a:t>
            </a:r>
            <a:r>
              <a:rPr lang="en-US" dirty="0">
                <a:solidFill>
                  <a:schemeClr val="tx1"/>
                </a:solidFill>
              </a:rPr>
              <a:t>(to be added to 21/1848):</a:t>
            </a:r>
            <a:r>
              <a:rPr lang="en-US" dirty="0"/>
              <a:t> </a:t>
            </a:r>
          </a:p>
          <a:p>
            <a:pPr lvl="1">
              <a:buFont typeface="Arial" panose="020B0604020202020204" pitchFamily="34" charset="0"/>
              <a:buChar char="•"/>
            </a:pPr>
            <a:r>
              <a:rPr lang="en-US" b="1" dirty="0">
                <a:solidFill>
                  <a:schemeClr val="tx1"/>
                </a:solidFill>
              </a:rPr>
              <a:t>CPE-G-1: </a:t>
            </a:r>
            <a:r>
              <a:rPr lang="en-US" dirty="0">
                <a:solidFill>
                  <a:schemeClr val="tx1"/>
                </a:solidFill>
              </a:rPr>
              <a:t>11bi shall define a mechanism for a CPE Client and CPE AP to obfuscate the transmitted TID to an uncorrelated new value on downlink and uplink to new values in Associate STA State 4, without any loss of connection.</a:t>
            </a:r>
          </a:p>
          <a:p>
            <a:pPr lvl="1">
              <a:buFont typeface="Arial" panose="020B0604020202020204" pitchFamily="34" charset="0"/>
              <a:buChar char="•"/>
            </a:pPr>
            <a:r>
              <a:rPr lang="en-US" b="1" dirty="0">
                <a:solidFill>
                  <a:schemeClr val="tx1"/>
                </a:solidFill>
              </a:rPr>
              <a:t>CPE-G-2: </a:t>
            </a:r>
            <a:r>
              <a:rPr lang="en-US" dirty="0">
                <a:solidFill>
                  <a:schemeClr val="tx1"/>
                </a:solidFill>
              </a:rPr>
              <a:t>11bi shall define a mechanism for CPE Clients and CPE APs to encrypt the contents of power save related MAC Header fields (PM, EOSP, MD).</a:t>
            </a:r>
            <a:endParaRPr lang="en-US" sz="3600" dirty="0">
              <a:solidFill>
                <a:schemeClr val="tx1"/>
              </a:solidFill>
            </a:endParaRPr>
          </a:p>
          <a:p>
            <a:pPr lvl="1">
              <a:buFont typeface="Arial" panose="020B0604020202020204" pitchFamily="34" charset="0"/>
              <a:buChar char="•"/>
            </a:pPr>
            <a:r>
              <a:rPr lang="en-US" b="1" dirty="0">
                <a:solidFill>
                  <a:schemeClr val="tx1"/>
                </a:solidFill>
              </a:rPr>
              <a:t>CPE-G-3: </a:t>
            </a:r>
            <a:r>
              <a:rPr lang="en-US" dirty="0">
                <a:solidFill>
                  <a:schemeClr val="tx1"/>
                </a:solidFill>
              </a:rPr>
              <a:t>11bi shall define a mechanism for CPE Clients and CPE APs to encrypt the +HTC field and the HT Control field.</a:t>
            </a:r>
            <a:endParaRPr lang="en-US" sz="3600" dirty="0">
              <a:solidFill>
                <a:schemeClr val="tx1"/>
              </a:solidFill>
            </a:endParaRPr>
          </a:p>
          <a:p>
            <a:pPr lvl="1">
              <a:buFont typeface="Arial" panose="020B0604020202020204" pitchFamily="34" charset="0"/>
              <a:buChar char="•"/>
            </a:pPr>
            <a:r>
              <a:rPr lang="en-US" b="1" dirty="0">
                <a:solidFill>
                  <a:schemeClr val="tx1"/>
                </a:solidFill>
              </a:rPr>
              <a:t>CPE-G-4: </a:t>
            </a:r>
            <a:r>
              <a:rPr lang="en-US" dirty="0">
                <a:solidFill>
                  <a:schemeClr val="tx1"/>
                </a:solidFill>
              </a:rPr>
              <a:t>11bi shall define a mechanism for CPE Clients and CPE APs to encrypt the Retry bit.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0F92919-5740-4D49-B445-19B4D1F3BF0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092BB0-91F6-244C-9F51-1E7DD3CB796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B1B162DE-402D-934F-9806-FD0942E27E5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1220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457199"/>
          </a:xfrm>
        </p:spPr>
        <p:txBody>
          <a:bodyPr/>
          <a:lstStyle/>
          <a:p>
            <a:r>
              <a:rPr lang="en-US" dirty="0"/>
              <a:t>Summary of all CPE Requirements (1/2)</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3409588871"/>
              </p:ext>
            </p:extLst>
          </p:nvPr>
        </p:nvGraphicFramePr>
        <p:xfrm>
          <a:off x="914401" y="1222376"/>
          <a:ext cx="9906000" cy="4572000"/>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705763351"/>
                    </a:ext>
                  </a:extLst>
                </a:gridCol>
                <a:gridCol w="8610600">
                  <a:extLst>
                    <a:ext uri="{9D8B030D-6E8A-4147-A177-3AD203B41FA5}">
                      <a16:colId xmlns:a16="http://schemas.microsoft.com/office/drawing/2014/main" val="2417555814"/>
                    </a:ext>
                  </a:extLst>
                </a:gridCol>
                <a:gridCol w="533400">
                  <a:extLst>
                    <a:ext uri="{9D8B030D-6E8A-4147-A177-3AD203B41FA5}">
                      <a16:colId xmlns:a16="http://schemas.microsoft.com/office/drawing/2014/main" val="2313862799"/>
                    </a:ext>
                  </a:extLst>
                </a:gridCol>
              </a:tblGrid>
              <a:tr h="0">
                <a:tc>
                  <a:txBody>
                    <a:bodyPr/>
                    <a:lstStyle/>
                    <a:p>
                      <a:pPr>
                        <a:lnSpc>
                          <a:spcPct val="80000"/>
                        </a:lnSpc>
                      </a:pPr>
                      <a:r>
                        <a:rPr lang="en-US" sz="1200" b="1" dirty="0"/>
                        <a:t>Req ID</a:t>
                      </a:r>
                    </a:p>
                  </a:txBody>
                  <a:tcPr marT="18288" marB="18288"/>
                </a:tc>
                <a:tc>
                  <a:txBody>
                    <a:bodyPr/>
                    <a:lstStyle/>
                    <a:p>
                      <a:pPr>
                        <a:lnSpc>
                          <a:spcPct val="80000"/>
                        </a:lnSpc>
                      </a:pPr>
                      <a:r>
                        <a:rPr lang="en-US" sz="1200" b="1" dirty="0"/>
                        <a:t>Requirement</a:t>
                      </a:r>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238559984"/>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CPE-A: SAE Password ID and PMKID obfuscation</a:t>
                      </a:r>
                    </a:p>
                  </a:txBody>
                  <a:tcPr marT="18288" marB="18288">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I1, I5</a:t>
                      </a:r>
                      <a:endParaRPr lang="en-US" sz="1200" dirty="0"/>
                    </a:p>
                  </a:txBody>
                  <a:tcPr marT="18288" marB="18288">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204723161"/>
                  </a:ext>
                </a:extLst>
              </a:tr>
              <a:tr h="0">
                <a:tc>
                  <a:txBody>
                    <a:bodyPr/>
                    <a:lstStyle/>
                    <a:p>
                      <a:pPr>
                        <a:lnSpc>
                          <a:spcPct val="80000"/>
                        </a:lnSpc>
                      </a:pPr>
                      <a:r>
                        <a:rPr lang="en-US" sz="1200" dirty="0"/>
                        <a:t>CPE-A-1</a:t>
                      </a:r>
                    </a:p>
                  </a:txBody>
                  <a:tcPr marT="18288" marB="18288"/>
                </a:tc>
                <a:tc>
                  <a:txBody>
                    <a:bodyPr/>
                    <a:lstStyle/>
                    <a:p>
                      <a:pPr>
                        <a:lnSpc>
                          <a:spcPct val="80000"/>
                        </a:lnSpc>
                      </a:pPr>
                      <a:r>
                        <a:rPr lang="en-US" sz="1200" dirty="0"/>
                        <a:t>11bi shall define a mechanism to prevent an eavesdropper distinguishing whether authentication exchanges between CPE Clients and CPE AP use identical </a:t>
                      </a:r>
                      <a:r>
                        <a:rPr lang="en-US" sz="1200" b="1" dirty="0"/>
                        <a:t>SAE credentials</a:t>
                      </a:r>
                      <a:r>
                        <a:rPr lang="en-US" sz="1200" dirty="0"/>
                        <a:t> or distinct SAE credentials (where a CPE AP supports multiple SAE credentials).</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44425623"/>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CPE-A-2</a:t>
                      </a:r>
                    </a:p>
                    <a:p>
                      <a:pPr>
                        <a:lnSpc>
                          <a:spcPct val="80000"/>
                        </a:lnSpc>
                      </a:pPr>
                      <a:endParaRPr lang="en-US" sz="1200" dirty="0"/>
                    </a:p>
                  </a:txBody>
                  <a:tcPr marT="18288" marB="18288"/>
                </a:tc>
                <a:tc>
                  <a:txBody>
                    <a:bodyPr/>
                    <a:lstStyle/>
                    <a:p>
                      <a:pPr>
                        <a:lnSpc>
                          <a:spcPct val="80000"/>
                        </a:lnSpc>
                      </a:pPr>
                      <a:r>
                        <a:rPr lang="en-US" sz="1200" dirty="0"/>
                        <a:t>11bi shall define a mechanism to prevent an eavesdropper distinguishing whether reassociation exchanges between CPE Clients and CPE APs use identical </a:t>
                      </a:r>
                      <a:r>
                        <a:rPr lang="en-US" sz="1200" b="1" dirty="0"/>
                        <a:t>PMK</a:t>
                      </a:r>
                      <a:r>
                        <a:rPr lang="en-US" sz="1200" dirty="0"/>
                        <a:t> or distinct PMK.</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9228652"/>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CPE-B: Client Fingerprinting resistance	</a:t>
                      </a:r>
                      <a:endParaRPr lang="en-US" sz="1200" b="0"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I2</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961257397"/>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CPE-B-1</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minimal set of Elements for transmission by a CPE Client in </a:t>
                      </a:r>
                      <a:r>
                        <a:rPr lang="en-US" sz="1200" b="1" kern="1200" dirty="0">
                          <a:solidFill>
                            <a:schemeClr val="tx1"/>
                          </a:solidFill>
                          <a:latin typeface="+mn-lt"/>
                          <a:ea typeface="+mn-ea"/>
                          <a:cs typeface="+mn-cs"/>
                        </a:rPr>
                        <a:t>a probe request </a:t>
                      </a:r>
                      <a:r>
                        <a:rPr lang="en-US" sz="1200" kern="1200" dirty="0">
                          <a:solidFill>
                            <a:schemeClr val="tx1"/>
                          </a:solidFill>
                          <a:latin typeface="+mn-lt"/>
                          <a:ea typeface="+mn-ea"/>
                          <a:cs typeface="+mn-cs"/>
                        </a:rPr>
                        <a:t>prior to authentication.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798217638"/>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CPE-B-2</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establish keys from an Authentication exchange </a:t>
                      </a:r>
                      <a:r>
                        <a:rPr lang="en-US" sz="1200" kern="1200" dirty="0">
                          <a:solidFill>
                            <a:schemeClr val="tx1"/>
                          </a:solidFill>
                          <a:latin typeface="+mn-lt"/>
                          <a:ea typeface="+mn-ea"/>
                          <a:cs typeface="+mn-cs"/>
                        </a:rPr>
                        <a:t>which can then be used to protect the (Re)Association Request/Response. </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880952679"/>
                  </a:ext>
                </a:extLst>
              </a:tr>
              <a:tr h="68787">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CPE-B-3</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protect the (Re)Association Request/Response</a:t>
                      </a:r>
                      <a:r>
                        <a:rPr lang="en-US" sz="1200" kern="1200" dirty="0">
                          <a:solidFill>
                            <a:schemeClr val="tx1"/>
                          </a:solidFill>
                          <a:latin typeface="+mn-lt"/>
                          <a:ea typeface="+mn-ea"/>
                          <a:cs typeface="+mn-cs"/>
                        </a:rPr>
                        <a:t>. </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438509741"/>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sng" strike="noStrike" kern="1200" cap="none" spc="0" normalizeH="0" baseline="0" noProof="0" dirty="0">
                          <a:ln>
                            <a:noFill/>
                          </a:ln>
                          <a:solidFill>
                            <a:srgbClr val="0070C0"/>
                          </a:solidFill>
                          <a:effectLst/>
                          <a:uLnTx/>
                          <a:uFillTx/>
                          <a:latin typeface="Times New Roman"/>
                          <a:ea typeface="MS Gothic"/>
                          <a:cs typeface="+mn-cs"/>
                        </a:rPr>
                        <a:t>CPE-B-4</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sng" strike="noStrike" kern="1200" cap="none" spc="0" normalizeH="0" baseline="0" noProof="0" dirty="0">
                          <a:ln>
                            <a:noFill/>
                          </a:ln>
                          <a:solidFill>
                            <a:srgbClr val="0070C0"/>
                          </a:solidFill>
                          <a:effectLst/>
                          <a:uLnTx/>
                          <a:uFillTx/>
                          <a:latin typeface="+mn-lt"/>
                          <a:ea typeface="+mn-ea"/>
                          <a:cs typeface="+mn-cs"/>
                        </a:rPr>
                        <a:t>CPE-B-4: Unicast management frames between CPE AP and associated CPE Client are encrypted. </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82355324"/>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CPE-C: Client OTA MAC Address randomization	</a:t>
                      </a:r>
                      <a:endParaRPr lang="en-US" sz="1200" b="0" i="1"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8">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I3, I2</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962283530"/>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CPE-C-1</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Client </a:t>
                      </a:r>
                      <a:r>
                        <a:rPr lang="en-US" sz="1200" b="1" dirty="0"/>
                        <a:t>to change its own OTA MAC Address </a:t>
                      </a:r>
                      <a:r>
                        <a:rPr lang="en-US" sz="1200" dirty="0"/>
                        <a:t>when reassociating from a CPE AP to another CPE AP.</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endParaRPr lang="en-US"/>
                    </a:p>
                  </a:txBody>
                  <a:tcPr/>
                </a:tc>
                <a:extLst>
                  <a:ext uri="{0D108BD9-81ED-4DB2-BD59-A6C34878D82A}">
                    <a16:rowId xmlns:a16="http://schemas.microsoft.com/office/drawing/2014/main" val="2833201449"/>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CPE-C-2</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Client to initiate </a:t>
                      </a:r>
                      <a:r>
                        <a:rPr lang="en-US" sz="1200" b="1" dirty="0"/>
                        <a:t>changing</a:t>
                      </a:r>
                      <a:r>
                        <a:rPr lang="en-US" sz="1200" dirty="0"/>
                        <a:t> </a:t>
                      </a:r>
                      <a:r>
                        <a:rPr lang="en-US" sz="1200" b="1" dirty="0"/>
                        <a:t>its own OTA MAC Address </a:t>
                      </a:r>
                      <a:r>
                        <a:rPr lang="en-US" sz="1200" dirty="0"/>
                        <a:t>used with a CPE AP in Associate STA State 4 without any loss of connection.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CPE-C-3</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AP to initiate </a:t>
                      </a:r>
                      <a:r>
                        <a:rPr lang="en-US" sz="1200" b="1" dirty="0"/>
                        <a:t>changing the OTA MAC Addresses of all associated CPE Client’s </a:t>
                      </a:r>
                      <a:r>
                        <a:rPr lang="en-US" sz="1200" dirty="0"/>
                        <a:t>in the BSS (those CPE Clients in Associate STA State 4) simultaneously without any loss of connection.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461966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CPE-C-4</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transmitted SN</a:t>
                      </a:r>
                      <a:r>
                        <a:rPr lang="en-US" sz="1200" kern="1200" dirty="0">
                          <a:solidFill>
                            <a:schemeClr val="tx1"/>
                          </a:solidFill>
                          <a:latin typeface="+mn-lt"/>
                          <a:ea typeface="+mn-ea"/>
                          <a:cs typeface="+mn-cs"/>
                        </a:rPr>
                        <a:t> to an uncorrelated new value on downlink and uplink to new values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4189166055"/>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CPE-C-5</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transmitted PN</a:t>
                      </a:r>
                      <a:r>
                        <a:rPr lang="en-US" sz="1200" kern="1200" dirty="0">
                          <a:solidFill>
                            <a:schemeClr val="tx1"/>
                          </a:solidFill>
                          <a:latin typeface="+mn-lt"/>
                          <a:ea typeface="+mn-ea"/>
                          <a:cs typeface="+mn-cs"/>
                        </a:rPr>
                        <a:t> to an uncorrelated new value on downlink and uplink to new values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92806139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CPE-C-6</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CPE Client’s AID </a:t>
                      </a:r>
                      <a:r>
                        <a:rPr lang="en-US" sz="1200" kern="1200" dirty="0">
                          <a:solidFill>
                            <a:schemeClr val="tx1"/>
                          </a:solidFill>
                          <a:latin typeface="+mn-lt"/>
                          <a:ea typeface="+mn-ea"/>
                          <a:cs typeface="+mn-cs"/>
                        </a:rPr>
                        <a:t>to an uncorrelated new value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30902655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u="sng" kern="1200" dirty="0">
                          <a:solidFill>
                            <a:srgbClr val="0070C0"/>
                          </a:solidFill>
                          <a:latin typeface="+mn-lt"/>
                          <a:ea typeface="+mn-ea"/>
                          <a:cs typeface="+mn-cs"/>
                        </a:rPr>
                        <a:t>CPE-C-7</a:t>
                      </a:r>
                      <a:endParaRPr lang="en-US" sz="1200" u="sng" kern="1200" noProof="0" dirty="0">
                        <a:solidFill>
                          <a:srgbClr val="0070C0"/>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u="sng" kern="1200" dirty="0">
                          <a:solidFill>
                            <a:srgbClr val="0070C0"/>
                          </a:solidFill>
                          <a:latin typeface="+mn-lt"/>
                          <a:ea typeface="+mn-ea"/>
                          <a:cs typeface="+mn-cs"/>
                        </a:rPr>
                        <a:t>11bi shall define a mechanism for a CPE Client to reset the Scrambler when its MAC address is changed in Associate STA State 4, without any loss of connection.</a:t>
                      </a: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443794042"/>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10" name="TextBox 9">
            <a:extLst>
              <a:ext uri="{FF2B5EF4-FFF2-40B4-BE49-F238E27FC236}">
                <a16:creationId xmlns:a16="http://schemas.microsoft.com/office/drawing/2014/main" id="{9CFCEE57-1E5F-624D-90F7-E6382459851D}"/>
              </a:ext>
            </a:extLst>
          </p:cNvPr>
          <p:cNvSpPr txBox="1"/>
          <p:nvPr/>
        </p:nvSpPr>
        <p:spPr>
          <a:xfrm>
            <a:off x="914401" y="6013749"/>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1046881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457199"/>
          </a:xfrm>
        </p:spPr>
        <p:txBody>
          <a:bodyPr/>
          <a:lstStyle/>
          <a:p>
            <a:r>
              <a:rPr lang="en-US" dirty="0"/>
              <a:t>Summary of all CPE Requirements (2/2)</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2923861742"/>
              </p:ext>
            </p:extLst>
          </p:nvPr>
        </p:nvGraphicFramePr>
        <p:xfrm>
          <a:off x="914401" y="1888967"/>
          <a:ext cx="10361084" cy="3438144"/>
        </p:xfrm>
        <a:graphic>
          <a:graphicData uri="http://schemas.openxmlformats.org/drawingml/2006/table">
            <a:tbl>
              <a:tblPr firstRow="1" bandRow="1">
                <a:tableStyleId>{5940675A-B579-460E-94D1-54222C63F5DA}</a:tableStyleId>
              </a:tblPr>
              <a:tblGrid>
                <a:gridCol w="797006">
                  <a:extLst>
                    <a:ext uri="{9D8B030D-6E8A-4147-A177-3AD203B41FA5}">
                      <a16:colId xmlns:a16="http://schemas.microsoft.com/office/drawing/2014/main" val="705763351"/>
                    </a:ext>
                  </a:extLst>
                </a:gridCol>
                <a:gridCol w="9006172">
                  <a:extLst>
                    <a:ext uri="{9D8B030D-6E8A-4147-A177-3AD203B41FA5}">
                      <a16:colId xmlns:a16="http://schemas.microsoft.com/office/drawing/2014/main" val="2417555814"/>
                    </a:ext>
                  </a:extLst>
                </a:gridCol>
                <a:gridCol w="557906">
                  <a:extLst>
                    <a:ext uri="{9D8B030D-6E8A-4147-A177-3AD203B41FA5}">
                      <a16:colId xmlns:a16="http://schemas.microsoft.com/office/drawing/2014/main" val="2313862799"/>
                    </a:ext>
                  </a:extLst>
                </a:gridCol>
              </a:tblGrid>
              <a:tr h="0">
                <a:tc>
                  <a:txBody>
                    <a:bodyPr/>
                    <a:lstStyle/>
                    <a:p>
                      <a:pPr>
                        <a:lnSpc>
                          <a:spcPct val="80000"/>
                        </a:lnSpc>
                      </a:pPr>
                      <a:r>
                        <a:rPr lang="en-US" sz="1200" b="1" dirty="0"/>
                        <a:t>Req ID</a:t>
                      </a:r>
                    </a:p>
                  </a:txBody>
                  <a:tcPr marT="18288" marB="18288"/>
                </a:tc>
                <a:tc>
                  <a:txBody>
                    <a:bodyPr/>
                    <a:lstStyle/>
                    <a:p>
                      <a:pPr>
                        <a:lnSpc>
                          <a:spcPct val="80000"/>
                        </a:lnSpc>
                      </a:pPr>
                      <a:r>
                        <a:rPr lang="en-US" sz="1200" b="1" dirty="0"/>
                        <a:t>Requirement</a:t>
                      </a:r>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238559984"/>
                  </a:ext>
                </a:extLst>
              </a:tr>
              <a:tr h="0">
                <a:tc gridSpan="2">
                  <a:txBody>
                    <a:bodyPr/>
                    <a:lstStyle/>
                    <a:p>
                      <a:pPr algn="l">
                        <a:lnSpc>
                          <a:spcPct val="80000"/>
                        </a:lnSpc>
                        <a:tabLst>
                          <a:tab pos="7654925" algn="r"/>
                        </a:tabLst>
                      </a:pPr>
                      <a:r>
                        <a:rPr lang="en-US" sz="1200" b="1" dirty="0"/>
                        <a:t>CPE-D: Private DS MAC Addresses	</a:t>
                      </a:r>
                      <a:endParaRPr lang="en-US" sz="1200"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I3</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79863897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noProof="0" dirty="0">
                          <a:solidFill>
                            <a:schemeClr val="tx1"/>
                          </a:solidFill>
                          <a:latin typeface="+mn-lt"/>
                          <a:ea typeface="+mn-ea"/>
                          <a:cs typeface="+mn-cs"/>
                        </a:rPr>
                        <a:t>CPE-D-1</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to establish the CPE Client’s DS MAC Address without the CPE Client’s DS MAC Address being transmitted in the clear.</a:t>
                      </a:r>
                      <a:endParaRPr lang="en-US" sz="1200" kern="1200" noProof="0" dirty="0">
                        <a:solidFill>
                          <a:schemeClr val="tx1"/>
                        </a:solidFill>
                        <a:latin typeface="+mn-lt"/>
                        <a:ea typeface="+mn-ea"/>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382533817"/>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CPE-E: SA/DA Obfuscation</a:t>
                      </a:r>
                      <a:endParaRPr lang="en-US" sz="1200" dirty="0"/>
                    </a:p>
                  </a:txBody>
                  <a:tcPr marT="18288" marB="18288">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I4</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7446030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CPE-E-1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CPE Clients and CPE APs to transmit and receive the CPE Client’s </a:t>
                      </a:r>
                      <a:r>
                        <a:rPr lang="en-US" sz="1200" kern="1200" dirty="0">
                          <a:solidFill>
                            <a:schemeClr val="tx1"/>
                          </a:solidFill>
                          <a:latin typeface="+mn-lt"/>
                          <a:ea typeface="+mn-ea"/>
                          <a:cs typeface="+mn-cs"/>
                        </a:rPr>
                        <a:t>DS MAC Address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05221203"/>
                  </a:ext>
                </a:extLst>
              </a:tr>
              <a:tr h="19202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CPE-E-2</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CPE Clients and CPE APs to transmit and receive other </a:t>
                      </a:r>
                      <a:r>
                        <a:rPr lang="en-US" sz="1200" kern="1200" dirty="0">
                          <a:solidFill>
                            <a:schemeClr val="tx1"/>
                          </a:solidFill>
                          <a:latin typeface="+mn-lt"/>
                          <a:ea typeface="+mn-ea"/>
                          <a:cs typeface="+mn-cs"/>
                        </a:rPr>
                        <a:t>DS MAC Addresses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9461345"/>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CPE-F: Sensing And Ranging Privacy </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I2, I8</a:t>
                      </a:r>
                    </a:p>
                  </a:txBody>
                  <a:tcPr marT="18288" marB="18288">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8648327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CPE-F-1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APs and CPE Clients and to use different MAC addresses for ongoing sensing measurements and data transmissions. </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955894077"/>
                  </a:ext>
                </a:extLst>
              </a:tr>
              <a:tr h="147097">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CPE-F-2</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protect transmitted sensing measurement frames against eavesdropper sensing estimations, i.e., the frames are protected from the eavesdroppers to perform sensing or ranging from the received frames.</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90842325"/>
                  </a:ext>
                </a:extLst>
              </a:tr>
              <a:tr h="13716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CPE-G: Other MAC Header fields and A-Control field Obfuscation / Encryption</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u="sng" dirty="0">
                        <a:solidFill>
                          <a:srgbClr val="0070C0"/>
                        </a:solidFill>
                      </a:endParaRP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I7</a:t>
                      </a:r>
                    </a:p>
                  </a:txBody>
                  <a:tcPr marT="18288" marB="18288">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911785532"/>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a CPE Client and CPE AP to obfuscate the transmitted TID to an uncorrelated new value on downlink and uplink to new values in Associate STA State 4, without any loss of connection.</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054289011"/>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CPE-G-2</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Clients and CPE APs to encrypt power save related MAC Header fields (PM, EOSP, MD).</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185000087"/>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CPE-G-3</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Clients and CPE APs to encrypt the +HTC field and the HT Control field.</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963159218"/>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CPE-G-4</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Clients and CPE APs to encrypt the Retry bit.</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30413007"/>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9" name="TextBox 8">
            <a:extLst>
              <a:ext uri="{FF2B5EF4-FFF2-40B4-BE49-F238E27FC236}">
                <a16:creationId xmlns:a16="http://schemas.microsoft.com/office/drawing/2014/main" id="{AC51AF59-7524-4D42-ACDD-57A48BEA937C}"/>
              </a:ext>
            </a:extLst>
          </p:cNvPr>
          <p:cNvSpPr txBox="1"/>
          <p:nvPr/>
        </p:nvSpPr>
        <p:spPr>
          <a:xfrm>
            <a:off x="914401" y="6013749"/>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2635282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6EFE-9431-4B71-B0A5-E1250B74AA67}"/>
              </a:ext>
            </a:extLst>
          </p:cNvPr>
          <p:cNvSpPr>
            <a:spLocks noGrp="1"/>
          </p:cNvSpPr>
          <p:nvPr>
            <p:ph type="title"/>
          </p:nvPr>
        </p:nvSpPr>
        <p:spPr/>
        <p:txBody>
          <a:bodyPr/>
          <a:lstStyle/>
          <a:p>
            <a:r>
              <a:rPr lang="en-US" dirty="0"/>
              <a:t>New AND MODIFIED BSS PE Feature Requirements</a:t>
            </a:r>
          </a:p>
        </p:txBody>
      </p:sp>
      <p:sp>
        <p:nvSpPr>
          <p:cNvPr id="3" name="Text Placeholder 2">
            <a:extLst>
              <a:ext uri="{FF2B5EF4-FFF2-40B4-BE49-F238E27FC236}">
                <a16:creationId xmlns:a16="http://schemas.microsoft.com/office/drawing/2014/main" id="{25465D48-5799-484B-B208-52D9625CD846}"/>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B54A5F5-E5AD-4949-93D7-8C4221143584}"/>
              </a:ext>
            </a:extLst>
          </p:cNvPr>
          <p:cNvSpPr>
            <a:spLocks noGrp="1"/>
          </p:cNvSpPr>
          <p:nvPr>
            <p:ph type="dt" idx="10"/>
          </p:nvPr>
        </p:nvSpPr>
        <p:spPr/>
        <p:txBody>
          <a:bodyPr/>
          <a:lstStyle/>
          <a:p>
            <a:r>
              <a:rPr lang="en-US"/>
              <a:t>April 2022</a:t>
            </a:r>
            <a:endParaRPr lang="en-GB" dirty="0"/>
          </a:p>
        </p:txBody>
      </p:sp>
      <p:sp>
        <p:nvSpPr>
          <p:cNvPr id="5" name="Footer Placeholder 4">
            <a:extLst>
              <a:ext uri="{FF2B5EF4-FFF2-40B4-BE49-F238E27FC236}">
                <a16:creationId xmlns:a16="http://schemas.microsoft.com/office/drawing/2014/main" id="{A79D8D67-7A19-446C-B8EC-22008DBA616B}"/>
              </a:ext>
            </a:extLst>
          </p:cNvPr>
          <p:cNvSpPr>
            <a:spLocks noGrp="1"/>
          </p:cNvSpPr>
          <p:nvPr>
            <p:ph type="ftr" idx="11"/>
          </p:nvPr>
        </p:nvSpPr>
        <p:spPr/>
        <p:txBody>
          <a:bodyPr/>
          <a:lstStyle/>
          <a:p>
            <a:r>
              <a:rPr lang="en-GB"/>
              <a:t>Jarkko Kneckt, Apple</a:t>
            </a:r>
            <a:endParaRPr lang="en-GB" dirty="0"/>
          </a:p>
        </p:txBody>
      </p:sp>
      <p:sp>
        <p:nvSpPr>
          <p:cNvPr id="6" name="Slide Number Placeholder 5">
            <a:extLst>
              <a:ext uri="{FF2B5EF4-FFF2-40B4-BE49-F238E27FC236}">
                <a16:creationId xmlns:a16="http://schemas.microsoft.com/office/drawing/2014/main" id="{617984A0-A224-4F9B-A284-09EFBEEAC558}"/>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65226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BPE-B: AP Fingerprinting</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a:xfrm>
            <a:off x="914401" y="1524000"/>
            <a:ext cx="10361084" cy="4951414"/>
          </a:xfrm>
        </p:spPr>
        <p:txBody>
          <a:bodyPr>
            <a:normAutofit fontScale="85000" lnSpcReduction="20000"/>
          </a:bodyPr>
          <a:lstStyle/>
          <a:p>
            <a:pPr>
              <a:buFont typeface="Arial" panose="020B0604020202020204" pitchFamily="34" charset="0"/>
              <a:buChar char="•"/>
            </a:pPr>
            <a:r>
              <a:rPr lang="en-US" sz="2400" dirty="0"/>
              <a:t>See Issue </a:t>
            </a:r>
            <a:r>
              <a:rPr lang="en-US" dirty="0"/>
              <a:t>2) Avoid Element Fingerprint &amp; </a:t>
            </a:r>
            <a:r>
              <a:rPr lang="en-US" sz="2400" dirty="0"/>
              <a:t>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Elements are transmitted unprotected in Beacon, Probe Response and other management frames</a:t>
            </a:r>
            <a:r>
              <a:rPr lang="en-US" dirty="0"/>
              <a:t>.</a:t>
            </a:r>
          </a:p>
          <a:p>
            <a:pPr lvl="1">
              <a:buFont typeface="Arial" panose="020B0604020202020204" pitchFamily="34" charset="0"/>
              <a:buChar char="•"/>
            </a:pPr>
            <a:r>
              <a:rPr lang="en-US" dirty="0"/>
              <a:t>Risk: Eavesdropper observes Elements </a:t>
            </a:r>
            <a:r>
              <a:rPr lang="en-US" sz="2000" b="0" dirty="0"/>
              <a:t>to develop an “Element Fingerprint” which can be used to identify or track an AP</a:t>
            </a:r>
            <a:r>
              <a:rPr lang="en-US" dirty="0"/>
              <a:t>.</a:t>
            </a:r>
          </a:p>
          <a:p>
            <a:pPr lvl="1">
              <a:buFont typeface="Arial" panose="020B0604020202020204" pitchFamily="34" charset="0"/>
              <a:buChar char="•"/>
            </a:pPr>
            <a:r>
              <a:rPr lang="en-US" dirty="0"/>
              <a:t>Goal of countermeasure: BPE AP encrypts its elements and minimizes leaked information. It is good start to minimize the number of transmitted elements, but even few unprotected elements enable AP tracking.</a:t>
            </a:r>
            <a:endParaRPr lang="en-US" strike="sngStrike" dirty="0">
              <a:solidFill>
                <a:srgbClr val="FF0000"/>
              </a:solidFill>
            </a:endParaRPr>
          </a:p>
          <a:p>
            <a:pPr>
              <a:buFont typeface="Arial" panose="020B0604020202020204" pitchFamily="34" charset="0"/>
              <a:buChar char="•"/>
            </a:pPr>
            <a:r>
              <a:rPr lang="en-US" sz="2800" dirty="0">
                <a:solidFill>
                  <a:schemeClr val="tx1"/>
                </a:solidFill>
              </a:rPr>
              <a:t>New Requirements (to be added to 21/1848)</a:t>
            </a:r>
            <a:r>
              <a:rPr lang="en-US" sz="2800" dirty="0"/>
              <a:t>: </a:t>
            </a:r>
          </a:p>
          <a:p>
            <a:pPr>
              <a:buFont typeface="Arial" panose="020B0604020202020204" pitchFamily="34" charset="0"/>
              <a:buChar char="•"/>
            </a:pPr>
            <a:r>
              <a:rPr lang="en-US" sz="2400" dirty="0">
                <a:solidFill>
                  <a:schemeClr val="tx1"/>
                </a:solidFill>
              </a:rPr>
              <a:t>BPE-B-1: </a:t>
            </a:r>
            <a:r>
              <a:rPr lang="en-US" b="0" dirty="0">
                <a:solidFill>
                  <a:schemeClr val="tx1"/>
                </a:solidFill>
              </a:rPr>
              <a:t>11bi shall define a mechanism for the BPE AP transmit encrypted management frames. </a:t>
            </a:r>
          </a:p>
          <a:p>
            <a:pPr>
              <a:buFont typeface="Arial" panose="020B0604020202020204" pitchFamily="34" charset="0"/>
              <a:buChar char="•"/>
            </a:pPr>
            <a:r>
              <a:rPr lang="en-US" dirty="0">
                <a:solidFill>
                  <a:schemeClr val="tx1"/>
                </a:solidFill>
              </a:rPr>
              <a:t>BPE-B-2: </a:t>
            </a:r>
            <a:r>
              <a:rPr lang="en-US" b="0" dirty="0">
                <a:solidFill>
                  <a:schemeClr val="tx1"/>
                </a:solidFill>
              </a:rPr>
              <a:t>11bi shall define a mechanism to randomize Beacon transmission times.</a:t>
            </a:r>
          </a:p>
          <a:p>
            <a:pPr>
              <a:buFont typeface="Arial" panose="020B0604020202020204" pitchFamily="34" charset="0"/>
              <a:buChar char="•"/>
            </a:pPr>
            <a:r>
              <a:rPr lang="en-US" dirty="0">
                <a:solidFill>
                  <a:schemeClr val="tx1"/>
                </a:solidFill>
              </a:rPr>
              <a:t>BPE-B-3: </a:t>
            </a:r>
            <a:r>
              <a:rPr lang="en-US" b="0" dirty="0">
                <a:solidFill>
                  <a:schemeClr val="tx1"/>
                </a:solidFill>
              </a:rPr>
              <a:t>11bi shall define a mechanism for the BPE Client and BPE AP to fast active scan available PBE APs in the channel.  </a:t>
            </a:r>
            <a:endParaRPr lang="en-US" b="0" strike="sngStrike" dirty="0">
              <a:solidFill>
                <a:schemeClr val="tx1"/>
              </a:solidFill>
            </a:endParaRPr>
          </a:p>
          <a:p>
            <a:pPr>
              <a:buFont typeface="Arial" panose="020B0604020202020204" pitchFamily="34" charset="0"/>
              <a:buChar char="•"/>
            </a:pPr>
            <a:r>
              <a:rPr lang="en-US" dirty="0">
                <a:solidFill>
                  <a:schemeClr val="tx1"/>
                </a:solidFill>
              </a:rPr>
              <a:t>BPE-B-4:</a:t>
            </a:r>
            <a:r>
              <a:rPr lang="en-US" b="0" dirty="0">
                <a:solidFill>
                  <a:schemeClr val="tx1"/>
                </a:solidFill>
              </a:rPr>
              <a:t> 11bi shall define new RNR element to include obfuscated BPE AP identifiers for out-of-the-band discovery of the BPE AP. </a:t>
            </a:r>
          </a:p>
          <a:p>
            <a:pPr>
              <a:buFont typeface="Arial" panose="020B0604020202020204" pitchFamily="34" charset="0"/>
              <a:buChar char="•"/>
            </a:pPr>
            <a:r>
              <a:rPr lang="en-US" dirty="0">
                <a:solidFill>
                  <a:schemeClr val="tx1"/>
                </a:solidFill>
              </a:rPr>
              <a:t>BPE-B-5: </a:t>
            </a:r>
            <a:r>
              <a:rPr lang="en-US" b="0" dirty="0">
                <a:solidFill>
                  <a:schemeClr val="tx1"/>
                </a:solidFill>
              </a:rPr>
              <a:t>11bi shall define a mechanism to obfuscate affiliated BPE APs parameters so that eavesdroppers cannot determine that BPE APs belong to the same AP MLD.</a:t>
            </a:r>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00308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BPE-C: BSSID and </a:t>
            </a:r>
            <a:r>
              <a:rPr lang="en-US" kern="1200" dirty="0">
                <a:solidFill>
                  <a:schemeClr val="tx1"/>
                </a:solidFill>
                <a:latin typeface="+mn-lt"/>
                <a:ea typeface="+mn-ea"/>
                <a:cs typeface="+mn-cs"/>
              </a:rPr>
              <a:t>G</a:t>
            </a:r>
            <a:r>
              <a:rPr lang="en-US" sz="3200" kern="1200" dirty="0">
                <a:solidFill>
                  <a:schemeClr val="tx1"/>
                </a:solidFill>
                <a:latin typeface="+mn-lt"/>
                <a:ea typeface="+mn-ea"/>
                <a:cs typeface="+mn-cs"/>
              </a:rPr>
              <a:t>roup </a:t>
            </a:r>
            <a:r>
              <a:rPr lang="en-US" kern="1200" dirty="0">
                <a:solidFill>
                  <a:schemeClr val="tx1"/>
                </a:solidFill>
                <a:latin typeface="+mn-lt"/>
                <a:ea typeface="+mn-ea"/>
                <a:cs typeface="+mn-cs"/>
              </a:rPr>
              <a:t>F</a:t>
            </a:r>
            <a:r>
              <a:rPr lang="en-US" sz="3200" kern="1200" dirty="0">
                <a:solidFill>
                  <a:schemeClr val="tx1"/>
                </a:solidFill>
                <a:latin typeface="+mn-lt"/>
                <a:ea typeface="+mn-ea"/>
                <a:cs typeface="+mn-cs"/>
              </a:rPr>
              <a:t>rames Randomization (1/2)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BSSID (AP’s OTA MAC Address) is static</a:t>
            </a:r>
            <a:r>
              <a:rPr lang="en-US" dirty="0"/>
              <a:t>. Associated Clients’ OTA MAC Addresses might change infrequently.</a:t>
            </a:r>
          </a:p>
          <a:p>
            <a:pPr lvl="1">
              <a:buFont typeface="Arial" panose="020B0604020202020204" pitchFamily="34" charset="0"/>
              <a:buChar char="•"/>
            </a:pPr>
            <a:r>
              <a:rPr lang="en-US" dirty="0"/>
              <a:t>Risk: Eavesdropper can use the </a:t>
            </a:r>
            <a:r>
              <a:rPr lang="en-US" sz="2000" b="0" dirty="0"/>
              <a:t>BSSID to track the BSS (both the AP and </a:t>
            </a:r>
            <a:r>
              <a:rPr lang="en-US" dirty="0"/>
              <a:t>the Client’s associated to the AP). Eavesdropper can also use OTAMAC address of associated Clients to track the BSS.</a:t>
            </a:r>
            <a:endParaRPr lang="en-US" sz="2000" b="0" dirty="0"/>
          </a:p>
          <a:p>
            <a:pPr lvl="1">
              <a:buFont typeface="Arial" panose="020B0604020202020204" pitchFamily="34" charset="0"/>
              <a:buChar char="•"/>
            </a:pPr>
            <a:r>
              <a:rPr lang="en-US" dirty="0"/>
              <a:t>Goal of countermeasure: allow randomization of the </a:t>
            </a:r>
            <a:r>
              <a:rPr lang="en-US" sz="2000" b="0" dirty="0"/>
              <a:t>AP’s OTA MAC Address with and without associated Clients. Allow AP to initialize </a:t>
            </a:r>
            <a:r>
              <a:rPr lang="en-US" dirty="0"/>
              <a:t>randomization of the associated Clients’ OTA MAC Addresses </a:t>
            </a:r>
          </a:p>
          <a:p>
            <a:pPr marL="0" indent="0"/>
            <a:r>
              <a:rPr lang="en-US" sz="2400" dirty="0"/>
              <a:t>Old Requirements </a:t>
            </a:r>
            <a:r>
              <a:rPr lang="en-US" dirty="0"/>
              <a:t>[22/107r2] (no changes to </a:t>
            </a:r>
            <a:r>
              <a:rPr lang="en-US" dirty="0">
                <a:solidFill>
                  <a:schemeClr val="tx1"/>
                </a:solidFill>
              </a:rPr>
              <a:t>21/1848):</a:t>
            </a:r>
            <a:endParaRPr lang="en-US" sz="2400" dirty="0"/>
          </a:p>
          <a:p>
            <a:pPr>
              <a:buFont typeface="Arial" panose="020B0604020202020204" pitchFamily="34" charset="0"/>
              <a:buChar char="•"/>
            </a:pPr>
            <a:r>
              <a:rPr lang="en-US" sz="2400" dirty="0"/>
              <a:t>BPE-C-1: </a:t>
            </a:r>
            <a:r>
              <a:rPr lang="en-US" sz="2400" b="0" dirty="0"/>
              <a:t>A BPE AP may change its BSSID while there are no Clients associated.</a:t>
            </a:r>
          </a:p>
          <a:p>
            <a:pPr>
              <a:buFont typeface="Arial" panose="020B0604020202020204" pitchFamily="34" charset="0"/>
              <a:buChar char="•"/>
            </a:pPr>
            <a:r>
              <a:rPr lang="en-US" sz="2400" dirty="0">
                <a:solidFill>
                  <a:schemeClr val="tx1"/>
                </a:solidFill>
              </a:rPr>
              <a:t>BPE-C-2: </a:t>
            </a:r>
            <a:r>
              <a:rPr lang="en-US" sz="2400" b="0" dirty="0">
                <a:solidFill>
                  <a:schemeClr val="tx1"/>
                </a:solidFill>
              </a:rPr>
              <a:t>11bi shall define a mechanism for a BPE AP to facilitate changing its BSSID while there are Clients associated, without disrupting the connectivity from the Clients.</a:t>
            </a:r>
          </a:p>
          <a:p>
            <a:pPr>
              <a:buFont typeface="Arial" panose="020B0604020202020204" pitchFamily="34" charset="0"/>
              <a:buChar char="•"/>
            </a:pPr>
            <a:r>
              <a:rPr lang="en-US" dirty="0"/>
              <a:t>The following existing requirement also addresses this feature</a:t>
            </a:r>
          </a:p>
          <a:p>
            <a:pPr lvl="1">
              <a:buFont typeface="Arial" panose="020B0604020202020204" pitchFamily="34" charset="0"/>
              <a:buChar char="•"/>
            </a:pPr>
            <a:r>
              <a:rPr lang="en-US" b="1" dirty="0"/>
              <a:t>CPE-C-3:</a:t>
            </a:r>
            <a:r>
              <a:rPr lang="en-US" dirty="0"/>
              <a:t> 11bi shall define a mechanism for a CPE AP to initiate seamlessly changing the OTA MAC Addresses of all associated CPE in the BSS Client’s (those CPE Clients in Associate STA State 4) simultaneously without any loss of connection</a:t>
            </a:r>
          </a:p>
          <a:p>
            <a:pPr>
              <a:buFont typeface="Arial" panose="020B0604020202020204" pitchFamily="34" charset="0"/>
              <a:buChar char="•"/>
            </a:pPr>
            <a:endParaRPr lang="en-US" sz="2400" dirty="0"/>
          </a:p>
          <a:p>
            <a:pPr marL="0" indent="0"/>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00468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BPE-C: </a:t>
            </a:r>
            <a:r>
              <a:rPr lang="en-US" kern="1200" dirty="0">
                <a:solidFill>
                  <a:schemeClr val="tx1"/>
                </a:solidFill>
              </a:rPr>
              <a:t>BSSID and Group Frames </a:t>
            </a:r>
            <a:r>
              <a:rPr lang="en-US" sz="3200" kern="1200" dirty="0">
                <a:solidFill>
                  <a:schemeClr val="tx1"/>
                </a:solidFill>
                <a:latin typeface="+mn-lt"/>
                <a:ea typeface="+mn-ea"/>
                <a:cs typeface="+mn-cs"/>
              </a:rPr>
              <a:t>Randomization (2/2)</a:t>
            </a:r>
            <a:endParaRPr lang="en-US" dirty="0">
              <a:solidFill>
                <a:schemeClr val="tx1"/>
              </a:solidFill>
            </a:endParaRPr>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Associates clients unicast addresses changes should occur at random times to complicated BSS Tracking. The group addressed frames addresses should be obfuscated to protect AP privacy</a:t>
            </a:r>
            <a:endParaRPr lang="en-US" dirty="0"/>
          </a:p>
          <a:p>
            <a:pPr lvl="1">
              <a:buFont typeface="Arial" panose="020B0604020202020204" pitchFamily="34" charset="0"/>
              <a:buChar char="•"/>
            </a:pPr>
            <a:r>
              <a:rPr lang="en-US" dirty="0"/>
              <a:t>Risk: Eavesdropper can </a:t>
            </a:r>
            <a:r>
              <a:rPr lang="en-US" sz="2000" b="0" dirty="0"/>
              <a:t>detect the new addresses if all addresses are transmitted at the same time. </a:t>
            </a:r>
            <a:r>
              <a:rPr lang="en-US" dirty="0"/>
              <a:t>Eavesdropper can also use The group addressed frames addresses to track the BSS</a:t>
            </a:r>
            <a:endParaRPr lang="en-US" sz="2000" b="0" dirty="0"/>
          </a:p>
          <a:p>
            <a:pPr lvl="1">
              <a:buFont typeface="Arial" panose="020B0604020202020204" pitchFamily="34" charset="0"/>
              <a:buChar char="•"/>
            </a:pPr>
            <a:r>
              <a:rPr lang="en-US" dirty="0"/>
              <a:t>Goal of countermeasure: Improve unicast and group addressed frames address randomization</a:t>
            </a:r>
            <a:r>
              <a:rPr lang="en-US" sz="2000" b="0" dirty="0"/>
              <a:t>. Allow AP to initialize </a:t>
            </a:r>
            <a:r>
              <a:rPr lang="en-US" dirty="0"/>
              <a:t>randomization of the group frames OTA MAC Addresses </a:t>
            </a:r>
          </a:p>
          <a:p>
            <a:pPr marL="0" indent="0"/>
            <a:r>
              <a:rPr lang="en-US" sz="2400" dirty="0"/>
              <a:t>New Requirements </a:t>
            </a:r>
            <a:r>
              <a:rPr lang="en-US" dirty="0">
                <a:solidFill>
                  <a:schemeClr val="tx1"/>
                </a:solidFill>
              </a:rPr>
              <a:t>(to be added to 21/1848)</a:t>
            </a:r>
            <a:r>
              <a:rPr lang="en-US" sz="2400" dirty="0"/>
              <a:t>: </a:t>
            </a:r>
          </a:p>
          <a:p>
            <a:pPr>
              <a:buFont typeface="Arial" panose="020B0604020202020204" pitchFamily="34" charset="0"/>
              <a:buChar char="•"/>
            </a:pPr>
            <a:r>
              <a:rPr lang="en-US" sz="2400" dirty="0"/>
              <a:t>BPE-C-3</a:t>
            </a:r>
            <a:r>
              <a:rPr lang="en-US" dirty="0"/>
              <a:t>: </a:t>
            </a:r>
            <a:r>
              <a:rPr lang="en-US" b="0" dirty="0"/>
              <a:t>11bi shall define a mechanism to for BPE AP and BPE Client to change the OTA MAC addresses, SN and PN they use for unicast transmissions at STA specific schedule without any loss of connection.</a:t>
            </a:r>
          </a:p>
          <a:p>
            <a:pPr>
              <a:buFont typeface="Arial" panose="020B0604020202020204" pitchFamily="34" charset="0"/>
              <a:buChar char="•"/>
            </a:pPr>
            <a:r>
              <a:rPr lang="en-US" dirty="0"/>
              <a:t>BPE-C-4: </a:t>
            </a:r>
            <a:r>
              <a:rPr lang="en-US" b="0" dirty="0"/>
              <a:t>11bi shall define a mechanism to for BPE AP to obfuscate the RA, SN and PN of the group frames to avoid BPE AP tracking without any loss of connection.</a:t>
            </a:r>
          </a:p>
          <a:p>
            <a:pPr>
              <a:buFont typeface="Arial" panose="020B0604020202020204" pitchFamily="34" charset="0"/>
              <a:buChar char="•"/>
            </a:pPr>
            <a:r>
              <a:rPr lang="en-US" kern="1200" dirty="0">
                <a:solidFill>
                  <a:schemeClr val="tx1"/>
                </a:solidFill>
              </a:rPr>
              <a:t>BPE-C-5: </a:t>
            </a:r>
            <a:r>
              <a:rPr lang="en-US" b="0" kern="1200" dirty="0">
                <a:solidFill>
                  <a:schemeClr val="tx1"/>
                </a:solidFill>
              </a:rPr>
              <a:t>BPE Client and BPE AP shall reset the Scrambler Seed on individual and group addressed frames when MAC address is changed </a:t>
            </a:r>
            <a:r>
              <a:rPr lang="en-US" b="0" dirty="0"/>
              <a:t>without any loss of connection.</a:t>
            </a:r>
            <a:endParaRPr lang="en-US" dirty="0">
              <a:solidFill>
                <a:schemeClr val="tx1"/>
              </a:solidFill>
            </a:endParaRPr>
          </a:p>
          <a:p>
            <a:pPr>
              <a:buFont typeface="Arial" panose="020B0604020202020204" pitchFamily="34" charset="0"/>
              <a:buChar char="•"/>
            </a:pPr>
            <a:endParaRPr lang="en-US" sz="2400" dirty="0"/>
          </a:p>
          <a:p>
            <a:pPr marL="0" indent="0"/>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1353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3BDA-6CB8-564F-9646-2D33B4E1F5E9}"/>
              </a:ext>
            </a:extLst>
          </p:cNvPr>
          <p:cNvSpPr>
            <a:spLocks noGrp="1"/>
          </p:cNvSpPr>
          <p:nvPr>
            <p:ph type="title"/>
          </p:nvPr>
        </p:nvSpPr>
        <p:spPr>
          <a:xfrm>
            <a:off x="914400" y="436562"/>
            <a:ext cx="10361084" cy="1065213"/>
          </a:xfrm>
        </p:spPr>
        <p:txBody>
          <a:bodyPr/>
          <a:lstStyle/>
          <a:p>
            <a:r>
              <a:rPr lang="en-US" dirty="0">
                <a:solidFill>
                  <a:schemeClr val="tx1"/>
                </a:solidFill>
              </a:rPr>
              <a:t>BPE-F: Sensing And Ranging Privacy</a:t>
            </a:r>
          </a:p>
        </p:txBody>
      </p:sp>
      <p:sp>
        <p:nvSpPr>
          <p:cNvPr id="3" name="Content Placeholder 2">
            <a:extLst>
              <a:ext uri="{FF2B5EF4-FFF2-40B4-BE49-F238E27FC236}">
                <a16:creationId xmlns:a16="http://schemas.microsoft.com/office/drawing/2014/main" id="{788ABA11-EC7F-3F44-8D26-F4791FAB2188}"/>
              </a:ext>
            </a:extLst>
          </p:cNvPr>
          <p:cNvSpPr>
            <a:spLocks noGrp="1"/>
          </p:cNvSpPr>
          <p:nvPr>
            <p:ph idx="1"/>
          </p:nvPr>
        </p:nvSpPr>
        <p:spPr>
          <a:xfrm>
            <a:off x="914400" y="1295400"/>
            <a:ext cx="10667999" cy="5180014"/>
          </a:xfrm>
        </p:spPr>
        <p:txBody>
          <a:bodyPr/>
          <a:lstStyle/>
          <a:p>
            <a:pPr>
              <a:buFont typeface="Arial" panose="020B0604020202020204" pitchFamily="34" charset="0"/>
              <a:buChar char="•"/>
            </a:pPr>
            <a:r>
              <a:rPr lang="en-US" dirty="0">
                <a:solidFill>
                  <a:schemeClr val="tx1"/>
                </a:solidFill>
              </a:rPr>
              <a:t>See Issue 2), 6) 7) and 8)</a:t>
            </a:r>
          </a:p>
          <a:p>
            <a:pPr lvl="1">
              <a:buFont typeface="Arial" panose="020B0604020202020204" pitchFamily="34" charset="0"/>
              <a:buChar char="•"/>
            </a:pPr>
            <a:r>
              <a:rPr lang="en-US" dirty="0">
                <a:solidFill>
                  <a:schemeClr val="tx1"/>
                </a:solidFill>
              </a:rPr>
              <a:t>Background: Sensing and ranging operations may enable AP and STA tracking.</a:t>
            </a:r>
          </a:p>
          <a:p>
            <a:pPr lvl="1">
              <a:buFont typeface="Arial" panose="020B0604020202020204" pitchFamily="34" charset="0"/>
              <a:buChar char="•"/>
            </a:pPr>
            <a:r>
              <a:rPr lang="en-US" dirty="0">
                <a:solidFill>
                  <a:schemeClr val="tx1"/>
                </a:solidFill>
              </a:rPr>
              <a:t>Risk: This reveals measurement reports and MAC Addresses information of the AP and Clients, allowing them to be identified or tracked.</a:t>
            </a:r>
          </a:p>
          <a:p>
            <a:pPr lvl="1">
              <a:buFont typeface="Arial" panose="020B0604020202020204" pitchFamily="34" charset="0"/>
              <a:buChar char="•"/>
            </a:pPr>
            <a:r>
              <a:rPr lang="en-US" dirty="0">
                <a:solidFill>
                  <a:schemeClr val="tx1"/>
                </a:solidFill>
              </a:rPr>
              <a:t>Goal of countermeasure: Obfuscate AP and STA parameters and encrypt management frames. The BPE AP and BPE STA use protected management frames </a:t>
            </a:r>
          </a:p>
          <a:p>
            <a:pPr marL="0" indent="0"/>
            <a:r>
              <a:rPr lang="en-US" dirty="0">
                <a:solidFill>
                  <a:schemeClr val="tx1"/>
                </a:solidFill>
              </a:rPr>
              <a:t>New Requirements (to be added to 21/1848):</a:t>
            </a:r>
          </a:p>
          <a:p>
            <a:pPr lvl="1">
              <a:buFont typeface="Arial" panose="020B0604020202020204" pitchFamily="34" charset="0"/>
              <a:buChar char="•"/>
            </a:pPr>
            <a:r>
              <a:rPr lang="en-US" b="1" dirty="0"/>
              <a:t>BPE-F-1</a:t>
            </a:r>
            <a:r>
              <a:rPr lang="en-US" dirty="0"/>
              <a:t>11bi shall define a mechanism for BPE APs and BPE Clients to use different MAC addresses for ongoing sensing measurements and data transmissions. </a:t>
            </a:r>
          </a:p>
          <a:p>
            <a:pPr lvl="1">
              <a:buFont typeface="Arial" panose="020B0604020202020204" pitchFamily="34" charset="0"/>
              <a:buChar char="•"/>
            </a:pPr>
            <a:r>
              <a:rPr lang="en-US" b="1" dirty="0"/>
              <a:t>BPE-F-2</a:t>
            </a:r>
            <a:r>
              <a:rPr lang="en-US" dirty="0"/>
              <a:t>: </a:t>
            </a:r>
            <a:r>
              <a:rPr lang="en-US" dirty="0">
                <a:solidFill>
                  <a:schemeClr val="tx1"/>
                </a:solidFill>
              </a:rPr>
              <a:t>11bi shall define a mechanism to protect transmitted sensing measurement frames against eavesdropper sensing estimations, i.e., the frames are protected from the eavesdroppers to perform sensing or ranging from the received frames.</a:t>
            </a:r>
            <a:endParaRPr lang="en-US" dirty="0"/>
          </a:p>
        </p:txBody>
      </p:sp>
      <p:sp>
        <p:nvSpPr>
          <p:cNvPr id="4" name="Slide Number Placeholder 3">
            <a:extLst>
              <a:ext uri="{FF2B5EF4-FFF2-40B4-BE49-F238E27FC236}">
                <a16:creationId xmlns:a16="http://schemas.microsoft.com/office/drawing/2014/main" id="{8C9B9000-34D5-AF4E-A8E2-6B46812066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EE36013-3CD1-0D43-AA6B-47056455F69C}"/>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8CB99581-6D0F-F340-87C4-754DD7B0307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66919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DF3A9-D204-304E-B88D-410BE6AFA568}"/>
              </a:ext>
            </a:extLst>
          </p:cNvPr>
          <p:cNvSpPr>
            <a:spLocks noGrp="1"/>
          </p:cNvSpPr>
          <p:nvPr>
            <p:ph type="title"/>
          </p:nvPr>
        </p:nvSpPr>
        <p:spPr>
          <a:xfrm>
            <a:off x="914400" y="763585"/>
            <a:ext cx="10361084" cy="1065213"/>
          </a:xfrm>
        </p:spPr>
        <p:txBody>
          <a:bodyPr/>
          <a:lstStyle/>
          <a:p>
            <a:r>
              <a:rPr lang="en-US" dirty="0">
                <a:solidFill>
                  <a:schemeClr val="tx1"/>
                </a:solidFill>
              </a:rPr>
              <a:t>BPE-G: Other MAC Header fields and A-Control field privacy enhancements</a:t>
            </a:r>
            <a:br>
              <a:rPr lang="en-US" u="sng" dirty="0">
                <a:solidFill>
                  <a:srgbClr val="0070C0"/>
                </a:solidFill>
              </a:rPr>
            </a:br>
            <a:endParaRPr lang="en-US" dirty="0"/>
          </a:p>
        </p:txBody>
      </p:sp>
      <p:sp>
        <p:nvSpPr>
          <p:cNvPr id="3" name="Content Placeholder 2">
            <a:extLst>
              <a:ext uri="{FF2B5EF4-FFF2-40B4-BE49-F238E27FC236}">
                <a16:creationId xmlns:a16="http://schemas.microsoft.com/office/drawing/2014/main" id="{2AE27C53-B367-0F40-874E-D2B9C32A662A}"/>
              </a:ext>
            </a:extLst>
          </p:cNvPr>
          <p:cNvSpPr>
            <a:spLocks noGrp="1"/>
          </p:cNvSpPr>
          <p:nvPr>
            <p:ph idx="1"/>
          </p:nvPr>
        </p:nvSpPr>
        <p:spPr>
          <a:xfrm>
            <a:off x="914400" y="1447801"/>
            <a:ext cx="10744199" cy="4646614"/>
          </a:xfrm>
        </p:spPr>
        <p:txBody>
          <a:bodyPr/>
          <a:lstStyle/>
          <a:p>
            <a:pPr>
              <a:buFont typeface="Arial" panose="020B0604020202020204" pitchFamily="34" charset="0"/>
              <a:buChar char="•"/>
            </a:pPr>
            <a:r>
              <a:rPr lang="en-US" dirty="0"/>
              <a:t>See issue 7) Protecting behavioral fingerprinting while associated</a:t>
            </a:r>
          </a:p>
          <a:p>
            <a:pPr lvl="1">
              <a:buFont typeface="Arial" panose="020B0604020202020204" pitchFamily="34" charset="0"/>
              <a:buChar char="•"/>
            </a:pPr>
            <a:r>
              <a:rPr lang="en-US" dirty="0"/>
              <a:t>Background: MAC Header fields are currently sent in the clear OTA</a:t>
            </a:r>
          </a:p>
          <a:p>
            <a:pPr lvl="1">
              <a:buFont typeface="Arial" panose="020B0604020202020204" pitchFamily="34" charset="0"/>
              <a:buChar char="•"/>
            </a:pPr>
            <a:r>
              <a:rPr lang="en-US" dirty="0"/>
              <a:t>Risk: This reveals identifiable characteristics of the device that may be used to track the device</a:t>
            </a:r>
          </a:p>
          <a:p>
            <a:pPr lvl="1">
              <a:buFont typeface="Arial" panose="020B0604020202020204" pitchFamily="34" charset="0"/>
              <a:buChar char="•"/>
            </a:pPr>
            <a:r>
              <a:rPr lang="en-US" dirty="0"/>
              <a:t>Goal of the countermeasure: Hide or obfuscate the characteristic parameters of the STA and AP. E.g. The existing MAC Headers are zeroed and the payload is carried in the encrypted payload</a:t>
            </a:r>
          </a:p>
          <a:p>
            <a:pPr marL="0" indent="0"/>
            <a:r>
              <a:rPr lang="en-US" dirty="0">
                <a:solidFill>
                  <a:schemeClr val="tx1"/>
                </a:solidFill>
              </a:rPr>
              <a:t>New Requirements (to be added to 21/1848)</a:t>
            </a:r>
            <a:r>
              <a:rPr lang="en-US" dirty="0"/>
              <a:t>: </a:t>
            </a:r>
          </a:p>
          <a:p>
            <a:pPr lvl="1">
              <a:buFont typeface="Arial" panose="020B0604020202020204" pitchFamily="34" charset="0"/>
              <a:buChar char="•"/>
            </a:pPr>
            <a:r>
              <a:rPr lang="en-US" b="1" dirty="0">
                <a:solidFill>
                  <a:schemeClr val="tx1"/>
                </a:solidFill>
              </a:rPr>
              <a:t>BPE-G-1: </a:t>
            </a:r>
            <a:r>
              <a:rPr lang="en-US" dirty="0">
                <a:solidFill>
                  <a:schemeClr val="tx1"/>
                </a:solidFill>
              </a:rPr>
              <a:t>11bi shall define a mechanism for a BPE Client and BPE AP to obfuscate the transmitted TID to an uncorrelated new value on individually and group addressed frames to new values in Associate STA State 4, without any loss of connection.</a:t>
            </a:r>
          </a:p>
          <a:p>
            <a:pPr lvl="1">
              <a:buFont typeface="Arial" panose="020B0604020202020204" pitchFamily="34" charset="0"/>
              <a:buChar char="•"/>
            </a:pPr>
            <a:r>
              <a:rPr lang="en-US" b="1" dirty="0">
                <a:solidFill>
                  <a:schemeClr val="tx1"/>
                </a:solidFill>
              </a:rPr>
              <a:t>BPE-G-2: </a:t>
            </a:r>
            <a:r>
              <a:rPr lang="en-US" dirty="0">
                <a:solidFill>
                  <a:schemeClr val="tx1"/>
                </a:solidFill>
              </a:rPr>
              <a:t>11bi shall define a mechanism for BPE Clients and BPE APs to encrypt the contents of power save related MAC Header fields (PM, EOSP, MD).</a:t>
            </a:r>
            <a:endParaRPr lang="en-US" sz="3600" dirty="0">
              <a:solidFill>
                <a:schemeClr val="tx1"/>
              </a:solidFill>
            </a:endParaRPr>
          </a:p>
          <a:p>
            <a:pPr lvl="1">
              <a:buFont typeface="Arial" panose="020B0604020202020204" pitchFamily="34" charset="0"/>
              <a:buChar char="•"/>
            </a:pPr>
            <a:r>
              <a:rPr lang="en-US" b="1" dirty="0">
                <a:solidFill>
                  <a:schemeClr val="tx1"/>
                </a:solidFill>
              </a:rPr>
              <a:t>BPE-G-3: </a:t>
            </a:r>
            <a:r>
              <a:rPr lang="en-US" dirty="0">
                <a:solidFill>
                  <a:schemeClr val="tx1"/>
                </a:solidFill>
              </a:rPr>
              <a:t>11bi shall define a mechanism for BPE Clients and BPE APs to encrypt the +HTC field and the HT Control field.</a:t>
            </a:r>
            <a:endParaRPr lang="en-US" sz="3600" dirty="0">
              <a:solidFill>
                <a:schemeClr val="tx1"/>
              </a:solidFill>
            </a:endParaRPr>
          </a:p>
          <a:p>
            <a:pPr lvl="1">
              <a:buFont typeface="Arial" panose="020B0604020202020204" pitchFamily="34" charset="0"/>
              <a:buChar char="•"/>
            </a:pPr>
            <a:r>
              <a:rPr lang="en-US" b="1" dirty="0">
                <a:solidFill>
                  <a:schemeClr val="tx1"/>
                </a:solidFill>
              </a:rPr>
              <a:t>BPE-G-4: </a:t>
            </a:r>
            <a:r>
              <a:rPr lang="en-US" dirty="0">
                <a:solidFill>
                  <a:schemeClr val="tx1"/>
                </a:solidFill>
              </a:rPr>
              <a:t>11bi shall define a mechanism for BPE Clients and BPE APs to encrypt the Retry bit.</a:t>
            </a:r>
            <a:endParaRPr lang="en-US" sz="3600" dirty="0">
              <a:solidFill>
                <a:schemeClr val="tx1"/>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0F92919-5740-4D49-B445-19B4D1F3BF0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092BB0-91F6-244C-9F51-1E7DD3CB796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B1B162DE-402D-934F-9806-FD0942E27E5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3084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normAutofit/>
          </a:bodyPr>
          <a:lstStyle/>
          <a:p>
            <a:pPr>
              <a:buFont typeface="Arial" panose="020B0604020202020204" pitchFamily="34" charset="0"/>
              <a:buChar char="•"/>
            </a:pPr>
            <a:r>
              <a:rPr lang="en-US" dirty="0"/>
              <a:t>Proposal: We propose consider 11bi as two sets of features</a:t>
            </a:r>
          </a:p>
          <a:p>
            <a:pPr lvl="1">
              <a:buFont typeface="Arial" panose="020B0604020202020204" pitchFamily="34" charset="0"/>
              <a:buChar char="•"/>
            </a:pPr>
            <a:r>
              <a:rPr lang="en-US" b="1" dirty="0"/>
              <a:t>Client Privacy Enhancements (CPE)  </a:t>
            </a:r>
            <a:r>
              <a:rPr lang="en-US" dirty="0"/>
              <a:t>preventing identification &amp; tracking of the Client</a:t>
            </a:r>
          </a:p>
          <a:p>
            <a:pPr lvl="1">
              <a:buFont typeface="Arial" panose="020B0604020202020204" pitchFamily="34" charset="0"/>
              <a:buChar char="•"/>
            </a:pPr>
            <a:r>
              <a:rPr lang="en-US" b="1" dirty="0"/>
              <a:t>BSS Privacy Enhancements (BPE)</a:t>
            </a:r>
            <a:r>
              <a:rPr lang="en-US" dirty="0"/>
              <a:t>  preventing identification &amp; tracking of the whole BSS (</a:t>
            </a:r>
            <a:r>
              <a:rPr lang="en-US" dirty="0" err="1"/>
              <a:t>AP+Clients</a:t>
            </a:r>
            <a:r>
              <a:rPr lang="en-US" dirty="0"/>
              <a:t>). </a:t>
            </a:r>
            <a:r>
              <a:rPr lang="en-US" i="1" dirty="0"/>
              <a:t>Extends CPE</a:t>
            </a:r>
          </a:p>
          <a:p>
            <a:pPr>
              <a:buFont typeface="Arial" panose="020B0604020202020204" pitchFamily="34" charset="0"/>
              <a:buChar char="•"/>
            </a:pPr>
            <a:r>
              <a:rPr lang="en-US" sz="2000" dirty="0"/>
              <a:t>The split to the CPE and BPE devices follows the submission </a:t>
            </a:r>
            <a:r>
              <a:rPr lang="en-US" sz="2000" i="1" dirty="0"/>
              <a:t>22-107r2</a:t>
            </a:r>
          </a:p>
          <a:p>
            <a:pPr lvl="1">
              <a:buFont typeface="Arial" panose="020B0604020202020204" pitchFamily="34" charset="0"/>
              <a:buChar char="•"/>
            </a:pPr>
            <a:r>
              <a:rPr lang="en-US" sz="1600" dirty="0"/>
              <a:t>New and modified requirements are proposed that follow the same systematic classification</a:t>
            </a:r>
          </a:p>
          <a:p>
            <a:pPr lvl="1">
              <a:buFont typeface="Arial" panose="020B0604020202020204" pitchFamily="34" charset="0"/>
              <a:buChar char="•"/>
            </a:pPr>
            <a:r>
              <a:rPr lang="en-US" sz="1600" dirty="0"/>
              <a:t>Some of the BPE requirements from 11/107r2 are modified to provide better privacy for BPE AP and BPE STA</a:t>
            </a:r>
          </a:p>
          <a:p>
            <a:pPr>
              <a:buFont typeface="Arial" panose="020B0604020202020204" pitchFamily="34" charset="0"/>
              <a:buChar char="•"/>
            </a:pPr>
            <a:r>
              <a:rPr lang="en-US" sz="2000" dirty="0"/>
              <a:t>This submission provides requirements to all technical issues</a:t>
            </a:r>
            <a:endParaRPr lang="en-US" sz="1600" b="0" dirty="0"/>
          </a:p>
          <a:p>
            <a:pPr>
              <a:buFont typeface="Arial" panose="020B0604020202020204" pitchFamily="34" charset="0"/>
              <a:buChar char="•"/>
            </a:pPr>
            <a:r>
              <a:rPr lang="en-US" sz="2000" b="0" i="1" dirty="0"/>
              <a:t>Our approach is that the all 11bi features are optional and other organizations can decide when they are mandatory. </a:t>
            </a:r>
          </a:p>
          <a:p>
            <a:pPr marL="0" indent="0"/>
            <a:endParaRPr lang="en-US" sz="2000" b="0" i="1" dirty="0"/>
          </a:p>
          <a:p>
            <a:pPr lvl="3">
              <a:buFont typeface="Arial" panose="020B0604020202020204" pitchFamily="34" charset="0"/>
              <a:buChar char="•"/>
            </a:pPr>
            <a:endParaRPr lang="en-US" u="sng" dirty="0">
              <a:solidFill>
                <a:srgbClr val="00B05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April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a:t>Jarkko Kneckt, Apple</a:t>
            </a:r>
            <a:endParaRPr lang="en-GB" dirty="0"/>
          </a:p>
        </p:txBody>
      </p:sp>
    </p:spTree>
    <p:extLst>
      <p:ext uri="{BB962C8B-B14F-4D97-AF65-F5344CB8AC3E}">
        <p14:creationId xmlns:p14="http://schemas.microsoft.com/office/powerpoint/2010/main" val="9932809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 (1/3)</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1375831523"/>
              </p:ext>
            </p:extLst>
          </p:nvPr>
        </p:nvGraphicFramePr>
        <p:xfrm>
          <a:off x="913181" y="2133600"/>
          <a:ext cx="10476603" cy="2653376"/>
        </p:xfrm>
        <a:graphic>
          <a:graphicData uri="http://schemas.openxmlformats.org/drawingml/2006/table">
            <a:tbl>
              <a:tblPr firstRow="1" bandRow="1">
                <a:tableStyleId>{5940675A-B579-460E-94D1-54222C63F5DA}</a:tableStyleId>
              </a:tblPr>
              <a:tblGrid>
                <a:gridCol w="830935">
                  <a:extLst>
                    <a:ext uri="{9D8B030D-6E8A-4147-A177-3AD203B41FA5}">
                      <a16:colId xmlns:a16="http://schemas.microsoft.com/office/drawing/2014/main" val="705763351"/>
                    </a:ext>
                  </a:extLst>
                </a:gridCol>
                <a:gridCol w="9038184">
                  <a:extLst>
                    <a:ext uri="{9D8B030D-6E8A-4147-A177-3AD203B41FA5}">
                      <a16:colId xmlns:a16="http://schemas.microsoft.com/office/drawing/2014/main" val="3181686552"/>
                    </a:ext>
                  </a:extLst>
                </a:gridCol>
                <a:gridCol w="607484">
                  <a:extLst>
                    <a:ext uri="{9D8B030D-6E8A-4147-A177-3AD203B41FA5}">
                      <a16:colId xmlns:a16="http://schemas.microsoft.com/office/drawing/2014/main" val="2313862799"/>
                    </a:ext>
                  </a:extLst>
                </a:gridCol>
              </a:tblGrid>
              <a:tr h="339594">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220979">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BPE–A: SSID, SAE Password ID &amp; PMK obfuscation 	</a:t>
                      </a:r>
                      <a:r>
                        <a:rPr lang="en-US" sz="1200" b="0" i="1" kern="1200" dirty="0">
                          <a:solidFill>
                            <a:schemeClr val="tx1"/>
                          </a:solidFill>
                          <a:latin typeface="+mn-lt"/>
                          <a:ea typeface="+mn-ea"/>
                          <a:cs typeface="+mn-cs"/>
                        </a:rPr>
                        <a:t>Also addressed by Requirements </a:t>
                      </a:r>
                      <a:r>
                        <a:rPr lang="en-US" sz="1200" i="1" dirty="0"/>
                        <a:t>CPE-A-1 and CPE-A-2</a:t>
                      </a:r>
                      <a:endParaRPr lang="en-US" sz="1200" b="1" dirty="0"/>
                    </a:p>
                  </a:txBody>
                  <a:tcP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a:t>
                      </a:r>
                      <a:endParaRPr 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04723161"/>
                  </a:ext>
                </a:extLst>
              </a:tr>
              <a:tr h="331711">
                <a:tc>
                  <a:txBody>
                    <a:bodyPr/>
                    <a:lstStyle/>
                    <a:p>
                      <a:pPr>
                        <a:lnSpc>
                          <a:spcPct val="80000"/>
                        </a:lnSpc>
                      </a:pPr>
                      <a:r>
                        <a:rPr lang="en-US" sz="1200" b="1" dirty="0"/>
                        <a:t>BPE-A-1</a:t>
                      </a:r>
                    </a:p>
                  </a:txBody>
                  <a:tcPr/>
                </a:tc>
                <a:tc>
                  <a:txBody>
                    <a:bodyPr/>
                    <a:lstStyle/>
                    <a:p>
                      <a:pPr>
                        <a:lnSpc>
                          <a:spcPct val="80000"/>
                        </a:lnSpc>
                      </a:pPr>
                      <a:r>
                        <a:rPr lang="en-US" sz="1200" dirty="0"/>
                        <a:t>11bi shall define a mechanism for a BPE Client to determine  which of the BPE Client’s configured networks a BPE AP belongs to (if any), while  providing </a:t>
                      </a:r>
                      <a:r>
                        <a:rPr lang="en-US" sz="1200" strike="sngStrike" dirty="0">
                          <a:solidFill>
                            <a:srgbClr val="FF0000"/>
                          </a:solidFill>
                        </a:rPr>
                        <a:t>some</a:t>
                      </a:r>
                      <a:r>
                        <a:rPr lang="en-US" sz="1200" dirty="0"/>
                        <a:t> mitigation against an eavesdropper </a:t>
                      </a:r>
                      <a:r>
                        <a:rPr lang="en-US" sz="1200" strike="sngStrike" dirty="0">
                          <a:solidFill>
                            <a:srgbClr val="FF0000"/>
                          </a:solidFill>
                        </a:rPr>
                        <a:t>easily</a:t>
                      </a:r>
                      <a:r>
                        <a:rPr lang="en-US" sz="1200" dirty="0"/>
                        <a:t>  identifying the ESS of the BPE AP.</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44425623"/>
                  </a:ext>
                </a:extLst>
              </a:tr>
              <a:tr h="220979">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BPE–B: AP Fingerprinting resistance  	</a:t>
                      </a:r>
                      <a:endParaRPr lang="en-US" sz="1200" b="0" dirty="0">
                        <a:solidFill>
                          <a:srgbClr val="00B0F0"/>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rowSpan="6">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I2, I6</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61257397"/>
                  </a:ext>
                </a:extLst>
              </a:tr>
              <a:tr h="356966">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BPE-B-1</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the BPE AP to transmit encrypted</a:t>
                      </a:r>
                      <a:r>
                        <a:rPr lang="en-US" sz="1200" dirty="0"/>
                        <a:t> </a:t>
                      </a:r>
                      <a:r>
                        <a:rPr lang="en-US" sz="1200" u="sng" dirty="0">
                          <a:solidFill>
                            <a:srgbClr val="0070C0"/>
                          </a:solidFill>
                        </a:rPr>
                        <a:t>management frames. </a:t>
                      </a:r>
                      <a:endParaRPr lang="en-US" sz="1200" u="sng" strike="sng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28871901"/>
                  </a:ext>
                </a:extLst>
              </a:tr>
              <a:tr h="22097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BPE-B-2</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randomize Beacon transmission times.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US"/>
                    </a:p>
                  </a:txBody>
                  <a:tcPr/>
                </a:tc>
                <a:extLst>
                  <a:ext uri="{0D108BD9-81ED-4DB2-BD59-A6C34878D82A}">
                    <a16:rowId xmlns:a16="http://schemas.microsoft.com/office/drawing/2014/main" val="4192974273"/>
                  </a:ext>
                </a:extLst>
              </a:tr>
              <a:tr h="22097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BPE-B-3</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the BPE Client and BPE AP to fast active and passive scan available PBE APs in the channel.</a:t>
                      </a:r>
                      <a:endParaRPr lang="en-US" sz="1200" u="sng" strike="sngStrike"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59339988"/>
                  </a:ext>
                </a:extLst>
              </a:tr>
              <a:tr h="22097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BPE-B-4</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new RNR element to include obfuscated BPE AP identifiers for out-of-the-band discovery of the BPE AP.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4568293"/>
                  </a:ext>
                </a:extLst>
              </a:tr>
              <a:tr h="33959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BPE-B-5</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kern="1200" dirty="0">
                          <a:solidFill>
                            <a:srgbClr val="0070C0"/>
                          </a:solidFill>
                          <a:latin typeface="+mn-lt"/>
                          <a:ea typeface="+mn-ea"/>
                          <a:cs typeface="+mn-cs"/>
                        </a:rPr>
                        <a:t>11bi shall define a mechanism to obfuscate affiliated BPE APs parameters so that eavesdropping STAs cannot determine that they belong to the same AP MLD.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US"/>
                    </a:p>
                  </a:txBody>
                  <a:tcPr/>
                </a:tc>
                <a:extLst>
                  <a:ext uri="{0D108BD9-81ED-4DB2-BD59-A6C34878D82A}">
                    <a16:rowId xmlns:a16="http://schemas.microsoft.com/office/drawing/2014/main" val="2190282017"/>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8" name="TextBox 7">
            <a:extLst>
              <a:ext uri="{FF2B5EF4-FFF2-40B4-BE49-F238E27FC236}">
                <a16:creationId xmlns:a16="http://schemas.microsoft.com/office/drawing/2014/main" id="{57A209BA-1B10-C040-84D2-1552E0FE2606}"/>
              </a:ext>
            </a:extLst>
          </p:cNvPr>
          <p:cNvSpPr txBox="1"/>
          <p:nvPr/>
        </p:nvSpPr>
        <p:spPr>
          <a:xfrm>
            <a:off x="1183218" y="5941366"/>
            <a:ext cx="9220200"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4200988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 (2/3)</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1361757504"/>
              </p:ext>
            </p:extLst>
          </p:nvPr>
        </p:nvGraphicFramePr>
        <p:xfrm>
          <a:off x="827459" y="1752600"/>
          <a:ext cx="10448026" cy="4297837"/>
        </p:xfrm>
        <a:graphic>
          <a:graphicData uri="http://schemas.openxmlformats.org/drawingml/2006/table">
            <a:tbl>
              <a:tblPr firstRow="1" bandRow="1">
                <a:tableStyleId>{5940675A-B579-460E-94D1-54222C63F5DA}</a:tableStyleId>
              </a:tblPr>
              <a:tblGrid>
                <a:gridCol w="828668">
                  <a:extLst>
                    <a:ext uri="{9D8B030D-6E8A-4147-A177-3AD203B41FA5}">
                      <a16:colId xmlns:a16="http://schemas.microsoft.com/office/drawing/2014/main" val="705763351"/>
                    </a:ext>
                  </a:extLst>
                </a:gridCol>
                <a:gridCol w="8962312">
                  <a:extLst>
                    <a:ext uri="{9D8B030D-6E8A-4147-A177-3AD203B41FA5}">
                      <a16:colId xmlns:a16="http://schemas.microsoft.com/office/drawing/2014/main" val="3181686552"/>
                    </a:ext>
                  </a:extLst>
                </a:gridCol>
                <a:gridCol w="657046">
                  <a:extLst>
                    <a:ext uri="{9D8B030D-6E8A-4147-A177-3AD203B41FA5}">
                      <a16:colId xmlns:a16="http://schemas.microsoft.com/office/drawing/2014/main" val="2313862799"/>
                    </a:ext>
                  </a:extLst>
                </a:gridCol>
              </a:tblGrid>
              <a:tr h="249906">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249906">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BPE–C: BSSID </a:t>
                      </a:r>
                      <a:r>
                        <a:rPr lang="en-US" sz="1200" b="1" u="sng" dirty="0">
                          <a:solidFill>
                            <a:srgbClr val="0070C0"/>
                          </a:solidFill>
                        </a:rPr>
                        <a:t>and group frames </a:t>
                      </a:r>
                      <a:r>
                        <a:rPr lang="en-US" sz="1200" b="1" dirty="0"/>
                        <a:t>randomization	</a:t>
                      </a:r>
                      <a:endParaRPr lang="en-US" sz="1200" b="1" i="1" dirty="0"/>
                    </a:p>
                  </a:txBody>
                  <a:tcPr>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rowSpan="6">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 I7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62283530"/>
                  </a:ext>
                </a:extLst>
              </a:tr>
              <a:tr h="249906">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BPE-C-1</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 BPE AP may change its BSSID while there are no Clients associated.</a:t>
                      </a:r>
                    </a:p>
                  </a:txBody>
                  <a:tcPr>
                    <a:lnR w="12700" cap="flat" cmpd="sng" algn="ctr">
                      <a:solidFill>
                        <a:schemeClr val="tx1"/>
                      </a:solidFill>
                      <a:prstDash val="solid"/>
                      <a:round/>
                      <a:headEnd type="none" w="med" len="med"/>
                      <a:tailEnd type="none" w="med" len="med"/>
                    </a:lnR>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40369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BPE-C-2</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a BPE AP to facilitate changing its BSSID while there are Clients associated, without disrupting the connectivity from the Clients.</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1572050"/>
                  </a:ext>
                </a:extLst>
              </a:tr>
              <a:tr h="40369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BPE-C-3</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for BPE AP and BPE Client to change the OTA MAC addresses, SN and PN they use for unicast transmissions at STA specific schedule.</a:t>
                      </a:r>
                      <a:endParaRPr lang="en-US" sz="1200" dirty="0"/>
                    </a:p>
                  </a:txBody>
                  <a:tcPr>
                    <a:lnR w="12700" cap="flat" cmpd="sng" algn="ctr">
                      <a:solidFill>
                        <a:schemeClr val="tx1"/>
                      </a:solidFill>
                      <a:prstDash val="solid"/>
                      <a:round/>
                      <a:headEnd type="none" w="med" len="med"/>
                      <a:tailEnd type="none" w="med" len="med"/>
                    </a:lnR>
                  </a:tcPr>
                </a:tc>
                <a:tc vMerge="1">
                  <a:txBody>
                    <a:bodyPr/>
                    <a:lstStyle/>
                    <a:p>
                      <a:endParaRPr lang="en-US"/>
                    </a:p>
                  </a:txBody>
                  <a:tcPr/>
                </a:tc>
                <a:extLst>
                  <a:ext uri="{0D108BD9-81ED-4DB2-BD59-A6C34878D82A}">
                    <a16:rowId xmlns:a16="http://schemas.microsoft.com/office/drawing/2014/main" val="1298215205"/>
                  </a:ext>
                </a:extLst>
              </a:tr>
              <a:tr h="39153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BPE-C-4</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for BPE AP to obfuscate the RA, SN and PN of the group frames to avoid BPE AP tracking.</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6243104"/>
                  </a:ext>
                </a:extLst>
              </a:tr>
              <a:tr h="39153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BPE-C-5</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u="sng" kern="1200" dirty="0">
                          <a:solidFill>
                            <a:srgbClr val="0070C0"/>
                          </a:solidFill>
                        </a:rPr>
                        <a:t>BPE Client and BPE AP shall reset the Scrambler Seed on individual and group addressed frames when MAC address is changed.</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80127850"/>
                  </a:ext>
                </a:extLst>
              </a:tr>
              <a:tr h="391533">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BPE–D: AP Private DS MAC Address                                                                             </a:t>
                      </a:r>
                      <a:r>
                        <a:rPr lang="en-US" sz="1200" b="0" i="1" kern="1200" dirty="0">
                          <a:solidFill>
                            <a:schemeClr val="tx1"/>
                          </a:solidFill>
                          <a:latin typeface="+mn-lt"/>
                          <a:ea typeface="+mn-ea"/>
                          <a:cs typeface="+mn-cs"/>
                        </a:rPr>
                        <a:t>Also addressed by Requirements CPE-D</a:t>
                      </a:r>
                      <a:r>
                        <a:rPr lang="en-US" sz="1200" b="1" dirty="0"/>
                        <a:t>	</a:t>
                      </a:r>
                    </a:p>
                  </a:txBody>
                  <a:tcPr/>
                </a:tc>
                <a:tc hMerge="1">
                  <a:txBody>
                    <a:bodyPr/>
                    <a:lstStyle/>
                    <a:p>
                      <a:endParaRPr lang="en-US"/>
                    </a:p>
                  </a:txBody>
                  <a:tcPr>
                    <a:lnR w="12700" cap="flat" cmpd="sng" algn="ctr">
                      <a:solidFill>
                        <a:schemeClr val="tx1"/>
                      </a:solidFill>
                      <a:prstDash val="solid"/>
                      <a:round/>
                      <a:headEnd type="none" w="med" len="med"/>
                      <a:tailEnd type="none" w="med" len="med"/>
                    </a:lnR>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I6</a:t>
                      </a:r>
                    </a:p>
                  </a:txBody>
                  <a:tcPr/>
                </a:tc>
                <a:extLst>
                  <a:ext uri="{0D108BD9-81ED-4DB2-BD59-A6C34878D82A}">
                    <a16:rowId xmlns:a16="http://schemas.microsoft.com/office/drawing/2014/main" val="3825594673"/>
                  </a:ext>
                </a:extLst>
              </a:tr>
              <a:tr h="391533">
                <a:tc>
                  <a:txBody>
                    <a:bodyPr/>
                    <a:lstStyle/>
                    <a:p>
                      <a:pPr>
                        <a:lnSpc>
                          <a:spcPct val="80000"/>
                        </a:lnSpc>
                      </a:pPr>
                      <a:r>
                        <a:rPr lang="en-US" sz="1200" b="1" dirty="0"/>
                        <a:t>BPE-D-1</a:t>
                      </a:r>
                    </a:p>
                  </a:txBody>
                  <a:tcPr/>
                </a:tc>
                <a:tc>
                  <a:txBody>
                    <a:bodyPr/>
                    <a:lstStyle/>
                    <a:p>
                      <a:pPr>
                        <a:lnSpc>
                          <a:spcPct val="80000"/>
                        </a:lnSpc>
                      </a:pPr>
                      <a:r>
                        <a:rPr lang="en-US" sz="1200" dirty="0"/>
                        <a:t>11bi shall define a mechanism for a BPE Client and BPE AP to establish the BPE AP’s DS MAC Address without the CPE AP’s DS MAC Address being transmitted in the clear.</a:t>
                      </a:r>
                      <a:r>
                        <a:rPr lang="en-US" sz="1200" i="1" dirty="0"/>
                        <a:t> This will likely be the same mechanism as used in Req CPE-D-1</a:t>
                      </a:r>
                      <a:endParaRPr lang="en-US" sz="1200" dirty="0"/>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53385849"/>
                  </a:ext>
                </a:extLst>
              </a:tr>
              <a:tr h="391533">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kern="1200" dirty="0">
                          <a:solidFill>
                            <a:schemeClr val="tx1"/>
                          </a:solidFill>
                          <a:latin typeface="+mn-lt"/>
                          <a:ea typeface="+mn-ea"/>
                          <a:cs typeface="+mn-cs"/>
                        </a:rPr>
                        <a:t>BPE-E: SA/DA Obfuscation: 	                                                                      </a:t>
                      </a:r>
                      <a:r>
                        <a:rPr lang="en-US" sz="1200" b="0" i="1" kern="1200" dirty="0">
                          <a:solidFill>
                            <a:schemeClr val="tx1"/>
                          </a:solidFill>
                          <a:latin typeface="+mn-lt"/>
                          <a:ea typeface="+mn-ea"/>
                          <a:cs typeface="+mn-cs"/>
                        </a:rPr>
                        <a:t>Also addressed by Requirements CPE-E-1, CPE-E-2</a:t>
                      </a:r>
                      <a:endParaRPr lang="en-US" sz="1200" b="0" i="1" dirty="0"/>
                    </a:p>
                  </a:txBody>
                  <a:tcPr>
                    <a:lnR w="12700" cap="flat" cmpd="sng" algn="ctr">
                      <a:solidFill>
                        <a:schemeClr val="tx1"/>
                      </a:solidFill>
                      <a:prstDash val="solid"/>
                      <a:round/>
                      <a:headEnd type="none" w="med" len="med"/>
                      <a:tailEnd type="none" w="med" len="med"/>
                    </a:lnR>
                  </a:tcPr>
                </a:tc>
                <a:tc hMerge="1">
                  <a:txBody>
                    <a:bodyPr/>
                    <a:lstStyle/>
                    <a:p>
                      <a:pPr>
                        <a:lnSpc>
                          <a:spcPct val="80000"/>
                        </a:lnSpc>
                      </a:pPr>
                      <a:endParaRPr lang="en-US" sz="1200" dirty="0"/>
                    </a:p>
                  </a:txBody>
                  <a:tcPr>
                    <a:lnR w="12700" cap="flat" cmpd="sng" algn="ctr">
                      <a:solidFill>
                        <a:schemeClr val="tx1"/>
                      </a:solidFill>
                      <a:prstDash val="solid"/>
                      <a:round/>
                      <a:headEnd type="none" w="med" len="med"/>
                      <a:tailEnd type="none" w="med" len="med"/>
                    </a:lnR>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I6</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2839420"/>
                  </a:ext>
                </a:extLst>
              </a:tr>
              <a:tr h="391533">
                <a:tc>
                  <a:txBody>
                    <a:bodyPr/>
                    <a:lstStyle/>
                    <a:p>
                      <a:pPr>
                        <a:lnSpc>
                          <a:spcPct val="80000"/>
                        </a:lnSpc>
                      </a:pPr>
                      <a:r>
                        <a:rPr lang="en-US" sz="1200" b="1" dirty="0"/>
                        <a:t>BPE-E-1</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Copy of CPE-E-1: 11bi shall define a mechanism for CPE Clients and CPE APs to transmit and receive the CPE Client’s </a:t>
                      </a:r>
                      <a:r>
                        <a:rPr lang="en-US" sz="1200" kern="1200" dirty="0">
                          <a:solidFill>
                            <a:schemeClr val="tx1"/>
                          </a:solidFill>
                          <a:latin typeface="+mn-lt"/>
                          <a:ea typeface="+mn-ea"/>
                          <a:cs typeface="+mn-cs"/>
                        </a:rPr>
                        <a:t>DS MAC Address </a:t>
                      </a:r>
                      <a:r>
                        <a:rPr lang="en-US" sz="1200" dirty="0"/>
                        <a:t>in SA and DA in protected form on both the downlink and uplink. </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3503530"/>
                  </a:ext>
                </a:extLst>
              </a:tr>
              <a:tr h="391533">
                <a:tc>
                  <a:txBody>
                    <a:bodyPr/>
                    <a:lstStyle/>
                    <a:p>
                      <a:pPr>
                        <a:lnSpc>
                          <a:spcPct val="80000"/>
                        </a:lnSpc>
                      </a:pPr>
                      <a:r>
                        <a:rPr lang="en-US" sz="1200" b="1" dirty="0"/>
                        <a:t>BPE-E-2</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Copy of  CPE-E-2: 11bi shall define a mechanism for CPE Clients and CPE APs to transmit and receive other </a:t>
                      </a:r>
                      <a:r>
                        <a:rPr lang="en-US" sz="1200" kern="1200" dirty="0">
                          <a:solidFill>
                            <a:schemeClr val="tx1"/>
                          </a:solidFill>
                          <a:latin typeface="+mn-lt"/>
                          <a:ea typeface="+mn-ea"/>
                          <a:cs typeface="+mn-cs"/>
                        </a:rPr>
                        <a:t>DS MAC Addresses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5058270"/>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8" name="TextBox 7">
            <a:extLst>
              <a:ext uri="{FF2B5EF4-FFF2-40B4-BE49-F238E27FC236}">
                <a16:creationId xmlns:a16="http://schemas.microsoft.com/office/drawing/2014/main" id="{18D4C418-17D0-7D4A-A118-B6F093375920}"/>
              </a:ext>
            </a:extLst>
          </p:cNvPr>
          <p:cNvSpPr txBox="1"/>
          <p:nvPr/>
        </p:nvSpPr>
        <p:spPr>
          <a:xfrm>
            <a:off x="914401" y="6013749"/>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2162915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 (3/3) </a:t>
            </a:r>
          </a:p>
        </p:txBody>
      </p:sp>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graphicFrame>
        <p:nvGraphicFramePr>
          <p:cNvPr id="9" name="Table 7">
            <a:extLst>
              <a:ext uri="{FF2B5EF4-FFF2-40B4-BE49-F238E27FC236}">
                <a16:creationId xmlns:a16="http://schemas.microsoft.com/office/drawing/2014/main" id="{6AA13147-9DAE-1842-B4E8-56EE24086B1F}"/>
              </a:ext>
            </a:extLst>
          </p:cNvPr>
          <p:cNvGraphicFramePr>
            <a:graphicFrameLocks/>
          </p:cNvGraphicFramePr>
          <p:nvPr>
            <p:extLst>
              <p:ext uri="{D42A27DB-BD31-4B8C-83A1-F6EECF244321}">
                <p14:modId xmlns:p14="http://schemas.microsoft.com/office/powerpoint/2010/main" val="2113441534"/>
              </p:ext>
            </p:extLst>
          </p:nvPr>
        </p:nvGraphicFramePr>
        <p:xfrm>
          <a:off x="929217" y="1751573"/>
          <a:ext cx="10460568" cy="3079496"/>
        </p:xfrm>
        <a:graphic>
          <a:graphicData uri="http://schemas.openxmlformats.org/drawingml/2006/table">
            <a:tbl>
              <a:tblPr firstRow="1" bandRow="1">
                <a:tableStyleId>{5940675A-B579-460E-94D1-54222C63F5DA}</a:tableStyleId>
              </a:tblPr>
              <a:tblGrid>
                <a:gridCol w="799705">
                  <a:extLst>
                    <a:ext uri="{9D8B030D-6E8A-4147-A177-3AD203B41FA5}">
                      <a16:colId xmlns:a16="http://schemas.microsoft.com/office/drawing/2014/main" val="705763351"/>
                    </a:ext>
                  </a:extLst>
                </a:gridCol>
                <a:gridCol w="9101070">
                  <a:extLst>
                    <a:ext uri="{9D8B030D-6E8A-4147-A177-3AD203B41FA5}">
                      <a16:colId xmlns:a16="http://schemas.microsoft.com/office/drawing/2014/main" val="3181686552"/>
                    </a:ext>
                  </a:extLst>
                </a:gridCol>
                <a:gridCol w="559793">
                  <a:extLst>
                    <a:ext uri="{9D8B030D-6E8A-4147-A177-3AD203B41FA5}">
                      <a16:colId xmlns:a16="http://schemas.microsoft.com/office/drawing/2014/main" val="2313862799"/>
                    </a:ext>
                  </a:extLst>
                </a:gridCol>
              </a:tblGrid>
              <a:tr h="330200">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33020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u="sng" dirty="0">
                          <a:solidFill>
                            <a:srgbClr val="0070C0"/>
                          </a:solidFill>
                        </a:rPr>
                        <a:t>BPE–F: Sensing and Ranging Privacy 	</a:t>
                      </a:r>
                      <a:r>
                        <a:rPr lang="en-US" sz="1200" b="0" i="1" u="sng" kern="1200" dirty="0">
                          <a:solidFill>
                            <a:srgbClr val="0070C0"/>
                          </a:solidFill>
                          <a:latin typeface="+mn-lt"/>
                          <a:ea typeface="+mn-ea"/>
                          <a:cs typeface="+mn-cs"/>
                        </a:rPr>
                        <a:t>Also addressed by Requirements </a:t>
                      </a:r>
                      <a:r>
                        <a:rPr lang="en-US" sz="1200" i="1" u="sng" dirty="0">
                          <a:solidFill>
                            <a:srgbClr val="0070C0"/>
                          </a:solidFill>
                        </a:rPr>
                        <a:t>CPE-F</a:t>
                      </a:r>
                      <a:endParaRPr lang="en-US" sz="1200" b="1" u="sng" dirty="0">
                        <a:solidFill>
                          <a:srgbClr val="0070C0"/>
                        </a:solidFill>
                      </a:endParaRPr>
                    </a:p>
                  </a:txBody>
                  <a:tcPr>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100" b="0" dirty="0">
                          <a:solidFill>
                            <a:schemeClr val="tx1"/>
                          </a:solidFill>
                          <a:effectLst/>
                        </a:rPr>
                        <a:t>I2, I6, I7, I8</a:t>
                      </a:r>
                      <a:endParaRPr lang="en-US" sz="1100" dirty="0"/>
                    </a:p>
                  </a:txBody>
                  <a:tcPr/>
                </a:tc>
                <a:extLst>
                  <a:ext uri="{0D108BD9-81ED-4DB2-BD59-A6C34878D82A}">
                    <a16:rowId xmlns:a16="http://schemas.microsoft.com/office/drawing/2014/main" val="1515762074"/>
                  </a:ext>
                </a:extLst>
              </a:tr>
              <a:tr h="330200">
                <a:tc>
                  <a:txBody>
                    <a:bodyPr/>
                    <a:lstStyle/>
                    <a:p>
                      <a:pPr>
                        <a:lnSpc>
                          <a:spcPct val="80000"/>
                        </a:lnSpc>
                      </a:pPr>
                      <a:r>
                        <a:rPr lang="en-US" sz="1200" b="1" u="sng" dirty="0">
                          <a:solidFill>
                            <a:srgbClr val="0070C0"/>
                          </a:solidFill>
                        </a:rPr>
                        <a:t>BPE-F-1</a:t>
                      </a:r>
                    </a:p>
                  </a:txBody>
                  <a:tcPr>
                    <a:solidFill>
                      <a:schemeClr val="bg1">
                        <a:lumMod val="95000"/>
                      </a:schemeClr>
                    </a:solidFill>
                  </a:tcPr>
                </a:tc>
                <a:tc>
                  <a:txBody>
                    <a:bodyPr/>
                    <a:lstStyle/>
                    <a:p>
                      <a:pPr>
                        <a:lnSpc>
                          <a:spcPct val="80000"/>
                        </a:lnSpc>
                      </a:pPr>
                      <a:r>
                        <a:rPr lang="en-US" sz="1200" u="sng" dirty="0">
                          <a:solidFill>
                            <a:srgbClr val="0070C0"/>
                          </a:solidFill>
                        </a:rPr>
                        <a:t>BPE-F-111bi shall define a mechanism for BPE APs and BPE Clients to use different MAC addresses for ongoing sensing measurements and data transmissions. </a:t>
                      </a:r>
                    </a:p>
                  </a:txBody>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3936300685"/>
                  </a:ext>
                </a:extLst>
              </a:tr>
              <a:tr h="330200">
                <a:tc>
                  <a:txBody>
                    <a:bodyPr/>
                    <a:lstStyle/>
                    <a:p>
                      <a:pPr>
                        <a:lnSpc>
                          <a:spcPct val="80000"/>
                        </a:lnSpc>
                      </a:pPr>
                      <a:r>
                        <a:rPr lang="en-US" sz="1200" b="1" u="sng" dirty="0">
                          <a:solidFill>
                            <a:srgbClr val="0070C0"/>
                          </a:solidFill>
                        </a:rPr>
                        <a:t>BPE-F-2</a:t>
                      </a:r>
                    </a:p>
                  </a:txBody>
                  <a:tcPr>
                    <a:solidFill>
                      <a:schemeClr val="bg1">
                        <a:lumMod val="95000"/>
                      </a:schemeClr>
                    </a:solidFill>
                  </a:tcPr>
                </a:tc>
                <a:tc>
                  <a:txBody>
                    <a:bodyPr/>
                    <a:lstStyle/>
                    <a:p>
                      <a:pPr>
                        <a:lnSpc>
                          <a:spcPct val="80000"/>
                        </a:lnSpc>
                      </a:pPr>
                      <a:r>
                        <a:rPr lang="en-US" sz="1200" u="sng" dirty="0">
                          <a:solidFill>
                            <a:srgbClr val="0070C0"/>
                          </a:solidFill>
                        </a:rPr>
                        <a:t>11bi shall define a mechanism to protect transmitted sensing measurement frames against eavesdropper sensing estimations, i.e., the frames are protected from the eavesdroppers to perform sensing or ranging from the received frames.</a:t>
                      </a:r>
                    </a:p>
                  </a:txBody>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3014178122"/>
                  </a:ext>
                </a:extLst>
              </a:tr>
              <a:tr h="33020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 Other MAC Header fields and A-Control field obfuscation/ encryption                                                      </a:t>
                      </a:r>
                      <a:r>
                        <a:rPr lang="en-US" sz="1200" b="0" i="1" u="sng" kern="1200" dirty="0">
                          <a:solidFill>
                            <a:srgbClr val="0070C0"/>
                          </a:solidFill>
                          <a:latin typeface="+mn-lt"/>
                          <a:ea typeface="+mn-ea"/>
                          <a:cs typeface="+mn-cs"/>
                        </a:rPr>
                        <a:t>Also addressed by Requirements </a:t>
                      </a:r>
                      <a:r>
                        <a:rPr lang="en-US" sz="1200" i="1" u="sng" dirty="0">
                          <a:solidFill>
                            <a:srgbClr val="0070C0"/>
                          </a:solidFill>
                        </a:rPr>
                        <a:t>CPE-G</a:t>
                      </a:r>
                      <a:endParaRPr lang="en-US" sz="1200" b="1" u="sng" dirty="0">
                        <a:solidFill>
                          <a:srgbClr val="0070C0"/>
                        </a:solidFill>
                      </a:endParaRPr>
                    </a:p>
                  </a:txBody>
                  <a:tcPr marT="18288" marB="18288">
                    <a:solidFill>
                      <a:schemeClr val="bg1">
                        <a:lumMod val="95000"/>
                      </a:schemeClr>
                    </a:solidFill>
                  </a:tcPr>
                </a:tc>
                <a:tc h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u="sng" dirty="0">
                        <a:solidFill>
                          <a:srgbClr val="0070C0"/>
                        </a:solidFill>
                      </a:endParaRPr>
                    </a:p>
                  </a:txBody>
                  <a:tcPr marT="18288" marB="18288"/>
                </a:tc>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I7</a:t>
                      </a:r>
                    </a:p>
                  </a:txBody>
                  <a:tcPr marT="18288" marB="18288"/>
                </a:tc>
                <a:extLst>
                  <a:ext uri="{0D108BD9-81ED-4DB2-BD59-A6C34878D82A}">
                    <a16:rowId xmlns:a16="http://schemas.microsoft.com/office/drawing/2014/main" val="539912567"/>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BPE-G-1</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a BPE Client and BPE AP to obfuscate the transmitted TID to an uncorrelated new value in Associate STA in State 4, without any loss of connection.</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1365509216"/>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BPE-G-2</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BPE Clients and BPE APs to encrypt power save related MAC Header fields (PM, EOSP, MD).</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2679294157"/>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BPE-G-3</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BPE Clients and BPE APs to encrypt the +HTC field and the HT Control field.</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2822737569"/>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BPE-G-4</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BPE Clients and BPE APs to encrypt the Retry bit.</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1238214745"/>
                  </a:ext>
                </a:extLst>
              </a:tr>
            </a:tbl>
          </a:graphicData>
        </a:graphic>
      </p:graphicFrame>
      <p:sp>
        <p:nvSpPr>
          <p:cNvPr id="7" name="TextBox 6">
            <a:extLst>
              <a:ext uri="{FF2B5EF4-FFF2-40B4-BE49-F238E27FC236}">
                <a16:creationId xmlns:a16="http://schemas.microsoft.com/office/drawing/2014/main" id="{64805739-282C-8D4F-AE87-E073A12D8419}"/>
              </a:ext>
            </a:extLst>
          </p:cNvPr>
          <p:cNvSpPr txBox="1"/>
          <p:nvPr/>
        </p:nvSpPr>
        <p:spPr>
          <a:xfrm>
            <a:off x="914401" y="5867400"/>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1402070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688E-4DC3-495E-9002-564D7A401A1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7ECCBF6-52A3-44BA-B6EF-0502D16A0160}"/>
              </a:ext>
            </a:extLst>
          </p:cNvPr>
          <p:cNvSpPr>
            <a:spLocks noGrp="1"/>
          </p:cNvSpPr>
          <p:nvPr>
            <p:ph idx="1"/>
          </p:nvPr>
        </p:nvSpPr>
        <p:spPr/>
        <p:txBody>
          <a:bodyPr/>
          <a:lstStyle/>
          <a:p>
            <a:pPr>
              <a:buFont typeface="Arial" panose="020B0604020202020204" pitchFamily="34" charset="0"/>
              <a:buChar char="•"/>
            </a:pPr>
            <a:r>
              <a:rPr lang="en-US" dirty="0"/>
              <a:t>The proposal are proposed to follow the same two sets as in [22-107]:</a:t>
            </a:r>
          </a:p>
          <a:p>
            <a:pPr lvl="1">
              <a:buFont typeface="Arial" panose="020B0604020202020204" pitchFamily="34" charset="0"/>
              <a:buChar char="•"/>
            </a:pPr>
            <a:r>
              <a:rPr lang="en-US" dirty="0"/>
              <a:t>Client Privacy Enhancements (CPE)  features </a:t>
            </a:r>
          </a:p>
          <a:p>
            <a:pPr lvl="1">
              <a:buFont typeface="Arial" panose="020B0604020202020204" pitchFamily="34" charset="0"/>
              <a:buChar char="•"/>
            </a:pPr>
            <a:r>
              <a:rPr lang="en-US" dirty="0"/>
              <a:t>BSS Privacy Enhancements (BPE)  features</a:t>
            </a:r>
          </a:p>
          <a:p>
            <a:pPr>
              <a:buFont typeface="Arial" panose="020B0604020202020204" pitchFamily="34" charset="0"/>
              <a:buChar char="•"/>
            </a:pPr>
            <a:r>
              <a:rPr lang="en-US" dirty="0"/>
              <a:t>The proposed CPE and BPE features address all issues from 1) to 8)</a:t>
            </a:r>
          </a:p>
          <a:p>
            <a:pPr>
              <a:buFont typeface="Arial" panose="020B0604020202020204" pitchFamily="34" charset="0"/>
              <a:buChar char="•"/>
            </a:pPr>
            <a:r>
              <a:rPr lang="en-US" dirty="0"/>
              <a:t>Focus on BPE AP privacy and discovery</a:t>
            </a:r>
          </a:p>
          <a:p>
            <a:pPr>
              <a:buFont typeface="Arial" panose="020B0604020202020204" pitchFamily="34" charset="0"/>
              <a:buChar char="•"/>
            </a:pPr>
            <a:r>
              <a:rPr lang="en-US" dirty="0"/>
              <a:t>Two new requirement types are added to CPE and BPE </a:t>
            </a:r>
          </a:p>
          <a:p>
            <a:pPr lvl="1">
              <a:buFont typeface="Arial" panose="020B0604020202020204" pitchFamily="34" charset="0"/>
              <a:buChar char="•"/>
            </a:pPr>
            <a:r>
              <a:rPr lang="en-US" dirty="0"/>
              <a:t>Ranging and ongoing sensing measurement privacy enhancements</a:t>
            </a:r>
          </a:p>
          <a:p>
            <a:pPr lvl="1">
              <a:buFont typeface="Arial" panose="020B0604020202020204" pitchFamily="34" charset="0"/>
              <a:buChar char="•"/>
            </a:pPr>
            <a:r>
              <a:rPr lang="en-US" dirty="0"/>
              <a:t>MAC address fields privacy protection</a:t>
            </a:r>
          </a:p>
        </p:txBody>
      </p:sp>
      <p:sp>
        <p:nvSpPr>
          <p:cNvPr id="4" name="Slide Number Placeholder 3">
            <a:extLst>
              <a:ext uri="{FF2B5EF4-FFF2-40B4-BE49-F238E27FC236}">
                <a16:creationId xmlns:a16="http://schemas.microsoft.com/office/drawing/2014/main" id="{73B3A956-2903-4A64-858E-7120BB51CCF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780A5DD-D7D1-4D51-B8F1-D896C2E12B1C}"/>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3E9ACC0-3DB9-40F0-8738-401006AEBFD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26249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688E-4DC3-495E-9002-564D7A401A1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7ECCBF6-52A3-44BA-B6EF-0502D16A0160}"/>
              </a:ext>
            </a:extLst>
          </p:cNvPr>
          <p:cNvSpPr>
            <a:spLocks noGrp="1"/>
          </p:cNvSpPr>
          <p:nvPr>
            <p:ph idx="1"/>
          </p:nvPr>
        </p:nvSpPr>
        <p:spPr/>
        <p:txBody>
          <a:bodyPr/>
          <a:lstStyle/>
          <a:p>
            <a:r>
              <a:rPr lang="en-US" dirty="0"/>
              <a:t>[1] 11-22-107r2 Initial Privacy Enhancement Requirements</a:t>
            </a:r>
          </a:p>
          <a:p>
            <a:r>
              <a:rPr lang="en-US" dirty="0"/>
              <a:t>[2] 11-21-641r7 Proposed Issues</a:t>
            </a:r>
          </a:p>
          <a:p>
            <a:r>
              <a:rPr lang="en-US" dirty="0"/>
              <a:t>[3] 11-21-1848r6 Requirements Document</a:t>
            </a:r>
          </a:p>
          <a:p>
            <a:r>
              <a:rPr lang="en-US" dirty="0"/>
              <a:t>[4] 11-21-0109r1 Proposed 11bi Requirements</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73B3A956-2903-4A64-858E-7120BB51CCF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780A5DD-D7D1-4D51-B8F1-D896C2E12B1C}"/>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3E9ACC0-3DB9-40F0-8738-401006AEBFD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93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Terminology (for this presentation) [22/107r2]</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lnSpcReduction="10000"/>
          </a:bodyPr>
          <a:lstStyle/>
          <a:p>
            <a:pPr marL="0" indent="0">
              <a:tabLst>
                <a:tab pos="3200400" algn="l"/>
                <a:tab pos="5486400" algn="l"/>
                <a:tab pos="6858000" algn="l"/>
              </a:tabLst>
            </a:pPr>
            <a:r>
              <a:rPr lang="en-US" dirty="0"/>
              <a:t>Abbreviation 	Meaning</a:t>
            </a:r>
          </a:p>
          <a:p>
            <a:pPr marL="0" indent="0">
              <a:spcBef>
                <a:spcPts val="0"/>
              </a:spcBef>
              <a:tabLst>
                <a:tab pos="3200400" algn="l"/>
                <a:tab pos="5486400" algn="l"/>
                <a:tab pos="6858000" algn="l"/>
              </a:tabLst>
            </a:pPr>
            <a:r>
              <a:rPr lang="en-US" dirty="0"/>
              <a:t>Client</a:t>
            </a:r>
            <a:r>
              <a:rPr lang="en-US" b="0" dirty="0"/>
              <a:t>	non-AP STA or (non-AP MLD with affiliated STAs)</a:t>
            </a:r>
          </a:p>
          <a:p>
            <a:pPr marL="0" indent="0">
              <a:spcBef>
                <a:spcPts val="0"/>
              </a:spcBef>
              <a:tabLst>
                <a:tab pos="3200400" algn="l"/>
                <a:tab pos="5486400" algn="l"/>
                <a:tab pos="6858000" algn="l"/>
              </a:tabLst>
            </a:pPr>
            <a:r>
              <a:rPr lang="en-US" dirty="0"/>
              <a:t>AP</a:t>
            </a:r>
            <a:r>
              <a:rPr lang="en-US" b="0" dirty="0"/>
              <a:t>	AP or (AP MLD with affiliated APs) </a:t>
            </a:r>
          </a:p>
          <a:p>
            <a:pPr marL="0" indent="0">
              <a:spcBef>
                <a:spcPts val="0"/>
              </a:spcBef>
              <a:tabLst>
                <a:tab pos="3200400" algn="l"/>
                <a:tab pos="5486400" algn="l"/>
                <a:tab pos="6858000" algn="l"/>
              </a:tabLst>
            </a:pPr>
            <a:r>
              <a:rPr lang="en-US" dirty="0"/>
              <a:t>PE</a:t>
            </a:r>
            <a:r>
              <a:rPr lang="en-US" b="0" dirty="0"/>
              <a:t>	Privacy Enhancements = Features specified by 11bi</a:t>
            </a:r>
          </a:p>
          <a:p>
            <a:pPr marL="0" indent="0">
              <a:spcBef>
                <a:spcPts val="0"/>
              </a:spcBef>
              <a:tabLst>
                <a:tab pos="3200400" algn="l"/>
                <a:tab pos="5486400" algn="l"/>
                <a:tab pos="6858000" algn="l"/>
              </a:tabLst>
            </a:pPr>
            <a:r>
              <a:rPr lang="en-US" dirty="0"/>
              <a:t>CPE</a:t>
            </a:r>
            <a:r>
              <a:rPr lang="en-US" b="0" dirty="0"/>
              <a:t>	Client Privacy Enhancements</a:t>
            </a:r>
          </a:p>
          <a:p>
            <a:pPr marL="0" indent="0">
              <a:spcBef>
                <a:spcPts val="0"/>
              </a:spcBef>
              <a:tabLst>
                <a:tab pos="3200400" algn="l"/>
                <a:tab pos="5486400" algn="l"/>
                <a:tab pos="6858000" algn="l"/>
              </a:tabLst>
            </a:pPr>
            <a:r>
              <a:rPr lang="en-US" dirty="0"/>
              <a:t>BPE</a:t>
            </a:r>
            <a:r>
              <a:rPr lang="en-US" b="0" dirty="0"/>
              <a:t> 	BSS Privacy Enhancements </a:t>
            </a:r>
          </a:p>
          <a:p>
            <a:pPr marL="0" indent="0">
              <a:spcBef>
                <a:spcPts val="0"/>
              </a:spcBef>
              <a:tabLst>
                <a:tab pos="3200400" algn="l"/>
                <a:tab pos="5486400" algn="l"/>
                <a:tab pos="6858000" algn="l"/>
              </a:tabLst>
            </a:pPr>
            <a:r>
              <a:rPr lang="en-US" dirty="0"/>
              <a:t>CPE Client (AP)</a:t>
            </a:r>
            <a:r>
              <a:rPr lang="en-US" b="0" dirty="0"/>
              <a:t>	</a:t>
            </a:r>
            <a:r>
              <a:rPr lang="en-US" b="0" dirty="0">
                <a:highlight>
                  <a:srgbClr val="FFFF00"/>
                </a:highlight>
              </a:rPr>
              <a:t>CPE-capable</a:t>
            </a:r>
            <a:r>
              <a:rPr lang="en-US" b="0" dirty="0"/>
              <a:t> Client (AP)</a:t>
            </a:r>
          </a:p>
          <a:p>
            <a:pPr marL="0" indent="0">
              <a:spcBef>
                <a:spcPts val="0"/>
              </a:spcBef>
              <a:tabLst>
                <a:tab pos="3200400" algn="l"/>
                <a:tab pos="5486400" algn="l"/>
                <a:tab pos="6858000" algn="l"/>
              </a:tabLst>
            </a:pPr>
            <a:r>
              <a:rPr lang="en-US" dirty="0"/>
              <a:t>BPE Client (AP)	</a:t>
            </a:r>
            <a:r>
              <a:rPr lang="en-US" b="0" dirty="0">
                <a:highlight>
                  <a:srgbClr val="FFFF00"/>
                </a:highlight>
              </a:rPr>
              <a:t>BPE-capable</a:t>
            </a:r>
            <a:r>
              <a:rPr lang="en-US" b="0" dirty="0"/>
              <a:t> Client (AP)</a:t>
            </a:r>
          </a:p>
          <a:p>
            <a:pPr marL="0" indent="0">
              <a:spcBef>
                <a:spcPts val="0"/>
              </a:spcBef>
              <a:tabLst>
                <a:tab pos="3200400" algn="l"/>
                <a:tab pos="5486400" algn="l"/>
                <a:tab pos="6858000" algn="l"/>
              </a:tabLst>
            </a:pPr>
            <a:r>
              <a:rPr lang="en-US" dirty="0"/>
              <a:t>Legacy Client (AP) 	</a:t>
            </a:r>
            <a:r>
              <a:rPr lang="en-US" b="0" dirty="0"/>
              <a:t>non-11bi Client (AP)</a:t>
            </a:r>
          </a:p>
          <a:p>
            <a:pPr marL="0" indent="0">
              <a:spcBef>
                <a:spcPts val="0"/>
              </a:spcBef>
              <a:tabLst>
                <a:tab pos="3200400" algn="l"/>
                <a:tab pos="5486400" algn="l"/>
                <a:tab pos="6858000" algn="l"/>
              </a:tabLst>
            </a:pPr>
            <a:r>
              <a:rPr lang="en-US" dirty="0"/>
              <a:t>OTA MAC Address	</a:t>
            </a:r>
            <a:r>
              <a:rPr lang="en-US" b="0" dirty="0"/>
              <a:t>MAC Address used in TA and RA</a:t>
            </a:r>
          </a:p>
          <a:p>
            <a:pPr marL="0" indent="0">
              <a:spcBef>
                <a:spcPts val="0"/>
              </a:spcBef>
              <a:tabLst>
                <a:tab pos="3200400" algn="l"/>
                <a:tab pos="5486400" algn="l"/>
                <a:tab pos="6858000" algn="l"/>
              </a:tabLst>
            </a:pPr>
            <a:r>
              <a:rPr lang="en-US" sz="2400" kern="1200" dirty="0">
                <a:solidFill>
                  <a:schemeClr val="tx1"/>
                </a:solidFill>
                <a:latin typeface="+mn-lt"/>
                <a:ea typeface="+mn-ea"/>
                <a:cs typeface="+mn-cs"/>
              </a:rPr>
              <a:t>DS MAC Address	</a:t>
            </a:r>
            <a:r>
              <a:rPr lang="en-US" b="0" dirty="0"/>
              <a:t>MAC Address</a:t>
            </a:r>
            <a:r>
              <a:rPr lang="en-US" sz="2400" b="0" kern="1200" dirty="0">
                <a:solidFill>
                  <a:schemeClr val="tx1"/>
                </a:solidFill>
                <a:latin typeface="+mn-lt"/>
                <a:ea typeface="+mn-ea"/>
                <a:cs typeface="+mn-cs"/>
              </a:rPr>
              <a:t> used to route messages in the DS</a:t>
            </a:r>
            <a:endParaRPr lang="en-US" b="0" dirty="0"/>
          </a:p>
          <a:p>
            <a:pPr marL="0" indent="0">
              <a:spcBef>
                <a:spcPts val="0"/>
              </a:spcBef>
              <a:tabLst>
                <a:tab pos="2403475" algn="l"/>
                <a:tab pos="5486400" algn="l"/>
                <a:tab pos="6858000" algn="l"/>
              </a:tabLst>
            </a:pPr>
            <a:endParaRPr lang="en-US" b="0"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a:t>April 2022</a:t>
            </a:r>
            <a:endParaRPr lang="en-GB" dirty="0"/>
          </a:p>
        </p:txBody>
      </p:sp>
      <p:sp>
        <p:nvSpPr>
          <p:cNvPr id="7" name="TextBox 6">
            <a:extLst>
              <a:ext uri="{FF2B5EF4-FFF2-40B4-BE49-F238E27FC236}">
                <a16:creationId xmlns:a16="http://schemas.microsoft.com/office/drawing/2014/main" id="{8E012A51-B65E-D74D-B430-3575DA784383}"/>
              </a:ext>
            </a:extLst>
          </p:cNvPr>
          <p:cNvSpPr txBox="1"/>
          <p:nvPr/>
        </p:nvSpPr>
        <p:spPr>
          <a:xfrm>
            <a:off x="9193696" y="1272209"/>
            <a:ext cx="184731"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9635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BB7E-34A8-4CF6-83D9-5592D54E91B8}"/>
              </a:ext>
            </a:extLst>
          </p:cNvPr>
          <p:cNvSpPr>
            <a:spLocks noGrp="1"/>
          </p:cNvSpPr>
          <p:nvPr>
            <p:ph type="title"/>
          </p:nvPr>
        </p:nvSpPr>
        <p:spPr/>
        <p:txBody>
          <a:bodyPr/>
          <a:lstStyle/>
          <a:p>
            <a:r>
              <a:rPr lang="en-US" dirty="0"/>
              <a:t>Two set of PE Features [22/107r2]</a:t>
            </a:r>
          </a:p>
        </p:txBody>
      </p:sp>
      <p:sp>
        <p:nvSpPr>
          <p:cNvPr id="3" name="Content Placeholder 2">
            <a:extLst>
              <a:ext uri="{FF2B5EF4-FFF2-40B4-BE49-F238E27FC236}">
                <a16:creationId xmlns:a16="http://schemas.microsoft.com/office/drawing/2014/main" id="{8157936B-D7E8-4339-8CFC-F2FDB88392A3}"/>
              </a:ext>
            </a:extLst>
          </p:cNvPr>
          <p:cNvSpPr>
            <a:spLocks noGrp="1"/>
          </p:cNvSpPr>
          <p:nvPr>
            <p:ph idx="1"/>
          </p:nvPr>
        </p:nvSpPr>
        <p:spPr>
          <a:xfrm>
            <a:off x="914401" y="1981201"/>
            <a:ext cx="10361084" cy="3962399"/>
          </a:xfrm>
        </p:spPr>
        <p:txBody>
          <a:bodyPr>
            <a:normAutofit/>
          </a:bodyPr>
          <a:lstStyle/>
          <a:p>
            <a:pPr>
              <a:buFont typeface="Arial" panose="020B0604020202020204" pitchFamily="34" charset="0"/>
              <a:buChar char="•"/>
            </a:pPr>
            <a:r>
              <a:rPr lang="en-US" b="1" dirty="0">
                <a:highlight>
                  <a:srgbClr val="FFFF00"/>
                </a:highlight>
              </a:rPr>
              <a:t>Client PE (CPE) </a:t>
            </a:r>
            <a:r>
              <a:rPr lang="en-US" b="1" dirty="0"/>
              <a:t>features</a:t>
            </a:r>
          </a:p>
          <a:p>
            <a:pPr lvl="1">
              <a:buFont typeface="Arial" panose="020B0604020202020204" pitchFamily="34" charset="0"/>
              <a:buChar char="•"/>
            </a:pPr>
            <a:r>
              <a:rPr lang="en-US" dirty="0"/>
              <a:t>Prevents id and tracking of individual CPE Clients when used with CPE AP.</a:t>
            </a:r>
          </a:p>
          <a:p>
            <a:pPr lvl="1">
              <a:buFont typeface="Arial" panose="020B0604020202020204" pitchFamily="34" charset="0"/>
              <a:buChar char="•"/>
            </a:pPr>
            <a:r>
              <a:rPr lang="en-US" dirty="0"/>
              <a:t>(Mostly) coordinated/managed by CPE Client. </a:t>
            </a:r>
          </a:p>
          <a:p>
            <a:pPr lvl="1">
              <a:buFont typeface="Arial" panose="020B0604020202020204" pitchFamily="34" charset="0"/>
              <a:buChar char="•"/>
            </a:pPr>
            <a:r>
              <a:rPr lang="en-US" dirty="0"/>
              <a:t>Can a BSS with Client PE features also support seamless legacy connections? </a:t>
            </a:r>
            <a:r>
              <a:rPr lang="en-US" b="1" i="1" dirty="0">
                <a:highlight>
                  <a:srgbClr val="00FF00"/>
                </a:highlight>
              </a:rPr>
              <a:t>YES</a:t>
            </a:r>
          </a:p>
          <a:p>
            <a:pPr>
              <a:buFont typeface="Arial" panose="020B0604020202020204" pitchFamily="34" charset="0"/>
              <a:buChar char="•"/>
            </a:pPr>
            <a:r>
              <a:rPr lang="en-US" b="1" dirty="0">
                <a:highlight>
                  <a:srgbClr val="FFFF00"/>
                </a:highlight>
              </a:rPr>
              <a:t>BSS PE (BPE) </a:t>
            </a:r>
            <a:r>
              <a:rPr lang="en-US" b="1" dirty="0"/>
              <a:t>features </a:t>
            </a:r>
          </a:p>
          <a:p>
            <a:pPr lvl="1">
              <a:buFont typeface="Arial" panose="020B0604020202020204" pitchFamily="34" charset="0"/>
              <a:buChar char="•"/>
            </a:pPr>
            <a:r>
              <a:rPr lang="en-US" i="1" dirty="0"/>
              <a:t>“AP Privacy” Use cases. </a:t>
            </a:r>
            <a:r>
              <a:rPr lang="en-US" dirty="0"/>
              <a:t>Builds on &amp; extends CPE features</a:t>
            </a:r>
          </a:p>
          <a:p>
            <a:pPr lvl="1">
              <a:buFont typeface="Arial" panose="020B0604020202020204" pitchFamily="34" charset="0"/>
              <a:buChar char="•"/>
            </a:pPr>
            <a:r>
              <a:rPr lang="en-US" sz="2000" dirty="0"/>
              <a:t>Prevents id &amp; tracking of entire BSS (BPE AP + associated BPE Clients). </a:t>
            </a:r>
            <a:endParaRPr lang="en-US" sz="2000" i="1" dirty="0"/>
          </a:p>
          <a:p>
            <a:pPr lvl="1">
              <a:buFont typeface="Arial" panose="020B0604020202020204" pitchFamily="34" charset="0"/>
              <a:buChar char="•"/>
            </a:pPr>
            <a:r>
              <a:rPr lang="en-US" dirty="0"/>
              <a:t>Coordinated/managed by</a:t>
            </a:r>
            <a:r>
              <a:rPr lang="en-US" sz="2000" dirty="0"/>
              <a:t> BPE</a:t>
            </a:r>
            <a:r>
              <a:rPr lang="en-US" dirty="0"/>
              <a:t> AP</a:t>
            </a:r>
          </a:p>
          <a:p>
            <a:pPr lvl="1">
              <a:buFont typeface="Arial" panose="020B0604020202020204" pitchFamily="34" charset="0"/>
              <a:buChar char="•"/>
            </a:pPr>
            <a:r>
              <a:rPr lang="en-US" dirty="0"/>
              <a:t>Can a BSS with BSS PE features also support seamless legacy connections? </a:t>
            </a:r>
            <a:r>
              <a:rPr lang="en-US" b="1" i="1" dirty="0">
                <a:highlight>
                  <a:srgbClr val="00FF00"/>
                </a:highlight>
              </a:rPr>
              <a:t>No</a:t>
            </a:r>
          </a:p>
          <a:p>
            <a:pPr lvl="2">
              <a:buFont typeface="Arial" panose="020B0604020202020204" pitchFamily="34" charset="0"/>
              <a:buChar char="•"/>
            </a:pPr>
            <a:r>
              <a:rPr lang="en-US" i="1" dirty="0">
                <a:highlight>
                  <a:srgbClr val="00FF00"/>
                </a:highlight>
              </a:rPr>
              <a:t>AP privacy enhancements prevent backward compatibility </a:t>
            </a:r>
          </a:p>
          <a:p>
            <a:pPr marL="914400" lvl="2" indent="0"/>
            <a:endParaRPr lang="en-US" i="1" dirty="0">
              <a:highlight>
                <a:srgbClr val="00FF00"/>
              </a:highlight>
            </a:endParaRPr>
          </a:p>
          <a:p>
            <a:pPr lvl="2">
              <a:buFont typeface="Arial" panose="020B0604020202020204" pitchFamily="34" charset="0"/>
              <a:buChar char="•"/>
            </a:pPr>
            <a:endParaRPr lang="en-US" b="1"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FA1C8CFC-3C90-4CC6-A815-57DB64ED544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B849D53-E4EC-4D55-9712-9C86F03E6EFA}"/>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1F9D4372-B27B-4E42-8695-02BC5C77AB1F}"/>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96491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B4803-6055-47C2-BD84-1079AFFA4EE6}"/>
              </a:ext>
            </a:extLst>
          </p:cNvPr>
          <p:cNvSpPr>
            <a:spLocks noGrp="1"/>
          </p:cNvSpPr>
          <p:nvPr>
            <p:ph type="title"/>
          </p:nvPr>
        </p:nvSpPr>
        <p:spPr>
          <a:xfrm>
            <a:off x="609600" y="152400"/>
            <a:ext cx="10972800" cy="1143000"/>
          </a:xfrm>
        </p:spPr>
        <p:txBody>
          <a:bodyPr/>
          <a:lstStyle/>
          <a:p>
            <a:r>
              <a:rPr lang="en-US" dirty="0"/>
              <a:t>CPE and BPE Feature Summary [22/107r2]</a:t>
            </a:r>
          </a:p>
        </p:txBody>
      </p:sp>
      <p:sp>
        <p:nvSpPr>
          <p:cNvPr id="3" name="Text Placeholder 2">
            <a:extLst>
              <a:ext uri="{FF2B5EF4-FFF2-40B4-BE49-F238E27FC236}">
                <a16:creationId xmlns:a16="http://schemas.microsoft.com/office/drawing/2014/main" id="{0BC2E9C2-F725-44E9-AD9A-198E7D964CAF}"/>
              </a:ext>
            </a:extLst>
          </p:cNvPr>
          <p:cNvSpPr>
            <a:spLocks noGrp="1"/>
          </p:cNvSpPr>
          <p:nvPr>
            <p:ph type="body" idx="1"/>
          </p:nvPr>
        </p:nvSpPr>
        <p:spPr>
          <a:xfrm>
            <a:off x="223261" y="914400"/>
            <a:ext cx="5386917" cy="639762"/>
          </a:xfrm>
        </p:spPr>
        <p:txBody>
          <a:bodyPr/>
          <a:lstStyle/>
          <a:p>
            <a:pPr algn="ctr"/>
            <a:r>
              <a:rPr lang="en-US" sz="3200" b="1" dirty="0"/>
              <a:t>Client PE (CPE)</a:t>
            </a:r>
          </a:p>
        </p:txBody>
      </p:sp>
      <p:sp>
        <p:nvSpPr>
          <p:cNvPr id="5" name="Text Placeholder 4">
            <a:extLst>
              <a:ext uri="{FF2B5EF4-FFF2-40B4-BE49-F238E27FC236}">
                <a16:creationId xmlns:a16="http://schemas.microsoft.com/office/drawing/2014/main" id="{CB7AFA8C-0A83-4D58-A36F-838ED5F6BBD8}"/>
              </a:ext>
            </a:extLst>
          </p:cNvPr>
          <p:cNvSpPr>
            <a:spLocks noGrp="1"/>
          </p:cNvSpPr>
          <p:nvPr>
            <p:ph type="body" sz="quarter" idx="3"/>
          </p:nvPr>
        </p:nvSpPr>
        <p:spPr>
          <a:xfrm>
            <a:off x="6096000" y="914400"/>
            <a:ext cx="5389033" cy="639762"/>
          </a:xfrm>
        </p:spPr>
        <p:txBody>
          <a:bodyPr/>
          <a:lstStyle/>
          <a:p>
            <a:pPr algn="ctr"/>
            <a:r>
              <a:rPr lang="en-US" sz="3200" b="1" dirty="0"/>
              <a:t>BSS PE (BPE)</a:t>
            </a:r>
          </a:p>
        </p:txBody>
      </p:sp>
      <p:sp>
        <p:nvSpPr>
          <p:cNvPr id="7" name="Date Placeholder 6">
            <a:extLst>
              <a:ext uri="{FF2B5EF4-FFF2-40B4-BE49-F238E27FC236}">
                <a16:creationId xmlns:a16="http://schemas.microsoft.com/office/drawing/2014/main" id="{E16C15EC-7374-48F6-B8D9-86A399D47723}"/>
              </a:ext>
            </a:extLst>
          </p:cNvPr>
          <p:cNvSpPr>
            <a:spLocks noGrp="1"/>
          </p:cNvSpPr>
          <p:nvPr>
            <p:ph type="dt" idx="10"/>
          </p:nvPr>
        </p:nvSpPr>
        <p:spPr/>
        <p:txBody>
          <a:bodyPr/>
          <a:lstStyle/>
          <a:p>
            <a:r>
              <a:rPr lang="en-US"/>
              <a:t>April 2022</a:t>
            </a:r>
            <a:endParaRPr lang="en-GB" dirty="0"/>
          </a:p>
        </p:txBody>
      </p:sp>
      <p:sp>
        <p:nvSpPr>
          <p:cNvPr id="8" name="Footer Placeholder 7">
            <a:extLst>
              <a:ext uri="{FF2B5EF4-FFF2-40B4-BE49-F238E27FC236}">
                <a16:creationId xmlns:a16="http://schemas.microsoft.com/office/drawing/2014/main" id="{A8DA89BA-36F4-41B8-BA24-25C3A5E8DD31}"/>
              </a:ext>
            </a:extLst>
          </p:cNvPr>
          <p:cNvSpPr>
            <a:spLocks noGrp="1"/>
          </p:cNvSpPr>
          <p:nvPr>
            <p:ph type="ftr" idx="11"/>
          </p:nvPr>
        </p:nvSpPr>
        <p:spPr/>
        <p:txBody>
          <a:bodyPr/>
          <a:lstStyle/>
          <a:p>
            <a:r>
              <a:rPr lang="en-GB"/>
              <a:t>Jarkko Kneckt, Apple</a:t>
            </a:r>
            <a:endParaRPr lang="en-GB" dirty="0"/>
          </a:p>
        </p:txBody>
      </p:sp>
      <p:sp>
        <p:nvSpPr>
          <p:cNvPr id="9" name="Slide Number Placeholder 8">
            <a:extLst>
              <a:ext uri="{FF2B5EF4-FFF2-40B4-BE49-F238E27FC236}">
                <a16:creationId xmlns:a16="http://schemas.microsoft.com/office/drawing/2014/main" id="{1EE52292-DC35-4156-892C-000FAFC97742}"/>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graphicFrame>
        <p:nvGraphicFramePr>
          <p:cNvPr id="10" name="Table 10">
            <a:extLst>
              <a:ext uri="{FF2B5EF4-FFF2-40B4-BE49-F238E27FC236}">
                <a16:creationId xmlns:a16="http://schemas.microsoft.com/office/drawing/2014/main" id="{F35324AF-70F1-4486-83A3-58BAB4484FE7}"/>
              </a:ext>
            </a:extLst>
          </p:cNvPr>
          <p:cNvGraphicFramePr>
            <a:graphicFrameLocks noGrp="1"/>
          </p:cNvGraphicFramePr>
          <p:nvPr>
            <p:extLst>
              <p:ext uri="{D42A27DB-BD31-4B8C-83A1-F6EECF244321}">
                <p14:modId xmlns:p14="http://schemas.microsoft.com/office/powerpoint/2010/main" val="1305352871"/>
              </p:ext>
            </p:extLst>
          </p:nvPr>
        </p:nvGraphicFramePr>
        <p:xfrm>
          <a:off x="199978" y="1447800"/>
          <a:ext cx="5410200" cy="3675888"/>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3786054302"/>
                    </a:ext>
                  </a:extLst>
                </a:gridCol>
                <a:gridCol w="3886200">
                  <a:extLst>
                    <a:ext uri="{9D8B030D-6E8A-4147-A177-3AD203B41FA5}">
                      <a16:colId xmlns:a16="http://schemas.microsoft.com/office/drawing/2014/main" val="1401832591"/>
                    </a:ext>
                  </a:extLst>
                </a:gridCol>
                <a:gridCol w="533400">
                  <a:extLst>
                    <a:ext uri="{9D8B030D-6E8A-4147-A177-3AD203B41FA5}">
                      <a16:colId xmlns:a16="http://schemas.microsoft.com/office/drawing/2014/main" val="647621714"/>
                    </a:ext>
                  </a:extLst>
                </a:gridCol>
              </a:tblGrid>
              <a:tr h="208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Feature ID</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Client PE (CPE)  Features</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Issue</a:t>
                      </a:r>
                    </a:p>
                  </a:txBody>
                  <a:tcPr marL="45720" marR="45720"/>
                </a:tc>
                <a:extLst>
                  <a:ext uri="{0D108BD9-81ED-4DB2-BD59-A6C34878D82A}">
                    <a16:rowId xmlns:a16="http://schemas.microsoft.com/office/drawing/2014/main" val="1547172817"/>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kern="1200" dirty="0">
                          <a:solidFill>
                            <a:schemeClr val="tx1"/>
                          </a:solidFill>
                          <a:latin typeface="+mn-lt"/>
                          <a:ea typeface="+mn-ea"/>
                          <a:cs typeface="+mn-cs"/>
                        </a:rPr>
                        <a:t>CPE-A</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SAE password ID &amp; PMKID obfuscation (not discussed)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I1, I5</a:t>
                      </a:r>
                    </a:p>
                  </a:txBody>
                  <a:tcPr marL="45720" marR="45720"/>
                </a:tc>
                <a:extLst>
                  <a:ext uri="{0D108BD9-81ED-4DB2-BD59-A6C34878D82A}">
                    <a16:rowId xmlns:a16="http://schemas.microsoft.com/office/drawing/2014/main" val="4223213400"/>
                  </a:ext>
                </a:extLst>
              </a:tr>
              <a:tr h="50011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CPE-B</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Client Fingerprinting resistance</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Minimal IE in Probe Request. </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(Re)Assoc Request/Response encrypted</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CPE Clients receive and transmit protected management frames</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I2</a:t>
                      </a:r>
                    </a:p>
                  </a:txBody>
                  <a:tcPr marL="45720" marR="45720"/>
                </a:tc>
                <a:extLst>
                  <a:ext uri="{0D108BD9-81ED-4DB2-BD59-A6C34878D82A}">
                    <a16:rowId xmlns:a16="http://schemas.microsoft.com/office/drawing/2014/main" val="2953137064"/>
                  </a:ext>
                </a:extLst>
              </a:tr>
              <a:tr h="118618">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CPE-C</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Client OTA MAC Address (TA/RA) randomization</a:t>
                      </a:r>
                      <a:endParaRPr lang="en-US" sz="1400" kern="1200" dirty="0">
                        <a:solidFill>
                          <a:schemeClr val="tx1"/>
                        </a:solidFill>
                        <a:latin typeface="+mn-lt"/>
                        <a:ea typeface="+mn-ea"/>
                        <a:cs typeface="+mn-cs"/>
                      </a:endParaRP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Simultaneously </a:t>
                      </a:r>
                      <a:r>
                        <a:rPr lang="en-US" sz="1400" u="none" kern="1200" dirty="0">
                          <a:solidFill>
                            <a:schemeClr val="tx1"/>
                          </a:solidFill>
                          <a:latin typeface="+mn-lt"/>
                          <a:ea typeface="+mn-ea"/>
                          <a:cs typeface="+mn-cs"/>
                        </a:rPr>
                        <a:t>change</a:t>
                      </a:r>
                      <a:r>
                        <a:rPr lang="en-US" sz="1400" u="none" kern="1200" dirty="0">
                          <a:solidFill>
                            <a:srgbClr val="0070C0"/>
                          </a:solidFill>
                          <a:latin typeface="+mn-lt"/>
                          <a:ea typeface="+mn-ea"/>
                          <a:cs typeface="+mn-cs"/>
                        </a:rPr>
                        <a:t> </a:t>
                      </a:r>
                      <a:r>
                        <a:rPr lang="en-US" sz="1400" u="none" kern="1200" dirty="0">
                          <a:solidFill>
                            <a:schemeClr val="tx1"/>
                          </a:solidFill>
                          <a:latin typeface="+mn-lt"/>
                          <a:ea typeface="+mn-ea"/>
                          <a:cs typeface="+mn-cs"/>
                        </a:rPr>
                        <a:t>AID</a:t>
                      </a:r>
                      <a:r>
                        <a:rPr lang="en-US" sz="1400" kern="1200" dirty="0">
                          <a:solidFill>
                            <a:schemeClr val="tx1"/>
                          </a:solidFill>
                          <a:latin typeface="+mn-lt"/>
                          <a:ea typeface="+mn-ea"/>
                          <a:cs typeface="+mn-cs"/>
                        </a:rPr>
                        <a:t>, SN &amp; PN (both directions), </a:t>
                      </a:r>
                      <a:r>
                        <a:rPr lang="en-US" sz="1400" u="sng" kern="1200" dirty="0">
                          <a:solidFill>
                            <a:srgbClr val="0070C0"/>
                          </a:solidFill>
                          <a:highlight>
                            <a:srgbClr val="00FF00"/>
                          </a:highlight>
                          <a:latin typeface="+mn-lt"/>
                          <a:ea typeface="+mn-ea"/>
                          <a:cs typeface="+mn-cs"/>
                        </a:rPr>
                        <a:t>CPE STA changes scrambler seed when it changes OTA addresses</a:t>
                      </a:r>
                      <a:endParaRPr lang="en-US" sz="1400" b="0" i="1" u="sng" kern="1200" dirty="0">
                        <a:solidFill>
                          <a:srgbClr val="0070C0"/>
                        </a:solidFill>
                        <a:effectLst/>
                        <a:highlight>
                          <a:srgbClr val="00FF00"/>
                        </a:highlight>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I2, I3</a:t>
                      </a:r>
                    </a:p>
                  </a:txBody>
                  <a:tcPr marL="45720" marR="45720"/>
                </a:tc>
                <a:extLst>
                  <a:ext uri="{0D108BD9-81ED-4DB2-BD59-A6C34878D82A}">
                    <a16:rowId xmlns:a16="http://schemas.microsoft.com/office/drawing/2014/main" val="320099066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Private Client DS MAC Addresses</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I3</a:t>
                      </a:r>
                    </a:p>
                  </a:txBody>
                  <a:tcPr marL="45720" marR="45720"/>
                </a:tc>
                <a:extLst>
                  <a:ext uri="{0D108BD9-81ED-4DB2-BD59-A6C34878D82A}">
                    <a16:rowId xmlns:a16="http://schemas.microsoft.com/office/drawing/2014/main" val="2549492248"/>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CPE-E</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SA/DA </a:t>
                      </a:r>
                      <a:r>
                        <a:rPr lang="en-US" sz="1400" b="0" dirty="0"/>
                        <a:t>Obfuscation</a:t>
                      </a:r>
                      <a:endParaRPr lang="en-US" sz="1400" b="0"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I4</a:t>
                      </a:r>
                    </a:p>
                  </a:txBody>
                  <a:tcPr marL="45720" marR="45720"/>
                </a:tc>
                <a:extLst>
                  <a:ext uri="{0D108BD9-81ED-4DB2-BD59-A6C34878D82A}">
                    <a16:rowId xmlns:a16="http://schemas.microsoft.com/office/drawing/2014/main" val="1222973765"/>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0070C0"/>
                          </a:solidFill>
                          <a:effectLst/>
                          <a:highlight>
                            <a:srgbClr val="00FF00"/>
                          </a:highlight>
                          <a:uLnTx/>
                          <a:uFillTx/>
                          <a:latin typeface="Times New Roman"/>
                          <a:ea typeface="MS Gothic"/>
                          <a:cs typeface="+mn-cs"/>
                        </a:rPr>
                        <a:t>CPE-F </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Client sensing and ranging privacy</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I8, I2</a:t>
                      </a:r>
                    </a:p>
                  </a:txBody>
                  <a:tcPr marL="45720" marR="45720"/>
                </a:tc>
                <a:extLst>
                  <a:ext uri="{0D108BD9-81ED-4DB2-BD59-A6C34878D82A}">
                    <a16:rowId xmlns:a16="http://schemas.microsoft.com/office/drawing/2014/main" val="2923185035"/>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0070C0"/>
                          </a:solidFill>
                          <a:effectLst/>
                          <a:highlight>
                            <a:srgbClr val="00FF00"/>
                          </a:highlight>
                          <a:uLnTx/>
                          <a:uFillTx/>
                          <a:latin typeface="Times New Roman"/>
                          <a:ea typeface="MS Gothic"/>
                          <a:cs typeface="+mn-cs"/>
                        </a:rPr>
                        <a:t>CPE-G</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Other MAC Header fields and A-Control field obfuscation / encryption </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I7</a:t>
                      </a:r>
                    </a:p>
                  </a:txBody>
                  <a:tcPr marL="45720" marR="45720"/>
                </a:tc>
                <a:extLst>
                  <a:ext uri="{0D108BD9-81ED-4DB2-BD59-A6C34878D82A}">
                    <a16:rowId xmlns:a16="http://schemas.microsoft.com/office/drawing/2014/main" val="3104307277"/>
                  </a:ext>
                </a:extLst>
              </a:tr>
            </a:tbl>
          </a:graphicData>
        </a:graphic>
      </p:graphicFrame>
      <p:graphicFrame>
        <p:nvGraphicFramePr>
          <p:cNvPr id="11" name="Table 10">
            <a:extLst>
              <a:ext uri="{FF2B5EF4-FFF2-40B4-BE49-F238E27FC236}">
                <a16:creationId xmlns:a16="http://schemas.microsoft.com/office/drawing/2014/main" id="{73BF01C8-1CB6-4856-A8F7-D94286E517E7}"/>
              </a:ext>
            </a:extLst>
          </p:cNvPr>
          <p:cNvGraphicFramePr>
            <a:graphicFrameLocks noGrp="1"/>
          </p:cNvGraphicFramePr>
          <p:nvPr>
            <p:extLst>
              <p:ext uri="{D42A27DB-BD31-4B8C-83A1-F6EECF244321}">
                <p14:modId xmlns:p14="http://schemas.microsoft.com/office/powerpoint/2010/main" val="3798657827"/>
              </p:ext>
            </p:extLst>
          </p:nvPr>
        </p:nvGraphicFramePr>
        <p:xfrm>
          <a:off x="5793318" y="1538394"/>
          <a:ext cx="6149277" cy="3846576"/>
        </p:xfrm>
        <a:graphic>
          <a:graphicData uri="http://schemas.openxmlformats.org/drawingml/2006/table">
            <a:tbl>
              <a:tblPr firstRow="1" bandRow="1">
                <a:tableStyleId>{5940675A-B579-460E-94D1-54222C63F5DA}</a:tableStyleId>
              </a:tblPr>
              <a:tblGrid>
                <a:gridCol w="967677">
                  <a:extLst>
                    <a:ext uri="{9D8B030D-6E8A-4147-A177-3AD203B41FA5}">
                      <a16:colId xmlns:a16="http://schemas.microsoft.com/office/drawing/2014/main" val="1034765805"/>
                    </a:ext>
                  </a:extLst>
                </a:gridCol>
                <a:gridCol w="4648200">
                  <a:extLst>
                    <a:ext uri="{9D8B030D-6E8A-4147-A177-3AD203B41FA5}">
                      <a16:colId xmlns:a16="http://schemas.microsoft.com/office/drawing/2014/main" val="1401832591"/>
                    </a:ext>
                  </a:extLst>
                </a:gridCol>
                <a:gridCol w="533400">
                  <a:extLst>
                    <a:ext uri="{9D8B030D-6E8A-4147-A177-3AD203B41FA5}">
                      <a16:colId xmlns:a16="http://schemas.microsoft.com/office/drawing/2014/main" val="647621714"/>
                    </a:ext>
                  </a:extLst>
                </a:gridCol>
              </a:tblGrid>
              <a:tr h="178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Feature ID</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BSS PE (BPE) Feature</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Issue</a:t>
                      </a:r>
                    </a:p>
                  </a:txBody>
                  <a:tcPr marL="45720" marR="45720"/>
                </a:tc>
                <a:extLst>
                  <a:ext uri="{0D108BD9-81ED-4DB2-BD59-A6C34878D82A}">
                    <a16:rowId xmlns:a16="http://schemas.microsoft.com/office/drawing/2014/main" val="3238238228"/>
                  </a:ext>
                </a:extLst>
              </a:tr>
              <a:tr h="194087">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kern="1200" dirty="0">
                          <a:solidFill>
                            <a:schemeClr val="tx1"/>
                          </a:solidFill>
                          <a:latin typeface="+mn-lt"/>
                          <a:ea typeface="+mn-ea"/>
                          <a:cs typeface="+mn-cs"/>
                        </a:rPr>
                        <a:t>BPE-A</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SSID, SAE password ID &amp; PMK obfuscation (not discussed)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I6</a:t>
                      </a:r>
                    </a:p>
                  </a:txBody>
                  <a:tcPr marL="45720" marR="45720"/>
                </a:tc>
                <a:extLst>
                  <a:ext uri="{0D108BD9-81ED-4DB2-BD59-A6C34878D82A}">
                    <a16:rowId xmlns:a16="http://schemas.microsoft.com/office/drawing/2014/main" val="4223213400"/>
                  </a:ext>
                </a:extLst>
              </a:tr>
              <a:tr h="427787">
                <a:tc>
                  <a:txBody>
                    <a:bodyPr/>
                    <a:lstStyle/>
                    <a:p>
                      <a:pPr marL="0" marR="0" lvl="0"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1400" b="1" i="0" kern="1200" dirty="0">
                          <a:solidFill>
                            <a:schemeClr val="tx1"/>
                          </a:solidFill>
                          <a:latin typeface="+mn-lt"/>
                          <a:ea typeface="+mn-ea"/>
                          <a:cs typeface="+mn-cs"/>
                        </a:rPr>
                        <a:t>BPE-B</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AP Fingerprinting resistance</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strike="sngStrike" kern="1200" dirty="0">
                          <a:solidFill>
                            <a:srgbClr val="FF0000"/>
                          </a:solidFill>
                          <a:latin typeface="+mn-lt"/>
                          <a:ea typeface="+mn-ea"/>
                          <a:cs typeface="+mn-cs"/>
                        </a:rPr>
                        <a:t>Minimal IE in Beacon and Probe Response</a:t>
                      </a:r>
                      <a:r>
                        <a:rPr lang="en-US" sz="1400" kern="1200" dirty="0">
                          <a:solidFill>
                            <a:schemeClr val="tx1"/>
                          </a:solidFill>
                          <a:latin typeface="+mn-lt"/>
                          <a:ea typeface="+mn-ea"/>
                          <a:cs typeface="+mn-cs"/>
                        </a:rPr>
                        <a:t>. </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Management frames encryption, discovery frames  obfuscation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TBTT randomization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Easy and fast BPE AP discovery</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(Re)Assoc </a:t>
                      </a:r>
                      <a:r>
                        <a:rPr lang="en-US" sz="1400" u="sng" kern="1200" dirty="0">
                          <a:solidFill>
                            <a:srgbClr val="0070C0"/>
                          </a:solidFill>
                          <a:latin typeface="+mn-lt"/>
                          <a:ea typeface="+mn-ea"/>
                          <a:cs typeface="+mn-cs"/>
                        </a:rPr>
                        <a:t>Request/</a:t>
                      </a:r>
                      <a:r>
                        <a:rPr lang="en-US" sz="1400" kern="1200" dirty="0">
                          <a:solidFill>
                            <a:schemeClr val="tx1"/>
                          </a:solidFill>
                          <a:latin typeface="+mn-lt"/>
                          <a:ea typeface="+mn-ea"/>
                          <a:cs typeface="+mn-cs"/>
                        </a:rPr>
                        <a:t>Response encrypted</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I2, I6</a:t>
                      </a:r>
                    </a:p>
                  </a:txBody>
                  <a:tcPr marL="45720" marR="45720"/>
                </a:tc>
                <a:extLst>
                  <a:ext uri="{0D108BD9-81ED-4DB2-BD59-A6C34878D82A}">
                    <a16:rowId xmlns:a16="http://schemas.microsoft.com/office/drawing/2014/main" val="2953137064"/>
                  </a:ext>
                </a:extLst>
              </a:tr>
              <a:tr h="118618">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BPE-C</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BSSID </a:t>
                      </a:r>
                      <a:r>
                        <a:rPr lang="en-US" sz="1400" b="0" kern="1200" dirty="0">
                          <a:solidFill>
                            <a:schemeClr val="tx1"/>
                          </a:solidFill>
                          <a:effectLst/>
                          <a:latin typeface="+mn-lt"/>
                          <a:ea typeface="+mn-ea"/>
                          <a:cs typeface="+mn-cs"/>
                        </a:rPr>
                        <a:t>(TA/RA) </a:t>
                      </a:r>
                      <a:r>
                        <a:rPr lang="en-US" sz="1400" kern="1200" dirty="0">
                          <a:solidFill>
                            <a:schemeClr val="tx1"/>
                          </a:solidFill>
                          <a:latin typeface="+mn-lt"/>
                          <a:ea typeface="+mn-ea"/>
                          <a:cs typeface="+mn-cs"/>
                        </a:rPr>
                        <a:t>Randomization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Simultaneously change AID, SN &amp; PN (both directions)</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b="0" i="0" u="sng" kern="1200" dirty="0">
                          <a:solidFill>
                            <a:srgbClr val="0070C0"/>
                          </a:solidFill>
                          <a:effectLst/>
                          <a:highlight>
                            <a:srgbClr val="00FF00"/>
                          </a:highlight>
                          <a:latin typeface="+mn-lt"/>
                          <a:ea typeface="+mn-ea"/>
                          <a:cs typeface="+mn-cs"/>
                        </a:rPr>
                        <a:t>Group Addressed frames (TA/RA) randomization </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 I7</a:t>
                      </a:r>
                    </a:p>
                  </a:txBody>
                  <a:tcPr marL="45720" marR="45720"/>
                </a:tc>
                <a:extLst>
                  <a:ext uri="{0D108BD9-81ED-4DB2-BD59-A6C34878D82A}">
                    <a16:rowId xmlns:a16="http://schemas.microsoft.com/office/drawing/2014/main" val="3608898976"/>
                  </a:ext>
                </a:extLst>
              </a:tr>
              <a:tr h="17165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Private AP DS MAC Address (same as CPE-D)</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a:t>
                      </a:r>
                    </a:p>
                  </a:txBody>
                  <a:tcPr marL="45720" marR="45720"/>
                </a:tc>
                <a:extLst>
                  <a:ext uri="{0D108BD9-81ED-4DB2-BD59-A6C34878D82A}">
                    <a16:rowId xmlns:a16="http://schemas.microsoft.com/office/drawing/2014/main" val="3314748455"/>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BPE-E</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SA/DA hidden OTA</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a:t>
                      </a:r>
                    </a:p>
                  </a:txBody>
                  <a:tcPr marL="45720" marR="45720"/>
                </a:tc>
                <a:extLst>
                  <a:ext uri="{0D108BD9-81ED-4DB2-BD59-A6C34878D82A}">
                    <a16:rowId xmlns:a16="http://schemas.microsoft.com/office/drawing/2014/main" val="706498311"/>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u="sng" kern="1200" dirty="0">
                          <a:solidFill>
                            <a:srgbClr val="0070C0"/>
                          </a:solidFill>
                          <a:highlight>
                            <a:srgbClr val="00FF00"/>
                          </a:highlight>
                          <a:latin typeface="+mn-lt"/>
                          <a:ea typeface="+mn-ea"/>
                          <a:cs typeface="+mn-cs"/>
                        </a:rPr>
                        <a:t>BPE-F</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AP and client sensing and ranging privacy</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I2, I6, I8</a:t>
                      </a:r>
                    </a:p>
                  </a:txBody>
                  <a:tcPr marL="45720" marR="45720"/>
                </a:tc>
                <a:extLst>
                  <a:ext uri="{0D108BD9-81ED-4DB2-BD59-A6C34878D82A}">
                    <a16:rowId xmlns:a16="http://schemas.microsoft.com/office/drawing/2014/main" val="120367914"/>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0070C0"/>
                          </a:solidFill>
                          <a:effectLst/>
                          <a:highlight>
                            <a:srgbClr val="00FF00"/>
                          </a:highlight>
                          <a:uLnTx/>
                          <a:uFillTx/>
                          <a:latin typeface="Times New Roman"/>
                          <a:ea typeface="MS Gothic"/>
                          <a:cs typeface="+mn-cs"/>
                        </a:rPr>
                        <a:t>BPE-G</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Other MAC Header fields and A-Control field obfuscation / encryption (Same as CPE-G)</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I7</a:t>
                      </a:r>
                    </a:p>
                  </a:txBody>
                  <a:tcPr marL="45720" marR="45720"/>
                </a:tc>
                <a:extLst>
                  <a:ext uri="{0D108BD9-81ED-4DB2-BD59-A6C34878D82A}">
                    <a16:rowId xmlns:a16="http://schemas.microsoft.com/office/drawing/2014/main" val="465368353"/>
                  </a:ext>
                </a:extLst>
              </a:tr>
            </a:tbl>
          </a:graphicData>
        </a:graphic>
      </p:graphicFrame>
      <p:sp>
        <p:nvSpPr>
          <p:cNvPr id="16" name="TextBox 15">
            <a:extLst>
              <a:ext uri="{FF2B5EF4-FFF2-40B4-BE49-F238E27FC236}">
                <a16:creationId xmlns:a16="http://schemas.microsoft.com/office/drawing/2014/main" id="{715C3B75-0F79-41FB-A65E-47E1903F5A49}"/>
              </a:ext>
            </a:extLst>
          </p:cNvPr>
          <p:cNvSpPr txBox="1"/>
          <p:nvPr/>
        </p:nvSpPr>
        <p:spPr>
          <a:xfrm>
            <a:off x="533400" y="5131272"/>
            <a:ext cx="3797835" cy="1421928"/>
          </a:xfrm>
          <a:prstGeom prst="rect">
            <a:avLst/>
          </a:prstGeom>
          <a:noFill/>
        </p:spPr>
        <p:txBody>
          <a:bodyPr wrap="none" rtlCol="0">
            <a:sp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kern="1200" dirty="0" err="1">
                <a:solidFill>
                  <a:schemeClr val="tx1"/>
                </a:solidFill>
                <a:latin typeface="+mn-lt"/>
                <a:ea typeface="+mn-ea"/>
                <a:cs typeface="+mn-cs"/>
              </a:rPr>
              <a:t>TGbi</a:t>
            </a:r>
            <a:r>
              <a:rPr lang="en-US" sz="1200" u="sng" kern="1200" dirty="0">
                <a:solidFill>
                  <a:schemeClr val="tx1"/>
                </a:solidFill>
                <a:latin typeface="+mn-lt"/>
                <a:ea typeface="+mn-ea"/>
                <a:cs typeface="+mn-cs"/>
              </a:rPr>
              <a:t> Proposed Issues </a:t>
            </a:r>
            <a:r>
              <a:rPr lang="en-US" sz="1200" b="1" u="sng" kern="1200" dirty="0">
                <a:solidFill>
                  <a:schemeClr val="tx1"/>
                </a:solidFill>
                <a:latin typeface="+mn-lt"/>
                <a:ea typeface="+mn-ea"/>
                <a:cs typeface="+mn-cs"/>
              </a:rPr>
              <a:t>[1]</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I1: Protecting Password Identifiers</a:t>
            </a:r>
          </a:p>
          <a:p>
            <a:pPr defTabSz="914400" eaLnBrk="1" fontAlgn="auto" hangingPunct="1">
              <a:lnSpc>
                <a:spcPct val="80000"/>
              </a:lnSpc>
              <a:spcBef>
                <a:spcPts val="0"/>
              </a:spcBef>
              <a:spcAft>
                <a:spcPts val="0"/>
              </a:spcAft>
              <a:buClrTx/>
              <a:buSzTx/>
              <a:defRPr/>
            </a:pPr>
            <a:r>
              <a:rPr lang="en-US" sz="1200" kern="1200" dirty="0">
                <a:solidFill>
                  <a:schemeClr val="tx1"/>
                </a:solidFill>
                <a:latin typeface="+mn-lt"/>
                <a:ea typeface="+mn-ea"/>
                <a:cs typeface="+mn-cs"/>
              </a:rPr>
              <a:t>I2: Avoid Element Fingerprint</a:t>
            </a:r>
          </a:p>
          <a:p>
            <a:pPr defTabSz="914400" eaLnBrk="1" fontAlgn="auto" hangingPunct="1">
              <a:lnSpc>
                <a:spcPct val="80000"/>
              </a:lnSpc>
              <a:spcBef>
                <a:spcPts val="0"/>
              </a:spcBef>
              <a:spcAft>
                <a:spcPts val="0"/>
              </a:spcAft>
              <a:buClrTx/>
              <a:buSzTx/>
              <a:defRPr/>
            </a:pPr>
            <a:r>
              <a:rPr lang="en-US" sz="1200" b="0" dirty="0">
                <a:solidFill>
                  <a:schemeClr val="tx1"/>
                </a:solidFill>
                <a:effectLst/>
              </a:rPr>
              <a:t>I3</a:t>
            </a:r>
            <a:r>
              <a:rPr lang="en-US" sz="1200" b="0" dirty="0">
                <a:solidFill>
                  <a:schemeClr val="tx1">
                    <a:lumMod val="85000"/>
                    <a:lumOff val="15000"/>
                  </a:schemeClr>
                </a:solidFill>
                <a:effectLst/>
              </a:rPr>
              <a:t>: </a:t>
            </a:r>
            <a:r>
              <a:rPr lang="en-US" sz="1200" dirty="0">
                <a:solidFill>
                  <a:schemeClr val="tx1">
                    <a:lumMod val="85000"/>
                    <a:lumOff val="15000"/>
                  </a:schemeClr>
                </a:solidFill>
              </a:rPr>
              <a:t>STA MAC address persistence within an ES</a:t>
            </a:r>
            <a:r>
              <a:rPr lang="en-US" sz="1200" dirty="0"/>
              <a:t>S</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I4: Tracking SA &amp; DA OTA</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I5: Protecting authentication identifiers and key identifiers</a:t>
            </a:r>
          </a:p>
          <a:p>
            <a:pPr defTabSz="914400" eaLnBrk="1" fontAlgn="auto" hangingPunct="1">
              <a:lnSpc>
                <a:spcPct val="80000"/>
              </a:lnSpc>
              <a:spcBef>
                <a:spcPts val="0"/>
              </a:spcBef>
              <a:spcAft>
                <a:spcPts val="0"/>
              </a:spcAft>
              <a:buClrTx/>
              <a:buSzTx/>
              <a:defRPr/>
            </a:pPr>
            <a:r>
              <a:rPr lang="en-US" sz="1200" b="0" kern="1200" dirty="0">
                <a:solidFill>
                  <a:schemeClr val="tx1"/>
                </a:solidFill>
                <a:effectLst/>
                <a:latin typeface="+mn-lt"/>
                <a:ea typeface="+mn-ea"/>
                <a:cs typeface="+mn-cs"/>
              </a:rPr>
              <a:t>I6: Mobile AP Privacy</a:t>
            </a:r>
          </a:p>
          <a:p>
            <a:pPr defTabSz="914400" eaLnBrk="1" fontAlgn="auto" hangingPunct="1">
              <a:lnSpc>
                <a:spcPct val="80000"/>
              </a:lnSpc>
              <a:spcBef>
                <a:spcPts val="0"/>
              </a:spcBef>
              <a:spcAft>
                <a:spcPts val="0"/>
              </a:spcAft>
              <a:buClrTx/>
              <a:buSzTx/>
              <a:defRPr/>
            </a:pPr>
            <a:r>
              <a:rPr lang="en-US" sz="1200" dirty="0">
                <a:solidFill>
                  <a:schemeClr val="tx1"/>
                </a:solidFill>
                <a:latin typeface="+mn-lt"/>
                <a:ea typeface="+mn-ea"/>
              </a:rPr>
              <a:t>I7: Protecting behavioral fingerprinting while associated </a:t>
            </a:r>
          </a:p>
          <a:p>
            <a:pPr defTabSz="914400" eaLnBrk="1" fontAlgn="auto" hangingPunct="1">
              <a:lnSpc>
                <a:spcPct val="80000"/>
              </a:lnSpc>
              <a:spcBef>
                <a:spcPts val="0"/>
              </a:spcBef>
              <a:spcAft>
                <a:spcPts val="0"/>
              </a:spcAft>
              <a:buClrTx/>
              <a:buSzTx/>
              <a:defRPr/>
            </a:pPr>
            <a:r>
              <a:rPr lang="en-US" sz="1200" b="0" kern="1200" dirty="0">
                <a:solidFill>
                  <a:schemeClr val="tx1"/>
                </a:solidFill>
                <a:effectLst/>
                <a:latin typeface="+mn-lt"/>
                <a:ea typeface="+mn-ea"/>
                <a:cs typeface="+mn-cs"/>
              </a:rPr>
              <a:t>I8: PHY/RF related privacy</a:t>
            </a:r>
          </a:p>
        </p:txBody>
      </p:sp>
      <p:sp>
        <p:nvSpPr>
          <p:cNvPr id="12" name="TextBox 11">
            <a:extLst>
              <a:ext uri="{FF2B5EF4-FFF2-40B4-BE49-F238E27FC236}">
                <a16:creationId xmlns:a16="http://schemas.microsoft.com/office/drawing/2014/main" id="{513F97E6-55B4-9B40-8735-D26F701F3BE4}"/>
              </a:ext>
            </a:extLst>
          </p:cNvPr>
          <p:cNvSpPr txBox="1"/>
          <p:nvPr/>
        </p:nvSpPr>
        <p:spPr>
          <a:xfrm>
            <a:off x="4475932" y="5410200"/>
            <a:ext cx="7182668" cy="1015663"/>
          </a:xfrm>
          <a:prstGeom prst="rect">
            <a:avLst/>
          </a:prstGeom>
          <a:noFill/>
        </p:spPr>
        <p:txBody>
          <a:bodyPr wrap="square">
            <a:spAutoFit/>
          </a:bodyPr>
          <a:lstStyle/>
          <a:p>
            <a:pPr marL="342900" indent="-342900">
              <a:buFont typeface="Arial" panose="020B0604020202020204" pitchFamily="34" charset="0"/>
              <a:buChar char="•"/>
            </a:pPr>
            <a:r>
              <a:rPr lang="en-US" sz="2000" b="1" dirty="0">
                <a:solidFill>
                  <a:schemeClr val="tx1"/>
                </a:solidFill>
                <a:highlight>
                  <a:srgbClr val="00FF00"/>
                </a:highlight>
              </a:rPr>
              <a:t>This submission:</a:t>
            </a:r>
          </a:p>
          <a:p>
            <a:pPr marL="1085850" lvl="1" indent="-342900">
              <a:buFont typeface="Arial" panose="020B0604020202020204" pitchFamily="34" charset="0"/>
              <a:buChar char="•"/>
            </a:pPr>
            <a:r>
              <a:rPr lang="en-US" sz="2000" b="1" dirty="0">
                <a:solidFill>
                  <a:schemeClr val="tx1"/>
                </a:solidFill>
                <a:highlight>
                  <a:srgbClr val="00FF00"/>
                </a:highlight>
              </a:rPr>
              <a:t>BPE/CPE-F and BPE/CPE-G requirements are added</a:t>
            </a:r>
          </a:p>
          <a:p>
            <a:pPr marL="1085850" lvl="1" indent="-342900">
              <a:buFont typeface="Arial" panose="020B0604020202020204" pitchFamily="34" charset="0"/>
              <a:buChar char="•"/>
            </a:pPr>
            <a:r>
              <a:rPr lang="en-US" sz="2000" b="1" dirty="0">
                <a:solidFill>
                  <a:schemeClr val="tx1"/>
                </a:solidFill>
                <a:highlight>
                  <a:srgbClr val="00FF00"/>
                </a:highlight>
              </a:rPr>
              <a:t>BPE-B and BPE-C requirements are modified</a:t>
            </a:r>
          </a:p>
        </p:txBody>
      </p:sp>
    </p:spTree>
    <p:extLst>
      <p:ext uri="{BB962C8B-B14F-4D97-AF65-F5344CB8AC3E}">
        <p14:creationId xmlns:p14="http://schemas.microsoft.com/office/powerpoint/2010/main" val="146211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6EFE-9431-4B71-B0A5-E1250B74AA67}"/>
              </a:ext>
            </a:extLst>
          </p:cNvPr>
          <p:cNvSpPr>
            <a:spLocks noGrp="1"/>
          </p:cNvSpPr>
          <p:nvPr>
            <p:ph type="title"/>
          </p:nvPr>
        </p:nvSpPr>
        <p:spPr/>
        <p:txBody>
          <a:bodyPr/>
          <a:lstStyle/>
          <a:p>
            <a:r>
              <a:rPr lang="en-US" dirty="0"/>
              <a:t>New proposed Client PE Feature Requirements</a:t>
            </a:r>
          </a:p>
        </p:txBody>
      </p:sp>
      <p:sp>
        <p:nvSpPr>
          <p:cNvPr id="3" name="Text Placeholder 2">
            <a:extLst>
              <a:ext uri="{FF2B5EF4-FFF2-40B4-BE49-F238E27FC236}">
                <a16:creationId xmlns:a16="http://schemas.microsoft.com/office/drawing/2014/main" id="{25465D48-5799-484B-B208-52D9625CD846}"/>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B54A5F5-E5AD-4949-93D7-8C4221143584}"/>
              </a:ext>
            </a:extLst>
          </p:cNvPr>
          <p:cNvSpPr>
            <a:spLocks noGrp="1"/>
          </p:cNvSpPr>
          <p:nvPr>
            <p:ph type="dt" idx="10"/>
          </p:nvPr>
        </p:nvSpPr>
        <p:spPr/>
        <p:txBody>
          <a:bodyPr/>
          <a:lstStyle/>
          <a:p>
            <a:r>
              <a:rPr lang="en-US"/>
              <a:t>April 2022</a:t>
            </a:r>
            <a:endParaRPr lang="en-GB" dirty="0"/>
          </a:p>
        </p:txBody>
      </p:sp>
      <p:sp>
        <p:nvSpPr>
          <p:cNvPr id="5" name="Footer Placeholder 4">
            <a:extLst>
              <a:ext uri="{FF2B5EF4-FFF2-40B4-BE49-F238E27FC236}">
                <a16:creationId xmlns:a16="http://schemas.microsoft.com/office/drawing/2014/main" id="{A79D8D67-7A19-446C-B8EC-22008DBA616B}"/>
              </a:ext>
            </a:extLst>
          </p:cNvPr>
          <p:cNvSpPr>
            <a:spLocks noGrp="1"/>
          </p:cNvSpPr>
          <p:nvPr>
            <p:ph type="ftr" idx="11"/>
          </p:nvPr>
        </p:nvSpPr>
        <p:spPr/>
        <p:txBody>
          <a:bodyPr/>
          <a:lstStyle/>
          <a:p>
            <a:r>
              <a:rPr lang="en-GB"/>
              <a:t>Jarkko Kneckt, Apple</a:t>
            </a:r>
            <a:endParaRPr lang="en-GB" dirty="0"/>
          </a:p>
        </p:txBody>
      </p:sp>
      <p:sp>
        <p:nvSpPr>
          <p:cNvPr id="6" name="Slide Number Placeholder 5">
            <a:extLst>
              <a:ext uri="{FF2B5EF4-FFF2-40B4-BE49-F238E27FC236}">
                <a16:creationId xmlns:a16="http://schemas.microsoft.com/office/drawing/2014/main" id="{617984A0-A224-4F9B-A284-09EFBEEAC558}"/>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322440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CPE-B: Client Fingerprinting</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a:xfrm>
            <a:off x="914401" y="1981201"/>
            <a:ext cx="10361084" cy="4343399"/>
          </a:xfrm>
        </p:spPr>
        <p:txBody>
          <a:bodyPr>
            <a:normAutofit/>
          </a:bodyPr>
          <a:lstStyle/>
          <a:p>
            <a:pPr>
              <a:buFont typeface="Arial" panose="020B0604020202020204" pitchFamily="34" charset="0"/>
              <a:buChar char="•"/>
            </a:pPr>
            <a:r>
              <a:rPr lang="en-US" sz="2400" dirty="0">
                <a:solidFill>
                  <a:schemeClr val="tx1"/>
                </a:solidFill>
              </a:rPr>
              <a:t>See Issue </a:t>
            </a:r>
            <a:r>
              <a:rPr lang="en-US" dirty="0">
                <a:solidFill>
                  <a:schemeClr val="tx1"/>
                </a:solidFill>
              </a:rPr>
              <a:t>2) Avoid Element Fingerprint</a:t>
            </a:r>
            <a:endParaRPr lang="en-US" sz="2400" dirty="0">
              <a:solidFill>
                <a:schemeClr val="tx1"/>
              </a:solidFill>
            </a:endParaRPr>
          </a:p>
          <a:p>
            <a:pPr lvl="1">
              <a:buFont typeface="Arial" panose="020B0604020202020204" pitchFamily="34" charset="0"/>
              <a:buChar char="•"/>
            </a:pPr>
            <a:r>
              <a:rPr lang="en-US" dirty="0">
                <a:solidFill>
                  <a:schemeClr val="tx1"/>
                </a:solidFill>
              </a:rPr>
              <a:t>Background: </a:t>
            </a:r>
            <a:r>
              <a:rPr lang="en-US" sz="2000" b="0" dirty="0">
                <a:solidFill>
                  <a:schemeClr val="tx1"/>
                </a:solidFill>
              </a:rPr>
              <a:t>Elements are transmitted in the clear OTA in unprotected management frames</a:t>
            </a:r>
            <a:r>
              <a:rPr lang="en-US" dirty="0">
                <a:solidFill>
                  <a:schemeClr val="tx1"/>
                </a:solidFill>
              </a:rPr>
              <a:t>.</a:t>
            </a:r>
          </a:p>
          <a:p>
            <a:pPr lvl="1">
              <a:buFont typeface="Arial" panose="020B0604020202020204" pitchFamily="34" charset="0"/>
              <a:buChar char="•"/>
            </a:pPr>
            <a:r>
              <a:rPr lang="en-US" dirty="0">
                <a:solidFill>
                  <a:schemeClr val="tx1"/>
                </a:solidFill>
              </a:rPr>
              <a:t>Risk: Eavesdropper observes Elements from the unprotected management frames</a:t>
            </a:r>
            <a:r>
              <a:rPr lang="en-US" sz="2000" b="0" dirty="0">
                <a:solidFill>
                  <a:schemeClr val="tx1"/>
                </a:solidFill>
              </a:rPr>
              <a:t> to develop an “Element Fingerprint” which can be used to identify or track a Client</a:t>
            </a:r>
            <a:r>
              <a:rPr lang="en-US" dirty="0">
                <a:solidFill>
                  <a:schemeClr val="tx1"/>
                </a:solidFill>
              </a:rPr>
              <a:t>.</a:t>
            </a:r>
          </a:p>
          <a:p>
            <a:pPr lvl="1">
              <a:buFont typeface="Arial" panose="020B0604020202020204" pitchFamily="34" charset="0"/>
              <a:buChar char="•"/>
            </a:pPr>
            <a:r>
              <a:rPr lang="en-US" dirty="0">
                <a:solidFill>
                  <a:schemeClr val="tx1"/>
                </a:solidFill>
              </a:rPr>
              <a:t>Goal of countermeasure: Allow the best possible privacy for associated Clients by using protected management frames.</a:t>
            </a:r>
          </a:p>
          <a:p>
            <a:pPr>
              <a:buFont typeface="Arial" panose="020B0604020202020204" pitchFamily="34" charset="0"/>
              <a:buChar char="•"/>
            </a:pPr>
            <a:r>
              <a:rPr lang="en-US" sz="2400" dirty="0">
                <a:solidFill>
                  <a:schemeClr val="tx1"/>
                </a:solidFill>
              </a:rPr>
              <a:t>New Requirement (to be added to 21/1848): </a:t>
            </a:r>
          </a:p>
          <a:p>
            <a:pPr>
              <a:buFont typeface="Arial" panose="020B0604020202020204" pitchFamily="34" charset="0"/>
              <a:buChar char="•"/>
            </a:pPr>
            <a:r>
              <a:rPr lang="en-US" dirty="0">
                <a:solidFill>
                  <a:schemeClr val="tx1"/>
                </a:solidFill>
              </a:rPr>
              <a:t>CPE-B: </a:t>
            </a:r>
            <a:r>
              <a:rPr lang="en-US" b="0" kern="1200" dirty="0">
                <a:solidFill>
                  <a:schemeClr val="tx1"/>
                </a:solidFill>
              </a:rPr>
              <a:t>Unicast management frames between CPE AP and associated CPE Client are encrypted. </a:t>
            </a:r>
            <a:endParaRPr lang="en-US" dirty="0">
              <a:solidFill>
                <a:schemeClr val="tx1"/>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36109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CPE-C: Client OTA MAC Address Randomization (2/2)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a:xfrm>
            <a:off x="914401" y="1751014"/>
            <a:ext cx="10361084" cy="4773611"/>
          </a:xfrm>
        </p:spPr>
        <p:txBody>
          <a:bodyPr>
            <a:normAutofit/>
          </a:bodyPr>
          <a:lstStyle/>
          <a:p>
            <a:pPr>
              <a:buFont typeface="Arial" panose="020B0604020202020204" pitchFamily="34" charset="0"/>
              <a:buChar char="•"/>
            </a:pPr>
            <a:r>
              <a:rPr lang="en-US" sz="2400" dirty="0">
                <a:solidFill>
                  <a:schemeClr val="tx1"/>
                </a:solidFill>
              </a:rPr>
              <a:t>Related to Issue </a:t>
            </a:r>
            <a:r>
              <a:rPr lang="en-US" dirty="0">
                <a:solidFill>
                  <a:schemeClr val="tx1"/>
                </a:solidFill>
              </a:rPr>
              <a:t>3) STA MAC address persistence within an ESS</a:t>
            </a:r>
            <a:endParaRPr lang="en-US" sz="2400" dirty="0">
              <a:solidFill>
                <a:schemeClr val="tx1"/>
              </a:solidFill>
            </a:endParaRPr>
          </a:p>
          <a:p>
            <a:pPr lvl="1">
              <a:buFont typeface="Arial" panose="020B0604020202020204" pitchFamily="34" charset="0"/>
              <a:buChar char="•"/>
            </a:pPr>
            <a:r>
              <a:rPr lang="en-US" dirty="0">
                <a:solidFill>
                  <a:schemeClr val="tx1"/>
                </a:solidFill>
              </a:rPr>
              <a:t>Background: Scrambler Seed is derived from previously transmitted frames and sent in the clear OTA. </a:t>
            </a:r>
          </a:p>
          <a:p>
            <a:pPr lvl="1">
              <a:buFont typeface="Arial" panose="020B0604020202020204" pitchFamily="34" charset="0"/>
              <a:buChar char="•"/>
            </a:pPr>
            <a:r>
              <a:rPr lang="en-US" dirty="0">
                <a:solidFill>
                  <a:schemeClr val="tx1"/>
                </a:solidFill>
              </a:rPr>
              <a:t>Risk: Eavesdroppers can track Client by observing Scrambler Seed. </a:t>
            </a:r>
          </a:p>
          <a:p>
            <a:pPr lvl="1">
              <a:buFont typeface="Arial" panose="020B0604020202020204" pitchFamily="34" charset="0"/>
              <a:buChar char="•"/>
            </a:pPr>
            <a:r>
              <a:rPr lang="en-US" dirty="0">
                <a:solidFill>
                  <a:schemeClr val="tx1"/>
                </a:solidFill>
              </a:rPr>
              <a:t>Goal of countermeasure: Avoid STA tracking through Scrambler Seed. </a:t>
            </a:r>
          </a:p>
          <a:p>
            <a:pPr>
              <a:buFont typeface="Arial" panose="020B0604020202020204" pitchFamily="34" charset="0"/>
              <a:buChar char="•"/>
            </a:pPr>
            <a:r>
              <a:rPr lang="en-US" sz="2800" dirty="0">
                <a:solidFill>
                  <a:schemeClr val="tx1"/>
                </a:solidFill>
              </a:rPr>
              <a:t>New Requirement (to be added to 21/1848): </a:t>
            </a:r>
          </a:p>
          <a:p>
            <a:pPr>
              <a:buFont typeface="Arial" panose="020B0604020202020204" pitchFamily="34" charset="0"/>
              <a:buChar char="•"/>
            </a:pPr>
            <a:r>
              <a:rPr lang="en-US" kern="1200" dirty="0">
                <a:solidFill>
                  <a:schemeClr val="tx1"/>
                </a:solidFill>
              </a:rPr>
              <a:t>CPE-C: </a:t>
            </a:r>
            <a:r>
              <a:rPr lang="en-US" b="0" kern="1200" dirty="0">
                <a:solidFill>
                  <a:schemeClr val="tx1"/>
                </a:solidFill>
              </a:rPr>
              <a:t>11bi shall define a mechanism for a CPE Client to reset the Scrambler Seed when its MAC address is changed in </a:t>
            </a:r>
            <a:r>
              <a:rPr lang="en-US" b="0" dirty="0">
                <a:solidFill>
                  <a:schemeClr val="tx1"/>
                </a:solidFill>
              </a:rPr>
              <a:t>Associate STA State 4</a:t>
            </a:r>
            <a:r>
              <a:rPr lang="en-US" b="0" kern="1200" dirty="0">
                <a:solidFill>
                  <a:schemeClr val="tx1"/>
                </a:solidFill>
              </a:rPr>
              <a:t>, without any loss of connection.</a:t>
            </a:r>
            <a:endParaRPr lang="en-US" sz="2400" dirty="0">
              <a:solidFill>
                <a:schemeClr val="tx1"/>
              </a:solidFill>
            </a:endParaRPr>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778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AA0B8-E0F7-F14B-BE42-99233113DB49}"/>
              </a:ext>
            </a:extLst>
          </p:cNvPr>
          <p:cNvSpPr>
            <a:spLocks noGrp="1"/>
          </p:cNvSpPr>
          <p:nvPr>
            <p:ph type="title"/>
          </p:nvPr>
        </p:nvSpPr>
        <p:spPr/>
        <p:txBody>
          <a:bodyPr/>
          <a:lstStyle/>
          <a:p>
            <a:r>
              <a:rPr lang="en-US" dirty="0">
                <a:solidFill>
                  <a:schemeClr val="tx1"/>
                </a:solidFill>
              </a:rPr>
              <a:t>CPE-F: Sensing And Ranging Privacy (1/2) </a:t>
            </a:r>
          </a:p>
        </p:txBody>
      </p:sp>
      <p:sp>
        <p:nvSpPr>
          <p:cNvPr id="3" name="Content Placeholder 2">
            <a:extLst>
              <a:ext uri="{FF2B5EF4-FFF2-40B4-BE49-F238E27FC236}">
                <a16:creationId xmlns:a16="http://schemas.microsoft.com/office/drawing/2014/main" id="{0983C889-E8FF-FF4E-A42F-CB2025FF898F}"/>
              </a:ext>
            </a:extLst>
          </p:cNvPr>
          <p:cNvSpPr>
            <a:spLocks noGrp="1"/>
          </p:cNvSpPr>
          <p:nvPr>
            <p:ph idx="1"/>
          </p:nvPr>
        </p:nvSpPr>
        <p:spPr/>
        <p:txBody>
          <a:bodyPr/>
          <a:lstStyle/>
          <a:p>
            <a:pPr>
              <a:buFont typeface="Arial" panose="020B0604020202020204" pitchFamily="34" charset="0"/>
              <a:buChar char="•"/>
            </a:pPr>
            <a:r>
              <a:rPr lang="en-US" dirty="0"/>
              <a:t>See issue 2) Avoid Element Fingerprint, 7) Protecting behavioral identification</a:t>
            </a:r>
          </a:p>
          <a:p>
            <a:pPr lvl="1">
              <a:buFont typeface="Arial" panose="020B0604020202020204" pitchFamily="34" charset="0"/>
              <a:buChar char="•"/>
            </a:pPr>
            <a:r>
              <a:rPr lang="en-US" dirty="0">
                <a:solidFill>
                  <a:schemeClr val="tx1"/>
                </a:solidFill>
              </a:rPr>
              <a:t>Background: Sensing STA should not be identifiable or trackable </a:t>
            </a:r>
          </a:p>
          <a:p>
            <a:pPr lvl="1">
              <a:buFont typeface="Arial" panose="020B0604020202020204" pitchFamily="34" charset="0"/>
              <a:buChar char="•"/>
            </a:pPr>
            <a:r>
              <a:rPr lang="en-US" dirty="0">
                <a:solidFill>
                  <a:schemeClr val="tx1"/>
                </a:solidFill>
              </a:rPr>
              <a:t>Risk: The STA that performs sensing is identifiable and trackable</a:t>
            </a:r>
          </a:p>
          <a:p>
            <a:pPr lvl="1">
              <a:buFont typeface="Arial" panose="020B0604020202020204" pitchFamily="34" charset="0"/>
              <a:buChar char="•"/>
            </a:pPr>
            <a:r>
              <a:rPr lang="en-US" dirty="0">
                <a:solidFill>
                  <a:schemeClr val="tx1"/>
                </a:solidFill>
              </a:rPr>
              <a:t>Goal of the countermeasure: Clients OTA address, SN, PN used for tracking are changeable and cannot be combined with data transmission information</a:t>
            </a:r>
          </a:p>
          <a:p>
            <a:pPr>
              <a:buFont typeface="Arial" panose="020B0604020202020204" pitchFamily="34" charset="0"/>
              <a:buChar char="•"/>
            </a:pPr>
            <a:r>
              <a:rPr lang="en-US" dirty="0"/>
              <a:t>New Requirements </a:t>
            </a:r>
            <a:r>
              <a:rPr lang="en-US" dirty="0">
                <a:solidFill>
                  <a:schemeClr val="tx1"/>
                </a:solidFill>
              </a:rPr>
              <a:t>(to be added to 21/1848):</a:t>
            </a:r>
            <a:endParaRPr lang="en-US" dirty="0"/>
          </a:p>
          <a:p>
            <a:pPr lvl="1">
              <a:buFont typeface="Arial" panose="020B0604020202020204" pitchFamily="34" charset="0"/>
              <a:buChar char="•"/>
            </a:pPr>
            <a:r>
              <a:rPr lang="en-US" b="1" dirty="0"/>
              <a:t>CPE-F-1: </a:t>
            </a:r>
            <a:r>
              <a:rPr lang="en-US" dirty="0"/>
              <a:t>11bi shall define a mechanism for CPE APs and CPE Clients and to use different MAC addresses for ongoing sensing measurements and data transmissions. </a:t>
            </a:r>
          </a:p>
        </p:txBody>
      </p:sp>
      <p:sp>
        <p:nvSpPr>
          <p:cNvPr id="4" name="Slide Number Placeholder 3">
            <a:extLst>
              <a:ext uri="{FF2B5EF4-FFF2-40B4-BE49-F238E27FC236}">
                <a16:creationId xmlns:a16="http://schemas.microsoft.com/office/drawing/2014/main" id="{D953D2C7-3EEE-6044-92E6-78ABE8F2DB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B69AA30-B440-A148-B84B-DEC06ADCAE1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AF38ADDB-C84F-4A44-A636-4B4FF24E668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21779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da652be47e73dc751cd2c305386a7d51">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9ece0b7e6f04e2a8437bbdb940bfcf95"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2CA820-A310-4DD7-BDF5-A6D880CBB5E6}">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08799BBD-2E0A-40E0-9E70-6245E0744116}">
  <ds:schemaRefs>
    <ds:schemaRef ds:uri="http://schemas.microsoft.com/sharepoint/v3/contenttype/forms"/>
  </ds:schemaRefs>
</ds:datastoreItem>
</file>

<file path=customXml/itemProps3.xml><?xml version="1.0" encoding="utf-8"?>
<ds:datastoreItem xmlns:ds="http://schemas.openxmlformats.org/officeDocument/2006/customXml" ds:itemID="{358FFFEF-55E3-4CF3-A6DC-AB325AF69B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59842</TotalTime>
  <Words>4195</Words>
  <Application>Microsoft Macintosh PowerPoint</Application>
  <PresentationFormat>Widescreen</PresentationFormat>
  <Paragraphs>436</Paragraphs>
  <Slides>24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Times New Roman</vt:lpstr>
      <vt:lpstr>Office Theme</vt:lpstr>
      <vt:lpstr>Document</vt:lpstr>
      <vt:lpstr>Privacy Enhancement Requirements</vt:lpstr>
      <vt:lpstr>Abstract</vt:lpstr>
      <vt:lpstr>Terminology (for this presentation) [22/107r2]</vt:lpstr>
      <vt:lpstr>Two set of PE Features [22/107r2]</vt:lpstr>
      <vt:lpstr>CPE and BPE Feature Summary [22/107r2]</vt:lpstr>
      <vt:lpstr>New proposed Client PE Feature Requirements</vt:lpstr>
      <vt:lpstr>CPE-B: Client Fingerprinting</vt:lpstr>
      <vt:lpstr>CPE-C: Client OTA MAC Address Randomization (2/2)</vt:lpstr>
      <vt:lpstr>CPE-F: Sensing And Ranging Privacy (1/2) </vt:lpstr>
      <vt:lpstr>CPE-F: Sensing And Ranging Privacy (2/2) </vt:lpstr>
      <vt:lpstr>CPE-G: Other MAC Header fields and A-Control field obfuscation / encryption </vt:lpstr>
      <vt:lpstr>Summary of all CPE Requirements (1/2)</vt:lpstr>
      <vt:lpstr>Summary of all CPE Requirements (2/2)</vt:lpstr>
      <vt:lpstr>New AND MODIFIED BSS PE Feature Requirements</vt:lpstr>
      <vt:lpstr>BPE-B: AP Fingerprinting</vt:lpstr>
      <vt:lpstr>BPE-C: BSSID and Group Frames Randomization (1/2)</vt:lpstr>
      <vt:lpstr>BPE-C: BSSID and Group Frames Randomization (2/2)</vt:lpstr>
      <vt:lpstr>BPE-F: Sensing And Ranging Privacy</vt:lpstr>
      <vt:lpstr>BPE-G: Other MAC Header fields and A-Control field privacy enhancements </vt:lpstr>
      <vt:lpstr>BPE Requirements Summary (1/3)</vt:lpstr>
      <vt:lpstr>BPE Requirements Summary (2/3)</vt:lpstr>
      <vt:lpstr>BPE Requirements Summary (3/3) </vt:lpstr>
      <vt:lpstr>Summary</vt:lpstr>
      <vt:lpstr>References</vt:lpstr>
    </vt:vector>
  </TitlesOfParts>
  <Manager/>
  <Company>Apple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requirements </dc:title>
  <dc:subject/>
  <dc:creator>jkneckt@apple.com</dc:creator>
  <cp:keywords>11-22-0623r01</cp:keywords>
  <dc:description/>
  <cp:lastModifiedBy>Jarkko Kneckt</cp:lastModifiedBy>
  <cp:revision>914</cp:revision>
  <cp:lastPrinted>1601-01-01T00:00:00Z</cp:lastPrinted>
  <dcterms:created xsi:type="dcterms:W3CDTF">2018-05-10T16:45:22Z</dcterms:created>
  <dcterms:modified xsi:type="dcterms:W3CDTF">2022-04-19T21:37:53Z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0x010100EB28163D68FE8E4D9361964FDD814FC4</vt:lpwstr>
  </property>
</Properties>
</file>