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76" r:id="rId17"/>
    <p:sldId id="2377" r:id="rId18"/>
    <p:sldId id="2378" r:id="rId19"/>
    <p:sldId id="2388" r:id="rId20"/>
    <p:sldId id="2389" r:id="rId21"/>
    <p:sldId id="2379" r:id="rId22"/>
    <p:sldId id="2380" r:id="rId23"/>
    <p:sldId id="2381" r:id="rId24"/>
    <p:sldId id="2382" r:id="rId25"/>
    <p:sldId id="2383" r:id="rId26"/>
    <p:sldId id="2384" r:id="rId27"/>
    <p:sldId id="2390" r:id="rId28"/>
    <p:sldId id="2385" r:id="rId29"/>
    <p:sldId id="2386" r:id="rId30"/>
    <p:sldId id="2391" r:id="rId31"/>
    <p:sldId id="2387" r:id="rId32"/>
    <p:sldId id="2375" r:id="rId33"/>
    <p:sldId id="2373" r:id="rId34"/>
    <p:sldId id="293" r:id="rId35"/>
    <p:sldId id="267" r:id="rId3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04" d="100"/>
          <a:sy n="104" d="100"/>
        </p:scale>
        <p:origin x="51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38A7918B-DB21-4757-A7CB-64496B94D457}"/>
    <pc:docChg chg="custSel modSld modMainMaster">
      <pc:chgData name="Ansley, Carol (CCI-Atlanta)" userId="cbcdc21a-90c4-4b2f-81f7-da4165205229" providerId="ADAL" clId="{38A7918B-DB21-4757-A7CB-64496B94D457}" dt="2022-04-27T18:01:33.523" v="394" actId="20577"/>
      <pc:docMkLst>
        <pc:docMk/>
      </pc:docMkLst>
      <pc:sldChg chg="modSp mod">
        <pc:chgData name="Ansley, Carol (CCI-Atlanta)" userId="cbcdc21a-90c4-4b2f-81f7-da4165205229" providerId="ADAL" clId="{38A7918B-DB21-4757-A7CB-64496B94D457}" dt="2022-04-27T18:01:33.523" v="394" actId="20577"/>
        <pc:sldMkLst>
          <pc:docMk/>
          <pc:sldMk cId="0" sldId="256"/>
        </pc:sldMkLst>
        <pc:spChg chg="mod">
          <ac:chgData name="Ansley, Carol (CCI-Atlanta)" userId="cbcdc21a-90c4-4b2f-81f7-da4165205229" providerId="ADAL" clId="{38A7918B-DB21-4757-A7CB-64496B94D457}" dt="2022-04-27T18:01:33.523" v="394" actId="20577"/>
          <ac:spMkLst>
            <pc:docMk/>
            <pc:sldMk cId="0" sldId="256"/>
            <ac:spMk id="54" creationId="{00000000-0000-0000-0000-000000000000}"/>
          </ac:spMkLst>
        </pc:spChg>
      </pc:sldChg>
      <pc:sldChg chg="modSp mod">
        <pc:chgData name="Ansley, Carol (CCI-Atlanta)" userId="cbcdc21a-90c4-4b2f-81f7-da4165205229" providerId="ADAL" clId="{38A7918B-DB21-4757-A7CB-64496B94D457}" dt="2022-04-27T18:01:24.299" v="392" actId="20577"/>
        <pc:sldMkLst>
          <pc:docMk/>
          <pc:sldMk cId="0" sldId="259"/>
        </pc:sldMkLst>
        <pc:spChg chg="mod">
          <ac:chgData name="Ansley, Carol (CCI-Atlanta)" userId="cbcdc21a-90c4-4b2f-81f7-da4165205229" providerId="ADAL" clId="{38A7918B-DB21-4757-A7CB-64496B94D457}" dt="2022-04-27T18:01:24.299" v="392" actId="20577"/>
          <ac:spMkLst>
            <pc:docMk/>
            <pc:sldMk cId="0" sldId="259"/>
            <ac:spMk id="64" creationId="{00000000-0000-0000-0000-000000000000}"/>
          </ac:spMkLst>
        </pc:spChg>
      </pc:sldChg>
      <pc:sldChg chg="modSp mod">
        <pc:chgData name="Ansley, Carol (CCI-Atlanta)" userId="cbcdc21a-90c4-4b2f-81f7-da4165205229" providerId="ADAL" clId="{38A7918B-DB21-4757-A7CB-64496B94D457}" dt="2022-04-27T17:56:46.991" v="339" actId="20577"/>
        <pc:sldMkLst>
          <pc:docMk/>
          <pc:sldMk cId="37899898" sldId="2376"/>
        </pc:sldMkLst>
        <pc:spChg chg="mod">
          <ac:chgData name="Ansley, Carol (CCI-Atlanta)" userId="cbcdc21a-90c4-4b2f-81f7-da4165205229" providerId="ADAL" clId="{38A7918B-DB21-4757-A7CB-64496B94D457}" dt="2022-04-27T17:51:47.127" v="3" actId="20577"/>
          <ac:spMkLst>
            <pc:docMk/>
            <pc:sldMk cId="37899898" sldId="2376"/>
            <ac:spMk id="2" creationId="{F3220D77-4B90-B742-B74B-6BD78C0D50E7}"/>
          </ac:spMkLst>
        </pc:spChg>
        <pc:spChg chg="mod">
          <ac:chgData name="Ansley, Carol (CCI-Atlanta)" userId="cbcdc21a-90c4-4b2f-81f7-da4165205229" providerId="ADAL" clId="{38A7918B-DB21-4757-A7CB-64496B94D457}" dt="2022-04-27T17:56:46.991" v="339" actId="20577"/>
          <ac:spMkLst>
            <pc:docMk/>
            <pc:sldMk cId="37899898" sldId="2376"/>
            <ac:spMk id="3" creationId="{D9119F4E-FC06-F646-87EB-EF12912A7052}"/>
          </ac:spMkLst>
        </pc:spChg>
      </pc:sldChg>
      <pc:sldChg chg="modSp mod">
        <pc:chgData name="Ansley, Carol (CCI-Atlanta)" userId="cbcdc21a-90c4-4b2f-81f7-da4165205229" providerId="ADAL" clId="{38A7918B-DB21-4757-A7CB-64496B94D457}" dt="2022-04-27T18:00:53.339" v="390" actId="14734"/>
        <pc:sldMkLst>
          <pc:docMk/>
          <pc:sldMk cId="3176072099" sldId="2377"/>
        </pc:sldMkLst>
        <pc:spChg chg="mod">
          <ac:chgData name="Ansley, Carol (CCI-Atlanta)" userId="cbcdc21a-90c4-4b2f-81f7-da4165205229" providerId="ADAL" clId="{38A7918B-DB21-4757-A7CB-64496B94D457}" dt="2022-04-27T18:00:38.668" v="387"/>
          <ac:spMkLst>
            <pc:docMk/>
            <pc:sldMk cId="3176072099" sldId="2377"/>
            <ac:spMk id="3" creationId="{A8C4C63E-FD4D-4D4B-8020-8808B3AF51F3}"/>
          </ac:spMkLst>
        </pc:spChg>
        <pc:graphicFrameChg chg="modGraphic">
          <ac:chgData name="Ansley, Carol (CCI-Atlanta)" userId="cbcdc21a-90c4-4b2f-81f7-da4165205229" providerId="ADAL" clId="{38A7918B-DB21-4757-A7CB-64496B94D457}" dt="2022-04-27T18:00:53.339" v="390" actId="14734"/>
          <ac:graphicFrameMkLst>
            <pc:docMk/>
            <pc:sldMk cId="3176072099" sldId="2377"/>
            <ac:graphicFrameMk id="5" creationId="{D4F879B3-5E68-4371-B756-F42D314CA67E}"/>
          </ac:graphicFrameMkLst>
        </pc:graphicFrameChg>
      </pc:sldChg>
      <pc:sldChg chg="modSp mod">
        <pc:chgData name="Ansley, Carol (CCI-Atlanta)" userId="cbcdc21a-90c4-4b2f-81f7-da4165205229" providerId="ADAL" clId="{38A7918B-DB21-4757-A7CB-64496B94D457}" dt="2022-04-27T17:59:52.646" v="375" actId="20577"/>
        <pc:sldMkLst>
          <pc:docMk/>
          <pc:sldMk cId="2196205944" sldId="2378"/>
        </pc:sldMkLst>
        <pc:spChg chg="mod">
          <ac:chgData name="Ansley, Carol (CCI-Atlanta)" userId="cbcdc21a-90c4-4b2f-81f7-da4165205229" providerId="ADAL" clId="{38A7918B-DB21-4757-A7CB-64496B94D457}" dt="2022-04-27T17:57:42.507" v="345" actId="20577"/>
          <ac:spMkLst>
            <pc:docMk/>
            <pc:sldMk cId="2196205944" sldId="2378"/>
            <ac:spMk id="2" creationId="{1DE9E66D-1C9B-4408-A335-FD6B7E250300}"/>
          </ac:spMkLst>
        </pc:spChg>
        <pc:spChg chg="mod">
          <ac:chgData name="Ansley, Carol (CCI-Atlanta)" userId="cbcdc21a-90c4-4b2f-81f7-da4165205229" providerId="ADAL" clId="{38A7918B-DB21-4757-A7CB-64496B94D457}" dt="2022-04-27T17:57:59.594" v="354"/>
          <ac:spMkLst>
            <pc:docMk/>
            <pc:sldMk cId="2196205944" sldId="2378"/>
            <ac:spMk id="3" creationId="{A8C4C63E-FD4D-4D4B-8020-8808B3AF51F3}"/>
          </ac:spMkLst>
        </pc:spChg>
        <pc:graphicFrameChg chg="modGraphic">
          <ac:chgData name="Ansley, Carol (CCI-Atlanta)" userId="cbcdc21a-90c4-4b2f-81f7-da4165205229" providerId="ADAL" clId="{38A7918B-DB21-4757-A7CB-64496B94D457}" dt="2022-04-27T17:59:52.646" v="375" actId="20577"/>
          <ac:graphicFrameMkLst>
            <pc:docMk/>
            <pc:sldMk cId="2196205944" sldId="2378"/>
            <ac:graphicFrameMk id="5" creationId="{D4F879B3-5E68-4371-B756-F42D314CA67E}"/>
          </ac:graphicFrameMkLst>
        </pc:graphicFrameChg>
      </pc:sldChg>
      <pc:sldMasterChg chg="modSp mod">
        <pc:chgData name="Ansley, Carol (CCI-Atlanta)" userId="cbcdc21a-90c4-4b2f-81f7-da4165205229" providerId="ADAL" clId="{38A7918B-DB21-4757-A7CB-64496B94D457}" dt="2022-04-27T17:51:38.788" v="1" actId="20577"/>
        <pc:sldMasterMkLst>
          <pc:docMk/>
          <pc:sldMasterMk cId="0" sldId="2147483648"/>
        </pc:sldMasterMkLst>
        <pc:spChg chg="mod">
          <ac:chgData name="Ansley, Carol (CCI-Atlanta)" userId="cbcdc21a-90c4-4b2f-81f7-da4165205229" providerId="ADAL" clId="{38A7918B-DB21-4757-A7CB-64496B94D457}" dt="2022-04-27T17:51:38.788"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0622r6</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April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t>:</a:t>
            </a:r>
            <a:r>
              <a:rPr b="0"/>
              <a:t> </a:t>
            </a:r>
            <a:r>
              <a:rPr lang="en-US" b="0"/>
              <a:t>2022-04-28</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April 28,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t>
            </a:r>
            <a:r>
              <a:rPr lang="en-US" sz="1600" strike="sngStrike" spc="-1" dirty="0">
                <a:latin typeface="Times New Roman" panose="02020603050405020304" pitchFamily="18" charset="0"/>
                <a:cs typeface="Times New Roman" panose="02020603050405020304" pitchFamily="18" charset="0"/>
                <a:sym typeface="Arial"/>
              </a:rPr>
              <a:t>approved by unanimous consent (xx participants)</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Conflict with CAC on May 5 call – cancel?</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During May session, plan to at least continue through current crop of requirements on Wednesday and Thursday then run motions on Friday</a:t>
            </a: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Are any new submissions planned?</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Review requirements from Requirements document, 21-1848/r7, and straw poll to determine requirements with broad agreement (See following slides).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Goal for today is to continue walking through proposed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a:p>
            <a:endParaRPr lang="en-US" dirty="0"/>
          </a:p>
          <a:p>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dirty="0"/>
              <a:t>Password identifiers are currently passed in the clear</a:t>
            </a:r>
          </a:p>
          <a:p>
            <a:r>
              <a:rPr lang="en-US" dirty="0"/>
              <a:t>Current requirements related to I1</a:t>
            </a:r>
          </a:p>
          <a:p>
            <a:r>
              <a:rPr lang="en-US" dirty="0"/>
              <a:t>Note: CPE – Client Privacy Enhancement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431130690"/>
              </p:ext>
            </p:extLst>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97045">
                  <a:extLst>
                    <a:ext uri="{9D8B030D-6E8A-4147-A177-3AD203B41FA5}">
                      <a16:colId xmlns:a16="http://schemas.microsoft.com/office/drawing/2014/main" val="3238484367"/>
                    </a:ext>
                  </a:extLst>
                </a:gridCol>
                <a:gridCol w="563419">
                  <a:extLst>
                    <a:ext uri="{9D8B030D-6E8A-4147-A177-3AD203B41FA5}">
                      <a16:colId xmlns:a16="http://schemas.microsoft.com/office/drawing/2014/main" val="293639291"/>
                    </a:ext>
                  </a:extLst>
                </a:gridCol>
                <a:gridCol w="794327">
                  <a:extLst>
                    <a:ext uri="{9D8B030D-6E8A-4147-A177-3AD203B41FA5}">
                      <a16:colId xmlns:a16="http://schemas.microsoft.com/office/drawing/2014/main" val="3298458658"/>
                    </a:ext>
                  </a:extLst>
                </a:gridCol>
                <a:gridCol w="166626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176072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5800" y="1339273"/>
            <a:ext cx="7771680" cy="4755887"/>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370182157"/>
              </p:ext>
            </p:extLst>
          </p:nvPr>
        </p:nvGraphicFramePr>
        <p:xfrm>
          <a:off x="509336" y="2146781"/>
          <a:ext cx="8329862" cy="3625627"/>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165396">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541859">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000" b="1" kern="1200" dirty="0">
                          <a:solidFill>
                            <a:srgbClr val="000000"/>
                          </a:solidFill>
                          <a:effectLst/>
                          <a:latin typeface="Times New Roman" panose="02020603050405020304" pitchFamily="18" charset="0"/>
                          <a:ea typeface="Times New Roman" panose="02020603050405020304" pitchFamily="18" charset="0"/>
                        </a:rPr>
                        <a:t>a Probe Request frame </a:t>
                      </a:r>
                      <a:r>
                        <a:rPr lang="en-US" sz="1000" kern="1200" dirty="0">
                          <a:solidFill>
                            <a:srgbClr val="000000"/>
                          </a:solidFill>
                          <a:effectLst/>
                          <a:latin typeface="Times New Roman" panose="02020603050405020304" pitchFamily="18" charset="0"/>
                          <a:ea typeface="Times New Roman" panose="02020603050405020304" pitchFamily="18" charset="0"/>
                        </a:rPr>
                        <a:t>prior to authentication.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3020851281"/>
                  </a:ext>
                </a:extLst>
              </a:tr>
              <a:tr h="581891">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000" kern="1200" dirty="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139679148"/>
                  </a:ext>
                </a:extLst>
              </a:tr>
              <a:tr h="554182">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a:t>
                      </a:r>
                      <a:r>
                        <a:rPr lang="en-US" sz="1000" kern="1200">
                          <a:solidFill>
                            <a:srgbClr val="000000"/>
                          </a:solidFill>
                          <a:effectLst/>
                          <a:latin typeface="Times New Roman" panose="02020603050405020304" pitchFamily="18" charset="0"/>
                          <a:ea typeface="Times New Roman" panose="02020603050405020304" pitchFamily="18" charset="0"/>
                        </a:rPr>
                        <a:t> </a:t>
                      </a:r>
                      <a:r>
                        <a:rPr lang="en-US" sz="1000" b="1" kern="120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813791286"/>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Needs further discussion 4/21/2022</a:t>
                      </a:r>
                    </a:p>
                  </a:txBody>
                  <a:tcPr marL="68580" marR="68580" marT="0" marB="0"/>
                </a:tc>
                <a:extLst>
                  <a:ext uri="{0D108BD9-81ED-4DB2-BD59-A6C34878D82A}">
                    <a16:rowId xmlns:a16="http://schemas.microsoft.com/office/drawing/2014/main" val="429492032"/>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r>
                        <a:rPr lang="en-US" sz="1000">
                          <a:solidFill>
                            <a:srgbClr val="000000"/>
                          </a:solidFill>
                          <a:effectLst/>
                          <a:latin typeface="Times New Roman" panose="02020603050405020304" pitchFamily="18" charset="0"/>
                          <a:ea typeface="Times New Roman" panose="02020603050405020304" pitchFamily="18" charset="0"/>
                        </a:rPr>
                        <a:t>– 22/109r3</a:t>
                      </a: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(10 March 2022; SP Y15, N7, A14)</a:t>
                      </a:r>
                    </a:p>
                  </a:txBody>
                  <a:tcPr marL="68580" marR="68580" marT="0" marB="0"/>
                </a:tc>
                <a:extLst>
                  <a:ext uri="{0D108BD9-81ED-4DB2-BD59-A6C34878D82A}">
                    <a16:rowId xmlns:a16="http://schemas.microsoft.com/office/drawing/2014/main" val="4097572983"/>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2099780037"/>
                  </a:ext>
                </a:extLst>
              </a:tr>
              <a:tr h="52339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2196205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805645172"/>
              </p:ext>
            </p:extLst>
          </p:nvPr>
        </p:nvGraphicFramePr>
        <p:xfrm>
          <a:off x="509337" y="2497764"/>
          <a:ext cx="7896006" cy="24384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Unicast management frames between a CPE AP and an associated CPE Client are encrypted.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t>
                      </a:r>
                      <a:r>
                        <a:rPr lang="en-US" sz="1000" kern="1200" dirty="0">
                          <a:solidFill>
                            <a:srgbClr val="000000"/>
                          </a:solidFill>
                          <a:effectLst/>
                          <a:highlight>
                            <a:srgbClr val="C0C0C0"/>
                          </a:highlight>
                          <a:latin typeface="Times New Roman" panose="02020603050405020304" pitchFamily="18" charset="0"/>
                          <a:ea typeface="Times New Roman" panose="02020603050405020304" pitchFamily="18" charset="0"/>
                        </a:rPr>
                        <a:t>April 2022)   Needs further discussion 21/04/2022</a:t>
                      </a:r>
                      <a:endParaRPr lang="en-US" sz="1000" dirty="0">
                        <a:solidFill>
                          <a:srgbClr val="000000"/>
                        </a:solidFill>
                        <a:effectLst/>
                        <a:highlight>
                          <a:srgbClr val="C0C0C0"/>
                        </a:highligh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Client to reset the scrambled when its MAC address is changed in Associate STA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I2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APs and CPE Clients to use different MAC addresses for ongoing sensing measurements and data transmissions.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 bi shall define a mechanism to protect transmitted sensing measurement frames against eavesdropper sensing estimations, i.e., the frames are protected from the eavesdroppers to perform sensing or ranging from the received frames.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844757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April/May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471566637"/>
              </p:ext>
            </p:extLst>
          </p:nvPr>
        </p:nvGraphicFramePr>
        <p:xfrm>
          <a:off x="509337" y="2497764"/>
          <a:ext cx="7896006" cy="3352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transmit encrypted management frames.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randomize Beacon transmission times.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Client and BPE AP to fast active and passive scan available PBE APs in the channel.</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new RNR element to include obfuscated BPE AP identifiers for out-of-the-band discovery of the BPE AP.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11bi shall define a mechanism to obfuscate affiliated BPE APs parameters so that eavesdropping STAs cannot determine that they belong to the same AP MLD.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BPE-F-111bi shall define a mechanism for BPE APs and BPE Clients to use different MAC addresses for ongoing sensing measurements and data transmissions.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 I7,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84360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 I7,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016185"/>
                  </a:ext>
                </a:extLst>
              </a:tr>
            </a:tbl>
          </a:graphicData>
        </a:graphic>
      </p:graphicFrame>
    </p:spTree>
    <p:extLst>
      <p:ext uri="{BB962C8B-B14F-4D97-AF65-F5344CB8AC3E}">
        <p14:creationId xmlns:p14="http://schemas.microsoft.com/office/powerpoint/2010/main" val="395996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470683406"/>
              </p:ext>
            </p:extLst>
          </p:nvPr>
        </p:nvGraphicFramePr>
        <p:xfrm>
          <a:off x="509337" y="2690268"/>
          <a:ext cx="7896006" cy="3352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1000" b="1" kern="1200">
                          <a:solidFill>
                            <a:srgbClr val="000000"/>
                          </a:solidFill>
                          <a:effectLst/>
                          <a:latin typeface="Times New Roman" panose="02020603050405020304" pitchFamily="18" charset="0"/>
                          <a:ea typeface="MS Gothic" panose="020B0609070205080204" pitchFamily="49" charset="-128"/>
                        </a:rPr>
                        <a:t>to change its own OTA MAC Address </a:t>
                      </a:r>
                      <a:r>
                        <a:rPr lang="en-US" sz="1000" kern="1200">
                          <a:solidFill>
                            <a:srgbClr val="000000"/>
                          </a:solidFill>
                          <a:effectLst/>
                          <a:latin typeface="Times New Roman" panose="02020603050405020304" pitchFamily="18" charset="0"/>
                          <a:ea typeface="MS Gothic" panose="020B0609070205080204" pitchFamily="49" charset="-128"/>
                        </a:rPr>
                        <a:t>when reassociating from a CPE AP to another CPE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1000" b="1" kern="1200">
                          <a:solidFill>
                            <a:srgbClr val="000000"/>
                          </a:solidFill>
                          <a:effectLst/>
                          <a:latin typeface="Times New Roman" panose="02020603050405020304" pitchFamily="18" charset="0"/>
                          <a:ea typeface="MS Gothic" panose="020B0609070205080204" pitchFamily="49" charset="-128"/>
                        </a:rPr>
                        <a:t>changing</a:t>
                      </a:r>
                      <a:r>
                        <a:rPr lang="en-US" sz="1000" kern="1200">
                          <a:solidFill>
                            <a:srgbClr val="000000"/>
                          </a:solidFill>
                          <a:effectLst/>
                          <a:latin typeface="Times New Roman" panose="02020603050405020304" pitchFamily="18" charset="0"/>
                          <a:ea typeface="MS Gothic" panose="020B0609070205080204" pitchFamily="49" charset="-128"/>
                        </a:rPr>
                        <a:t> </a:t>
                      </a:r>
                      <a:r>
                        <a:rPr lang="en-US" sz="1000" b="1" kern="1200">
                          <a:solidFill>
                            <a:srgbClr val="000000"/>
                          </a:solidFill>
                          <a:effectLst/>
                          <a:latin typeface="Times New Roman" panose="02020603050405020304" pitchFamily="18" charset="0"/>
                          <a:ea typeface="MS Gothic" panose="020B0609070205080204" pitchFamily="49" charset="-128"/>
                        </a:rPr>
                        <a:t>its own OTA MAC Address </a:t>
                      </a:r>
                      <a:r>
                        <a:rPr lang="en-US" sz="1000" kern="120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1000" b="1" kern="1200">
                          <a:solidFill>
                            <a:srgbClr val="000000"/>
                          </a:solidFill>
                          <a:effectLst/>
                          <a:latin typeface="Times New Roman" panose="02020603050405020304" pitchFamily="18" charset="0"/>
                          <a:ea typeface="MS Gothic" panose="020B0609070205080204" pitchFamily="49" charset="-128"/>
                        </a:rPr>
                        <a:t>changing the OTA MAC Addresses of all associated CPE Client’s </a:t>
                      </a:r>
                      <a:r>
                        <a:rPr lang="en-US" sz="1000" kern="1200">
                          <a:solidFill>
                            <a:srgbClr val="000000"/>
                          </a:solidFill>
                          <a:effectLst/>
                          <a:latin typeface="Times New Roman" panose="02020603050405020304" pitchFamily="18" charset="0"/>
                          <a:ea typeface="MS Gothic" panose="020B0609070205080204" pitchFamily="49" charset="-128"/>
                        </a:rPr>
                        <a:t>in the BSS (those CPE Clients in Associate STA State 4) simultaneously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change the transmitted SN</a:t>
                      </a:r>
                      <a:r>
                        <a:rPr lang="en-US" sz="1000" kern="1200">
                          <a:solidFill>
                            <a:srgbClr val="000000"/>
                          </a:solidFill>
                          <a:effectLst/>
                          <a:latin typeface="Times New Roman" panose="02020603050405020304" pitchFamily="18" charset="0"/>
                          <a:ea typeface="Times New Roman" panose="02020603050405020304" pitchFamily="18" charset="0"/>
                        </a:rPr>
                        <a:t> to an uncorrelated new value on downlink and uplink to new values in </a:t>
                      </a:r>
                      <a:r>
                        <a:rPr lang="en-US" sz="1000" kern="1200">
                          <a:solidFill>
                            <a:srgbClr val="000000"/>
                          </a:solidFill>
                          <a:effectLst/>
                          <a:latin typeface="Times New Roman" panose="02020603050405020304" pitchFamily="18" charset="0"/>
                          <a:ea typeface="MS Gothic" panose="020B0609070205080204" pitchFamily="49" charset="-128"/>
                        </a:rPr>
                        <a:t>Associate STA State 4</a:t>
                      </a:r>
                      <a:r>
                        <a:rPr lang="en-US" sz="1000" kern="1200">
                          <a:solidFill>
                            <a:srgbClr val="000000"/>
                          </a:solidFill>
                          <a:effectLst/>
                          <a:latin typeface="Times New Roman" panose="02020603050405020304" pitchFamily="18" charset="0"/>
                          <a:ea typeface="Times New Roman" panose="02020603050405020304" pitchFamily="18" charset="0"/>
                        </a:rPr>
                        <a:t>,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change the transmitted PN</a:t>
                      </a:r>
                      <a:r>
                        <a:rPr lang="en-US" sz="1000" kern="1200">
                          <a:solidFill>
                            <a:srgbClr val="000000"/>
                          </a:solidFill>
                          <a:effectLst/>
                          <a:latin typeface="Times New Roman" panose="02020603050405020304" pitchFamily="18" charset="0"/>
                          <a:ea typeface="Times New Roman" panose="02020603050405020304" pitchFamily="18" charset="0"/>
                        </a:rPr>
                        <a:t> to an uncorrelated new value on downlink and uplink to new values in </a:t>
                      </a:r>
                      <a:r>
                        <a:rPr lang="en-US" sz="1000" kern="1200">
                          <a:solidFill>
                            <a:srgbClr val="000000"/>
                          </a:solidFill>
                          <a:effectLst/>
                          <a:latin typeface="Times New Roman" panose="02020603050405020304" pitchFamily="18" charset="0"/>
                          <a:ea typeface="MS Gothic" panose="020B0609070205080204" pitchFamily="49" charset="-128"/>
                        </a:rPr>
                        <a:t>Associate STA State 4</a:t>
                      </a:r>
                      <a:r>
                        <a:rPr lang="en-US" sz="1000" kern="1200">
                          <a:solidFill>
                            <a:srgbClr val="000000"/>
                          </a:solidFill>
                          <a:effectLst/>
                          <a:latin typeface="Times New Roman" panose="02020603050405020304" pitchFamily="18" charset="0"/>
                          <a:ea typeface="Times New Roman" panose="02020603050405020304" pitchFamily="18" charset="0"/>
                        </a:rPr>
                        <a:t>,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change the CPE Client’s AID </a:t>
                      </a:r>
                      <a:r>
                        <a:rPr lang="en-US" sz="1000" kern="1200">
                          <a:solidFill>
                            <a:srgbClr val="000000"/>
                          </a:solidFill>
                          <a:effectLst/>
                          <a:latin typeface="Times New Roman" panose="02020603050405020304" pitchFamily="18" charset="0"/>
                          <a:ea typeface="Times New Roman" panose="02020603050405020304" pitchFamily="18" charset="0"/>
                        </a:rPr>
                        <a:t>to an uncorrelated new value in </a:t>
                      </a:r>
                      <a:r>
                        <a:rPr lang="en-US" sz="1000" kern="1200">
                          <a:solidFill>
                            <a:srgbClr val="000000"/>
                          </a:solidFill>
                          <a:effectLst/>
                          <a:latin typeface="Times New Roman" panose="02020603050405020304" pitchFamily="18" charset="0"/>
                          <a:ea typeface="MS Gothic" panose="020B0609070205080204" pitchFamily="49" charset="-128"/>
                        </a:rPr>
                        <a:t>Associate STA State 4</a:t>
                      </a:r>
                      <a:r>
                        <a:rPr lang="en-US" sz="1000" kern="1200">
                          <a:solidFill>
                            <a:srgbClr val="000000"/>
                          </a:solidFill>
                          <a:effectLst/>
                          <a:latin typeface="Times New Roman" panose="02020603050405020304" pitchFamily="18" charset="0"/>
                          <a:ea typeface="Times New Roman" panose="02020603050405020304" pitchFamily="18" charset="0"/>
                        </a:rPr>
                        <a:t>,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1411554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072067567"/>
              </p:ext>
            </p:extLst>
          </p:nvPr>
        </p:nvGraphicFramePr>
        <p:xfrm>
          <a:off x="565484" y="2690268"/>
          <a:ext cx="7896006" cy="3505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private MAC address that is used  by the 11bi non-AP STA or 11bi non-AP MLD for the DS and can be different for different ESS. </a:t>
                      </a:r>
                      <a:endParaRPr lang="en-US" sz="100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a:t>
                      </a:r>
                      <a:r>
                        <a:rPr lang="en-US" sz="1000">
                          <a:solidFill>
                            <a:srgbClr val="000000"/>
                          </a:solidFill>
                          <a:effectLst/>
                          <a:latin typeface="Times New Roman" panose="02020603050405020304" pitchFamily="18" charset="0"/>
                          <a:ea typeface="Times New Roman" panose="02020603050405020304" pitchFamily="18" charset="0"/>
                        </a:rPr>
                        <a:t>– 22/109r3</a:t>
                      </a:r>
                      <a:r>
                        <a:rPr lang="en-US" sz="1000" kern="1200">
                          <a:solidFill>
                            <a:srgbClr val="000000"/>
                          </a:solidFill>
                          <a:effectLst/>
                          <a:latin typeface="Times New Roman" panose="02020603050405020304" pitchFamily="18" charset="0"/>
                          <a:ea typeface="Times New Roman" panose="02020603050405020304" pitchFamily="18" charset="0"/>
                        </a:rPr>
                        <a:t> </a:t>
                      </a:r>
                      <a:r>
                        <a:rPr lang="en-US" sz="1000">
                          <a:solidFill>
                            <a:srgbClr val="000000"/>
                          </a:solidFill>
                          <a:effectLst/>
                          <a:latin typeface="Times New Roman" panose="02020603050405020304" pitchFamily="18" charset="0"/>
                          <a:ea typeface="Times New Roman" panose="02020603050405020304" pitchFamily="18" charset="0"/>
                        </a:rPr>
                        <a:t>(10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carry the private MAC address of 11bi non-AP STA or 11bi non-AP MLD in protected (Re)Association Request frame</a:t>
                      </a:r>
                      <a:r>
                        <a:rPr lang="en-US" sz="1000" kern="1200">
                          <a:solidFill>
                            <a:srgbClr val="000000"/>
                          </a:solidFill>
                          <a:effectLst/>
                          <a:latin typeface="Times New Roman" panose="02020603050405020304" pitchFamily="18" charset="0"/>
                          <a:ea typeface="MS Gothic" panose="020B0609070205080204" pitchFamily="49" charset="-128"/>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r>
                        <a:rPr lang="en-US" sz="1000">
                          <a:solidFill>
                            <a:srgbClr val="000000"/>
                          </a:solidFill>
                          <a:effectLst/>
                          <a:latin typeface="Times New Roman" panose="02020603050405020304" pitchFamily="18" charset="0"/>
                          <a:ea typeface="Times New Roman" panose="02020603050405020304" pitchFamily="18" charset="0"/>
                        </a:rPr>
                        <a:t>– 22/109r3 (10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099804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183267839"/>
              </p:ext>
            </p:extLst>
          </p:nvPr>
        </p:nvGraphicFramePr>
        <p:xfrm>
          <a:off x="509337" y="2995066"/>
          <a:ext cx="7896006" cy="1066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Requirement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transmit and receive the CPE Client’s </a:t>
                      </a: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 </a:t>
                      </a:r>
                      <a:r>
                        <a:rPr lang="en-US" sz="1000" kern="1200" dirty="0">
                          <a:solidFill>
                            <a:srgbClr val="000000"/>
                          </a:solidFill>
                          <a:effectLst/>
                          <a:latin typeface="Times New Roman" panose="02020603050405020304" pitchFamily="18" charset="0"/>
                          <a:ea typeface="MS Gothic" panose="020B0609070205080204" pitchFamily="49" charset="-128"/>
                        </a:rPr>
                        <a:t>in SA and DA in protected form on both the downlink and uplink.</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transmit and receive other </a:t>
                      </a: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Addresses </a:t>
                      </a:r>
                      <a:r>
                        <a:rPr lang="en-US" sz="1000" kern="1200" dirty="0">
                          <a:solidFill>
                            <a:srgbClr val="000000"/>
                          </a:solidFill>
                          <a:effectLst/>
                          <a:latin typeface="Times New Roman" panose="02020603050405020304" pitchFamily="18" charset="0"/>
                          <a:ea typeface="MS Gothic" panose="020B0609070205080204" pitchFamily="49" charset="-128"/>
                        </a:rPr>
                        <a:t>in SA and DA in protected form on both the downlink and uplink.</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3444832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133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(9 March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234565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4264079769"/>
              </p:ext>
            </p:extLst>
          </p:nvPr>
        </p:nvGraphicFramePr>
        <p:xfrm>
          <a:off x="428057" y="2631981"/>
          <a:ext cx="7896006" cy="3810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dirty="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39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and BPE Client to change the OTA MAC addresses, SN and PN they use for unicast transmissions at STA specific schedule.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311238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to obfuscate the RA, SN and PN of the group frames to avoid BPE AP tracking.</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120797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 Client and BPE AP shall reset the Scrambler Seed on individual and group addressed frames when MAC address is changed.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6019688"/>
                  </a:ext>
                </a:extLst>
              </a:tr>
            </a:tbl>
          </a:graphicData>
        </a:graphic>
      </p:graphicFrame>
    </p:spTree>
    <p:extLst>
      <p:ext uri="{BB962C8B-B14F-4D97-AF65-F5344CB8AC3E}">
        <p14:creationId xmlns:p14="http://schemas.microsoft.com/office/powerpoint/2010/main" val="3417000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809165844"/>
              </p:ext>
            </p:extLst>
          </p:nvPr>
        </p:nvGraphicFramePr>
        <p:xfrm>
          <a:off x="509337" y="2794541"/>
          <a:ext cx="7896006" cy="2895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Client and CPE AP to obfuscate the transmitted TID to an uncorrelated new value on downlink and uplink to new values in Associate STA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93026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Retry bit.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062566"/>
                  </a:ext>
                </a:extLst>
              </a:tr>
            </a:tbl>
          </a:graphicData>
        </a:graphic>
      </p:graphicFrame>
    </p:spTree>
    <p:extLst>
      <p:ext uri="{BB962C8B-B14F-4D97-AF65-F5344CB8AC3E}">
        <p14:creationId xmlns:p14="http://schemas.microsoft.com/office/powerpoint/2010/main" val="3633247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67919818"/>
              </p:ext>
            </p:extLst>
          </p:nvPr>
        </p:nvGraphicFramePr>
        <p:xfrm>
          <a:off x="509337" y="2794541"/>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and BPE AP to obfuscate the transmitted TID to an uncorrelated new value in Associate STA in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Retry bit.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bl>
          </a:graphicData>
        </a:graphic>
      </p:graphicFrame>
    </p:spTree>
    <p:extLst>
      <p:ext uri="{BB962C8B-B14F-4D97-AF65-F5344CB8AC3E}">
        <p14:creationId xmlns:p14="http://schemas.microsoft.com/office/powerpoint/2010/main" val="2263007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r>
              <a:rPr lang="en-US" sz="1400" dirty="0"/>
              <a:t>No requirements related to I8 proposed yet</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649996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180773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April/May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April 21, 2022</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(20 participants)</a:t>
            </a:r>
          </a:p>
          <a:p>
            <a:pPr lvl="1">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Review requirements from Requirements document, 21-1848/r7, and straw poll to determine requirements with broad agreement (See following slides).</a:t>
            </a:r>
          </a:p>
          <a:p>
            <a:pPr marL="1257300" lvl="2" indent="-34290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Goal for today is to walk through proposed requirements from Issues 1-3.</a:t>
            </a:r>
          </a:p>
          <a:p>
            <a:pPr marL="1257300" lvl="2" indent="-34290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Goals for later sessions will be set based on progress in present meeting.</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65000"/>
                </a:schemeClr>
              </a:solidFill>
            </a:endParaRPr>
          </a:p>
          <a:p>
            <a:endParaRPr lang="en-US" dirty="0">
              <a:solidFill>
                <a:schemeClr val="bg1">
                  <a:lumMod val="65000"/>
                </a:schemeClr>
              </a:solidFill>
            </a:endParaRPr>
          </a:p>
          <a:p>
            <a:endParaRPr lang="en-US" dirty="0">
              <a:solidFill>
                <a:schemeClr val="bg1">
                  <a:lumMod val="65000"/>
                </a:schemeClr>
              </a:solidFill>
            </a:endParaRPr>
          </a:p>
        </p:txBody>
      </p:sp>
    </p:spTree>
    <p:extLst>
      <p:ext uri="{BB962C8B-B14F-4D97-AF65-F5344CB8AC3E}">
        <p14:creationId xmlns:p14="http://schemas.microsoft.com/office/powerpoint/2010/main" val="3087120309"/>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April 14, 2022</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(17 participants)</a:t>
            </a:r>
          </a:p>
          <a:p>
            <a:pPr lvl="1">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0" lvl="0" indent="0">
              <a:buNone/>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Doc 623r0 – for discussion</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(not covered, postponed to next teleconference)Review requirements from Requirements document, 21-1848/r6, and straw poll to determine requirements with broad agreement (See following slides).</a:t>
            </a:r>
          </a:p>
          <a:p>
            <a:pPr marL="1257300" lvl="2" indent="-34290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Today’s goal is to cover requirements related to Issues 1-3</a:t>
            </a:r>
          </a:p>
          <a:p>
            <a:pPr marL="1257300" lvl="2" indent="-34290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Goals for later sessions will be set based on progress in present meeting.</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65000"/>
                </a:schemeClr>
              </a:solidFill>
            </a:endParaRPr>
          </a:p>
          <a:p>
            <a:endParaRPr lang="en-US" dirty="0">
              <a:solidFill>
                <a:schemeClr val="bg1">
                  <a:lumMod val="65000"/>
                </a:schemeClr>
              </a:solidFill>
            </a:endParaRPr>
          </a:p>
          <a:p>
            <a:endParaRPr lang="en-US" dirty="0">
              <a:solidFill>
                <a:schemeClr val="bg1">
                  <a:lumMod val="65000"/>
                </a:schemeClr>
              </a:solidFill>
            </a:endParaRPr>
          </a:p>
        </p:txBody>
      </p:sp>
    </p:spTree>
    <p:extLst>
      <p:ext uri="{BB962C8B-B14F-4D97-AF65-F5344CB8AC3E}">
        <p14:creationId xmlns:p14="http://schemas.microsoft.com/office/powerpoint/2010/main" val="2547658588"/>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April 7,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(21 participants)</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Reminder of need for requirement submissions</a:t>
            </a:r>
          </a:p>
          <a:p>
            <a:pPr lvl="1">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0" lvl="0" indent="0">
              <a:buNone/>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Review Requirements document, 21-1848/r4, and consider next steps.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96679035"/>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April 28,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12813</TotalTime>
  <Words>5150</Words>
  <Application>Microsoft Office PowerPoint</Application>
  <PresentationFormat>On-screen Show (4:3)</PresentationFormat>
  <Paragraphs>737</Paragraphs>
  <Slides>35</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35</vt:i4>
      </vt:variant>
    </vt:vector>
  </HeadingPairs>
  <TitlesOfParts>
    <vt:vector size="46"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April 28, 2022 </vt:lpstr>
      <vt:lpstr>Requirements related to Issue 1 Protecting password identifiers</vt:lpstr>
      <vt:lpstr>Requirements related to Issue 2 Avoid element fingerprint</vt:lpstr>
      <vt:lpstr>Requirements related to Issue 2 Avoid element fingerprint</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7 Protecting behavioral fingerprinting while associated</vt:lpstr>
      <vt:lpstr>Requirements related to Issue 8 PHY/RF related privacy</vt:lpstr>
      <vt:lpstr>Requirements related to Use cases</vt:lpstr>
      <vt:lpstr>TGbi Agenda – April 21, 2022 </vt:lpstr>
      <vt:lpstr>TGbi Agenda – April 14, 2022 </vt:lpstr>
      <vt:lpstr>TGbi Agenda – April 7,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180</cp:revision>
  <dcterms:modified xsi:type="dcterms:W3CDTF">2022-04-27T18:01:37Z</dcterms:modified>
</cp:coreProperties>
</file>