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88" r:id="rId20"/>
    <p:sldId id="2389" r:id="rId21"/>
    <p:sldId id="2379" r:id="rId22"/>
    <p:sldId id="2380" r:id="rId23"/>
    <p:sldId id="2381" r:id="rId24"/>
    <p:sldId id="2382" r:id="rId25"/>
    <p:sldId id="2383" r:id="rId26"/>
    <p:sldId id="2384" r:id="rId27"/>
    <p:sldId id="2390" r:id="rId28"/>
    <p:sldId id="2385" r:id="rId29"/>
    <p:sldId id="2386" r:id="rId30"/>
    <p:sldId id="2387" r:id="rId31"/>
    <p:sldId id="2375" r:id="rId32"/>
    <p:sldId id="2373" r:id="rId33"/>
    <p:sldId id="293" r:id="rId34"/>
    <p:sldId id="267" r:id="rId3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4" d="100"/>
          <a:sy n="104"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720060C-6373-4040-AF01-15A5A353CDE1}"/>
    <pc:docChg chg="modMainMaster">
      <pc:chgData name="Ansley, Carol (CCI-Atlanta)" userId="cbcdc21a-90c4-4b2f-81f7-da4165205229" providerId="ADAL" clId="{D720060C-6373-4040-AF01-15A5A353CDE1}" dt="2022-04-21T14:00:09.067" v="1" actId="20577"/>
      <pc:docMkLst>
        <pc:docMk/>
      </pc:docMkLst>
      <pc:sldMasterChg chg="modSp mod">
        <pc:chgData name="Ansley, Carol (CCI-Atlanta)" userId="cbcdc21a-90c4-4b2f-81f7-da4165205229" providerId="ADAL" clId="{D720060C-6373-4040-AF01-15A5A353CDE1}" dt="2022-04-21T14:00:09.067" v="1" actId="20577"/>
        <pc:sldMasterMkLst>
          <pc:docMk/>
          <pc:sldMasterMk cId="0" sldId="2147483648"/>
        </pc:sldMasterMkLst>
        <pc:spChg chg="mod">
          <ac:chgData name="Ansley, Carol (CCI-Atlanta)" userId="cbcdc21a-90c4-4b2f-81f7-da4165205229" providerId="ADAL" clId="{D720060C-6373-4040-AF01-15A5A353CDE1}" dt="2022-04-21T14:00:09.06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0622r5</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2022-04-21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21,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(20 participants)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from Requirements document, 21-1848/r7,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walk through proposed requirements from Issues 1-3.</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fontScale="92500" lnSpcReduction="10000"/>
          </a:bodyPr>
          <a:lstStyle/>
          <a:p>
            <a:r>
              <a:rPr lang="en-US" dirty="0"/>
              <a:t>Password identifiers are currently passed in the clear</a:t>
            </a:r>
          </a:p>
          <a:p>
            <a:endParaRPr lang="en-US" dirty="0"/>
          </a:p>
          <a:p>
            <a:r>
              <a:rPr lang="en-US" dirty="0"/>
              <a:t>Current requirements related to I1</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CPE – Client Privacy Enhancement</a:t>
            </a:r>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94675253"/>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176072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2</a:t>
            </a:r>
            <a:br>
              <a:rPr lang="en-US" dirty="0"/>
            </a:br>
            <a:r>
              <a:rPr lang="en-US" dirty="0"/>
              <a:t>Avoid element fingerprint</a:t>
            </a:r>
            <a:br>
              <a:rPr lang="en-US" dirty="0"/>
            </a:br>
            <a:r>
              <a:rPr lang="en-US" dirty="0"/>
              <a:t>BPE = BSS Privacy Enhanced</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03683549"/>
              </p:ext>
            </p:extLst>
          </p:nvPr>
        </p:nvGraphicFramePr>
        <p:xfrm>
          <a:off x="509336" y="2146781"/>
          <a:ext cx="8329862" cy="4253433"/>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653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70227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70227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702279">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b="1" kern="120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 Needs further discussion 4/21/2022</a:t>
                      </a:r>
                    </a:p>
                  </a:txBody>
                  <a:tcPr marL="68580" marR="68580" marT="0" marB="0"/>
                </a:tc>
                <a:extLst>
                  <a:ext uri="{0D108BD9-81ED-4DB2-BD59-A6C34878D82A}">
                    <a16:rowId xmlns:a16="http://schemas.microsoft.com/office/drawing/2014/main" val="429492032"/>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 March 2022; SP Y15, N7, A14)</a:t>
                      </a:r>
                    </a:p>
                  </a:txBody>
                  <a:tcPr marL="68580" marR="68580" marT="0" marB="0"/>
                </a:tc>
                <a:extLst>
                  <a:ext uri="{0D108BD9-81ED-4DB2-BD59-A6C34878D82A}">
                    <a16:rowId xmlns:a16="http://schemas.microsoft.com/office/drawing/2014/main" val="4097572983"/>
                  </a:ext>
                </a:extLst>
              </a:tr>
              <a:tr h="3445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To be motioned –agreed by unanimous consent 4/21/2022</a:t>
                      </a:r>
                    </a:p>
                  </a:txBody>
                  <a:tcPr marL="68580" marR="68580" marT="0" marB="0"/>
                </a:tc>
                <a:extLst>
                  <a:ext uri="{0D108BD9-81ED-4DB2-BD59-A6C34878D82A}">
                    <a16:rowId xmlns:a16="http://schemas.microsoft.com/office/drawing/2014/main" val="2099780037"/>
                  </a:ext>
                </a:extLst>
              </a:tr>
              <a:tr h="523393">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To be motioned –agreed by unanimous consent 4/21/2022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2196205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5645172"/>
              </p:ext>
            </p:extLst>
          </p:nvPr>
        </p:nvGraphicFramePr>
        <p:xfrm>
          <a:off x="509337" y="2497764"/>
          <a:ext cx="7896006" cy="24384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are encrypted.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t>
                      </a:r>
                      <a:r>
                        <a:rPr lang="en-US" sz="1000" kern="1200" dirty="0">
                          <a:solidFill>
                            <a:srgbClr val="000000"/>
                          </a:solidFill>
                          <a:effectLst/>
                          <a:highlight>
                            <a:srgbClr val="C0C0C0"/>
                          </a:highlight>
                          <a:latin typeface="Times New Roman" panose="02020603050405020304" pitchFamily="18" charset="0"/>
                          <a:ea typeface="Times New Roman" panose="02020603050405020304" pitchFamily="18" charset="0"/>
                        </a:rPr>
                        <a:t>April 2022)   Needs further discussion 21/04/2022</a:t>
                      </a:r>
                      <a:endParaRPr lang="en-US" sz="1000" dirty="0">
                        <a:solidFill>
                          <a:srgbClr val="000000"/>
                        </a:solidFill>
                        <a:effectLst/>
                        <a:highlight>
                          <a:srgbClr val="C0C0C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scrambled when its MAC address is changed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I2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different MAC addresses for ongoing sensing measurements and data transmissions.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 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84475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471566637"/>
              </p:ext>
            </p:extLst>
          </p:nvPr>
        </p:nvGraphicFramePr>
        <p:xfrm>
          <a:off x="509337" y="2497764"/>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transmit encrypted management frames.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Beacon transmission times.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Client and BPE AP to fast active and passive scan available PBE APs in the channel.</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new RNR element to include obfuscated BPE AP identifiers for out-of-the-band discovery of the BPE AP.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BPE-F-111bi shall define a mechanism for BPE APs and BPE Clients to use different MAC addresses for ongoing sensing measurements and data transmissions.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I6, I7,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395996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470683406"/>
              </p:ext>
            </p:extLst>
          </p:nvPr>
        </p:nvGraphicFramePr>
        <p:xfrm>
          <a:off x="509337" y="2690268"/>
          <a:ext cx="7896006" cy="3352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1000" b="1" kern="1200">
                          <a:solidFill>
                            <a:srgbClr val="000000"/>
                          </a:solidFill>
                          <a:effectLst/>
                          <a:latin typeface="Times New Roman" panose="02020603050405020304" pitchFamily="18" charset="0"/>
                          <a:ea typeface="MS Gothic" panose="020B0609070205080204" pitchFamily="49" charset="-128"/>
                        </a:rPr>
                        <a:t>to change its own OTA MAC Address </a:t>
                      </a:r>
                      <a:r>
                        <a:rPr lang="en-US" sz="1000" kern="1200">
                          <a:solidFill>
                            <a:srgbClr val="000000"/>
                          </a:solidFill>
                          <a:effectLst/>
                          <a:latin typeface="Times New Roman" panose="02020603050405020304" pitchFamily="18" charset="0"/>
                          <a:ea typeface="MS Gothic" panose="020B0609070205080204" pitchFamily="49" charset="-128"/>
                        </a:rPr>
                        <a:t>when reassociating from a CPE AP to another CPE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1000" b="1" kern="1200">
                          <a:solidFill>
                            <a:srgbClr val="000000"/>
                          </a:solidFill>
                          <a:effectLst/>
                          <a:latin typeface="Times New Roman" panose="02020603050405020304" pitchFamily="18" charset="0"/>
                          <a:ea typeface="MS Gothic" panose="020B0609070205080204" pitchFamily="49" charset="-128"/>
                        </a:rPr>
                        <a:t>changing</a:t>
                      </a:r>
                      <a:r>
                        <a:rPr lang="en-US" sz="1000" kern="1200">
                          <a:solidFill>
                            <a:srgbClr val="000000"/>
                          </a:solidFill>
                          <a:effectLst/>
                          <a:latin typeface="Times New Roman" panose="02020603050405020304" pitchFamily="18" charset="0"/>
                          <a:ea typeface="MS Gothic" panose="020B0609070205080204" pitchFamily="49" charset="-128"/>
                        </a:rPr>
                        <a:t> </a:t>
                      </a:r>
                      <a:r>
                        <a:rPr lang="en-US" sz="1000" b="1" kern="1200">
                          <a:solidFill>
                            <a:srgbClr val="000000"/>
                          </a:solidFill>
                          <a:effectLst/>
                          <a:latin typeface="Times New Roman" panose="02020603050405020304" pitchFamily="18" charset="0"/>
                          <a:ea typeface="MS Gothic" panose="020B0609070205080204" pitchFamily="49" charset="-128"/>
                        </a:rPr>
                        <a:t>its own OTA MAC Address </a:t>
                      </a:r>
                      <a:r>
                        <a:rPr lang="en-US" sz="1000" kern="120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1000" b="1" kern="1200">
                          <a:solidFill>
                            <a:srgbClr val="000000"/>
                          </a:solidFill>
                          <a:effectLst/>
                          <a:latin typeface="Times New Roman" panose="02020603050405020304" pitchFamily="18" charset="0"/>
                          <a:ea typeface="MS Gothic" panose="020B0609070205080204" pitchFamily="49" charset="-128"/>
                        </a:rPr>
                        <a:t>changing the OTA MAC Addresses of all associated CPE Client’s </a:t>
                      </a:r>
                      <a:r>
                        <a:rPr lang="en-US" sz="1000" kern="1200">
                          <a:solidFill>
                            <a:srgbClr val="000000"/>
                          </a:solidFill>
                          <a:effectLst/>
                          <a:latin typeface="Times New Roman" panose="02020603050405020304" pitchFamily="18" charset="0"/>
                          <a:ea typeface="MS Gothic" panose="020B0609070205080204" pitchFamily="49" charset="-128"/>
                        </a:rPr>
                        <a:t>in the BSS (those CPE Clients in Associate STA State 4) simultaneously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SN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transmitted PN</a:t>
                      </a:r>
                      <a:r>
                        <a:rPr lang="en-US" sz="1000" kern="1200">
                          <a:solidFill>
                            <a:srgbClr val="000000"/>
                          </a:solidFill>
                          <a:effectLst/>
                          <a:latin typeface="Times New Roman" panose="02020603050405020304" pitchFamily="18" charset="0"/>
                          <a:ea typeface="Times New Roman" panose="02020603050405020304" pitchFamily="18" charset="0"/>
                        </a:rPr>
                        <a:t> to an uncorrelated new value on downlink and uplink to new values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a:solidFill>
                            <a:srgbClr val="000000"/>
                          </a:solidFill>
                          <a:effectLst/>
                          <a:latin typeface="Times New Roman" panose="02020603050405020304" pitchFamily="18" charset="0"/>
                          <a:ea typeface="Times New Roman" panose="02020603050405020304" pitchFamily="18" charset="0"/>
                        </a:rPr>
                        <a:t>to change the CPE Client’s AID </a:t>
                      </a:r>
                      <a:r>
                        <a:rPr lang="en-US" sz="1000" kern="1200">
                          <a:solidFill>
                            <a:srgbClr val="000000"/>
                          </a:solidFill>
                          <a:effectLst/>
                          <a:latin typeface="Times New Roman" panose="02020603050405020304" pitchFamily="18" charset="0"/>
                          <a:ea typeface="Times New Roman" panose="02020603050405020304" pitchFamily="18" charset="0"/>
                        </a:rPr>
                        <a:t>to an uncorrelated new value in </a:t>
                      </a:r>
                      <a:r>
                        <a:rPr lang="en-US" sz="1000" kern="1200">
                          <a:solidFill>
                            <a:srgbClr val="000000"/>
                          </a:solidFill>
                          <a:effectLst/>
                          <a:latin typeface="Times New Roman" panose="02020603050405020304" pitchFamily="18" charset="0"/>
                          <a:ea typeface="MS Gothic" panose="020B0609070205080204" pitchFamily="49" charset="-128"/>
                        </a:rPr>
                        <a:t>Associate STA State 4</a:t>
                      </a:r>
                      <a:r>
                        <a:rPr lang="en-US" sz="1000" kern="1200">
                          <a:solidFill>
                            <a:srgbClr val="000000"/>
                          </a:solidFill>
                          <a:effectLst/>
                          <a:latin typeface="Times New Roman" panose="02020603050405020304" pitchFamily="18" charset="0"/>
                          <a:ea typeface="Times New Roman" panose="02020603050405020304" pitchFamily="18" charset="0"/>
                        </a:rPr>
                        <a:t>,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411554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072067567"/>
              </p:ext>
            </p:extLst>
          </p:nvPr>
        </p:nvGraphicFramePr>
        <p:xfrm>
          <a:off x="565484" y="2690268"/>
          <a:ext cx="7896006" cy="3505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private MAC address that is used  by the 11bi non-AP STA or 11bi non-AP MLD for the DS and can be different for different ESS. </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a:t>
                      </a:r>
                      <a:r>
                        <a:rPr lang="en-US" sz="1000">
                          <a:solidFill>
                            <a:srgbClr val="000000"/>
                          </a:solidFill>
                          <a:effectLst/>
                          <a:latin typeface="Times New Roman" panose="02020603050405020304" pitchFamily="18" charset="0"/>
                          <a:ea typeface="Times New Roman" panose="02020603050405020304" pitchFamily="18" charset="0"/>
                        </a:rPr>
                        <a:t>– 22/109r3</a:t>
                      </a:r>
                      <a:r>
                        <a:rPr lang="en-US" sz="1000" kern="1200">
                          <a:solidFill>
                            <a:srgbClr val="000000"/>
                          </a:solidFill>
                          <a:effectLst/>
                          <a:latin typeface="Times New Roman" panose="02020603050405020304" pitchFamily="18" charset="0"/>
                          <a:ea typeface="Times New Roman" panose="02020603050405020304" pitchFamily="18" charset="0"/>
                        </a:rPr>
                        <a:t> </a:t>
                      </a:r>
                      <a:r>
                        <a:rPr lang="en-US" sz="1000">
                          <a:solidFill>
                            <a:srgbClr val="000000"/>
                          </a:solidFill>
                          <a:effectLst/>
                          <a:latin typeface="Times New Roman" panose="02020603050405020304" pitchFamily="18" charset="0"/>
                          <a:ea typeface="Times New Roman" panose="02020603050405020304" pitchFamily="18" charset="0"/>
                        </a:rPr>
                        <a:t>(10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carry the private MAC address of 11bi non-AP STA or 11bi non-AP MLD in protected (Re)Association Request frame</a:t>
                      </a:r>
                      <a:r>
                        <a:rPr lang="en-US" sz="1000" kern="1200">
                          <a:solidFill>
                            <a:srgbClr val="000000"/>
                          </a:solidFill>
                          <a:effectLst/>
                          <a:latin typeface="Times New Roman" panose="02020603050405020304" pitchFamily="18" charset="0"/>
                          <a:ea typeface="MS Gothic" panose="020B0609070205080204" pitchFamily="49" charset="-128"/>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r>
                        <a:rPr lang="en-US" sz="100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099804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183267839"/>
              </p:ext>
            </p:extLst>
          </p:nvPr>
        </p:nvGraphicFramePr>
        <p:xfrm>
          <a:off x="509337" y="2995066"/>
          <a:ext cx="7896006" cy="1066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Requirement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the CPE Client’s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transmit and receive other </a:t>
                      </a:r>
                      <a:r>
                        <a:rPr lang="en-US"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a:t>
                      </a:r>
                      <a:r>
                        <a:rPr lang="en-US" sz="1000" kern="1200" dirty="0">
                          <a:solidFill>
                            <a:srgbClr val="000000"/>
                          </a:solidFill>
                          <a:effectLst/>
                          <a:latin typeface="Times New Roman" panose="02020603050405020304" pitchFamily="18" charset="0"/>
                          <a:ea typeface="MS Gothic" panose="020B0609070205080204" pitchFamily="49" charset="-128"/>
                        </a:rPr>
                        <a:t>in SA and DA in protected form on both the downlink and uplink.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344483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133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(9 March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234565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64079769"/>
              </p:ext>
            </p:extLst>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341700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809165844"/>
              </p:ext>
            </p:extLst>
          </p:nvPr>
        </p:nvGraphicFramePr>
        <p:xfrm>
          <a:off x="509337" y="2794541"/>
          <a:ext cx="7896006" cy="2895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the transmitted TID to an uncorrelated new value on downlink and uplink to new values in Associate STA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3633247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67919818"/>
              </p:ext>
            </p:extLst>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2263007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r>
              <a:rPr lang="en-US" sz="1400" dirty="0"/>
              <a:t>No requirements related to I8 proposed yet</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14,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(17 participants)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Doc 623r0 – for discussion</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 covered, postponed to next teleconference)Review requirements from Requirements document, 21-1848/r6,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Today’s goal is to cover requirements related to Issues 1-3</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Goals for later sessions will be set based on progress in present meeting.</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547658588"/>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(21 participants)</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21,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12802</TotalTime>
  <Words>5051</Words>
  <Application>Microsoft Office PowerPoint</Application>
  <PresentationFormat>On-screen Show (4:3)</PresentationFormat>
  <Paragraphs>720</Paragraphs>
  <Slides>34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21, 2022 </vt:lpstr>
      <vt:lpstr>Requirements related to Issue 1 Protecting password identifiers</vt:lpstr>
      <vt:lpstr>Requirements related to Issue 2 Avoid element fingerprint BPE = BSS Privacy Enhanced</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April 14, 2022 </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178</cp:revision>
  <dcterms:modified xsi:type="dcterms:W3CDTF">2022-04-21T14:00:37Z</dcterms:modified>
</cp:coreProperties>
</file>