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6"/>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76" r:id="rId17"/>
    <p:sldId id="2377" r:id="rId18"/>
    <p:sldId id="2378" r:id="rId19"/>
    <p:sldId id="2388" r:id="rId20"/>
    <p:sldId id="2389" r:id="rId21"/>
    <p:sldId id="2379" r:id="rId22"/>
    <p:sldId id="2380" r:id="rId23"/>
    <p:sldId id="2381" r:id="rId24"/>
    <p:sldId id="2382" r:id="rId25"/>
    <p:sldId id="2383" r:id="rId26"/>
    <p:sldId id="2384" r:id="rId27"/>
    <p:sldId id="2390" r:id="rId28"/>
    <p:sldId id="2385" r:id="rId29"/>
    <p:sldId id="2386" r:id="rId30"/>
    <p:sldId id="2387" r:id="rId31"/>
    <p:sldId id="2375" r:id="rId32"/>
    <p:sldId id="2373" r:id="rId33"/>
    <p:sldId id="293" r:id="rId34"/>
    <p:sldId id="267" r:id="rId35"/>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94" d="100"/>
          <a:sy n="94" d="100"/>
        </p:scale>
        <p:origin x="63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239FF26E-08A0-467B-9CCA-80F9C2E8C7A8}"/>
    <pc:docChg chg="modSld">
      <pc:chgData name="Ansley, Carol (CCI-Atlanta)" userId="cbcdc21a-90c4-4b2f-81f7-da4165205229" providerId="ADAL" clId="{239FF26E-08A0-467B-9CCA-80F9C2E8C7A8}" dt="2022-04-21T12:17:45.929" v="81" actId="20577"/>
      <pc:docMkLst>
        <pc:docMk/>
      </pc:docMkLst>
      <pc:sldChg chg="modSp mod">
        <pc:chgData name="Ansley, Carol (CCI-Atlanta)" userId="cbcdc21a-90c4-4b2f-81f7-da4165205229" providerId="ADAL" clId="{239FF26E-08A0-467B-9CCA-80F9C2E8C7A8}" dt="2022-04-21T12:17:45.929" v="81" actId="20577"/>
        <pc:sldMkLst>
          <pc:docMk/>
          <pc:sldMk cId="37899898" sldId="2376"/>
        </pc:sldMkLst>
        <pc:spChg chg="mod">
          <ac:chgData name="Ansley, Carol (CCI-Atlanta)" userId="cbcdc21a-90c4-4b2f-81f7-da4165205229" providerId="ADAL" clId="{239FF26E-08A0-467B-9CCA-80F9C2E8C7A8}" dt="2022-04-21T12:17:45.929" v="81" actId="20577"/>
          <ac:spMkLst>
            <pc:docMk/>
            <pc:sldMk cId="37899898" sldId="2376"/>
            <ac:spMk id="3" creationId="{D9119F4E-FC06-F646-87EB-EF12912A7052}"/>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043876"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April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0622r4</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April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2022-04-21</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April 21,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approval – </a:t>
            </a:r>
            <a:r>
              <a:rPr lang="en-US" sz="1600" strike="sngStrike" spc="-1" dirty="0">
                <a:latin typeface="Times New Roman" panose="02020603050405020304" pitchFamily="18" charset="0"/>
                <a:cs typeface="Times New Roman" panose="02020603050405020304" pitchFamily="18" charset="0"/>
                <a:sym typeface="Arial"/>
              </a:rPr>
              <a:t>approved by unanimous consent (xx participants)</a:t>
            </a:r>
          </a:p>
          <a:p>
            <a:pPr lvl="1">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Review requirements from Requirements document, 21-1848</a:t>
            </a:r>
            <a:r>
              <a:rPr lang="en-US" sz="1600" spc="-1">
                <a:latin typeface="Times New Roman" panose="02020603050405020304" pitchFamily="18" charset="0"/>
                <a:cs typeface="Times New Roman" panose="02020603050405020304" pitchFamily="18" charset="0"/>
                <a:sym typeface="Arial"/>
              </a:rPr>
              <a:t>/r7, </a:t>
            </a:r>
            <a:r>
              <a:rPr lang="en-US" sz="1600" spc="-1" dirty="0">
                <a:latin typeface="Times New Roman" panose="02020603050405020304" pitchFamily="18" charset="0"/>
                <a:cs typeface="Times New Roman" panose="02020603050405020304" pitchFamily="18" charset="0"/>
                <a:sym typeface="Arial"/>
              </a:rPr>
              <a:t>and straw poll to determine requirements with broad agreement (See following slides).</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Goal for today is to walk through proposed requirements from Issues 1-3.</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Goals for later sessions will be set based on progress in present meeting.</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a:t>
            </a:r>
            <a:endParaRPr lang="en-US" dirty="0"/>
          </a:p>
          <a:p>
            <a:endParaRPr lang="en-US" dirty="0"/>
          </a:p>
          <a:p>
            <a:endParaRPr lang="en-US" dirty="0"/>
          </a:p>
        </p:txBody>
      </p:sp>
    </p:spTree>
    <p:extLst>
      <p:ext uri="{BB962C8B-B14F-4D97-AF65-F5344CB8AC3E}">
        <p14:creationId xmlns:p14="http://schemas.microsoft.com/office/powerpoint/2010/main" val="37899898"/>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1</a:t>
            </a:r>
            <a:br>
              <a:rPr lang="en-US" dirty="0"/>
            </a:br>
            <a:r>
              <a:rPr lang="en-US" dirty="0"/>
              <a:t>Protecting password identifiers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lstStyle/>
          <a:p>
            <a:r>
              <a:rPr lang="en-US" dirty="0"/>
              <a:t>Password identifiers are currently passed in the clear</a:t>
            </a:r>
          </a:p>
          <a:p>
            <a:endParaRPr lang="en-US" dirty="0"/>
          </a:p>
          <a:p>
            <a:r>
              <a:rPr lang="en-US" dirty="0"/>
              <a:t>Current requirements related to I1</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660408214"/>
              </p:ext>
            </p:extLst>
          </p:nvPr>
        </p:nvGraphicFramePr>
        <p:xfrm>
          <a:off x="623637" y="3099343"/>
          <a:ext cx="7896006" cy="21336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1</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authentication exchanges between CPE Clients and CPE AP use identical SAE credentials or distinct SAE credentials (where a CPE AP supports multiple SAE credentials).</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- 22/107r2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(9 March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reassociation exchanges between CPE Clients and CPE APs use identical PMK or distinct PMK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31760720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2</a:t>
            </a:r>
            <a:br>
              <a:rPr lang="en-US" dirty="0"/>
            </a:br>
            <a:r>
              <a:rPr lang="en-US"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09713824"/>
              </p:ext>
            </p:extLst>
          </p:nvPr>
        </p:nvGraphicFramePr>
        <p:xfrm>
          <a:off x="509337" y="2497764"/>
          <a:ext cx="7896006" cy="35052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minimal set of Elements for transmission by a CPE Client in </a:t>
                      </a:r>
                      <a:r>
                        <a:rPr lang="en-US" sz="1000" b="1" kern="1200" dirty="0">
                          <a:solidFill>
                            <a:srgbClr val="000000"/>
                          </a:solidFill>
                          <a:effectLst/>
                          <a:latin typeface="Times New Roman" panose="02020603050405020304" pitchFamily="18" charset="0"/>
                          <a:ea typeface="Times New Roman" panose="02020603050405020304" pitchFamily="18" charset="0"/>
                        </a:rPr>
                        <a:t>a probe request </a:t>
                      </a:r>
                      <a:r>
                        <a:rPr lang="en-US" sz="1000" kern="1200" dirty="0">
                          <a:solidFill>
                            <a:srgbClr val="000000"/>
                          </a:solidFill>
                          <a:effectLst/>
                          <a:latin typeface="Times New Roman" panose="02020603050405020304" pitchFamily="18" charset="0"/>
                          <a:ea typeface="Times New Roman" panose="02020603050405020304" pitchFamily="18" charset="0"/>
                        </a:rPr>
                        <a:t>prior to authentication.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a:solidFill>
                            <a:srgbClr val="000000"/>
                          </a:solidFill>
                          <a:effectLst/>
                          <a:latin typeface="Times New Roman" panose="02020603050405020304" pitchFamily="18" charset="0"/>
                          <a:ea typeface="Times New Roman" panose="02020603050405020304" pitchFamily="18" charset="0"/>
                        </a:rPr>
                        <a:t>to establish keys from an Authentication exchange </a:t>
                      </a:r>
                      <a:r>
                        <a:rPr lang="en-US" sz="1000" kern="1200">
                          <a:solidFill>
                            <a:srgbClr val="000000"/>
                          </a:solidFill>
                          <a:effectLst/>
                          <a:latin typeface="Times New Roman" panose="02020603050405020304" pitchFamily="18" charset="0"/>
                          <a:ea typeface="Times New Roman" panose="02020603050405020304" pitchFamily="18" charset="0"/>
                        </a:rPr>
                        <a:t>which can then be used to protect the (Re)Association Request/Response.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5</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a:solidFill>
                            <a:srgbClr val="000000"/>
                          </a:solidFill>
                          <a:effectLst/>
                          <a:latin typeface="Times New Roman" panose="02020603050405020304" pitchFamily="18" charset="0"/>
                          <a:ea typeface="Times New Roman" panose="02020603050405020304" pitchFamily="18" charset="0"/>
                        </a:rPr>
                        <a:t>to</a:t>
                      </a:r>
                      <a:r>
                        <a:rPr lang="en-US" sz="1000" kern="1200">
                          <a:solidFill>
                            <a:srgbClr val="000000"/>
                          </a:solidFill>
                          <a:effectLst/>
                          <a:latin typeface="Times New Roman" panose="02020603050405020304" pitchFamily="18" charset="0"/>
                          <a:ea typeface="Times New Roman" panose="02020603050405020304" pitchFamily="18" charset="0"/>
                        </a:rPr>
                        <a:t> </a:t>
                      </a:r>
                      <a:r>
                        <a:rPr lang="en-US" sz="1000" b="1" kern="1200">
                          <a:solidFill>
                            <a:srgbClr val="000000"/>
                          </a:solidFill>
                          <a:effectLst/>
                          <a:latin typeface="Times New Roman" panose="02020603050405020304" pitchFamily="18" charset="0"/>
                          <a:ea typeface="Times New Roman" panose="02020603050405020304" pitchFamily="18" charset="0"/>
                        </a:rPr>
                        <a:t>protect the (Re)Association Request/Response</a:t>
                      </a: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the BPE AP to refrain from transmitting Beacon frames containing elements except TBD element(s).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 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20</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for the 11bi non-AP STA to refrain from transmitting Probe Request frames containing elements except TBD element(s)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r>
                        <a:rPr lang="en-US" sz="1000">
                          <a:solidFill>
                            <a:srgbClr val="000000"/>
                          </a:solidFill>
                          <a:effectLst/>
                          <a:latin typeface="Times New Roman" panose="02020603050405020304" pitchFamily="18" charset="0"/>
                          <a:ea typeface="Times New Roman" panose="02020603050405020304" pitchFamily="18" charset="0"/>
                        </a:rPr>
                        <a:t>– 22/109r3</a:t>
                      </a: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(10 March 2022; SP Y15, N7, A14)</a:t>
                      </a: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21</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to protect the Frame Body field of the (Re)Association Request frame</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r>
                        <a:rPr lang="en-US" sz="1000">
                          <a:solidFill>
                            <a:srgbClr val="000000"/>
                          </a:solidFill>
                          <a:effectLst/>
                          <a:latin typeface="Times New Roman" panose="02020603050405020304" pitchFamily="18" charset="0"/>
                          <a:ea typeface="Times New Roman" panose="02020603050405020304" pitchFamily="18" charset="0"/>
                        </a:rPr>
                        <a:t>– 22/109r3 (10 March 2022)</a:t>
                      </a:r>
                    </a:p>
                  </a:txBody>
                  <a:tcPr marL="68580" marR="68580" marT="0" marB="0"/>
                </a:tc>
                <a:extLst>
                  <a:ext uri="{0D108BD9-81ED-4DB2-BD59-A6C34878D82A}">
                    <a16:rowId xmlns:a16="http://schemas.microsoft.com/office/drawing/2014/main" val="2099780037"/>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to protect the Frame Body field of the (Re)Association Response frame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a:t>
                      </a:r>
                    </a:p>
                  </a:txBody>
                  <a:tcPr marL="68580" marR="68580" marT="0" marB="0"/>
                </a:tc>
                <a:extLst>
                  <a:ext uri="{0D108BD9-81ED-4DB2-BD59-A6C34878D82A}">
                    <a16:rowId xmlns:a16="http://schemas.microsoft.com/office/drawing/2014/main" val="926839400"/>
                  </a:ext>
                </a:extLst>
              </a:tr>
            </a:tbl>
          </a:graphicData>
        </a:graphic>
      </p:graphicFrame>
    </p:spTree>
    <p:extLst>
      <p:ext uri="{BB962C8B-B14F-4D97-AF65-F5344CB8AC3E}">
        <p14:creationId xmlns:p14="http://schemas.microsoft.com/office/powerpoint/2010/main" val="21962059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2</a:t>
            </a:r>
            <a:br>
              <a:rPr lang="en-US" dirty="0"/>
            </a:br>
            <a:r>
              <a:rPr lang="en-US"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3489848349"/>
              </p:ext>
            </p:extLst>
          </p:nvPr>
        </p:nvGraphicFramePr>
        <p:xfrm>
          <a:off x="509337" y="2497764"/>
          <a:ext cx="7896006" cy="19812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Unicast management frames between CPE AP and assocaited CPE Client are encrypted.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CPE Client to reset the scrambled when its MAC address is changed in Associate STA State 4,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I2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28</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CPE Aps and CPE Clients to use different MAC addresses for ongoing sensing measurements and dta transmissions.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29</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 bi shall define a mechanism to protect transmitted sensing measurement frames against eavesdropper sensing estimations, i.e., the frames are protected from the eavesdroppers to perform sensing or ranging from the received frames.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3844757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April/May Teleconferences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2</a:t>
            </a:r>
            <a:br>
              <a:rPr lang="en-US" dirty="0"/>
            </a:br>
            <a:r>
              <a:rPr lang="en-US"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3471566637"/>
              </p:ext>
            </p:extLst>
          </p:nvPr>
        </p:nvGraphicFramePr>
        <p:xfrm>
          <a:off x="509337" y="2497764"/>
          <a:ext cx="7896006" cy="3352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34</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the BPE AP to transmit encrypted management frames.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I6</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randomize Beacon transmission times.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I6</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the BPE Client and BPE AP to fast active and passive scan available PBE APs in the channel.</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I6</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new RNR element to include obfuscated BPE AP identifiers for out-of-the-band discovery of the BPE AP.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I6</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38</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11bi shall define a mechanism to obfuscate affiliated BPE APs parameters so that eavesdropping STAs cannot determine that they belong to the same AP MLD.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I6</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42</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BPE-F-111bi shall define a mechanism for BPE APs and BPE Clients to use different MAC addresses for ongoing sensing measurements and data transmissions.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I6, I7,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12843607"/>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43</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protect transmitted sensing measurement frames against eavesdropper sensing estimations, i.e., the frames are protected from the eavesdroppers to perform sensing or ranging from the received frames.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I6, I7,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517016185"/>
                  </a:ext>
                </a:extLst>
              </a:tr>
            </a:tbl>
          </a:graphicData>
        </a:graphic>
      </p:graphicFrame>
    </p:spTree>
    <p:extLst>
      <p:ext uri="{BB962C8B-B14F-4D97-AF65-F5344CB8AC3E}">
        <p14:creationId xmlns:p14="http://schemas.microsoft.com/office/powerpoint/2010/main" val="3959967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(first page)</a:t>
            </a:r>
          </a:p>
          <a:p>
            <a:pPr marL="0" indent="0">
              <a:buNone/>
            </a:pPr>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470683406"/>
              </p:ext>
            </p:extLst>
          </p:nvPr>
        </p:nvGraphicFramePr>
        <p:xfrm>
          <a:off x="509337" y="2690268"/>
          <a:ext cx="7896006" cy="3352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CPE Client </a:t>
                      </a:r>
                      <a:r>
                        <a:rPr lang="en-US" sz="1000" b="1" kern="1200">
                          <a:solidFill>
                            <a:srgbClr val="000000"/>
                          </a:solidFill>
                          <a:effectLst/>
                          <a:latin typeface="Times New Roman" panose="02020603050405020304" pitchFamily="18" charset="0"/>
                          <a:ea typeface="MS Gothic" panose="020B0609070205080204" pitchFamily="49" charset="-128"/>
                        </a:rPr>
                        <a:t>to change its own OTA MAC Address </a:t>
                      </a:r>
                      <a:r>
                        <a:rPr lang="en-US" sz="1000" kern="1200">
                          <a:solidFill>
                            <a:srgbClr val="000000"/>
                          </a:solidFill>
                          <a:effectLst/>
                          <a:latin typeface="Times New Roman" panose="02020603050405020304" pitchFamily="18" charset="0"/>
                          <a:ea typeface="MS Gothic" panose="020B0609070205080204" pitchFamily="49" charset="-128"/>
                        </a:rPr>
                        <a:t>when reassociating from a CPE AP to another CPE AP</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CPE Client to initiate </a:t>
                      </a:r>
                      <a:r>
                        <a:rPr lang="en-US" sz="1000" b="1" kern="1200">
                          <a:solidFill>
                            <a:srgbClr val="000000"/>
                          </a:solidFill>
                          <a:effectLst/>
                          <a:latin typeface="Times New Roman" panose="02020603050405020304" pitchFamily="18" charset="0"/>
                          <a:ea typeface="MS Gothic" panose="020B0609070205080204" pitchFamily="49" charset="-128"/>
                        </a:rPr>
                        <a:t>changing</a:t>
                      </a:r>
                      <a:r>
                        <a:rPr lang="en-US" sz="1000" kern="1200">
                          <a:solidFill>
                            <a:srgbClr val="000000"/>
                          </a:solidFill>
                          <a:effectLst/>
                          <a:latin typeface="Times New Roman" panose="02020603050405020304" pitchFamily="18" charset="0"/>
                          <a:ea typeface="MS Gothic" panose="020B0609070205080204" pitchFamily="49" charset="-128"/>
                        </a:rPr>
                        <a:t> </a:t>
                      </a:r>
                      <a:r>
                        <a:rPr lang="en-US" sz="1000" b="1" kern="1200">
                          <a:solidFill>
                            <a:srgbClr val="000000"/>
                          </a:solidFill>
                          <a:effectLst/>
                          <a:latin typeface="Times New Roman" panose="02020603050405020304" pitchFamily="18" charset="0"/>
                          <a:ea typeface="MS Gothic" panose="020B0609070205080204" pitchFamily="49" charset="-128"/>
                        </a:rPr>
                        <a:t>its own OTA MAC Address </a:t>
                      </a:r>
                      <a:r>
                        <a:rPr lang="en-US" sz="1000" kern="1200">
                          <a:solidFill>
                            <a:srgbClr val="000000"/>
                          </a:solidFill>
                          <a:effectLst/>
                          <a:latin typeface="Times New Roman" panose="02020603050405020304" pitchFamily="18" charset="0"/>
                          <a:ea typeface="MS Gothic" panose="020B0609070205080204" pitchFamily="49" charset="-128"/>
                        </a:rPr>
                        <a:t>used with a CPE AP in Associate STA State 4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CPE AP to initiate </a:t>
                      </a:r>
                      <a:r>
                        <a:rPr lang="en-US" sz="1000" b="1" kern="1200">
                          <a:solidFill>
                            <a:srgbClr val="000000"/>
                          </a:solidFill>
                          <a:effectLst/>
                          <a:latin typeface="Times New Roman" panose="02020603050405020304" pitchFamily="18" charset="0"/>
                          <a:ea typeface="MS Gothic" panose="020B0609070205080204" pitchFamily="49" charset="-128"/>
                        </a:rPr>
                        <a:t>changing the OTA MAC Addresses of all associated CPE Client’s </a:t>
                      </a:r>
                      <a:r>
                        <a:rPr lang="en-US" sz="1000" kern="1200">
                          <a:solidFill>
                            <a:srgbClr val="000000"/>
                          </a:solidFill>
                          <a:effectLst/>
                          <a:latin typeface="Times New Roman" panose="02020603050405020304" pitchFamily="18" charset="0"/>
                          <a:ea typeface="MS Gothic" panose="020B0609070205080204" pitchFamily="49" charset="-128"/>
                        </a:rPr>
                        <a:t>in the BSS (those CPE Clients in Associate STA State 4) simultaneously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9</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a:solidFill>
                            <a:srgbClr val="000000"/>
                          </a:solidFill>
                          <a:effectLst/>
                          <a:latin typeface="Times New Roman" panose="02020603050405020304" pitchFamily="18" charset="0"/>
                          <a:ea typeface="Times New Roman" panose="02020603050405020304" pitchFamily="18" charset="0"/>
                        </a:rPr>
                        <a:t>to change the transmitted SN</a:t>
                      </a:r>
                      <a:r>
                        <a:rPr lang="en-US" sz="1000" kern="1200">
                          <a:solidFill>
                            <a:srgbClr val="000000"/>
                          </a:solidFill>
                          <a:effectLst/>
                          <a:latin typeface="Times New Roman" panose="02020603050405020304" pitchFamily="18" charset="0"/>
                          <a:ea typeface="Times New Roman" panose="02020603050405020304" pitchFamily="18" charset="0"/>
                        </a:rPr>
                        <a:t> to an uncorrelated new value on downlink and uplink to new values in </a:t>
                      </a:r>
                      <a:r>
                        <a:rPr lang="en-US" sz="1000" kern="1200">
                          <a:solidFill>
                            <a:srgbClr val="000000"/>
                          </a:solidFill>
                          <a:effectLst/>
                          <a:latin typeface="Times New Roman" panose="02020603050405020304" pitchFamily="18" charset="0"/>
                          <a:ea typeface="MS Gothic" panose="020B0609070205080204" pitchFamily="49" charset="-128"/>
                        </a:rPr>
                        <a:t>Associate STA State 4</a:t>
                      </a:r>
                      <a:r>
                        <a:rPr lang="en-US" sz="1000" kern="1200">
                          <a:solidFill>
                            <a:srgbClr val="000000"/>
                          </a:solidFill>
                          <a:effectLst/>
                          <a:latin typeface="Times New Roman" panose="02020603050405020304" pitchFamily="18" charset="0"/>
                          <a:ea typeface="Times New Roman" panose="02020603050405020304" pitchFamily="18" charset="0"/>
                        </a:rPr>
                        <a:t>,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10</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a:solidFill>
                            <a:srgbClr val="000000"/>
                          </a:solidFill>
                          <a:effectLst/>
                          <a:latin typeface="Times New Roman" panose="02020603050405020304" pitchFamily="18" charset="0"/>
                          <a:ea typeface="Times New Roman" panose="02020603050405020304" pitchFamily="18" charset="0"/>
                        </a:rPr>
                        <a:t>to change the transmitted PN</a:t>
                      </a:r>
                      <a:r>
                        <a:rPr lang="en-US" sz="1000" kern="1200">
                          <a:solidFill>
                            <a:srgbClr val="000000"/>
                          </a:solidFill>
                          <a:effectLst/>
                          <a:latin typeface="Times New Roman" panose="02020603050405020304" pitchFamily="18" charset="0"/>
                          <a:ea typeface="Times New Roman" panose="02020603050405020304" pitchFamily="18" charset="0"/>
                        </a:rPr>
                        <a:t> to an uncorrelated new value on downlink and uplink to new values in </a:t>
                      </a:r>
                      <a:r>
                        <a:rPr lang="en-US" sz="1000" kern="1200">
                          <a:solidFill>
                            <a:srgbClr val="000000"/>
                          </a:solidFill>
                          <a:effectLst/>
                          <a:latin typeface="Times New Roman" panose="02020603050405020304" pitchFamily="18" charset="0"/>
                          <a:ea typeface="MS Gothic" panose="020B0609070205080204" pitchFamily="49" charset="-128"/>
                        </a:rPr>
                        <a:t>Associate STA State 4</a:t>
                      </a:r>
                      <a:r>
                        <a:rPr lang="en-US" sz="1000" kern="1200">
                          <a:solidFill>
                            <a:srgbClr val="000000"/>
                          </a:solidFill>
                          <a:effectLst/>
                          <a:latin typeface="Times New Roman" panose="02020603050405020304" pitchFamily="18" charset="0"/>
                          <a:ea typeface="Times New Roman" panose="02020603050405020304" pitchFamily="18" charset="0"/>
                        </a:rPr>
                        <a:t>,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11</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a:solidFill>
                            <a:srgbClr val="000000"/>
                          </a:solidFill>
                          <a:effectLst/>
                          <a:latin typeface="Times New Roman" panose="02020603050405020304" pitchFamily="18" charset="0"/>
                          <a:ea typeface="Times New Roman" panose="02020603050405020304" pitchFamily="18" charset="0"/>
                        </a:rPr>
                        <a:t>to change the CPE Client’s AID </a:t>
                      </a:r>
                      <a:r>
                        <a:rPr lang="en-US" sz="1000" kern="1200">
                          <a:solidFill>
                            <a:srgbClr val="000000"/>
                          </a:solidFill>
                          <a:effectLst/>
                          <a:latin typeface="Times New Roman" panose="02020603050405020304" pitchFamily="18" charset="0"/>
                          <a:ea typeface="Times New Roman" panose="02020603050405020304" pitchFamily="18" charset="0"/>
                        </a:rPr>
                        <a:t>to an uncorrelated new value in </a:t>
                      </a:r>
                      <a:r>
                        <a:rPr lang="en-US" sz="1000" kern="1200">
                          <a:solidFill>
                            <a:srgbClr val="000000"/>
                          </a:solidFill>
                          <a:effectLst/>
                          <a:latin typeface="Times New Roman" panose="02020603050405020304" pitchFamily="18" charset="0"/>
                          <a:ea typeface="MS Gothic" panose="020B0609070205080204" pitchFamily="49" charset="-128"/>
                        </a:rPr>
                        <a:t>Associate STA State 4</a:t>
                      </a:r>
                      <a:r>
                        <a:rPr lang="en-US" sz="1000" kern="1200">
                          <a:solidFill>
                            <a:srgbClr val="000000"/>
                          </a:solidFill>
                          <a:effectLst/>
                          <a:latin typeface="Times New Roman" panose="02020603050405020304" pitchFamily="18" charset="0"/>
                          <a:ea typeface="Times New Roman" panose="02020603050405020304" pitchFamily="18" charset="0"/>
                        </a:rPr>
                        <a:t>,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2099780037"/>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to establish the CPE Client’s DS MAC Address without the CPE Client’s DS MAC Address being transmitted in the clear.</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926839400"/>
                  </a:ext>
                </a:extLst>
              </a:tr>
            </a:tbl>
          </a:graphicData>
        </a:graphic>
      </p:graphicFrame>
    </p:spTree>
    <p:extLst>
      <p:ext uri="{BB962C8B-B14F-4D97-AF65-F5344CB8AC3E}">
        <p14:creationId xmlns:p14="http://schemas.microsoft.com/office/powerpoint/2010/main" val="14115544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 (</a:t>
            </a:r>
            <a:r>
              <a:rPr lang="en-US" dirty="0" err="1"/>
              <a:t>con’t</a:t>
            </a:r>
            <a:r>
              <a:rPr lang="en-US" dirty="0"/>
              <a:t>)</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(second page)</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072067567"/>
              </p:ext>
            </p:extLst>
          </p:nvPr>
        </p:nvGraphicFramePr>
        <p:xfrm>
          <a:off x="565484" y="2690268"/>
          <a:ext cx="7896006" cy="35052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23</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private MAC address that is used  by the 11bi non-AP STA or 11bi non-AP MLD for the DS and can be different for different ESS. </a:t>
                      </a:r>
                      <a:endParaRPr lang="en-US" sz="1000">
                        <a:solidFill>
                          <a:srgbClr val="000000"/>
                        </a:solidFill>
                        <a:effectLst/>
                        <a:latin typeface="Times New Roman" panose="02020603050405020304" pitchFamily="18" charset="0"/>
                        <a:ea typeface="Times New Roman" panose="02020603050405020304" pitchFamily="18" charset="0"/>
                      </a:endParaRPr>
                    </a:p>
                    <a:p>
                      <a:pPr marL="342900" marR="0" lvl="0" indent="-342900" algn="just">
                        <a:lnSpc>
                          <a:spcPts val="1200"/>
                        </a:lnSpc>
                        <a:spcBef>
                          <a:spcPts val="1200"/>
                        </a:spcBef>
                        <a:spcAft>
                          <a:spcPts val="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22860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private MAC address of a 11bi non-AP STA or a 11bi non-AP MLD shall not be carried in the MAC header of the frame and shall not be carried in the frame body of a frame without protection</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lgn="just">
                        <a:lnSpc>
                          <a:spcPts val="1200"/>
                        </a:lnSpc>
                        <a:spcBef>
                          <a:spcPts val="1200"/>
                        </a:spcBef>
                        <a:spcAft>
                          <a:spcPts val="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457200" algn="l"/>
                          <a:tab pos="6858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if the frame is transmitted by the 11bi non-AP STA or any non-AP STA affiliated with the 11bi non-AP MLD or</a:t>
                      </a:r>
                      <a:endParaRPr lang="en-US" sz="1000">
                        <a:solidFill>
                          <a:srgbClr val="000000"/>
                        </a:solidFill>
                        <a:effectLst/>
                        <a:latin typeface="Times New Roman" panose="02020603050405020304" pitchFamily="18" charset="0"/>
                        <a:ea typeface="Times New Roman" panose="02020603050405020304" pitchFamily="18" charset="0"/>
                      </a:endParaRPr>
                    </a:p>
                    <a:p>
                      <a:pPr marL="742950" marR="0" lvl="1" indent="-285750" algn="just">
                        <a:lnSpc>
                          <a:spcPts val="1200"/>
                        </a:lnSpc>
                        <a:spcBef>
                          <a:spcPts val="1200"/>
                        </a:spcBef>
                        <a:spcAft>
                          <a:spcPts val="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457200" algn="l"/>
                          <a:tab pos="6858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if the frame is transmitted by the 11bi AP to the 11bi non-AP STA or by any AP affiliated with a 11bi AP MLD to any non-AP STA affiliated with the 11bi non-AP MLD</a:t>
                      </a:r>
                      <a:endParaRPr lang="en-US" sz="1000">
                        <a:solidFill>
                          <a:srgbClr val="000000"/>
                        </a:solidFill>
                        <a:effectLst/>
                        <a:latin typeface="Times New Roman" panose="02020603050405020304" pitchFamily="18" charset="0"/>
                        <a:ea typeface="Times New Roman" panose="02020603050405020304" pitchFamily="18" charset="0"/>
                      </a:endParaRPr>
                    </a:p>
                    <a:p>
                      <a:pPr marL="342900" marR="0" lvl="0" indent="-342900" algn="just">
                        <a:lnSpc>
                          <a:spcPts val="1200"/>
                        </a:lnSpc>
                        <a:spcBef>
                          <a:spcPts val="1200"/>
                        </a:spcBef>
                        <a:spcAft>
                          <a:spcPts val="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22860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11bi non-AP STA or 11bi non-AP MLD can decide the lifetime of the private MAC address </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a:t>
                      </a:r>
                      <a:r>
                        <a:rPr lang="en-US" sz="1000">
                          <a:solidFill>
                            <a:srgbClr val="000000"/>
                          </a:solidFill>
                          <a:effectLst/>
                          <a:latin typeface="Times New Roman" panose="02020603050405020304" pitchFamily="18" charset="0"/>
                          <a:ea typeface="Times New Roman" panose="02020603050405020304" pitchFamily="18" charset="0"/>
                        </a:rPr>
                        <a:t>– 22/109r3</a:t>
                      </a:r>
                      <a:r>
                        <a:rPr lang="en-US" sz="1000" kern="1200">
                          <a:solidFill>
                            <a:srgbClr val="000000"/>
                          </a:solidFill>
                          <a:effectLst/>
                          <a:latin typeface="Times New Roman" panose="02020603050405020304" pitchFamily="18" charset="0"/>
                          <a:ea typeface="Times New Roman" panose="02020603050405020304" pitchFamily="18" charset="0"/>
                        </a:rPr>
                        <a:t> </a:t>
                      </a:r>
                      <a:r>
                        <a:rPr lang="en-US" sz="1000">
                          <a:solidFill>
                            <a:srgbClr val="000000"/>
                          </a:solidFill>
                          <a:effectLst/>
                          <a:latin typeface="Times New Roman" panose="02020603050405020304" pitchFamily="18" charset="0"/>
                          <a:ea typeface="Times New Roman" panose="02020603050405020304" pitchFamily="18" charset="0"/>
                        </a:rPr>
                        <a:t>(10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to carry the private MAC address of 11bi non-AP STA or 11bi non-AP MLD in protected (Re)Association Request frame</a:t>
                      </a:r>
                      <a:r>
                        <a:rPr lang="en-US" sz="1000" kern="1200">
                          <a:solidFill>
                            <a:srgbClr val="000000"/>
                          </a:solidFill>
                          <a:effectLst/>
                          <a:latin typeface="Times New Roman" panose="02020603050405020304" pitchFamily="18" charset="0"/>
                          <a:ea typeface="MS Gothic" panose="020B0609070205080204" pitchFamily="49" charset="-128"/>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r>
                        <a:rPr lang="en-US" sz="1000">
                          <a:solidFill>
                            <a:srgbClr val="000000"/>
                          </a:solidFill>
                          <a:effectLst/>
                          <a:latin typeface="Times New Roman" panose="02020603050405020304" pitchFamily="18" charset="0"/>
                          <a:ea typeface="Times New Roman" panose="02020603050405020304" pitchFamily="18" charset="0"/>
                        </a:rPr>
                        <a:t>– 22/109r3 (10 March 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randomize over the air MAC address of the 11bi non-AP STA or 11bi non-AP MLD (carried in Address 1 field or Address 2 field of the MAC header) during BSS transition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a:t>
                      </a:r>
                    </a:p>
                  </a:txBody>
                  <a:tcPr marL="68580" marR="68580" marT="0" marB="0"/>
                </a:tc>
                <a:extLst>
                  <a:ext uri="{0D108BD9-81ED-4DB2-BD59-A6C34878D82A}">
                    <a16:rowId xmlns:a16="http://schemas.microsoft.com/office/drawing/2014/main" val="813791286"/>
                  </a:ext>
                </a:extLst>
              </a:tr>
            </a:tbl>
          </a:graphicData>
        </a:graphic>
      </p:graphicFrame>
    </p:spTree>
    <p:extLst>
      <p:ext uri="{BB962C8B-B14F-4D97-AF65-F5344CB8AC3E}">
        <p14:creationId xmlns:p14="http://schemas.microsoft.com/office/powerpoint/2010/main" val="10998042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4</a:t>
            </a:r>
            <a:br>
              <a:rPr lang="en-US" dirty="0"/>
            </a:br>
            <a:r>
              <a:rPr lang="en-US" dirty="0"/>
              <a:t>Tracking SA and DA OTA</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SA and DA sent in in the clear which may provide information that can be analyzed or tracked about wired devices or other STAs.</a:t>
            </a:r>
          </a:p>
          <a:p>
            <a:r>
              <a:rPr lang="en-US" sz="1200" dirty="0"/>
              <a:t>Current requirements related to I4</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183267839"/>
              </p:ext>
            </p:extLst>
          </p:nvPr>
        </p:nvGraphicFramePr>
        <p:xfrm>
          <a:off x="509337" y="2995066"/>
          <a:ext cx="7896006" cy="1066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Requirement</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transmit and receive the CPE Client’s </a:t>
                      </a:r>
                      <a:r>
                        <a:rPr lang="en-US" sz="1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DS MAC Address </a:t>
                      </a:r>
                      <a:r>
                        <a:rPr lang="en-US" sz="1000" kern="1200" dirty="0">
                          <a:solidFill>
                            <a:srgbClr val="000000"/>
                          </a:solidFill>
                          <a:effectLst/>
                          <a:latin typeface="Times New Roman" panose="02020603050405020304" pitchFamily="18" charset="0"/>
                          <a:ea typeface="MS Gothic" panose="020B0609070205080204" pitchFamily="49" charset="-128"/>
                        </a:rPr>
                        <a:t>in SA and DA in protected form on both the downlink and uplink.</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transmit and receive other </a:t>
                      </a:r>
                      <a:r>
                        <a:rPr lang="en-US" sz="1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DS MAC Addresses </a:t>
                      </a:r>
                      <a:r>
                        <a:rPr lang="en-US" sz="1000" kern="1200" dirty="0">
                          <a:solidFill>
                            <a:srgbClr val="000000"/>
                          </a:solidFill>
                          <a:effectLst/>
                          <a:latin typeface="Times New Roman" panose="02020603050405020304" pitchFamily="18" charset="0"/>
                          <a:ea typeface="MS Gothic" panose="020B0609070205080204" pitchFamily="49" charset="-128"/>
                        </a:rPr>
                        <a:t>in SA and DA in protected form on both the downlink and uplink.</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139679148"/>
                  </a:ext>
                </a:extLst>
              </a:tr>
            </a:tbl>
          </a:graphicData>
        </a:graphic>
      </p:graphicFrame>
    </p:spTree>
    <p:extLst>
      <p:ext uri="{BB962C8B-B14F-4D97-AF65-F5344CB8AC3E}">
        <p14:creationId xmlns:p14="http://schemas.microsoft.com/office/powerpoint/2010/main" val="34448327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5</a:t>
            </a:r>
            <a:br>
              <a:rPr lang="en-US" dirty="0"/>
            </a:br>
            <a:r>
              <a:rPr lang="en-US" sz="2700" dirty="0"/>
              <a:t>Protecting authentication identifiers and key identifiers</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lstStyle/>
          <a:p>
            <a:r>
              <a:rPr lang="en-US" sz="1800" b="0" dirty="0"/>
              <a:t>Frames sent prior to PTK establishment contain unprotected long-term key identifiers</a:t>
            </a:r>
            <a:endParaRPr lang="en-US" dirty="0"/>
          </a:p>
          <a:p>
            <a:r>
              <a:rPr lang="en-US" dirty="0"/>
              <a:t>Current requirements related to I5 (same as I1 so far)</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623637" y="3099343"/>
          <a:ext cx="7896006" cy="21336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1</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authentication exchanges between CPE Clients and CPE AP use identical SAE credentials or distinct SAE credentials (where a CPE AP supports multiple SAE credentials).</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- 22/107r2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(9 March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reassociation exchanges between CPE Clients and CPE APs use identical PMK or distinct PMK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2345654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6</a:t>
            </a:r>
            <a:br>
              <a:rPr lang="en-US" dirty="0"/>
            </a:br>
            <a:r>
              <a:rPr lang="en-US" dirty="0"/>
              <a:t>Mobile AP privacy</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Mobile APs exchange persistent identifiers that can be used to track the user and are commonly implemented on mobile devices</a:t>
            </a:r>
          </a:p>
          <a:p>
            <a:r>
              <a:rPr lang="en-US" sz="1200" dirty="0"/>
              <a:t>Current requirements related to I6</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4264079769"/>
              </p:ext>
            </p:extLst>
          </p:nvPr>
        </p:nvGraphicFramePr>
        <p:xfrm>
          <a:off x="428057" y="2631981"/>
          <a:ext cx="7896006" cy="38100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15</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Client to determine  which of the BPE Client’s configured networks a BPE AP belongs to (if any), while  providing some mitigation against an eavesdropper easily  identifying the ESS of the BPE AP.</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the BPE AP to refrain from transmitting Beacon frames containing elements except TBD element(s).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 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 BPE AP may change its BSSID while there are no Clients associated.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AP to facilitate changing its BSSID while there are Clients associated, without disrupting the connectivity from the Clients.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19</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BPE Client and BPE AP to establish the BPE AP’s DS MAC Address without the CPE AP’s DS MAC Address being transmitted in the clear.</a:t>
                      </a:r>
                      <a:r>
                        <a:rPr lang="en-US" sz="1000" i="1" kern="1200" dirty="0">
                          <a:solidFill>
                            <a:srgbClr val="000000"/>
                          </a:solidFill>
                          <a:effectLst/>
                          <a:latin typeface="Times New Roman" panose="02020603050405020304" pitchFamily="18" charset="0"/>
                          <a:ea typeface="MS Gothic" panose="020B0609070205080204" pitchFamily="49" charset="-128"/>
                        </a:rPr>
                        <a:t> This will likely be the same mechanism as used in Req 12.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39</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for BPE AP and BPE Client to change the OTA MAC addresses, SN and PN they use for unicast transmissions at STA specific schedule.</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53112389"/>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40</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for BPE AP to obfuscate the RA, SN and PN of the group frames to avoid BPE AP tracking.</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8120797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41</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BPE Client and BPE AP shall reset the Scrambler Seed on individual and group addressed frames when MAC address is changed.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766019688"/>
                  </a:ext>
                </a:extLst>
              </a:tr>
            </a:tbl>
          </a:graphicData>
        </a:graphic>
      </p:graphicFrame>
    </p:spTree>
    <p:extLst>
      <p:ext uri="{BB962C8B-B14F-4D97-AF65-F5344CB8AC3E}">
        <p14:creationId xmlns:p14="http://schemas.microsoft.com/office/powerpoint/2010/main" val="34170008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7</a:t>
            </a:r>
            <a:br>
              <a:rPr lang="en-US" dirty="0"/>
            </a:br>
            <a:r>
              <a:rPr lang="en-US" sz="2700" dirty="0"/>
              <a:t>Protecting behavioral fingerprinting while associated</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Unprotected signaling for at least </a:t>
            </a:r>
            <a:r>
              <a:rPr lang="en-US" sz="1200" dirty="0"/>
              <a:t>non-robust action frames (OMN, OPS, Quiet Time Period, ...), control frames (e.g. BAR), MAC headers (e.g. PM bit in frame control field) may expose trackable device behavior.</a:t>
            </a:r>
            <a:endParaRPr lang="en-US" sz="1200" b="0" dirty="0"/>
          </a:p>
          <a:p>
            <a:r>
              <a:rPr lang="en-US" sz="1200" dirty="0"/>
              <a:t>Current requirements related to I7</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809165844"/>
              </p:ext>
            </p:extLst>
          </p:nvPr>
        </p:nvGraphicFramePr>
        <p:xfrm>
          <a:off x="509337" y="2794541"/>
          <a:ext cx="7896006" cy="28956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 BPE AP may change its BSSID while there are no Clients associated.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405318">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BPE AP to facilitate changing its BSSID while there are Clients associated, without disrupting the connectivity from the Clients.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30</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CPE Client and CPE AP to obfuscate the transmitted TID to an uncorrelated new value on downlink and uplink to new values in Associate STA State 4,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98040764"/>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31</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CPE Clients and CPE APs to encrypt power save related MAC Header fields (PM, EOSP, MD).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1180139"/>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32</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CPE Clients and CPE APs to encrypt the +HTC field and the HT Control field.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993026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33</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CPE Clients and CPE APs to encrypt the Retry bit.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9062566"/>
                  </a:ext>
                </a:extLst>
              </a:tr>
            </a:tbl>
          </a:graphicData>
        </a:graphic>
      </p:graphicFrame>
    </p:spTree>
    <p:extLst>
      <p:ext uri="{BB962C8B-B14F-4D97-AF65-F5344CB8AC3E}">
        <p14:creationId xmlns:p14="http://schemas.microsoft.com/office/powerpoint/2010/main" val="36332475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7</a:t>
            </a:r>
            <a:br>
              <a:rPr lang="en-US" dirty="0"/>
            </a:br>
            <a:r>
              <a:rPr lang="en-US" sz="2700" dirty="0"/>
              <a:t>Protecting behavioral fingerprinting while associated</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Unprotected signaling for at least </a:t>
            </a:r>
            <a:r>
              <a:rPr lang="en-US" sz="1200" dirty="0"/>
              <a:t>non-robust action frames (OMN, OPS, Quiet Time Period, ...), control frames (e.g. BAR), MAC headers (e.g. PM bit in frame control field) may expose trackable device behavior.</a:t>
            </a:r>
            <a:endParaRPr lang="en-US" sz="1200" b="0" dirty="0"/>
          </a:p>
          <a:p>
            <a:r>
              <a:rPr lang="en-US" sz="1200" dirty="0"/>
              <a:t>Current requirements related to I7</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667919818"/>
              </p:ext>
            </p:extLst>
          </p:nvPr>
        </p:nvGraphicFramePr>
        <p:xfrm>
          <a:off x="509337" y="2794541"/>
          <a:ext cx="7896006" cy="19812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44</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Client and BPE AP to obfuscate the transmitted TID to an uncorrelated new value in Associate STA in State 4,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405318">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power save related MAC Header fields (PM, EOSP, MD).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the +HTC field and the HT Control field.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98040764"/>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the Retry bit.</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1180139"/>
                  </a:ext>
                </a:extLst>
              </a:tr>
            </a:tbl>
          </a:graphicData>
        </a:graphic>
      </p:graphicFrame>
    </p:spTree>
    <p:extLst>
      <p:ext uri="{BB962C8B-B14F-4D97-AF65-F5344CB8AC3E}">
        <p14:creationId xmlns:p14="http://schemas.microsoft.com/office/powerpoint/2010/main" val="22630070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8</a:t>
            </a:r>
            <a:br>
              <a:rPr lang="en-US" dirty="0"/>
            </a:br>
            <a:r>
              <a:rPr lang="en-US" sz="2800" dirty="0"/>
              <a:t>PHY/RF related privacy</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pPr marL="457200" indent="-457200">
              <a:buFont typeface="Arial" panose="020B0604020202020204" pitchFamily="34" charset="0"/>
              <a:buChar char="•"/>
            </a:pPr>
            <a:r>
              <a:rPr lang="en-US" sz="1400" b="0" dirty="0"/>
              <a:t>CSI is signaled in unprotected action frames (Beamforming reports) and might be used to facilitate inference of user behavior</a:t>
            </a:r>
          </a:p>
          <a:p>
            <a:pPr marL="857250" lvl="1" indent="-457200">
              <a:buFont typeface="Arial" panose="020B0604020202020204" pitchFamily="34" charset="0"/>
              <a:buChar char="•"/>
            </a:pPr>
            <a:r>
              <a:rPr lang="en-US" sz="1200" dirty="0"/>
              <a:t>e.g. when CSI is high quality, channel perturbations caused by keystrokes might be detected</a:t>
            </a:r>
          </a:p>
          <a:p>
            <a:pPr marL="457200" indent="-457200">
              <a:buFont typeface="Arial" panose="020B0604020202020204" pitchFamily="34" charset="0"/>
              <a:buChar char="•"/>
            </a:pPr>
            <a:r>
              <a:rPr lang="en-US" sz="1400" b="0" dirty="0"/>
              <a:t>Some PHY/RF characteristics of a transmitting device can be identifiable and used to track a device</a:t>
            </a:r>
          </a:p>
          <a:p>
            <a:pPr marL="457200" indent="-457200">
              <a:buFont typeface="Arial" panose="020B0604020202020204" pitchFamily="34" charset="0"/>
              <a:buChar char="•"/>
            </a:pPr>
            <a:r>
              <a:rPr lang="en-US" sz="1400" dirty="0"/>
              <a:t>No requirements related to I8 proposed yet</a:t>
            </a:r>
            <a:endParaRPr lang="en-US" sz="1200" b="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spTree>
    <p:extLst>
      <p:ext uri="{BB962C8B-B14F-4D97-AF65-F5344CB8AC3E}">
        <p14:creationId xmlns:p14="http://schemas.microsoft.com/office/powerpoint/2010/main" val="1649996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3EF4E-8753-4C94-B1C8-8711871B5EAA}"/>
              </a:ext>
            </a:extLst>
          </p:cNvPr>
          <p:cNvSpPr>
            <a:spLocks noGrp="1"/>
          </p:cNvSpPr>
          <p:nvPr>
            <p:ph type="title"/>
          </p:nvPr>
        </p:nvSpPr>
        <p:spPr/>
        <p:txBody>
          <a:bodyPr/>
          <a:lstStyle/>
          <a:p>
            <a:r>
              <a:rPr lang="en-US" dirty="0"/>
              <a:t>Requirements related to Use cases</a:t>
            </a:r>
          </a:p>
        </p:txBody>
      </p:sp>
      <p:sp>
        <p:nvSpPr>
          <p:cNvPr id="3" name="Content Placeholder 2">
            <a:extLst>
              <a:ext uri="{FF2B5EF4-FFF2-40B4-BE49-F238E27FC236}">
                <a16:creationId xmlns:a16="http://schemas.microsoft.com/office/drawing/2014/main" id="{2E710692-DFE9-4BC4-848E-DA3CC0ECE482}"/>
              </a:ext>
            </a:extLst>
          </p:cNvPr>
          <p:cNvSpPr>
            <a:spLocks noGrp="1"/>
          </p:cNvSpPr>
          <p:nvPr>
            <p:ph idx="1"/>
          </p:nvPr>
        </p:nvSpPr>
        <p:spPr/>
        <p:txBody>
          <a:bodyPr anchor="t"/>
          <a:lstStyle/>
          <a:p>
            <a:r>
              <a:rPr lang="en-US" dirty="0"/>
              <a:t>No requirements have been mapped to use cases.</a:t>
            </a:r>
          </a:p>
          <a:p>
            <a:endParaRPr lang="en-US" dirty="0"/>
          </a:p>
        </p:txBody>
      </p:sp>
    </p:spTree>
    <p:extLst>
      <p:ext uri="{BB962C8B-B14F-4D97-AF65-F5344CB8AC3E}">
        <p14:creationId xmlns:p14="http://schemas.microsoft.com/office/powerpoint/2010/main" val="1807734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8986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lang="en-US" dirty="0"/>
              <a:t>April/May 2022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April 14, 2022</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(17 participants)</a:t>
            </a:r>
          </a:p>
          <a:p>
            <a:pPr lvl="1">
              <a:defRPr sz="1500" spc="-1">
                <a:latin typeface="Arial"/>
                <a:ea typeface="Arial"/>
                <a:cs typeface="Arial"/>
                <a:sym typeface="Arial"/>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0" lvl="0" indent="0">
              <a:buNone/>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Doc 623r0 – for discussion</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(not covered, postponed to next teleconference)Review requirements from Requirements document, 21-1848/r6, and straw poll to determine requirements with broad agreement (See following slides).</a:t>
            </a:r>
          </a:p>
          <a:p>
            <a:pPr marL="1257300" lvl="2" indent="-342900">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Today’s goal is to cover requirements related to Issues 1-3</a:t>
            </a:r>
          </a:p>
          <a:p>
            <a:pPr marL="1257300" lvl="2" indent="-342900">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Goals for later sessions will be set based on progress in present meeting.</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65000"/>
                  </a:schemeClr>
                </a:solidFill>
                <a:latin typeface="Times New Roman" panose="02020603050405020304" pitchFamily="18" charset="0"/>
                <a:cs typeface="Times New Roman" panose="02020603050405020304" pitchFamily="18" charset="0"/>
                <a:sym typeface="Arial"/>
              </a:rPr>
              <a:t>Adjourn</a:t>
            </a:r>
            <a:endParaRPr lang="en-US" dirty="0">
              <a:solidFill>
                <a:schemeClr val="bg1">
                  <a:lumMod val="65000"/>
                </a:schemeClr>
              </a:solidFill>
            </a:endParaRPr>
          </a:p>
          <a:p>
            <a:endParaRPr lang="en-US" dirty="0">
              <a:solidFill>
                <a:schemeClr val="bg1">
                  <a:lumMod val="65000"/>
                </a:schemeClr>
              </a:solidFill>
            </a:endParaRPr>
          </a:p>
          <a:p>
            <a:endParaRPr lang="en-US" dirty="0">
              <a:solidFill>
                <a:schemeClr val="bg1">
                  <a:lumMod val="65000"/>
                </a:schemeClr>
              </a:solidFill>
            </a:endParaRPr>
          </a:p>
        </p:txBody>
      </p:sp>
    </p:spTree>
    <p:extLst>
      <p:ext uri="{BB962C8B-B14F-4D97-AF65-F5344CB8AC3E}">
        <p14:creationId xmlns:p14="http://schemas.microsoft.com/office/powerpoint/2010/main" val="2547658588"/>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April 7,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(21 participants)</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Reminder of need for requirement submissions</a:t>
            </a:r>
          </a:p>
          <a:p>
            <a:pPr lvl="1">
              <a:defRPr sz="1500" spc="-1">
                <a:latin typeface="Arial"/>
                <a:ea typeface="Arial"/>
                <a:cs typeface="Arial"/>
                <a:sym typeface="Arial"/>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0" lvl="0" indent="0">
              <a:buNone/>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Review Requirements document, 21-1848/r4, and consider next steps.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65000"/>
                  </a:schemeClr>
                </a:solidFill>
                <a:latin typeface="Times New Roman" panose="02020603050405020304" pitchFamily="18" charset="0"/>
                <a:cs typeface="Times New Roman" panose="02020603050405020304" pitchFamily="18" charset="0"/>
                <a:sym typeface="Arial"/>
              </a:rPr>
              <a:t>Adjourn</a:t>
            </a:r>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796679035"/>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February 2022</a:t>
            </a:r>
          </a:p>
          <a:p>
            <a:r>
              <a:rPr lang="en-US" dirty="0"/>
              <a:t>Features identified:			July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April 21,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12739</TotalTime>
  <Words>4965</Words>
  <Application>Microsoft Office PowerPoint</Application>
  <PresentationFormat>On-screen Show (4:3)</PresentationFormat>
  <Paragraphs>714</Paragraphs>
  <Slides>34</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34</vt:i4>
      </vt:variant>
    </vt:vector>
  </HeadingPairs>
  <TitlesOfParts>
    <vt:vector size="45" baseType="lpstr">
      <vt:lpstr>Arial</vt:lpstr>
      <vt:lpstr>Calibri</vt:lpstr>
      <vt:lpstr>Helvetica</vt:lpstr>
      <vt:lpstr>Helvetica Neue</vt:lpstr>
      <vt:lpstr>Lucida Grande</vt:lpstr>
      <vt:lpstr>Monotype Sorts</vt:lpstr>
      <vt:lpstr>Montserrat</vt:lpstr>
      <vt:lpstr>Symbol</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April 21, 2022 </vt:lpstr>
      <vt:lpstr>Requirements related to Issue 1 Protecting password identifiers</vt:lpstr>
      <vt:lpstr>Requirements related to Issue 2 Avoid element fingerprint</vt:lpstr>
      <vt:lpstr>Requirements related to Issue 2 Avoid element fingerprint</vt:lpstr>
      <vt:lpstr>Requirements related to Issue 2 Avoid element fingerprint</vt:lpstr>
      <vt:lpstr>Requirements related to Issue 3 STA MAC address persistence within an ESS</vt:lpstr>
      <vt:lpstr>Requirements related to Issue 3 (con’t) STA MAC address persistence within an ESS</vt:lpstr>
      <vt:lpstr>Requirements related to Issue 4 Tracking SA and DA OTA</vt:lpstr>
      <vt:lpstr>Requirements related to Issue 5 Protecting authentication identifiers and key identifiers</vt:lpstr>
      <vt:lpstr>Requirements related to Issue 6 Mobile AP privacy</vt:lpstr>
      <vt:lpstr>Requirements related to Issue 7 Protecting behavioral fingerprinting while associated</vt:lpstr>
      <vt:lpstr>Requirements related to Issue 7 Protecting behavioral fingerprinting while associated</vt:lpstr>
      <vt:lpstr>Requirements related to Issue 8 PHY/RF related privacy</vt:lpstr>
      <vt:lpstr>Requirements related to Use cases</vt:lpstr>
      <vt:lpstr>TGbi Agenda – April 14, 2022 </vt:lpstr>
      <vt:lpstr>TGbi Agenda – April 7, 2022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Carol Ansley</cp:lastModifiedBy>
  <cp:revision>173</cp:revision>
  <dcterms:modified xsi:type="dcterms:W3CDTF">2022-04-21T12:17:49Z</dcterms:modified>
</cp:coreProperties>
</file>