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1" r:id="rId6"/>
    <p:sldId id="369" r:id="rId7"/>
    <p:sldId id="370" r:id="rId8"/>
    <p:sldId id="372" r:id="rId9"/>
    <p:sldId id="371" r:id="rId10"/>
    <p:sldId id="262" r:id="rId11"/>
    <p:sldId id="289" r:id="rId12"/>
    <p:sldId id="266" r:id="rId13"/>
    <p:sldId id="290" r:id="rId14"/>
    <p:sldId id="283" r:id="rId15"/>
    <p:sldId id="288" r:id="rId16"/>
    <p:sldId id="2376" r:id="rId17"/>
    <p:sldId id="2377" r:id="rId18"/>
    <p:sldId id="2378" r:id="rId19"/>
    <p:sldId id="2379" r:id="rId20"/>
    <p:sldId id="2380" r:id="rId21"/>
    <p:sldId id="2381" r:id="rId22"/>
    <p:sldId id="2382" r:id="rId23"/>
    <p:sldId id="2383" r:id="rId24"/>
    <p:sldId id="2384" r:id="rId25"/>
    <p:sldId id="2385" r:id="rId26"/>
    <p:sldId id="2386" r:id="rId27"/>
    <p:sldId id="2387" r:id="rId28"/>
    <p:sldId id="2375" r:id="rId29"/>
    <p:sldId id="2373" r:id="rId30"/>
    <p:sldId id="293" r:id="rId31"/>
    <p:sldId id="267" r:id="rId3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4" d="100"/>
          <a:sy n="94"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0622r3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April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2022-04-21</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April 21,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approval – </a:t>
            </a:r>
            <a:r>
              <a:rPr lang="en-US" sz="1600" strike="sngStrike" spc="-1" dirty="0">
                <a:latin typeface="Times New Roman" panose="02020603050405020304" pitchFamily="18" charset="0"/>
                <a:cs typeface="Times New Roman" panose="02020603050405020304" pitchFamily="18" charset="0"/>
                <a:sym typeface="Arial"/>
              </a:rPr>
              <a:t>approved by unanimous consent (xx participants)</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Duncan Ho </a:t>
            </a:r>
            <a:r>
              <a:rPr lang="en-US" sz="1600" spc="-1">
                <a:latin typeface="Times New Roman" panose="02020603050405020304" pitchFamily="18" charset="0"/>
                <a:cs typeface="Times New Roman" panose="02020603050405020304" pitchFamily="18" charset="0"/>
                <a:sym typeface="Arial"/>
              </a:rPr>
              <a:t>will propose </a:t>
            </a:r>
            <a:r>
              <a:rPr lang="en-US" sz="1600" spc="-1" dirty="0">
                <a:latin typeface="Times New Roman" panose="02020603050405020304" pitchFamily="18" charset="0"/>
                <a:cs typeface="Times New Roman" panose="02020603050405020304" pitchFamily="18" charset="0"/>
                <a:sym typeface="Arial"/>
              </a:rPr>
              <a:t>requirements for the first round of discussion.</a:t>
            </a:r>
          </a:p>
          <a:p>
            <a:pPr marL="1257300" lvl="2" indent="-34290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a:t>
            </a:r>
            <a:endParaRPr lang="en-US" dirty="0"/>
          </a:p>
          <a:p>
            <a:endParaRPr lang="en-US" dirty="0"/>
          </a:p>
          <a:p>
            <a:endParaRPr lang="en-US" dirty="0"/>
          </a:p>
        </p:txBody>
      </p:sp>
    </p:spTree>
    <p:extLst>
      <p:ext uri="{BB962C8B-B14F-4D97-AF65-F5344CB8AC3E}">
        <p14:creationId xmlns:p14="http://schemas.microsoft.com/office/powerpoint/2010/main" val="37899898"/>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1</a:t>
            </a:r>
            <a:br>
              <a:rPr lang="en-US" dirty="0"/>
            </a:br>
            <a:r>
              <a:rPr lang="en-US" dirty="0"/>
              <a:t>Protecting password identifiers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dirty="0"/>
              <a:t>Password identifiers are currently passed in the clear</a:t>
            </a:r>
          </a:p>
          <a:p>
            <a:endParaRPr lang="en-US" dirty="0"/>
          </a:p>
          <a:p>
            <a:r>
              <a:rPr lang="en-US" dirty="0"/>
              <a:t>Current requirements related to I1</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660408214"/>
              </p:ext>
            </p:extLst>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176072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2</a:t>
            </a:r>
            <a:br>
              <a:rPr lang="en-US" dirty="0"/>
            </a:br>
            <a:r>
              <a:rPr lang="en-US" dirty="0"/>
              <a:t>Avoid element fingerprint</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Elements sent in unprotected management frames provide information that can be analyzed or tracked.</a:t>
            </a:r>
          </a:p>
          <a:p>
            <a:r>
              <a:rPr lang="en-US" sz="1200" dirty="0"/>
              <a:t>Current requirements related to I2</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9713824"/>
              </p:ext>
            </p:extLst>
          </p:nvPr>
        </p:nvGraphicFramePr>
        <p:xfrm>
          <a:off x="509337" y="2497764"/>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11bi shall define a minimal set of Elements for transmission by a CPE Client in </a:t>
                      </a:r>
                      <a:r>
                        <a:rPr lang="en-US" sz="1000" b="1" kern="1200" dirty="0">
                          <a:solidFill>
                            <a:srgbClr val="000000"/>
                          </a:solidFill>
                          <a:effectLst/>
                          <a:latin typeface="Times New Roman" panose="02020603050405020304" pitchFamily="18" charset="0"/>
                          <a:ea typeface="Times New Roman" panose="02020603050405020304" pitchFamily="18" charset="0"/>
                        </a:rPr>
                        <a:t>a probe request </a:t>
                      </a:r>
                      <a:r>
                        <a:rPr lang="en-US" sz="1000" kern="1200" dirty="0">
                          <a:solidFill>
                            <a:srgbClr val="000000"/>
                          </a:solidFill>
                          <a:effectLst/>
                          <a:latin typeface="Times New Roman" panose="02020603050405020304" pitchFamily="18" charset="0"/>
                          <a:ea typeface="Times New Roman" panose="02020603050405020304" pitchFamily="18" charset="0"/>
                        </a:rPr>
                        <a:t>prior to authentication.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establish keys from an Authentication exchange </a:t>
                      </a:r>
                      <a:r>
                        <a:rPr lang="en-US" sz="1000" kern="1200">
                          <a:solidFill>
                            <a:srgbClr val="000000"/>
                          </a:solidFill>
                          <a:effectLst/>
                          <a:latin typeface="Times New Roman" panose="02020603050405020304" pitchFamily="18" charset="0"/>
                          <a:ea typeface="Times New Roman" panose="02020603050405020304" pitchFamily="18" charset="0"/>
                        </a:rPr>
                        <a:t>which can then be used to protect the (Re)Association Request/Response.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b="1" kern="1200">
                          <a:solidFill>
                            <a:srgbClr val="000000"/>
                          </a:solidFill>
                          <a:effectLst/>
                          <a:latin typeface="Times New Roman" panose="02020603050405020304" pitchFamily="18" charset="0"/>
                          <a:ea typeface="Times New Roman" panose="02020603050405020304" pitchFamily="18" charset="0"/>
                        </a:rPr>
                        <a:t>protect the (Re)Association Request/Response</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20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the 11bi non-AP STA to refrain from transmitting Probe Request frames containing elements except TBD element(s)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endParaRPr lang="en-US" sz="1000">
                        <a:solidFill>
                          <a:srgbClr val="000000"/>
                        </a:solidFill>
                        <a:effectLst/>
                        <a:latin typeface="Times New Roman" panose="02020603050405020304" pitchFamily="18" charset="0"/>
                        <a:ea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 March 2022; SP Y15, N7, A14)</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Request frame</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protect the Frame Body field of the (Re)Association Response frame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I2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21962059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(first page)</a:t>
            </a:r>
          </a:p>
          <a:p>
            <a:pPr marL="0" indent="0">
              <a:buNone/>
            </a:pPr>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470683406"/>
              </p:ext>
            </p:extLst>
          </p:nvPr>
        </p:nvGraphicFramePr>
        <p:xfrm>
          <a:off x="509337" y="2690268"/>
          <a:ext cx="7896006" cy="3352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a:t>
                      </a:r>
                      <a:r>
                        <a:rPr lang="en-US" sz="1000" b="1" kern="1200">
                          <a:solidFill>
                            <a:srgbClr val="000000"/>
                          </a:solidFill>
                          <a:effectLst/>
                          <a:latin typeface="Times New Roman" panose="02020603050405020304" pitchFamily="18" charset="0"/>
                          <a:ea typeface="MS Gothic" panose="020B0609070205080204" pitchFamily="49" charset="-128"/>
                        </a:rPr>
                        <a:t>to change its own OTA MAC Address </a:t>
                      </a:r>
                      <a:r>
                        <a:rPr lang="en-US" sz="1000" kern="1200">
                          <a:solidFill>
                            <a:srgbClr val="000000"/>
                          </a:solidFill>
                          <a:effectLst/>
                          <a:latin typeface="Times New Roman" panose="02020603050405020304" pitchFamily="18" charset="0"/>
                          <a:ea typeface="MS Gothic" panose="020B0609070205080204" pitchFamily="49" charset="-128"/>
                        </a:rPr>
                        <a:t>when reassociating from a CPE AP to another CPE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Client to initiate </a:t>
                      </a:r>
                      <a:r>
                        <a:rPr lang="en-US" sz="1000" b="1" kern="1200">
                          <a:solidFill>
                            <a:srgbClr val="000000"/>
                          </a:solidFill>
                          <a:effectLst/>
                          <a:latin typeface="Times New Roman" panose="02020603050405020304" pitchFamily="18" charset="0"/>
                          <a:ea typeface="MS Gothic" panose="020B0609070205080204" pitchFamily="49" charset="-128"/>
                        </a:rPr>
                        <a:t>changing</a:t>
                      </a:r>
                      <a:r>
                        <a:rPr lang="en-US" sz="1000" kern="1200">
                          <a:solidFill>
                            <a:srgbClr val="000000"/>
                          </a:solidFill>
                          <a:effectLst/>
                          <a:latin typeface="Times New Roman" panose="02020603050405020304" pitchFamily="18" charset="0"/>
                          <a:ea typeface="MS Gothic" panose="020B0609070205080204" pitchFamily="49" charset="-128"/>
                        </a:rPr>
                        <a:t> </a:t>
                      </a:r>
                      <a:r>
                        <a:rPr lang="en-US" sz="1000" b="1" kern="1200">
                          <a:solidFill>
                            <a:srgbClr val="000000"/>
                          </a:solidFill>
                          <a:effectLst/>
                          <a:latin typeface="Times New Roman" panose="02020603050405020304" pitchFamily="18" charset="0"/>
                          <a:ea typeface="MS Gothic" panose="020B0609070205080204" pitchFamily="49" charset="-128"/>
                        </a:rPr>
                        <a:t>its own OTA MAC Address </a:t>
                      </a:r>
                      <a:r>
                        <a:rPr lang="en-US" sz="1000" kern="1200">
                          <a:solidFill>
                            <a:srgbClr val="000000"/>
                          </a:solidFill>
                          <a:effectLst/>
                          <a:latin typeface="Times New Roman" panose="02020603050405020304" pitchFamily="18" charset="0"/>
                          <a:ea typeface="MS Gothic" panose="020B0609070205080204" pitchFamily="49" charset="-128"/>
                        </a:rPr>
                        <a:t>used with a CPE AP in Associate STA State 4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CPE AP to initiate </a:t>
                      </a:r>
                      <a:r>
                        <a:rPr lang="en-US" sz="1000" b="1" kern="1200">
                          <a:solidFill>
                            <a:srgbClr val="000000"/>
                          </a:solidFill>
                          <a:effectLst/>
                          <a:latin typeface="Times New Roman" panose="02020603050405020304" pitchFamily="18" charset="0"/>
                          <a:ea typeface="MS Gothic" panose="020B0609070205080204" pitchFamily="49" charset="-128"/>
                        </a:rPr>
                        <a:t>changing the OTA MAC Addresses of all associated CPE Client’s </a:t>
                      </a:r>
                      <a:r>
                        <a:rPr lang="en-US" sz="1000" kern="1200">
                          <a:solidFill>
                            <a:srgbClr val="000000"/>
                          </a:solidFill>
                          <a:effectLst/>
                          <a:latin typeface="Times New Roman" panose="02020603050405020304" pitchFamily="18" charset="0"/>
                          <a:ea typeface="MS Gothic" panose="020B0609070205080204" pitchFamily="49" charset="-128"/>
                        </a:rPr>
                        <a:t>in the BSS (those CPE Clients in Associate STA State 4) simultaneously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SN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10</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transmitted PN</a:t>
                      </a:r>
                      <a:r>
                        <a:rPr lang="en-US" sz="1000" kern="1200">
                          <a:solidFill>
                            <a:srgbClr val="000000"/>
                          </a:solidFill>
                          <a:effectLst/>
                          <a:latin typeface="Times New Roman" panose="02020603050405020304" pitchFamily="18" charset="0"/>
                          <a:ea typeface="Times New Roman" panose="02020603050405020304" pitchFamily="18" charset="0"/>
                        </a:rPr>
                        <a:t> to an uncorrelated new value on downlink and uplink to new values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11</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a:t>
                      </a:r>
                      <a:r>
                        <a:rPr lang="en-US" sz="1000" b="1" kern="1200">
                          <a:solidFill>
                            <a:srgbClr val="000000"/>
                          </a:solidFill>
                          <a:effectLst/>
                          <a:latin typeface="Times New Roman" panose="02020603050405020304" pitchFamily="18" charset="0"/>
                          <a:ea typeface="Times New Roman" panose="02020603050405020304" pitchFamily="18" charset="0"/>
                        </a:rPr>
                        <a:t>to change the CPE Client’s AID </a:t>
                      </a:r>
                      <a:r>
                        <a:rPr lang="en-US" sz="1000" kern="1200">
                          <a:solidFill>
                            <a:srgbClr val="000000"/>
                          </a:solidFill>
                          <a:effectLst/>
                          <a:latin typeface="Times New Roman" panose="02020603050405020304" pitchFamily="18" charset="0"/>
                          <a:ea typeface="Times New Roman" panose="02020603050405020304" pitchFamily="18" charset="0"/>
                        </a:rPr>
                        <a:t>to an uncorrelated new value in </a:t>
                      </a:r>
                      <a:r>
                        <a:rPr lang="en-US" sz="1000" kern="1200">
                          <a:solidFill>
                            <a:srgbClr val="000000"/>
                          </a:solidFill>
                          <a:effectLst/>
                          <a:latin typeface="Times New Roman" panose="02020603050405020304" pitchFamily="18" charset="0"/>
                          <a:ea typeface="MS Gothic" panose="020B0609070205080204" pitchFamily="49" charset="-128"/>
                        </a:rPr>
                        <a:t>Associate STA State 4</a:t>
                      </a:r>
                      <a:r>
                        <a:rPr lang="en-US" sz="1000" kern="1200">
                          <a:solidFill>
                            <a:srgbClr val="000000"/>
                          </a:solidFill>
                          <a:effectLst/>
                          <a:latin typeface="Times New Roman" panose="02020603050405020304" pitchFamily="18" charset="0"/>
                          <a:ea typeface="Times New Roman" panose="02020603050405020304" pitchFamily="18" charset="0"/>
                        </a:rPr>
                        <a:t>, without any loss of connection.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2099780037"/>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12</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for a CPE Client and CPE AP to establish the CPE Client’s DS MAC Address without the CPE Client’s DS MAC Address being transmitted in the clear.</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926839400"/>
                  </a:ext>
                </a:extLst>
              </a:tr>
            </a:tbl>
          </a:graphicData>
        </a:graphic>
      </p:graphicFrame>
    </p:spTree>
    <p:extLst>
      <p:ext uri="{BB962C8B-B14F-4D97-AF65-F5344CB8AC3E}">
        <p14:creationId xmlns:p14="http://schemas.microsoft.com/office/powerpoint/2010/main" val="1411554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April/May Teleconferences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3 (</a:t>
            </a:r>
            <a:r>
              <a:rPr lang="en-US" dirty="0" err="1"/>
              <a:t>con’t</a:t>
            </a:r>
            <a:r>
              <a:rPr lang="en-US" dirty="0"/>
              <a:t>)</a:t>
            </a:r>
            <a:br>
              <a:rPr lang="en-US" dirty="0"/>
            </a:br>
            <a:r>
              <a:rPr lang="en-US" dirty="0"/>
              <a:t>STA MAC address persistence within an ESS</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Current 802.11 requirements results in a STA using the same MAC address for long periods while associated</a:t>
            </a:r>
          </a:p>
          <a:p>
            <a:r>
              <a:rPr lang="en-US" sz="1200" dirty="0"/>
              <a:t>Many sub-systems make use of a STA’s MAC address</a:t>
            </a:r>
          </a:p>
          <a:p>
            <a:r>
              <a:rPr lang="en-US" sz="1200" dirty="0"/>
              <a:t>Current requirements related to I3 (second page)</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072067567"/>
              </p:ext>
            </p:extLst>
          </p:nvPr>
        </p:nvGraphicFramePr>
        <p:xfrm>
          <a:off x="565484" y="2690268"/>
          <a:ext cx="7896006" cy="35052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23</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private MAC address that is used  by the 11bi non-AP STA or 11bi non-AP MLD for the DS and can be different for different ESS. </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private MAC address of a 11bi non-AP STA or a 11bi non-AP MLD shall not be carried in the MAC header of the frame and shall not be carried in the frame body of a frame without protection</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non-AP STA or any non-AP STA affiliated with the 11bi non-AP MLD or</a:t>
                      </a:r>
                      <a:endParaRPr lang="en-US" sz="1000">
                        <a:solidFill>
                          <a:srgbClr val="000000"/>
                        </a:solidFill>
                        <a:effectLst/>
                        <a:latin typeface="Times New Roman" panose="02020603050405020304" pitchFamily="18" charset="0"/>
                        <a:ea typeface="Times New Roman" panose="02020603050405020304" pitchFamily="18" charset="0"/>
                      </a:endParaRPr>
                    </a:p>
                    <a:p>
                      <a:pPr marL="742950" marR="0" lvl="1" indent="-285750" algn="just">
                        <a:lnSpc>
                          <a:spcPts val="1200"/>
                        </a:lnSpc>
                        <a:spcBef>
                          <a:spcPts val="1200"/>
                        </a:spcBef>
                        <a:spcAft>
                          <a:spcPts val="0"/>
                        </a:spcAft>
                        <a:buFont typeface="Wingdings" panose="05000000000000000000" pitchFamily="2" charset="2"/>
                        <a:buChar char=""/>
                        <a:tabLst>
                          <a:tab pos="457200" algn="l"/>
                          <a:tab pos="914400" algn="l"/>
                          <a:tab pos="1371600" algn="l"/>
                          <a:tab pos="1828800" algn="l"/>
                          <a:tab pos="2286000" algn="l"/>
                          <a:tab pos="2743200" algn="l"/>
                          <a:tab pos="3200400" algn="l"/>
                          <a:tab pos="3657600" algn="l"/>
                          <a:tab pos="4114800" algn="l"/>
                          <a:tab pos="4572000" algn="l"/>
                          <a:tab pos="5029200" algn="l"/>
                          <a:tab pos="457200" algn="l"/>
                          <a:tab pos="6858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if the frame is transmitted by the 11bi AP to the 11bi non-AP STA or by any AP affiliated with a 11bi AP MLD to any non-AP STA affiliated with the 11bi non-AP MLD</a:t>
                      </a:r>
                      <a:endParaRPr lang="en-US" sz="1000">
                        <a:solidFill>
                          <a:srgbClr val="000000"/>
                        </a:solidFill>
                        <a:effectLst/>
                        <a:latin typeface="Times New Roman" panose="02020603050405020304" pitchFamily="18" charset="0"/>
                        <a:ea typeface="Times New Roman" panose="02020603050405020304" pitchFamily="18" charset="0"/>
                      </a:endParaRPr>
                    </a:p>
                    <a:p>
                      <a:pPr marL="342900" marR="0" lvl="0" indent="-342900" algn="just">
                        <a:lnSpc>
                          <a:spcPts val="1200"/>
                        </a:lnSpc>
                        <a:spcBef>
                          <a:spcPts val="1200"/>
                        </a:spcBef>
                        <a:spcAft>
                          <a:spcPts val="0"/>
                        </a:spcAft>
                        <a:buFont typeface="Arial" panose="020B0604020202020204" pitchFamily="34" charset="0"/>
                        <a:buChar char="•"/>
                        <a:tabLst>
                          <a:tab pos="457200" algn="l"/>
                          <a:tab pos="914400" algn="l"/>
                          <a:tab pos="1371600" algn="l"/>
                          <a:tab pos="1828800" algn="l"/>
                          <a:tab pos="2286000" algn="l"/>
                          <a:tab pos="2743200" algn="l"/>
                          <a:tab pos="3200400" algn="l"/>
                          <a:tab pos="3657600" algn="l"/>
                          <a:tab pos="4114800" algn="l"/>
                          <a:tab pos="4572000" algn="l"/>
                          <a:tab pos="5029200" algn="l"/>
                          <a:tab pos="228600" algn="l"/>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11bi non-AP STA or 11bi non-AP MLD can decide the lifetime of the private MAC address </a:t>
                      </a:r>
                      <a:endParaRPr lang="en-US" sz="1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a:t>
                      </a:r>
                      <a:r>
                        <a:rPr lang="en-US" sz="1000">
                          <a:solidFill>
                            <a:srgbClr val="000000"/>
                          </a:solidFill>
                          <a:effectLst/>
                          <a:latin typeface="Times New Roman" panose="02020603050405020304" pitchFamily="18" charset="0"/>
                          <a:ea typeface="Times New Roman" panose="02020603050405020304" pitchFamily="18" charset="0"/>
                        </a:rPr>
                        <a:t>– 22/109r3</a:t>
                      </a:r>
                      <a:r>
                        <a:rPr lang="en-US" sz="1000" kern="1200">
                          <a:solidFill>
                            <a:srgbClr val="000000"/>
                          </a:solidFill>
                          <a:effectLst/>
                          <a:latin typeface="Times New Roman" panose="02020603050405020304" pitchFamily="18" charset="0"/>
                          <a:ea typeface="Times New Roman" panose="02020603050405020304" pitchFamily="18" charset="0"/>
                        </a:rPr>
                        <a:t> </a:t>
                      </a:r>
                      <a:r>
                        <a:rPr lang="en-US" sz="1000">
                          <a:solidFill>
                            <a:srgbClr val="000000"/>
                          </a:solidFill>
                          <a:effectLst/>
                          <a:latin typeface="Times New Roman" panose="02020603050405020304" pitchFamily="18" charset="0"/>
                          <a:ea typeface="Times New Roman" panose="02020603050405020304" pitchFamily="18" charset="0"/>
                        </a:rPr>
                        <a:t>(10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11bi shall define a mechanism to carry the private MAC address of 11bi non-AP STA or 11bi non-AP MLD in protected (Re)Association Request frame</a:t>
                      </a:r>
                      <a:r>
                        <a:rPr lang="en-US" sz="1000" kern="1200">
                          <a:solidFill>
                            <a:srgbClr val="000000"/>
                          </a:solidFill>
                          <a:effectLst/>
                          <a:latin typeface="Times New Roman" panose="02020603050405020304" pitchFamily="18" charset="0"/>
                          <a:ea typeface="MS Gothic" panose="020B0609070205080204" pitchFamily="49" charset="-128"/>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Proposed </a:t>
                      </a:r>
                      <a:r>
                        <a:rPr lang="en-US" sz="100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25</a:t>
                      </a:r>
                    </a:p>
                  </a:txBody>
                  <a:tcPr marL="68580" marR="68580" marT="0" marB="0"/>
                </a:tc>
                <a:tc>
                  <a:txBody>
                    <a:bodyPr/>
                    <a:lstStyle/>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to randomize over the air MAC address of the 11bi non-AP STA or 11bi non-AP MLD (carried in Address 1 field or Address 2 field of the MAC header) during BSS transition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I3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Times New Roman" panose="02020603050405020304" pitchFamily="18" charset="0"/>
                        </a:rPr>
                        <a:t> Proposed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Times New Roman" panose="02020603050405020304" pitchFamily="18" charset="0"/>
                        </a:rPr>
                        <a:t>Proposed </a:t>
                      </a:r>
                      <a:r>
                        <a:rPr lang="en-US" sz="1000" dirty="0">
                          <a:solidFill>
                            <a:srgbClr val="000000"/>
                          </a:solidFill>
                          <a:effectLst/>
                          <a:latin typeface="Times New Roman" panose="02020603050405020304" pitchFamily="18" charset="0"/>
                          <a:ea typeface="Times New Roman" panose="02020603050405020304" pitchFamily="18" charset="0"/>
                        </a:rPr>
                        <a:t>– 22/109r3 (10 March 2022)</a:t>
                      </a:r>
                    </a:p>
                  </a:txBody>
                  <a:tcPr marL="68580" marR="68580" marT="0" marB="0"/>
                </a:tc>
                <a:extLst>
                  <a:ext uri="{0D108BD9-81ED-4DB2-BD59-A6C34878D82A}">
                    <a16:rowId xmlns:a16="http://schemas.microsoft.com/office/drawing/2014/main" val="813791286"/>
                  </a:ext>
                </a:extLst>
              </a:tr>
            </a:tbl>
          </a:graphicData>
        </a:graphic>
      </p:graphicFrame>
    </p:spTree>
    <p:extLst>
      <p:ext uri="{BB962C8B-B14F-4D97-AF65-F5344CB8AC3E}">
        <p14:creationId xmlns:p14="http://schemas.microsoft.com/office/powerpoint/2010/main" val="10998042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4</a:t>
            </a:r>
            <a:br>
              <a:rPr lang="en-US" dirty="0"/>
            </a:br>
            <a:r>
              <a:rPr lang="en-US" dirty="0"/>
              <a:t>Tracking SA and DA OTA</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dirty="0"/>
              <a:t>SA and DA sent in in the clear which may provide information that can be analyzed or tracked about wired devices or other STAs.</a:t>
            </a:r>
          </a:p>
          <a:p>
            <a:r>
              <a:rPr lang="en-US" sz="1200" dirty="0"/>
              <a:t>Current requirements related to I4</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1183267839"/>
              </p:ext>
            </p:extLst>
          </p:nvPr>
        </p:nvGraphicFramePr>
        <p:xfrm>
          <a:off x="509337" y="2995066"/>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Requirement</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13</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the CPE Client’s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dirty="0">
                          <a:solidFill>
                            <a:srgbClr val="000000"/>
                          </a:solidFill>
                          <a:effectLst/>
                          <a:latin typeface="Times New Roman" panose="02020603050405020304" pitchFamily="18" charset="0"/>
                          <a:ea typeface="MS Gothic" panose="020B0609070205080204" pitchFamily="49" charset="-128"/>
                        </a:rPr>
                        <a:t>11bi shall define a mechanism for CPE Clients and CPE APs to transmit and receive other </a:t>
                      </a:r>
                      <a:r>
                        <a:rPr lang="en-US" sz="10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DS MAC Addresses </a:t>
                      </a:r>
                      <a:r>
                        <a:rPr lang="en-US" sz="1000" kern="1200" dirty="0">
                          <a:solidFill>
                            <a:srgbClr val="000000"/>
                          </a:solidFill>
                          <a:effectLst/>
                          <a:latin typeface="Times New Roman" panose="02020603050405020304" pitchFamily="18" charset="0"/>
                          <a:ea typeface="MS Gothic" panose="020B0609070205080204" pitchFamily="49" charset="-128"/>
                        </a:rPr>
                        <a:t>in SA and DA in protected form on both the downlink and uplink.</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I4</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bl>
          </a:graphicData>
        </a:graphic>
      </p:graphicFrame>
    </p:spTree>
    <p:extLst>
      <p:ext uri="{BB962C8B-B14F-4D97-AF65-F5344CB8AC3E}">
        <p14:creationId xmlns:p14="http://schemas.microsoft.com/office/powerpoint/2010/main" val="3444832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fontScale="90000"/>
          </a:bodyPr>
          <a:lstStyle/>
          <a:p>
            <a:r>
              <a:rPr lang="en-US" dirty="0"/>
              <a:t>Requirements related to Issue 5</a:t>
            </a:r>
            <a:br>
              <a:rPr lang="en-US" dirty="0"/>
            </a:br>
            <a:r>
              <a:rPr lang="en-US" sz="2700" dirty="0"/>
              <a:t>Protecting authentication identifiers and key identifiers</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lstStyle/>
          <a:p>
            <a:r>
              <a:rPr lang="en-US" sz="1800" b="0" dirty="0"/>
              <a:t>Frames sent prior to PTK establishment contain unprotected long-term key identifiers</a:t>
            </a:r>
            <a:endParaRPr lang="en-US" dirty="0"/>
          </a:p>
          <a:p>
            <a:r>
              <a:rPr lang="en-US" dirty="0"/>
              <a:t>Current requirements related to I5 (same as I1 so far)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nvGraphicFramePr>
        <p:xfrm>
          <a:off x="623637" y="3099343"/>
          <a:ext cx="7896006" cy="21336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1</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authentication exchanges between CPE Clients and CPE AP use identical SAE credentials or distinct SAE credentials (where a CPE AP supports multiple SAE credentials).</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- 22/107r2</a:t>
                      </a:r>
                    </a:p>
                    <a:p>
                      <a:pPr marL="0" marR="0" algn="just">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(9 March 2022)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effectLst/>
                      </a:endParaRP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200" dirty="0">
                          <a:effectLst/>
                        </a:rPr>
                        <a:t>11bi shall define a mechanism to prevent an eavesdropper distinguishing whether reassociation exchanges between CPE Clients and CPE APs use identical PMK or distinct PMK</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endParaRPr lang="en-US" sz="12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I1, I5</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Proposed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(9 March 2022)</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234565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lstStyle/>
          <a:p>
            <a:r>
              <a:rPr lang="en-US" dirty="0"/>
              <a:t>Requirements related to Issue 6</a:t>
            </a:r>
            <a:br>
              <a:rPr lang="en-US" dirty="0"/>
            </a:br>
            <a:r>
              <a:rPr lang="en-US" dirty="0"/>
              <a:t>Mobile AP privacy</a:t>
            </a:r>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Mobile APs exchange persistent identifiers that can be used to track the user and are commonly implemented on mobile devices</a:t>
            </a:r>
          </a:p>
          <a:p>
            <a:r>
              <a:rPr lang="en-US" sz="1200" dirty="0"/>
              <a:t>Current requirements related to I6</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739850059"/>
              </p:ext>
            </p:extLst>
          </p:nvPr>
        </p:nvGraphicFramePr>
        <p:xfrm>
          <a:off x="509337" y="2794541"/>
          <a:ext cx="7896006" cy="24384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15</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to determine  which of the BPE Client’s configured networks a BPE AP belongs to (if any), while  providing some mitigation against an eavesdropper easily  identifying the ESS of the BPE AP.</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3020851281"/>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the BPE AP to refrain from transmitting Beacon frames containing elements except TBD element(s). </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I2, 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139679148"/>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19</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Client and BPE AP to establish the BPE AP’s DS MAC Address without the CPE AP’s DS MAC Address being transmitted in the clear.</a:t>
                      </a:r>
                      <a:r>
                        <a:rPr lang="en-US" sz="1000" i="1" kern="1200">
                          <a:solidFill>
                            <a:srgbClr val="000000"/>
                          </a:solidFill>
                          <a:effectLst/>
                          <a:latin typeface="Times New Roman" panose="02020603050405020304" pitchFamily="18" charset="0"/>
                          <a:ea typeface="MS Gothic" panose="020B0609070205080204" pitchFamily="49" charset="-128"/>
                        </a:rPr>
                        <a:t> This will likely be the same mechanism as used in Req 12.</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097572983"/>
                  </a:ext>
                </a:extLst>
              </a:tr>
            </a:tbl>
          </a:graphicData>
        </a:graphic>
      </p:graphicFrame>
    </p:spTree>
    <p:extLst>
      <p:ext uri="{BB962C8B-B14F-4D97-AF65-F5344CB8AC3E}">
        <p14:creationId xmlns:p14="http://schemas.microsoft.com/office/powerpoint/2010/main" val="34170008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7</a:t>
            </a:r>
            <a:br>
              <a:rPr lang="en-US" dirty="0"/>
            </a:br>
            <a:r>
              <a:rPr lang="en-US" sz="2700" dirty="0"/>
              <a:t>Protecting behavioral fingerprinting while associated</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r>
              <a:rPr lang="en-US" sz="1200" b="0" dirty="0"/>
              <a:t>Unprotected signaling for at least </a:t>
            </a:r>
            <a:r>
              <a:rPr lang="en-US" sz="1200" dirty="0"/>
              <a:t>non-robust action frames (OMN, OPS, Quiet Time Period, ...), control frames (e.g. BAR), MAC headers (e.g. PM bit in frame control field) may expose trackable device behavior.</a:t>
            </a:r>
            <a:endParaRPr lang="en-US" sz="1200" b="0" dirty="0"/>
          </a:p>
          <a:p>
            <a:r>
              <a:rPr lang="en-US" sz="1200" dirty="0"/>
              <a:t>Current requirements related to I7</a:t>
            </a:r>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graphicFrame>
        <p:nvGraphicFramePr>
          <p:cNvPr id="5" name="Table 4">
            <a:extLst>
              <a:ext uri="{FF2B5EF4-FFF2-40B4-BE49-F238E27FC236}">
                <a16:creationId xmlns:a16="http://schemas.microsoft.com/office/drawing/2014/main" id="{D4F879B3-5E68-4371-B756-F42D314CA67E}"/>
              </a:ext>
            </a:extLst>
          </p:cNvPr>
          <p:cNvGraphicFramePr>
            <a:graphicFrameLocks noGrp="1"/>
          </p:cNvGraphicFramePr>
          <p:nvPr>
            <p:extLst>
              <p:ext uri="{D42A27DB-BD31-4B8C-83A1-F6EECF244321}">
                <p14:modId xmlns:p14="http://schemas.microsoft.com/office/powerpoint/2010/main" val="2412941986"/>
              </p:ext>
            </p:extLst>
          </p:nvPr>
        </p:nvGraphicFramePr>
        <p:xfrm>
          <a:off x="509337" y="2794541"/>
          <a:ext cx="7896006" cy="1066800"/>
        </p:xfrm>
        <a:graphic>
          <a:graphicData uri="http://schemas.openxmlformats.org/drawingml/2006/table">
            <a:tbl>
              <a:tblPr firstRow="1" firstCol="1" bandRow="1">
                <a:tableStyleId>{5940675A-B579-460E-94D1-54222C63F5DA}</a:tableStyleId>
              </a:tblPr>
              <a:tblGrid>
                <a:gridCol w="374954">
                  <a:extLst>
                    <a:ext uri="{9D8B030D-6E8A-4147-A177-3AD203B41FA5}">
                      <a16:colId xmlns:a16="http://schemas.microsoft.com/office/drawing/2014/main" val="2573783961"/>
                    </a:ext>
                  </a:extLst>
                </a:gridCol>
                <a:gridCol w="5231761">
                  <a:extLst>
                    <a:ext uri="{9D8B030D-6E8A-4147-A177-3AD203B41FA5}">
                      <a16:colId xmlns:a16="http://schemas.microsoft.com/office/drawing/2014/main" val="3238484367"/>
                    </a:ext>
                  </a:extLst>
                </a:gridCol>
                <a:gridCol w="473243">
                  <a:extLst>
                    <a:ext uri="{9D8B030D-6E8A-4147-A177-3AD203B41FA5}">
                      <a16:colId xmlns:a16="http://schemas.microsoft.com/office/drawing/2014/main" val="293639291"/>
                    </a:ext>
                  </a:extLst>
                </a:gridCol>
                <a:gridCol w="689810">
                  <a:extLst>
                    <a:ext uri="{9D8B030D-6E8A-4147-A177-3AD203B41FA5}">
                      <a16:colId xmlns:a16="http://schemas.microsoft.com/office/drawing/2014/main" val="3298458658"/>
                    </a:ext>
                  </a:extLst>
                </a:gridCol>
                <a:gridCol w="1126238">
                  <a:extLst>
                    <a:ext uri="{9D8B030D-6E8A-4147-A177-3AD203B41FA5}">
                      <a16:colId xmlns:a16="http://schemas.microsoft.com/office/drawing/2014/main" val="3200096851"/>
                    </a:ext>
                  </a:extLst>
                </a:gridCol>
              </a:tblGrid>
              <a:tr h="0">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Requirement</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Issue</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effectLst/>
                        </a:rPr>
                        <a:t>Status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l">
                        <a:lnSpc>
                          <a:spcPts val="1200"/>
                        </a:lnSpc>
                        <a:spcBef>
                          <a:spcPts val="120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effectLst/>
                        </a:rPr>
                        <a:t>Information</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38260905"/>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 BPE AP may change its BSSID while there are no Clients associated.</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813791286"/>
                  </a:ext>
                </a:extLst>
              </a:tr>
              <a:tr h="0">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18</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kern="1200">
                          <a:solidFill>
                            <a:srgbClr val="000000"/>
                          </a:solidFill>
                          <a:effectLst/>
                          <a:latin typeface="Times New Roman" panose="02020603050405020304" pitchFamily="18" charset="0"/>
                          <a:ea typeface="MS Gothic" panose="020B0609070205080204" pitchFamily="49" charset="-128"/>
                        </a:rPr>
                        <a:t>11bi shall define a mechanism for a BPE AP to facilitate changing its BSSID while there are Clients associated, without disrupting the connectivity from the Clients.</a:t>
                      </a:r>
                      <a:endParaRPr lang="en-US" sz="1000">
                        <a:solidFill>
                          <a:srgbClr val="00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I6/I7</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a:solidFill>
                            <a:srgbClr val="000000"/>
                          </a:solidFill>
                          <a:effectLst/>
                          <a:latin typeface="Times New Roman" panose="02020603050405020304" pitchFamily="18" charset="0"/>
                          <a:ea typeface="Times New Roman" panose="02020603050405020304" pitchFamily="18" charset="0"/>
                        </a:rPr>
                        <a:t>Proposed </a:t>
                      </a:r>
                    </a:p>
                  </a:txBody>
                  <a:tcPr marL="68580" marR="68580" marT="0" marB="0"/>
                </a:tc>
                <a:tc>
                  <a:txBody>
                    <a:bodyPr/>
                    <a:lstStyle/>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Proposed - 22/107r2</a:t>
                      </a:r>
                    </a:p>
                    <a:p>
                      <a:pPr marL="0" marR="0" algn="just">
                        <a:lnSpc>
                          <a:spcPts val="12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US" sz="1000" dirty="0">
                          <a:solidFill>
                            <a:srgbClr val="000000"/>
                          </a:solidFill>
                          <a:effectLst/>
                          <a:latin typeface="Times New Roman" panose="02020603050405020304" pitchFamily="18" charset="0"/>
                          <a:ea typeface="Times New Roman" panose="02020603050405020304" pitchFamily="18" charset="0"/>
                        </a:rPr>
                        <a:t> (9 March 2022)</a:t>
                      </a:r>
                    </a:p>
                  </a:txBody>
                  <a:tcPr marL="68580" marR="68580" marT="0" marB="0"/>
                </a:tc>
                <a:extLst>
                  <a:ext uri="{0D108BD9-81ED-4DB2-BD59-A6C34878D82A}">
                    <a16:rowId xmlns:a16="http://schemas.microsoft.com/office/drawing/2014/main" val="429492032"/>
                  </a:ext>
                </a:extLst>
              </a:tr>
            </a:tbl>
          </a:graphicData>
        </a:graphic>
      </p:graphicFrame>
    </p:spTree>
    <p:extLst>
      <p:ext uri="{BB962C8B-B14F-4D97-AF65-F5344CB8AC3E}">
        <p14:creationId xmlns:p14="http://schemas.microsoft.com/office/powerpoint/2010/main" val="36332475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9E66D-1C9B-4408-A335-FD6B7E250300}"/>
              </a:ext>
            </a:extLst>
          </p:cNvPr>
          <p:cNvSpPr>
            <a:spLocks noGrp="1"/>
          </p:cNvSpPr>
          <p:nvPr>
            <p:ph type="title"/>
          </p:nvPr>
        </p:nvSpPr>
        <p:spPr/>
        <p:txBody>
          <a:bodyPr>
            <a:normAutofit/>
          </a:bodyPr>
          <a:lstStyle/>
          <a:p>
            <a:r>
              <a:rPr lang="en-US" dirty="0"/>
              <a:t>Requirements related to Issue 8</a:t>
            </a:r>
            <a:br>
              <a:rPr lang="en-US" dirty="0"/>
            </a:br>
            <a:r>
              <a:rPr lang="en-US" sz="2800" dirty="0"/>
              <a:t>PHY/RF related privacy</a:t>
            </a:r>
            <a:endParaRPr lang="en-US" dirty="0"/>
          </a:p>
        </p:txBody>
      </p:sp>
      <p:sp>
        <p:nvSpPr>
          <p:cNvPr id="3" name="Content Placeholder 2">
            <a:extLst>
              <a:ext uri="{FF2B5EF4-FFF2-40B4-BE49-F238E27FC236}">
                <a16:creationId xmlns:a16="http://schemas.microsoft.com/office/drawing/2014/main" id="{A8C4C63E-FD4D-4D4B-8020-8808B3AF51F3}"/>
              </a:ext>
            </a:extLst>
          </p:cNvPr>
          <p:cNvSpPr>
            <a:spLocks noGrp="1"/>
          </p:cNvSpPr>
          <p:nvPr>
            <p:ph idx="1"/>
          </p:nvPr>
        </p:nvSpPr>
        <p:spPr/>
        <p:txBody>
          <a:bodyPr anchor="t">
            <a:normAutofit/>
          </a:bodyPr>
          <a:lstStyle/>
          <a:p>
            <a:pPr marL="457200" indent="-457200">
              <a:buFont typeface="Arial" panose="020B0604020202020204" pitchFamily="34" charset="0"/>
              <a:buChar char="•"/>
            </a:pPr>
            <a:r>
              <a:rPr lang="en-US" sz="14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200" dirty="0"/>
              <a:t>e.g. when CSI is high quality, channel perturbations caused by keystrokes might be detected</a:t>
            </a:r>
          </a:p>
          <a:p>
            <a:pPr marL="457200" indent="-457200">
              <a:buFont typeface="Arial" panose="020B0604020202020204" pitchFamily="34" charset="0"/>
              <a:buChar char="•"/>
            </a:pPr>
            <a:r>
              <a:rPr lang="en-US" sz="1400" b="0" dirty="0"/>
              <a:t>Some PHY/RF characteristics of a transmitting device can be identifiable and used to track a device</a:t>
            </a:r>
          </a:p>
          <a:p>
            <a:pPr marL="457200" indent="-457200">
              <a:buFont typeface="Arial" panose="020B0604020202020204" pitchFamily="34" charset="0"/>
              <a:buChar char="•"/>
            </a:pPr>
            <a:r>
              <a:rPr lang="en-US" sz="1400" dirty="0"/>
              <a:t>No requirements related to I8 proposed yet</a:t>
            </a:r>
            <a:endParaRPr lang="en-US" sz="1200" b="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a:p>
            <a:endParaRPr lang="en-US" sz="1200" dirty="0"/>
          </a:p>
        </p:txBody>
      </p:sp>
    </p:spTree>
    <p:extLst>
      <p:ext uri="{BB962C8B-B14F-4D97-AF65-F5344CB8AC3E}">
        <p14:creationId xmlns:p14="http://schemas.microsoft.com/office/powerpoint/2010/main" val="1649996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3EF4E-8753-4C94-B1C8-8711871B5EAA}"/>
              </a:ext>
            </a:extLst>
          </p:cNvPr>
          <p:cNvSpPr>
            <a:spLocks noGrp="1"/>
          </p:cNvSpPr>
          <p:nvPr>
            <p:ph type="title"/>
          </p:nvPr>
        </p:nvSpPr>
        <p:spPr/>
        <p:txBody>
          <a:bodyPr/>
          <a:lstStyle/>
          <a:p>
            <a:r>
              <a:rPr lang="en-US" dirty="0"/>
              <a:t>Requirements related to Use cases</a:t>
            </a:r>
          </a:p>
        </p:txBody>
      </p:sp>
      <p:sp>
        <p:nvSpPr>
          <p:cNvPr id="3" name="Content Placeholder 2">
            <a:extLst>
              <a:ext uri="{FF2B5EF4-FFF2-40B4-BE49-F238E27FC236}">
                <a16:creationId xmlns:a16="http://schemas.microsoft.com/office/drawing/2014/main" id="{2E710692-DFE9-4BC4-848E-DA3CC0ECE482}"/>
              </a:ext>
            </a:extLst>
          </p:cNvPr>
          <p:cNvSpPr>
            <a:spLocks noGrp="1"/>
          </p:cNvSpPr>
          <p:nvPr>
            <p:ph idx="1"/>
          </p:nvPr>
        </p:nvSpPr>
        <p:spPr/>
        <p:txBody>
          <a:bodyPr anchor="t"/>
          <a:lstStyle/>
          <a:p>
            <a:r>
              <a:rPr lang="en-US" dirty="0"/>
              <a:t>No requirements have been mapped to use cases.</a:t>
            </a:r>
          </a:p>
          <a:p>
            <a:endParaRPr lang="en-US" dirty="0"/>
          </a:p>
        </p:txBody>
      </p:sp>
    </p:spTree>
    <p:extLst>
      <p:ext uri="{BB962C8B-B14F-4D97-AF65-F5344CB8AC3E}">
        <p14:creationId xmlns:p14="http://schemas.microsoft.com/office/powerpoint/2010/main" val="18077348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14, 2022</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(17 participants)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Doc 623r0 – for discussion</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(not covered, postponed to next teleconference)Review requirements from Requirements document, 21-1848/r6, and straw poll to determine requirements with broad agreement (See following slides).</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Today’s goal is to cover requirements related to Issues 1-3</a:t>
            </a:r>
          </a:p>
          <a:p>
            <a:pPr marL="1257300" lvl="2" indent="-342900">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Goals for later sessions will be set based on progress in present meeting.</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dirty="0">
              <a:solidFill>
                <a:schemeClr val="bg1">
                  <a:lumMod val="65000"/>
                </a:schemeClr>
              </a:solidFill>
            </a:endParaRPr>
          </a:p>
          <a:p>
            <a:endParaRPr lang="en-US" dirty="0">
              <a:solidFill>
                <a:schemeClr val="bg1">
                  <a:lumMod val="65000"/>
                </a:schemeClr>
              </a:solidFill>
            </a:endParaRPr>
          </a:p>
          <a:p>
            <a:endParaRPr lang="en-US" dirty="0">
              <a:solidFill>
                <a:schemeClr val="bg1">
                  <a:lumMod val="65000"/>
                </a:schemeClr>
              </a:solidFill>
            </a:endParaRPr>
          </a:p>
        </p:txBody>
      </p:sp>
    </p:spTree>
    <p:extLst>
      <p:ext uri="{BB962C8B-B14F-4D97-AF65-F5344CB8AC3E}">
        <p14:creationId xmlns:p14="http://schemas.microsoft.com/office/powerpoint/2010/main" val="2547658588"/>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65000"/>
                  </a:schemeClr>
                </a:solidFill>
              </a:rPr>
              <a:t>TGbi</a:t>
            </a:r>
            <a:r>
              <a:rPr lang="en-US" dirty="0">
                <a:solidFill>
                  <a:schemeClr val="bg1">
                    <a:lumMod val="65000"/>
                  </a:schemeClr>
                </a:solidFill>
              </a:rPr>
              <a:t> Agenda – April 7,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solidFill>
                  <a:schemeClr val="bg1">
                    <a:lumMod val="65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(21 participants)</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Reminder of need for requirement submissions</a:t>
            </a:r>
          </a:p>
          <a:p>
            <a:pPr lvl="1">
              <a:defRPr sz="1500" spc="-1">
                <a:latin typeface="Arial"/>
                <a:ea typeface="Arial"/>
                <a:cs typeface="Arial"/>
                <a:sym typeface="Arial"/>
              </a:defRPr>
            </a:pPr>
            <a:endParaRPr lang="en-US" sz="16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65000"/>
                  </a:schemeClr>
                </a:solidFill>
                <a:latin typeface="Times New Roman"/>
                <a:cs typeface="Times New Roman"/>
                <a:sym typeface="Times New Roman"/>
              </a:rPr>
              <a:t>Discussion</a:t>
            </a: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0" lvl="0" indent="0">
              <a:buNone/>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Review Requirements document, 21-1848/r4, and consider next steps.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18986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lang="en-US" dirty="0"/>
              <a:t>April/May 2022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April 21,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12728</TotalTime>
  <Words>3951</Words>
  <Application>Microsoft Office PowerPoint</Application>
  <PresentationFormat>On-screen Show (4:3)</PresentationFormat>
  <Paragraphs>546</Paragraphs>
  <Slides>31</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Calibri</vt:lpstr>
      <vt:lpstr>Helvetica</vt:lpstr>
      <vt:lpstr>Helvetica Neue</vt:lpstr>
      <vt:lpstr>Lucida Grande</vt:lpstr>
      <vt:lpstr>Monotype Sorts</vt:lpstr>
      <vt:lpstr>Montserrat</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April 21, 2022 </vt:lpstr>
      <vt:lpstr>Requirements related to Issue 1 Protecting password identifiers</vt:lpstr>
      <vt:lpstr>Requirements related to Issue 2 Avoid element fingerprint</vt:lpstr>
      <vt:lpstr>Requirements related to Issue 3 STA MAC address persistence within an ESS</vt:lpstr>
      <vt:lpstr>Requirements related to Issue 3 (con’t) STA MAC address persistence within an ESS</vt:lpstr>
      <vt:lpstr>Requirements related to Issue 4 Tracking SA and DA OTA</vt:lpstr>
      <vt:lpstr>Requirements related to Issue 5 Protecting authentication identifiers and key identifiers</vt:lpstr>
      <vt:lpstr>Requirements related to Issue 6 Mobile AP privacy</vt:lpstr>
      <vt:lpstr>Requirements related to Issue 7 Protecting behavioral fingerprinting while associated</vt:lpstr>
      <vt:lpstr>Requirements related to Issue 8 PHY/RF related privacy</vt:lpstr>
      <vt:lpstr>Requirements related to Use cases</vt:lpstr>
      <vt:lpstr>TGbi Agenda – April 14, 2022 </vt:lpstr>
      <vt:lpstr>TGbi Agenda – April 7,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172</cp:revision>
  <dcterms:modified xsi:type="dcterms:W3CDTF">2022-04-20T16:10:41Z</dcterms:modified>
</cp:coreProperties>
</file>