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1229" r:id="rId16"/>
    <p:sldId id="753" r:id="rId17"/>
    <p:sldId id="885" r:id="rId18"/>
    <p:sldId id="935" r:id="rId19"/>
    <p:sldId id="1107" r:id="rId20"/>
    <p:sldId id="1142" r:id="rId21"/>
    <p:sldId id="1181" r:id="rId22"/>
    <p:sldId id="1188" r:id="rId23"/>
    <p:sldId id="1203" r:id="rId24"/>
    <p:sldId id="1239" r:id="rId25"/>
    <p:sldId id="1244" r:id="rId26"/>
    <p:sldId id="1245" r:id="rId27"/>
    <p:sldId id="1240" r:id="rId28"/>
    <p:sldId id="1241" r:id="rId29"/>
    <p:sldId id="1238" r:id="rId30"/>
    <p:sldId id="1246" r:id="rId31"/>
    <p:sldId id="1247" r:id="rId32"/>
    <p:sldId id="1232" r:id="rId33"/>
    <p:sldId id="1230"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5405"/>
  </p:normalViewPr>
  <p:slideViewPr>
    <p:cSldViewPr showGuides="1">
      <p:cViewPr varScale="1">
        <p:scale>
          <a:sx n="78" d="100"/>
          <a:sy n="78"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/0615</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35-00-00bd-ieee-802-11bd-april-2022-tc-meeting-minutes.docx" TargetMode="External"/><Relationship Id="rId2" Type="http://schemas.openxmlformats.org/officeDocument/2006/relationships/hyperlink" Target="https://mentor.ieee.org/802.11/dcn/22/11-22-0500-00-00bd-ieee-802-11bd-march-2022-plenary-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2/11-22-0730-00-00bd-p802-11bd-initial-sa-ballot-comments.xls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0703-00-00bd-p802-11bd-par-extension.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2022-5-1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92"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May 802.11 interim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May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https://touchpoint.eventsair.com/2022-may-ieee-802-wireless-interim-session</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May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a:solidFill>
                  <a:schemeClr val="bg1">
                    <a:lumMod val="85000"/>
                  </a:schemeClr>
                </a:solidFill>
                <a:cs typeface="+mn-ea"/>
                <a:sym typeface="+mn-ea"/>
              </a:rPr>
              <a:t>May 10</a:t>
            </a:r>
            <a:r>
              <a:rPr lang="en-US" altLang="zh-CN" sz="2800" baseline="30000" dirty="0">
                <a:solidFill>
                  <a:schemeClr val="bg1">
                    <a:lumMod val="85000"/>
                  </a:schemeClr>
                </a:solidFill>
                <a:cs typeface="+mn-ea"/>
                <a:sym typeface="+mn-ea"/>
              </a:rPr>
              <a:t>th</a:t>
            </a:r>
            <a:r>
              <a:rPr lang="en-US" altLang="zh-CN" sz="2800" dirty="0">
                <a:solidFill>
                  <a:schemeClr val="bg1">
                    <a:lumMod val="85000"/>
                  </a:schemeClr>
                </a:solidFill>
                <a:cs typeface="+mn-ea"/>
                <a:sym typeface="+mn-ea"/>
              </a:rPr>
              <a:t>, 2022, 		9:00am ~ 11:00am, ET</a:t>
            </a:r>
          </a:p>
          <a:p>
            <a:pPr>
              <a:spcAft>
                <a:spcPts val="600"/>
              </a:spcAft>
              <a:buFont typeface="Arial" panose="020B0604020202020204" pitchFamily="34" charset="0"/>
              <a:buChar char="•"/>
            </a:pPr>
            <a:r>
              <a:rPr lang="en-US" altLang="zh-CN" sz="2800" strike="sngStrike" dirty="0">
                <a:solidFill>
                  <a:srgbClr val="FF0000"/>
                </a:solidFill>
                <a:cs typeface="+mn-ea"/>
                <a:sym typeface="+mn-ea"/>
              </a:rPr>
              <a:t>May 11</a:t>
            </a:r>
            <a:r>
              <a:rPr lang="en-US" altLang="zh-CN" sz="2800" strike="sngStrike" baseline="30000" dirty="0">
                <a:solidFill>
                  <a:srgbClr val="FF0000"/>
                </a:solidFill>
                <a:cs typeface="+mn-ea"/>
                <a:sym typeface="+mn-ea"/>
              </a:rPr>
              <a:t>th</a:t>
            </a:r>
            <a:r>
              <a:rPr lang="en-US" altLang="zh-CN" sz="2800" strike="sngStrike" dirty="0">
                <a:solidFill>
                  <a:srgbClr val="FF0000"/>
                </a:solidFill>
                <a:cs typeface="+mn-ea"/>
                <a:sym typeface="+mn-ea"/>
              </a:rPr>
              <a:t>, 2022, 		11:15am ~ 13:15, ET</a:t>
            </a:r>
          </a:p>
          <a:p>
            <a:pPr>
              <a:spcAft>
                <a:spcPts val="600"/>
              </a:spcAft>
              <a:buFont typeface="Arial" panose="020B0604020202020204" pitchFamily="34" charset="0"/>
              <a:buChar char="•"/>
            </a:pPr>
            <a:r>
              <a:rPr lang="en-US" altLang="zh-CN" sz="2800" dirty="0">
                <a:solidFill>
                  <a:schemeClr val="bg1">
                    <a:lumMod val="85000"/>
                  </a:schemeClr>
                </a:solidFill>
                <a:cs typeface="+mn-ea"/>
                <a:sym typeface="+mn-ea"/>
              </a:rPr>
              <a:t>May 12</a:t>
            </a:r>
            <a:r>
              <a:rPr lang="en-US" altLang="zh-CN" sz="2800" baseline="30000" dirty="0">
                <a:solidFill>
                  <a:schemeClr val="bg1">
                    <a:lumMod val="85000"/>
                  </a:schemeClr>
                </a:solidFill>
                <a:cs typeface="+mn-ea"/>
                <a:sym typeface="+mn-ea"/>
              </a:rPr>
              <a:t>th</a:t>
            </a:r>
            <a:r>
              <a:rPr lang="en-US" altLang="zh-CN" sz="2800" dirty="0">
                <a:solidFill>
                  <a:schemeClr val="bg1">
                    <a:lumMod val="85000"/>
                  </a:schemeClr>
                </a:solidFill>
                <a:cs typeface="+mn-ea"/>
                <a:sym typeface="+mn-ea"/>
              </a:rPr>
              <a:t>, 2022, 		19:00 ~ 21:00am, ET</a:t>
            </a:r>
          </a:p>
          <a:p>
            <a:pPr>
              <a:spcAft>
                <a:spcPts val="600"/>
              </a:spcAft>
              <a:buFont typeface="Arial" panose="020B0604020202020204" pitchFamily="34" charset="0"/>
              <a:buChar char="•"/>
            </a:pPr>
            <a:r>
              <a:rPr lang="en-US" altLang="zh-CN" sz="2800" dirty="0">
                <a:solidFill>
                  <a:schemeClr val="bg1">
                    <a:lumMod val="85000"/>
                  </a:schemeClr>
                </a:solidFill>
                <a:cs typeface="+mn-ea"/>
                <a:sym typeface="+mn-ea"/>
              </a:rPr>
              <a:t>May 13</a:t>
            </a:r>
            <a:r>
              <a:rPr lang="en-US" altLang="zh-CN" sz="2800" baseline="30000" dirty="0">
                <a:solidFill>
                  <a:schemeClr val="bg1">
                    <a:lumMod val="85000"/>
                  </a:schemeClr>
                </a:solidFill>
                <a:cs typeface="+mn-ea"/>
                <a:sym typeface="+mn-ea"/>
              </a:rPr>
              <a:t>th</a:t>
            </a:r>
            <a:r>
              <a:rPr lang="en-US" altLang="zh-CN" sz="2800" dirty="0">
                <a:solidFill>
                  <a:schemeClr val="bg1">
                    <a:lumMod val="85000"/>
                  </a:schemeClr>
                </a:solidFill>
                <a:cs typeface="+mn-ea"/>
                <a:sym typeface="+mn-ea"/>
              </a:rPr>
              <a:t>, 2022, 		9:00am ~ 11:00am, ET</a:t>
            </a: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162746234"/>
              </p:ext>
            </p:extLst>
          </p:nvPr>
        </p:nvGraphicFramePr>
        <p:xfrm>
          <a:off x="838200" y="1462962"/>
          <a:ext cx="10668000" cy="5120640"/>
        </p:xfrm>
        <a:graphic>
          <a:graphicData uri="http://schemas.openxmlformats.org/drawingml/2006/table">
            <a:tbl>
              <a:tblPr firstRow="1" bandRow="1">
                <a:tableStyleId>{5C22544A-7EE6-4342-B048-85BDC9FD1C3A}</a:tableStyleId>
              </a:tblPr>
              <a:tblGrid>
                <a:gridCol w="2971800"/>
                <a:gridCol w="7696200"/>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11-22/0283r3, 11-22/0284r3, 11-22/0588r2, </a:t>
                      </a:r>
                      <a:r>
                        <a:rPr lang="en-US" altLang="zh-CN" sz="1200" baseline="0" dirty="0" smtClean="0">
                          <a:solidFill>
                            <a:srgbClr val="0070C0"/>
                          </a:solidFill>
                        </a:rPr>
                        <a:t>11-22/0615r4</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11-22/0167r0, 11-22/0416r0, 11-22/0500r0, 11-22/0635r0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11-19/2045r16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11-21/2018r7 (LB259), 11-22/0561r2(LB261),</a:t>
                      </a:r>
                      <a:r>
                        <a:rPr lang="en-US" altLang="zh-CN" sz="1200" baseline="0" dirty="0" smtClean="0">
                          <a:solidFill>
                            <a:schemeClr val="tx1"/>
                          </a:solidFill>
                        </a:rPr>
                        <a:t> </a:t>
                      </a:r>
                      <a:r>
                        <a:rPr lang="en-US" altLang="zh-CN" sz="1200" baseline="0" dirty="0" smtClean="0">
                          <a:solidFill>
                            <a:srgbClr val="0070C0"/>
                          </a:solidFill>
                        </a:rPr>
                        <a:t>11-22/0730r2(1</a:t>
                      </a:r>
                      <a:r>
                        <a:rPr lang="en-US" altLang="zh-CN" sz="1200" baseline="30000" dirty="0" smtClean="0">
                          <a:solidFill>
                            <a:srgbClr val="0070C0"/>
                          </a:solidFill>
                        </a:rPr>
                        <a:t>st</a:t>
                      </a:r>
                      <a:r>
                        <a:rPr lang="en-US" altLang="zh-CN" sz="1200" baseline="0" dirty="0" smtClean="0">
                          <a:solidFill>
                            <a:srgbClr val="0070C0"/>
                          </a:solidFill>
                        </a:rPr>
                        <a:t> </a:t>
                      </a:r>
                      <a:r>
                        <a:rPr lang="en-US" altLang="zh-CN" sz="1200" baseline="0" dirty="0" smtClean="0">
                          <a:solidFill>
                            <a:srgbClr val="0070C0"/>
                          </a:solidFill>
                        </a:rPr>
                        <a:t>SA Ballot)</a:t>
                      </a:r>
                      <a:endParaRPr lang="en-US" altLang="zh-CN" sz="1200" dirty="0" smtClean="0">
                        <a:solidFill>
                          <a:srgbClr val="0070C0"/>
                        </a:solidFill>
                      </a:endParaRP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11-20/1564r5</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11-22/0021r15</a:t>
                      </a: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11-22/0743, </a:t>
            </a:r>
            <a:r>
              <a:rPr lang="en-US" altLang="zh-CN" sz="1600" dirty="0">
                <a:solidFill>
                  <a:schemeClr val="tx1"/>
                </a:solidFill>
                <a:latin typeface="Calibri" panose="020F0502020204030204" pitchFamily="34" charset="0"/>
                <a:cs typeface="Calibri" panose="020F0502020204030204" pitchFamily="34" charset="0"/>
              </a:rPr>
              <a:t>Resolutions to Editorial Comments Part </a:t>
            </a:r>
            <a:r>
              <a:rPr lang="en-US" altLang="zh-CN" sz="1600" dirty="0" smtClean="0">
                <a:solidFill>
                  <a:schemeClr val="tx1"/>
                </a:solidFill>
                <a:latin typeface="Calibri" panose="020F0502020204030204" pitchFamily="34" charset="0"/>
                <a:cs typeface="Calibri" panose="020F0502020204030204" pitchFamily="34" charset="0"/>
              </a:rPr>
              <a:t>1, </a:t>
            </a:r>
            <a:r>
              <a:rPr lang="en-US" altLang="zh-CN" sz="1600" dirty="0" err="1" smtClean="0">
                <a:solidFill>
                  <a:schemeClr val="tx1"/>
                </a:solidFill>
                <a:latin typeface="Calibri" panose="020F0502020204030204" pitchFamily="34" charset="0"/>
                <a:cs typeface="Calibri" panose="020F0502020204030204" pitchFamily="34" charset="0"/>
              </a:rPr>
              <a:t>Yujin</a:t>
            </a:r>
            <a:r>
              <a:rPr lang="en-US" altLang="zh-CN" sz="1600" dirty="0" smtClean="0">
                <a:solidFill>
                  <a:schemeClr val="tx1"/>
                </a:solidFill>
                <a:latin typeface="Calibri" panose="020F0502020204030204" pitchFamily="34" charset="0"/>
                <a:cs typeface="Calibri" panose="020F0502020204030204" pitchFamily="34" charset="0"/>
              </a:rPr>
              <a:t> Noh (</a:t>
            </a:r>
            <a:r>
              <a:rPr lang="en-US" altLang="zh-CN" sz="1600" dirty="0" err="1" smtClean="0">
                <a:solidFill>
                  <a:schemeClr val="tx1"/>
                </a:solidFill>
                <a:latin typeface="Calibri" panose="020F0502020204030204" pitchFamily="34" charset="0"/>
                <a:cs typeface="Calibri" panose="020F0502020204030204" pitchFamily="34" charset="0"/>
              </a:rPr>
              <a:t>Senscomm</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11-22/0744, </a:t>
            </a:r>
            <a:r>
              <a:rPr lang="en-US" altLang="zh-CN" sz="1600" dirty="0">
                <a:solidFill>
                  <a:schemeClr val="tx1"/>
                </a:solidFill>
                <a:latin typeface="Calibri" panose="020F0502020204030204" pitchFamily="34" charset="0"/>
                <a:cs typeface="Calibri" panose="020F0502020204030204" pitchFamily="34" charset="0"/>
              </a:rPr>
              <a:t>Resolutions to Editorial Comments Part </a:t>
            </a:r>
            <a:r>
              <a:rPr lang="en-US" altLang="zh-CN" sz="1600" dirty="0" smtClean="0">
                <a:solidFill>
                  <a:schemeClr val="tx1"/>
                </a:solidFill>
                <a:latin typeface="Calibri" panose="020F0502020204030204" pitchFamily="34" charset="0"/>
                <a:cs typeface="Calibri" panose="020F0502020204030204" pitchFamily="34" charset="0"/>
              </a:rPr>
              <a:t>2,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11-22/0745, Resolutions to Editorial Comments Part </a:t>
            </a:r>
            <a:r>
              <a:rPr lang="en-US" altLang="zh-CN" sz="1600" dirty="0" smtClean="0">
                <a:solidFill>
                  <a:schemeClr val="tx1"/>
                </a:solidFill>
                <a:latin typeface="Calibri" panose="020F0502020204030204" pitchFamily="34" charset="0"/>
                <a:cs typeface="Calibri" panose="020F0502020204030204" pitchFamily="34" charset="0"/>
              </a:rPr>
              <a:t>3,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11-22/0747, </a:t>
            </a:r>
            <a:r>
              <a:rPr lang="en-US" altLang="zh-CN" sz="1600" dirty="0">
                <a:solidFill>
                  <a:schemeClr val="tx1"/>
                </a:solidFill>
                <a:latin typeface="Calibri" panose="020F0502020204030204" pitchFamily="34" charset="0"/>
                <a:cs typeface="Calibri" panose="020F0502020204030204" pitchFamily="34" charset="0"/>
              </a:rPr>
              <a:t>SA Ballot CR 11bd D4.0 NGV </a:t>
            </a:r>
            <a:r>
              <a:rPr lang="en-US" altLang="zh-CN" sz="1600" dirty="0" smtClean="0">
                <a:solidFill>
                  <a:schemeClr val="tx1"/>
                </a:solidFill>
                <a:latin typeface="Calibri" panose="020F0502020204030204" pitchFamily="34" charset="0"/>
                <a:cs typeface="Calibri" panose="020F0502020204030204" pitchFamily="34" charset="0"/>
              </a:rPr>
              <a:t>Ranging, Stephan Sand (German Aerospace Center (DLR))</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11-22/0768, </a:t>
            </a:r>
            <a:r>
              <a:rPr lang="en-US" altLang="zh-CN" sz="1600" dirty="0">
                <a:solidFill>
                  <a:schemeClr val="tx1"/>
                </a:solidFill>
                <a:latin typeface="Calibri" panose="020F0502020204030204" pitchFamily="34" charset="0"/>
                <a:cs typeface="Calibri" panose="020F0502020204030204" pitchFamily="34" charset="0"/>
              </a:rPr>
              <a:t>Initial SA Ballot proposed resolution for CIDs </a:t>
            </a:r>
            <a:r>
              <a:rPr lang="en-US" altLang="zh-CN" sz="1600" dirty="0" smtClean="0">
                <a:solidFill>
                  <a:schemeClr val="tx1"/>
                </a:solidFill>
                <a:latin typeface="Calibri" panose="020F0502020204030204" pitchFamily="34" charset="0"/>
                <a:cs typeface="Calibri" panose="020F0502020204030204" pitchFamily="34" charset="0"/>
              </a:rPr>
              <a:t>5091_5092,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11-22/0769, </a:t>
            </a:r>
            <a:r>
              <a:rPr lang="en-US" altLang="zh-CN" sz="1600" dirty="0">
                <a:solidFill>
                  <a:schemeClr val="tx1"/>
                </a:solidFill>
                <a:latin typeface="Calibri" panose="020F0502020204030204" pitchFamily="34" charset="0"/>
                <a:cs typeface="Calibri" panose="020F0502020204030204" pitchFamily="34" charset="0"/>
              </a:rPr>
              <a:t>Initial SA Ballot Proposed Resolution for CIDs 5084, 5088, </a:t>
            </a:r>
            <a:r>
              <a:rPr lang="en-US" altLang="zh-CN" sz="1600" dirty="0" smtClean="0">
                <a:solidFill>
                  <a:schemeClr val="tx1"/>
                </a:solidFill>
                <a:latin typeface="Calibri" panose="020F0502020204030204" pitchFamily="34" charset="0"/>
                <a:cs typeface="Calibri" panose="020F0502020204030204" pitchFamily="34" charset="0"/>
              </a:rPr>
              <a:t>5093, </a:t>
            </a:r>
            <a:r>
              <a:rPr lang="en-US" altLang="zh-CN" sz="1600" dirty="0">
                <a:solidFill>
                  <a:schemeClr val="tx1"/>
                </a:solidFill>
                <a:latin typeface="Calibri" panose="020F0502020204030204" pitchFamily="34" charset="0"/>
                <a:cs typeface="Calibri" panose="020F0502020204030204" pitchFamily="34" charset="0"/>
              </a:rPr>
              <a:t>Joseph Levy (</a:t>
            </a:r>
            <a:r>
              <a:rPr lang="en-US" altLang="zh-CN" sz="1600" dirty="0" err="1">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10</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a:t>1</a:t>
            </a:r>
            <a:r>
              <a:rPr lang="en-GB" altLang="en-US" baseline="30000" dirty="0"/>
              <a:t>st</a:t>
            </a:r>
            <a:r>
              <a:rPr lang="en-GB" altLang="en-US" dirty="0"/>
              <a:t> SA Ballot result </a:t>
            </a:r>
            <a:r>
              <a:rPr lang="en-GB" altLang="en-US" dirty="0" smtClean="0"/>
              <a:t>update</a:t>
            </a:r>
          </a:p>
          <a:p>
            <a:pPr eaLnBrk="0" hangingPunct="0">
              <a:defRPr/>
            </a:pPr>
            <a:r>
              <a:rPr lang="en-GB" altLang="en-US" dirty="0" smtClean="0"/>
              <a:t>Approval of 11bd PAR extension</a:t>
            </a:r>
            <a:endParaRPr lang="en-GB" altLang="en-US" dirty="0"/>
          </a:p>
          <a:p>
            <a:pPr lvl="0" eaLnBrk="0" hangingPunct="0">
              <a:defRPr/>
            </a:pPr>
            <a:r>
              <a:rPr lang="en-GB" altLang="en-US" dirty="0" err="1" smtClean="0"/>
              <a:t>TGbd</a:t>
            </a:r>
            <a:r>
              <a:rPr lang="en-GB" altLang="en-US" dirty="0" smtClean="0"/>
              <a:t> Leadership Re-affirmation</a:t>
            </a:r>
          </a:p>
          <a:p>
            <a:pPr eaLnBrk="0" hangingPunct="0">
              <a:defRPr/>
            </a:pPr>
            <a:r>
              <a:rPr lang="en-US" altLang="en-GB" dirty="0" smtClean="0"/>
              <a:t>CRC comment assignment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Mar plenary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mentor.ieee.org/802.11/dcn/22/11-22-0500-00-00bd-ieee-802-11bd-march-2022-plenary-meeting-minutes.docx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smtClean="0">
                <a:hlinkClick r:id="rId3"/>
              </a:rPr>
              <a:t>https</a:t>
            </a:r>
            <a:r>
              <a:rPr lang="en-US" altLang="zh-CN" sz="2100" dirty="0">
                <a:hlinkClick r:id="rId3"/>
              </a:rPr>
              <a:t>://</a:t>
            </a:r>
            <a:r>
              <a:rPr lang="en-US" altLang="zh-CN" sz="2100" dirty="0" smtClean="0">
                <a:hlinkClick r:id="rId3"/>
              </a:rPr>
              <a:t>mentor.ieee.org/802.11/dcn/22/11-22-0635-00-00bd-ieee-802-11bd-april-2022-tc-meeting-minutes.docx</a:t>
            </a:r>
            <a:endParaRPr lang="en-US" altLang="zh-CN" sz="2100" dirty="0" smtClean="0"/>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 Stephan Sand</a:t>
            </a:r>
          </a:p>
          <a:p>
            <a:endParaRPr lang="en-US" altLang="zh-CN" dirty="0"/>
          </a:p>
          <a:p>
            <a:r>
              <a:rPr lang="en-US" altLang="zh-CN" dirty="0" smtClean="0"/>
              <a:t>Result: Motion approved unanimously</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1</a:t>
            </a:r>
            <a:r>
              <a:rPr lang="en-US" altLang="zh-CN" sz="2800" baseline="30000" dirty="0" smtClean="0"/>
              <a:t>st</a:t>
            </a:r>
            <a:r>
              <a:rPr lang="en-US" altLang="zh-CN" sz="2800" dirty="0" smtClean="0"/>
              <a:t> SA Ballot Result Update</a:t>
            </a:r>
            <a:endParaRPr lang="zh-CN" altLang="en-US" sz="2800" dirty="0"/>
          </a:p>
        </p:txBody>
      </p:sp>
      <p:sp>
        <p:nvSpPr>
          <p:cNvPr id="3" name="内容占位符 2"/>
          <p:cNvSpPr>
            <a:spLocks noGrp="1"/>
          </p:cNvSpPr>
          <p:nvPr>
            <p:ph idx="1"/>
          </p:nvPr>
        </p:nvSpPr>
        <p:spPr/>
        <p:txBody>
          <a:bodyPr>
            <a:normAutofit fontScale="92500" lnSpcReduction="20000"/>
          </a:bodyPr>
          <a:lstStyle/>
          <a:p>
            <a:r>
              <a:rPr lang="en-US" altLang="zh-CN" sz="2800" dirty="0" smtClean="0">
                <a:sym typeface="+mn-ea"/>
              </a:rPr>
              <a:t>The 1</a:t>
            </a:r>
            <a:r>
              <a:rPr lang="en-US" altLang="zh-CN" sz="2800" baseline="30000" dirty="0" smtClean="0">
                <a:sym typeface="+mn-ea"/>
              </a:rPr>
              <a:t>st</a:t>
            </a:r>
            <a:r>
              <a:rPr lang="en-US" altLang="zh-CN" sz="2800" dirty="0" smtClean="0">
                <a:sym typeface="+mn-ea"/>
              </a:rPr>
              <a:t> SA Ballot on IEEE P802.11bd D4.0 was planned to close on May 5</a:t>
            </a:r>
            <a:r>
              <a:rPr lang="en-US" altLang="zh-CN" sz="2800" baseline="30000" dirty="0" smtClean="0">
                <a:sym typeface="+mn-ea"/>
              </a:rPr>
              <a:t>th</a:t>
            </a:r>
            <a:r>
              <a:rPr lang="en-US" altLang="zh-CN" sz="2800" dirty="0" smtClean="0">
                <a:sym typeface="+mn-ea"/>
              </a:rPr>
              <a:t>. But the close day is extended because a sufficient return rate (75%) was not achieved until May 10.</a:t>
            </a:r>
          </a:p>
          <a:p>
            <a:endParaRPr lang="en-US" altLang="zh-CN" sz="2800" dirty="0" smtClean="0">
              <a:sym typeface="+mn-ea"/>
            </a:endParaRPr>
          </a:p>
          <a:p>
            <a:r>
              <a:rPr lang="en-US" altLang="zh-CN" sz="2800" dirty="0" smtClean="0">
                <a:sym typeface="+mn-ea"/>
              </a:rPr>
              <a:t>Ballot Group Members: 139</a:t>
            </a:r>
          </a:p>
          <a:p>
            <a:r>
              <a:rPr lang="en-US" altLang="zh-CN" sz="2800" dirty="0" smtClean="0">
                <a:sym typeface="+mn-ea"/>
              </a:rPr>
              <a:t>Return Ballots: 79% (110)</a:t>
            </a:r>
            <a:endParaRPr lang="en-US" altLang="zh-CN" sz="2800" dirty="0">
              <a:sym typeface="+mn-ea"/>
            </a:endParaRPr>
          </a:p>
          <a:p>
            <a:r>
              <a:rPr lang="en-US" altLang="zh-CN" sz="2800" dirty="0" smtClean="0">
                <a:sym typeface="+mn-ea"/>
              </a:rPr>
              <a:t>Result: Passed with 92% approval rate</a:t>
            </a:r>
          </a:p>
          <a:p>
            <a:r>
              <a:rPr lang="en-US" altLang="zh-CN" sz="2800" dirty="0" smtClean="0">
                <a:sym typeface="+mn-ea"/>
              </a:rPr>
              <a:t>Collected comments: 106</a:t>
            </a:r>
          </a:p>
          <a:p>
            <a:r>
              <a:rPr lang="en-US" altLang="zh-CN" sz="2800" dirty="0" smtClean="0">
                <a:sym typeface="+mn-ea"/>
              </a:rPr>
              <a:t>Comment database: 11-22/0730</a:t>
            </a:r>
          </a:p>
          <a:p>
            <a:r>
              <a:rPr lang="en-US" altLang="zh-CN" sz="2800" dirty="0">
                <a:hlinkClick r:id="rId2"/>
              </a:rPr>
              <a:t>https://</a:t>
            </a:r>
            <a:r>
              <a:rPr lang="en-US" altLang="zh-CN" sz="2800" dirty="0" smtClean="0">
                <a:hlinkClick r:id="rId2"/>
              </a:rPr>
              <a:t>mentor.ieee.org/802.11/dcn/22/11-22-0730-00-00bd-p802-11bd-initial-sa-ballot-comments.xlsx</a:t>
            </a:r>
            <a:endParaRPr lang="en-US" altLang="zh-CN" sz="2800" dirty="0" smtClean="0"/>
          </a:p>
          <a:p>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11bd PAR Extension</a:t>
            </a:r>
            <a:endParaRPr lang="zh-CN" altLang="en-US" dirty="0"/>
          </a:p>
        </p:txBody>
      </p:sp>
      <p:sp>
        <p:nvSpPr>
          <p:cNvPr id="3" name="内容占位符 2"/>
          <p:cNvSpPr>
            <a:spLocks noGrp="1"/>
          </p:cNvSpPr>
          <p:nvPr>
            <p:ph idx="1"/>
          </p:nvPr>
        </p:nvSpPr>
        <p:spPr/>
        <p:txBody>
          <a:bodyPr/>
          <a:lstStyle/>
          <a:p>
            <a:pPr marL="0" indent="0"/>
            <a:r>
              <a:rPr lang="en-US" altLang="zh-CN" sz="2400" dirty="0" smtClean="0"/>
              <a:t>Approve the 11bd PAR extension as in </a:t>
            </a:r>
            <a:r>
              <a:rPr lang="en-US" altLang="zh-CN" sz="2400" dirty="0"/>
              <a:t>11-22/0703r0 and to request a 802.11WG motion to approve </a:t>
            </a:r>
            <a:r>
              <a:rPr lang="en-US" altLang="zh-CN" sz="2400" dirty="0" smtClean="0"/>
              <a:t>it:</a:t>
            </a:r>
          </a:p>
          <a:p>
            <a:pPr marL="0" indent="0"/>
            <a:r>
              <a:rPr lang="en-US" altLang="zh-CN" sz="2400" dirty="0">
                <a:hlinkClick r:id="rId2"/>
              </a:rPr>
              <a:t>https://</a:t>
            </a:r>
            <a:r>
              <a:rPr lang="en-US" altLang="zh-CN" sz="2400" dirty="0" smtClean="0">
                <a:hlinkClick r:id="rId2"/>
              </a:rPr>
              <a:t>mentor.ieee.org/802.11/dcn/22/11-22-0703-00-00bd-p802-11bd-par-extension.pdf</a:t>
            </a:r>
            <a:endParaRPr lang="en-US" altLang="zh-CN" sz="2400" dirty="0" smtClean="0"/>
          </a:p>
          <a:p>
            <a:pPr marL="0" indent="0"/>
            <a:endParaRPr lang="en-US" altLang="zh-CN" sz="2400" dirty="0" smtClean="0"/>
          </a:p>
          <a:p>
            <a:r>
              <a:rPr lang="en-US" altLang="zh-CN" sz="2400" dirty="0" smtClean="0"/>
              <a:t>Moved:		Joseph Levy					Seconded: Stephan Sand</a:t>
            </a:r>
          </a:p>
          <a:p>
            <a:endParaRPr lang="en-US" altLang="zh-CN" sz="2400" dirty="0" smtClean="0"/>
          </a:p>
          <a:p>
            <a:r>
              <a:rPr lang="en-US" altLang="zh-CN" sz="2400" dirty="0" smtClean="0"/>
              <a:t>Result: 12Y/0N/1A</a:t>
            </a:r>
            <a:endParaRPr lang="en-US" altLang="zh-CN" sz="2400" dirty="0"/>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3118110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CRC comment resolution discussion </a:t>
            </a:r>
            <a:endParaRPr lang="en-US" altLang="en-GB" dirty="0" smtClean="0"/>
          </a:p>
          <a:p>
            <a:pPr marL="742950" lvl="2" indent="-342900" eaLnBrk="0" hangingPunct="0">
              <a:defRPr/>
            </a:pPr>
            <a:r>
              <a:rPr lang="en-US" altLang="zh-CN" sz="1600" b="1" dirty="0">
                <a:solidFill>
                  <a:srgbClr val="00B050"/>
                </a:solidFill>
              </a:rPr>
              <a:t>11-22/0743, Resolutions to Editorial Comments Part 1, </a:t>
            </a:r>
            <a:r>
              <a:rPr lang="en-US" altLang="zh-CN" sz="1600" b="1" dirty="0" err="1">
                <a:solidFill>
                  <a:srgbClr val="00B050"/>
                </a:solidFill>
              </a:rPr>
              <a:t>Yujin</a:t>
            </a:r>
            <a:r>
              <a:rPr lang="en-US" altLang="zh-CN" sz="1600" b="1" dirty="0">
                <a:solidFill>
                  <a:srgbClr val="00B050"/>
                </a:solidFill>
              </a:rPr>
              <a:t> Noh (</a:t>
            </a:r>
            <a:r>
              <a:rPr lang="en-US" altLang="zh-CN" sz="1600" b="1" dirty="0" err="1">
                <a:solidFill>
                  <a:srgbClr val="00B050"/>
                </a:solidFill>
              </a:rPr>
              <a:t>Senscomm</a:t>
            </a:r>
            <a:r>
              <a:rPr lang="en-US" altLang="zh-CN" sz="1600" b="1" dirty="0">
                <a:solidFill>
                  <a:srgbClr val="00B050"/>
                </a:solidFill>
              </a:rPr>
              <a:t>)</a:t>
            </a:r>
          </a:p>
          <a:p>
            <a:pPr marL="742950" lvl="2" indent="-342900" eaLnBrk="0" hangingPunct="0">
              <a:defRPr/>
            </a:pPr>
            <a:r>
              <a:rPr lang="en-US" altLang="zh-CN" sz="1600" b="1" dirty="0">
                <a:solidFill>
                  <a:srgbClr val="00B050"/>
                </a:solidFill>
              </a:rPr>
              <a:t>11-22/0744, Resolutions to Editorial Comments Part 2, </a:t>
            </a:r>
            <a:r>
              <a:rPr lang="en-US" altLang="zh-CN" sz="1600" b="1" dirty="0" err="1">
                <a:solidFill>
                  <a:srgbClr val="00B050"/>
                </a:solidFill>
              </a:rPr>
              <a:t>Yujin</a:t>
            </a:r>
            <a:r>
              <a:rPr lang="en-US" altLang="zh-CN" sz="1600" b="1" dirty="0">
                <a:solidFill>
                  <a:srgbClr val="00B050"/>
                </a:solidFill>
              </a:rPr>
              <a:t> Noh (</a:t>
            </a:r>
            <a:r>
              <a:rPr lang="en-US" altLang="zh-CN" sz="1600" b="1" dirty="0" err="1">
                <a:solidFill>
                  <a:srgbClr val="00B050"/>
                </a:solidFill>
              </a:rPr>
              <a:t>Senscomm</a:t>
            </a:r>
            <a:r>
              <a:rPr lang="en-US" altLang="zh-CN" sz="1600" b="1" dirty="0">
                <a:solidFill>
                  <a:srgbClr val="00B050"/>
                </a:solidFill>
              </a:rPr>
              <a:t>)</a:t>
            </a:r>
          </a:p>
          <a:p>
            <a:pPr marL="742950" lvl="2" indent="-342900" eaLnBrk="0" hangingPunct="0">
              <a:defRPr/>
            </a:pPr>
            <a:r>
              <a:rPr lang="en-US" altLang="zh-CN" sz="1600" b="1" dirty="0">
                <a:solidFill>
                  <a:srgbClr val="00B050"/>
                </a:solidFill>
              </a:rPr>
              <a:t>11-22/0745, Resolutions to Editorial Comments Part 3, </a:t>
            </a:r>
            <a:r>
              <a:rPr lang="en-US" altLang="zh-CN" sz="1600" b="1" dirty="0" err="1">
                <a:solidFill>
                  <a:srgbClr val="00B050"/>
                </a:solidFill>
              </a:rPr>
              <a:t>Yujin</a:t>
            </a:r>
            <a:r>
              <a:rPr lang="en-US" altLang="zh-CN" sz="1600" b="1" dirty="0">
                <a:solidFill>
                  <a:srgbClr val="00B050"/>
                </a:solidFill>
              </a:rPr>
              <a:t> Noh (</a:t>
            </a:r>
            <a:r>
              <a:rPr lang="en-US" altLang="zh-CN" sz="1600" b="1" dirty="0" err="1">
                <a:solidFill>
                  <a:srgbClr val="00B050"/>
                </a:solidFill>
              </a:rPr>
              <a:t>Senscomm</a:t>
            </a:r>
            <a:r>
              <a:rPr lang="en-US" altLang="zh-CN" sz="1600" b="1" dirty="0" smtClean="0">
                <a:solidFill>
                  <a:srgbClr val="00B050"/>
                </a:solidFill>
              </a:rPr>
              <a:t>)</a:t>
            </a:r>
            <a:endParaRPr lang="en-US" altLang="en-GB"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55570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err="1" smtClean="0"/>
              <a:t>TGbd</a:t>
            </a:r>
            <a:r>
              <a:rPr lang="en-GB" altLang="en-US" dirty="0" smtClean="0"/>
              <a:t> Leadership Re-affirmation</a:t>
            </a:r>
          </a:p>
          <a:p>
            <a:pPr eaLnBrk="0" hangingPunct="0">
              <a:defRPr/>
            </a:pPr>
            <a:r>
              <a:rPr lang="en-GB" altLang="en-US" dirty="0" smtClean="0"/>
              <a:t>Liaise 802.11bd D4.0 to ISO/IEC JTC1 SC6 under PSDO</a:t>
            </a:r>
          </a:p>
          <a:p>
            <a:pPr eaLnBrk="0" hangingPunct="0">
              <a:defRPr/>
            </a:pPr>
            <a:r>
              <a:rPr lang="en-US" altLang="en-GB" dirty="0" smtClean="0"/>
              <a:t>CRC </a:t>
            </a:r>
            <a:r>
              <a:rPr lang="en-US" altLang="en-GB" dirty="0" smtClean="0"/>
              <a:t>comment resolution discussion and motion to approve </a:t>
            </a:r>
            <a:r>
              <a:rPr lang="en-US" altLang="en-GB" dirty="0" smtClean="0"/>
              <a:t>CRs</a:t>
            </a:r>
          </a:p>
          <a:p>
            <a:pPr marL="742950" lvl="2" indent="-342900" eaLnBrk="0" hangingPunct="0">
              <a:defRPr/>
            </a:pPr>
            <a:r>
              <a:rPr lang="en-US" altLang="zh-CN" sz="1600" b="1" dirty="0"/>
              <a:t>11-22/0747, SA Ballot CR 11bd D4.0 NGV Ranging, Stephan Sand (German Aerospace Center (DLR</a:t>
            </a:r>
            <a:r>
              <a:rPr lang="en-US" altLang="zh-CN" sz="1600" b="1" dirty="0" smtClean="0"/>
              <a:t>))</a:t>
            </a:r>
          </a:p>
          <a:p>
            <a:pPr marL="742950" lvl="2" indent="-342900" eaLnBrk="0" hangingPunct="0">
              <a:buFontTx/>
              <a:buChar char="•"/>
              <a:defRPr/>
            </a:pPr>
            <a:r>
              <a:rPr lang="en-US" altLang="zh-CN" sz="1600" b="1" dirty="0"/>
              <a:t>11-22/0768, Initial SA Ballot proposed resolution for CIDs 5091_5092, Joseph Levy (</a:t>
            </a:r>
            <a:r>
              <a:rPr lang="en-US" altLang="zh-CN" sz="1600" b="1" dirty="0" err="1"/>
              <a:t>InterDigital</a:t>
            </a:r>
            <a:r>
              <a:rPr lang="en-US" altLang="zh-CN" sz="1600" b="1" dirty="0"/>
              <a:t>)</a:t>
            </a:r>
          </a:p>
          <a:p>
            <a:pPr marL="742950" lvl="2" indent="-342900" eaLnBrk="0" hangingPunct="0">
              <a:buFontTx/>
              <a:buChar char="•"/>
              <a:defRPr/>
            </a:pPr>
            <a:r>
              <a:rPr lang="en-US" altLang="zh-CN" sz="1600" b="1" dirty="0"/>
              <a:t>11-22/0769, Initial SA Ballot Proposed Resolution for CIDs 5084, 5088, 5093, Joseph Levy (</a:t>
            </a:r>
            <a:r>
              <a:rPr lang="en-US" altLang="zh-CN" sz="1600" b="1" dirty="0" err="1"/>
              <a:t>InterDigital</a:t>
            </a:r>
            <a:r>
              <a:rPr lang="en-US" altLang="zh-CN" sz="1600" b="1" dirty="0" smtClean="0"/>
              <a:t>)</a:t>
            </a:r>
          </a:p>
          <a:p>
            <a:pPr marL="742950" lvl="2" indent="-342900" eaLnBrk="0" hangingPunct="0">
              <a:defRPr/>
            </a:pPr>
            <a:r>
              <a:rPr lang="en-US" altLang="en-GB" sz="1600" b="1" dirty="0"/>
              <a:t>11-22/0764, </a:t>
            </a:r>
            <a:r>
              <a:rPr lang="en-US" altLang="zh-CN" sz="1600" b="1" dirty="0" err="1"/>
              <a:t>TGbd</a:t>
            </a:r>
            <a:r>
              <a:rPr lang="en-US" altLang="zh-CN" sz="1600" b="1" dirty="0"/>
              <a:t> D4.0 CR related to DMG STA communicating </a:t>
            </a:r>
            <a:r>
              <a:rPr lang="en-US" altLang="zh-CN" sz="1600" b="1" dirty="0"/>
              <a:t>OCB, </a:t>
            </a:r>
            <a:r>
              <a:rPr lang="en-US" altLang="zh-CN" sz="1600" b="1" dirty="0"/>
              <a:t>Hiroyuki </a:t>
            </a:r>
            <a:r>
              <a:rPr lang="en-US" altLang="zh-CN" sz="1600" b="1" dirty="0" err="1"/>
              <a:t>Motozuka</a:t>
            </a:r>
            <a:r>
              <a:rPr lang="en-US" altLang="zh-CN" sz="1600" b="1" dirty="0"/>
              <a:t> (Panasonic)</a:t>
            </a:r>
            <a:endParaRPr lang="en-US" altLang="en-GB" sz="1600" b="1" dirty="0"/>
          </a:p>
          <a:p>
            <a:pPr eaLnBrk="0" hangingPunct="0">
              <a:defRPr/>
            </a:pPr>
            <a:r>
              <a:rPr lang="en-GB" altLang="en-US" dirty="0" smtClean="0"/>
              <a:t>Revisit </a:t>
            </a:r>
            <a:r>
              <a:rPr lang="en-GB" altLang="en-US" dirty="0"/>
              <a:t>Timeline</a:t>
            </a:r>
          </a:p>
          <a:p>
            <a:pPr eaLnBrk="0" hangingPunct="0">
              <a:defRPr/>
            </a:pPr>
            <a:r>
              <a:rPr lang="en-US" altLang="en-GB" dirty="0"/>
              <a:t>Future teleconference </a:t>
            </a:r>
            <a:r>
              <a:rPr lang="en-US" altLang="en-GB" dirty="0" smtClean="0"/>
              <a:t>plan and CRC rules</a:t>
            </a:r>
            <a:endParaRPr lang="en-US" altLang="en-GB"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28504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Leadership Re-affirmation</a:t>
            </a:r>
            <a:endParaRPr lang="zh-CN" altLang="en-US" dirty="0"/>
          </a:p>
        </p:txBody>
      </p:sp>
      <p:sp>
        <p:nvSpPr>
          <p:cNvPr id="3" name="内容占位符 2"/>
          <p:cNvSpPr>
            <a:spLocks noGrp="1"/>
          </p:cNvSpPr>
          <p:nvPr>
            <p:ph idx="1"/>
          </p:nvPr>
        </p:nvSpPr>
        <p:spPr/>
        <p:txBody>
          <a:bodyPr/>
          <a:lstStyle/>
          <a:p>
            <a:pPr marL="0" indent="0"/>
            <a:r>
              <a:rPr lang="en-US" altLang="zh-CN" sz="2400" dirty="0" smtClean="0"/>
              <a:t>Move to approve the re-affirmation of </a:t>
            </a:r>
            <a:r>
              <a:rPr lang="en-US" altLang="zh-CN" sz="2400" dirty="0" err="1" smtClean="0"/>
              <a:t>TGbd</a:t>
            </a:r>
            <a:r>
              <a:rPr lang="en-US" altLang="zh-CN" sz="2400" dirty="0" smtClean="0"/>
              <a:t> Vice Chairs and Secretary as below:</a:t>
            </a:r>
          </a:p>
          <a:p>
            <a:pPr marL="300355" lvl="1" indent="0"/>
            <a:r>
              <a:rPr lang="en-US" altLang="zh-CN" sz="2100" dirty="0" smtClean="0"/>
              <a:t>Vice Chairs: </a:t>
            </a:r>
            <a:r>
              <a:rPr lang="en-US" altLang="zh-CN" sz="2100" dirty="0" err="1" smtClean="0"/>
              <a:t>Hongyuan</a:t>
            </a:r>
            <a:r>
              <a:rPr lang="en-US" altLang="zh-CN" sz="2100" dirty="0" smtClean="0"/>
              <a:t> Zhang (NXP), Joseph Levy (</a:t>
            </a:r>
            <a:r>
              <a:rPr lang="en-US" altLang="zh-CN" sz="2100" dirty="0" err="1" smtClean="0"/>
              <a:t>InterDigital</a:t>
            </a:r>
            <a:r>
              <a:rPr lang="en-US" altLang="zh-CN" sz="2100" dirty="0" smtClean="0"/>
              <a:t>)</a:t>
            </a:r>
          </a:p>
          <a:p>
            <a:pPr marL="300355" lvl="1" indent="0"/>
            <a:r>
              <a:rPr lang="en-US" altLang="zh-CN" sz="2100" dirty="0" smtClean="0"/>
              <a:t>Secretary: Yan Zhang (NXP)</a:t>
            </a:r>
          </a:p>
          <a:p>
            <a:endParaRPr lang="en-US" altLang="zh-CN" sz="2400" dirty="0" smtClean="0"/>
          </a:p>
          <a:p>
            <a:r>
              <a:rPr lang="en-US" altLang="zh-CN" sz="2400" dirty="0" smtClean="0"/>
              <a:t>Moved</a:t>
            </a:r>
            <a:r>
              <a:rPr lang="en-US" altLang="zh-CN" sz="2400" dirty="0" smtClean="0"/>
              <a:t>:	</a:t>
            </a:r>
            <a:r>
              <a:rPr lang="en-US" altLang="zh-CN" sz="2400" dirty="0" smtClean="0"/>
              <a:t> Rich Kennedy</a:t>
            </a:r>
            <a:r>
              <a:rPr lang="en-US" altLang="zh-CN" sz="2400" dirty="0" smtClean="0"/>
              <a:t>						Seconded</a:t>
            </a:r>
            <a:r>
              <a:rPr lang="en-US" altLang="zh-CN" sz="2400" dirty="0" smtClean="0"/>
              <a:t>: </a:t>
            </a:r>
            <a:r>
              <a:rPr lang="en-US" altLang="zh-CN" sz="2400" dirty="0" err="1" smtClean="0"/>
              <a:t>Liwen</a:t>
            </a:r>
            <a:r>
              <a:rPr lang="en-US" altLang="zh-CN" sz="2400" dirty="0" smtClean="0"/>
              <a:t> Chu</a:t>
            </a:r>
          </a:p>
          <a:p>
            <a:endParaRPr lang="en-US" altLang="zh-CN" sz="2400" dirty="0"/>
          </a:p>
          <a:p>
            <a:r>
              <a:rPr lang="en-US" altLang="zh-CN" sz="2400" dirty="0" smtClean="0"/>
              <a:t>Result: 12Y/1N/0A</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385151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Liaise IEEE P802.11bd D4.0 to ISO/IEC JTC1 SC6 under PSDO</a:t>
            </a:r>
            <a:endParaRPr lang="zh-CN" altLang="en-US" dirty="0"/>
          </a:p>
        </p:txBody>
      </p:sp>
      <p:sp>
        <p:nvSpPr>
          <p:cNvPr id="3" name="内容占位符 2"/>
          <p:cNvSpPr>
            <a:spLocks noGrp="1"/>
          </p:cNvSpPr>
          <p:nvPr>
            <p:ph idx="1"/>
          </p:nvPr>
        </p:nvSpPr>
        <p:spPr/>
        <p:txBody>
          <a:bodyPr/>
          <a:lstStyle/>
          <a:p>
            <a:r>
              <a:rPr lang="en-US" altLang="zh-CN" sz="2000" dirty="0" smtClean="0"/>
              <a:t>MOTION:</a:t>
            </a:r>
          </a:p>
          <a:p>
            <a:r>
              <a:rPr lang="en-US" altLang="zh-CN" sz="2000" dirty="0"/>
              <a:t> </a:t>
            </a:r>
            <a:r>
              <a:rPr lang="en-US" altLang="zh-CN" sz="2000" dirty="0" smtClean="0"/>
              <a:t> Request that the IEEE 802 EC liaise Draft IEEE P802.11bd/D4.0 to ISO/IEC JTC1 SC6 for information under the PSDO agreement</a:t>
            </a:r>
          </a:p>
          <a:p>
            <a:endParaRPr lang="en-US" altLang="zh-CN" dirty="0"/>
          </a:p>
          <a:p>
            <a:endParaRPr lang="en-US" altLang="zh-CN" dirty="0" smtClean="0"/>
          </a:p>
          <a:p>
            <a:r>
              <a:rPr lang="en-US" altLang="zh-CN" dirty="0" smtClean="0"/>
              <a:t>Moved: Joseph Levy                 Seconded: Stephan Sand</a:t>
            </a:r>
          </a:p>
          <a:p>
            <a:r>
              <a:rPr lang="en-US" altLang="zh-CN" dirty="0" smtClean="0"/>
              <a:t>Result: 14Y/0N/0A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12728565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CRC Motion</a:t>
            </a:r>
            <a:endParaRPr lang="zh-CN" altLang="en-US" dirty="0"/>
          </a:p>
        </p:txBody>
      </p:sp>
      <p:sp>
        <p:nvSpPr>
          <p:cNvPr id="3" name="内容占位符 2"/>
          <p:cNvSpPr>
            <a:spLocks noGrp="1"/>
          </p:cNvSpPr>
          <p:nvPr>
            <p:ph idx="1"/>
          </p:nvPr>
        </p:nvSpPr>
        <p:spPr/>
        <p:txBody>
          <a:bodyPr>
            <a:normAutofit/>
          </a:bodyPr>
          <a:lstStyle/>
          <a:p>
            <a:r>
              <a:rPr lang="en-US" altLang="zh-CN" sz="2000" dirty="0" smtClean="0"/>
              <a:t>Move to approve the resolutions to following comments collected from the 1</a:t>
            </a:r>
            <a:r>
              <a:rPr lang="en-US" altLang="zh-CN" sz="2000" baseline="30000" dirty="0" smtClean="0"/>
              <a:t>st</a:t>
            </a:r>
            <a:r>
              <a:rPr lang="en-US" altLang="zh-CN" sz="2000" dirty="0" smtClean="0"/>
              <a:t> SA Ballot for IEEE P802.11bd D4.0:</a:t>
            </a:r>
          </a:p>
          <a:p>
            <a:pPr lvl="1"/>
            <a:r>
              <a:rPr lang="en-US" altLang="zh-CN" sz="1700" dirty="0"/>
              <a:t>CID </a:t>
            </a:r>
            <a:r>
              <a:rPr lang="en-GB" altLang="zh-CN" sz="1700" dirty="0"/>
              <a:t>5002, 5096, 5010, 5105, 5012, 5042, 5011, 5104, 5097, </a:t>
            </a:r>
            <a:r>
              <a:rPr lang="en-GB" altLang="zh-CN" sz="1700" dirty="0"/>
              <a:t>and 5094</a:t>
            </a:r>
            <a:r>
              <a:rPr lang="en-US" altLang="zh-CN" sz="1700" dirty="0"/>
              <a:t>, as in </a:t>
            </a:r>
            <a:r>
              <a:rPr lang="en-US" altLang="zh-CN" sz="1700" dirty="0" smtClean="0"/>
              <a:t>11-22/0743r1</a:t>
            </a:r>
            <a:endParaRPr lang="en-US" altLang="zh-CN" sz="1700" dirty="0"/>
          </a:p>
          <a:p>
            <a:pPr lvl="1"/>
            <a:r>
              <a:rPr lang="en-US" altLang="zh-CN" sz="1700" dirty="0"/>
              <a:t>CID </a:t>
            </a:r>
            <a:r>
              <a:rPr lang="en-GB" altLang="zh-CN" sz="1700" dirty="0"/>
              <a:t>5095, 5016, 5009, 5015, 5036, 5037, 5021, 5022, 5023, </a:t>
            </a:r>
            <a:r>
              <a:rPr lang="en-GB" altLang="zh-CN" sz="1700" dirty="0" smtClean="0"/>
              <a:t>5024, 5018</a:t>
            </a:r>
            <a:r>
              <a:rPr lang="en-GB" altLang="zh-CN" sz="1700" dirty="0"/>
              <a:t>, 5073, 5075, 5077, </a:t>
            </a:r>
            <a:r>
              <a:rPr lang="en-GB" altLang="zh-CN" sz="1700" dirty="0" smtClean="0"/>
              <a:t>and 5078</a:t>
            </a:r>
            <a:r>
              <a:rPr lang="en-US" altLang="zh-CN" sz="1700" dirty="0"/>
              <a:t>, as in </a:t>
            </a:r>
            <a:r>
              <a:rPr lang="en-US" altLang="zh-CN" sz="1700" dirty="0" smtClean="0"/>
              <a:t>11-22/0744r1</a:t>
            </a:r>
            <a:endParaRPr lang="en-US" altLang="zh-CN" sz="1700" dirty="0"/>
          </a:p>
          <a:p>
            <a:pPr lvl="1"/>
            <a:r>
              <a:rPr lang="en-US" altLang="zh-CN" sz="1700" dirty="0"/>
              <a:t>CID </a:t>
            </a:r>
            <a:r>
              <a:rPr lang="en-GB" altLang="zh-CN" sz="1700" dirty="0"/>
              <a:t>5051, 5026, 5017, 5014, 5034, 5013, 5063, 5061, </a:t>
            </a:r>
            <a:r>
              <a:rPr lang="en-GB" altLang="zh-CN" sz="1700" dirty="0"/>
              <a:t>and 5059,</a:t>
            </a:r>
            <a:r>
              <a:rPr lang="en-US" altLang="zh-CN" sz="1700" dirty="0"/>
              <a:t> as in 11-22/0745r1</a:t>
            </a:r>
          </a:p>
          <a:p>
            <a:pPr lvl="1"/>
            <a:r>
              <a:rPr lang="en-US" altLang="zh-CN" sz="1700" dirty="0" smtClean="0"/>
              <a:t>CID </a:t>
            </a:r>
            <a:r>
              <a:rPr lang="en-GB" altLang="zh-CN" sz="1700" dirty="0"/>
              <a:t>5001, 5004, 5006, 5008, 5019, </a:t>
            </a:r>
            <a:r>
              <a:rPr lang="en-GB" altLang="zh-CN" sz="1700" dirty="0" smtClean="0"/>
              <a:t>5047</a:t>
            </a:r>
            <a:r>
              <a:rPr lang="en-GB" altLang="zh-CN" sz="1700" dirty="0"/>
              <a:t>, 5080, 5081</a:t>
            </a:r>
            <a:r>
              <a:rPr lang="en-US" altLang="zh-CN" sz="1700" dirty="0"/>
              <a:t>, </a:t>
            </a:r>
            <a:r>
              <a:rPr lang="en-US" altLang="zh-CN" sz="1700" dirty="0" smtClean="0"/>
              <a:t>as in 11-22/0747r1</a:t>
            </a:r>
          </a:p>
          <a:p>
            <a:pPr lvl="1"/>
            <a:endParaRPr lang="en-US" altLang="zh-CN" dirty="0" smtClean="0"/>
          </a:p>
          <a:p>
            <a:r>
              <a:rPr lang="en-US" altLang="zh-CN" dirty="0" smtClean="0"/>
              <a:t>Moved: Joseph Levy</a:t>
            </a:r>
          </a:p>
          <a:p>
            <a:r>
              <a:rPr lang="en-US" altLang="zh-CN" dirty="0" smtClean="0"/>
              <a:t>Seconded: Stephan Sand</a:t>
            </a:r>
          </a:p>
          <a:p>
            <a:r>
              <a:rPr lang="en-US" altLang="zh-CN" dirty="0" smtClean="0"/>
              <a:t>Result: Unanimously</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3485576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May 24</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May 31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 (</a:t>
            </a:r>
            <a:r>
              <a:rPr lang="en-US" altLang="zh-CN" sz="2800" dirty="0" smtClean="0">
                <a:solidFill>
                  <a:srgbClr val="00B050"/>
                </a:solidFill>
                <a:cs typeface="+mn-ea"/>
                <a:sym typeface="+mn-ea"/>
              </a:rPr>
              <a:t>Due of CR plan)</a:t>
            </a: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7</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14</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 (All CRs to be approved)</a:t>
            </a: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21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28</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endParaRPr lang="en-US" altLang="zh-CN" sz="2800" dirty="0">
              <a:solidFill>
                <a:schemeClr val="tx1"/>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Jul 5</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133821</TotalTime>
  <Words>2722</Words>
  <Application>Microsoft Office PowerPoint</Application>
  <PresentationFormat>宽屏</PresentationFormat>
  <Paragraphs>442</Paragraphs>
  <Slides>33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May 802.11 interim session</vt:lpstr>
      <vt:lpstr>TGbd Session Plan during IEEE 802.11 May Interim 2022</vt:lpstr>
      <vt:lpstr>TGbd Documents Update</vt:lpstr>
      <vt:lpstr>Current TGbd Timeline</vt:lpstr>
      <vt:lpstr>Submission List (Call for submissions)</vt:lpstr>
      <vt:lpstr>IEEE 802.11 TGbd Session During IEEE 802.11 May Interim 2022</vt:lpstr>
      <vt:lpstr>PowerPoint 演示文稿</vt:lpstr>
      <vt:lpstr>Approval of TGbd meeting minutes</vt:lpstr>
      <vt:lpstr>1st SA Ballot Result Update</vt:lpstr>
      <vt:lpstr>11bd PAR Extension</vt:lpstr>
      <vt:lpstr>IEEE 802.11 TGbd Session During IEEE 802.11 May Interim 2022</vt:lpstr>
      <vt:lpstr>PowerPoint 演示文稿</vt:lpstr>
      <vt:lpstr>IEEE 802.11 TGbd Session During IEEE 802.11 May Interim 2022</vt:lpstr>
      <vt:lpstr>PowerPoint 演示文稿</vt:lpstr>
      <vt:lpstr>TGbd Leadership Re-affirmation</vt:lpstr>
      <vt:lpstr>Liaise IEEE P802.11bd D4.0 to ISO/IEC JTC1 SC6 under PSDO</vt:lpstr>
      <vt:lpstr>CRC Motion</vt:lpstr>
      <vt:lpstr>TGbd Timeline</vt:lpstr>
      <vt:lpstr>TGbd Future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5446</cp:revision>
  <cp:lastPrinted>2014-11-04T15:04:00Z</cp:lastPrinted>
  <dcterms:created xsi:type="dcterms:W3CDTF">2007-04-17T18:10:00Z</dcterms:created>
  <dcterms:modified xsi:type="dcterms:W3CDTF">2022-05-13T15:42:33Z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