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5"/>
  </p:notesMasterIdLst>
  <p:handoutMasterIdLst>
    <p:handoutMasterId r:id="rId36"/>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20" r:id="rId15"/>
    <p:sldId id="1229" r:id="rId16"/>
    <p:sldId id="753" r:id="rId17"/>
    <p:sldId id="885" r:id="rId18"/>
    <p:sldId id="935" r:id="rId19"/>
    <p:sldId id="1107" r:id="rId20"/>
    <p:sldId id="1142" r:id="rId21"/>
    <p:sldId id="1181" r:id="rId22"/>
    <p:sldId id="1188" r:id="rId23"/>
    <p:sldId id="1203" r:id="rId24"/>
    <p:sldId id="1239" r:id="rId25"/>
    <p:sldId id="1244" r:id="rId26"/>
    <p:sldId id="1245" r:id="rId27"/>
    <p:sldId id="1240" r:id="rId28"/>
    <p:sldId id="1241" r:id="rId29"/>
    <p:sldId id="1238" r:id="rId30"/>
    <p:sldId id="1246" r:id="rId31"/>
    <p:sldId id="1247" r:id="rId32"/>
    <p:sldId id="1232" r:id="rId33"/>
    <p:sldId id="1230" r:id="rId3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427" autoAdjust="0"/>
    <p:restoredTop sz="95405"/>
  </p:normalViewPr>
  <p:slideViewPr>
    <p:cSldViewPr showGuides="1">
      <p:cViewPr varScale="1">
        <p:scale>
          <a:sx n="67" d="100"/>
          <a:sy n="67" d="100"/>
        </p:scale>
        <p:origin x="632" y="4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May 2022</a:t>
            </a:r>
            <a:endParaRPr lang="en-US" dirty="0"/>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May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May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/0615</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r3</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635-00-00bd-ieee-802-11bd-april-2022-tc-meeting-minutes.docx" TargetMode="External"/><Relationship Id="rId2" Type="http://schemas.openxmlformats.org/officeDocument/2006/relationships/hyperlink" Target="https://mentor.ieee.org/802.11/dcn/22/11-22-0500-00-00bd-ieee-802-11bd-march-2022-plenary-meeting-minut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2/11-22-0730-00-00bd-p802-11bd-initial-sa-ballot-comments.xls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0703-00-00bd-p802-11bd-par-extension.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Session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May Interim 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2022-5-1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477"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267767"/>
          </a:xfrm>
        </p:spPr>
        <p:txBody>
          <a:bodyPr>
            <a:normAutofit fontScale="92500" lnSpcReduction="20000"/>
          </a:bodyPr>
          <a:lstStyle/>
          <a:p>
            <a:r>
              <a:rPr lang="zh-CN" altLang="en-US" sz="1600" u="sng" dirty="0"/>
              <a:t>Announcement of Rules Change </a:t>
            </a:r>
            <a:r>
              <a:rPr lang="en-US" altLang="zh-CN" sz="1600" u="sng" dirty="0"/>
              <a:t>from IEEE 802.11 WG Chair</a:t>
            </a:r>
            <a:r>
              <a:rPr lang="zh-CN" altLang="en-US" sz="1600" u="sng" dirty="0"/>
              <a:t>:</a:t>
            </a:r>
          </a:p>
          <a:p>
            <a:endParaRPr lang="zh-CN" altLang="en-US" sz="1600" dirty="0"/>
          </a:p>
          <a:p>
            <a:r>
              <a:rPr lang="zh-CN" altLang="en-US" sz="1600" dirty="0"/>
              <a:t>To enable the timely and efficient progress of work during the exceptional circumstance of cancelled plenary and interim sessions: Effective immediately,</a:t>
            </a:r>
          </a:p>
          <a:p>
            <a:r>
              <a:rPr lang="zh-CN" altLang="en-US" sz="1600" dirty="0"/>
              <a:t>The following process change is in effect for the duration of time until WG11 is able to hold face-to-face meetings:</a:t>
            </a:r>
          </a:p>
          <a:p>
            <a:r>
              <a:rPr lang="zh-CN" altLang="en-US" sz="1600" dirty="0"/>
              <a:t>(a)     “Task Group (TG), Study Group (SG) and Standing Committee (SC) motions may be held during teleconference meetings.</a:t>
            </a:r>
          </a:p>
          <a:p>
            <a:r>
              <a:rPr lang="zh-CN" altLang="en-US" sz="1600" dirty="0"/>
              <a:t>(b)     TG/SG/SC teleconference meetings that will consider motions shall be approved by the WG Chair, and if approved, meetings and draft motions announced to the TG and WG11 reflectors 10 days prior to the meeting.</a:t>
            </a:r>
          </a:p>
          <a:p>
            <a:r>
              <a:rPr lang="zh-CN" altLang="en-US" sz="1600" dirty="0"/>
              <a:t>(c)     If a motion is not approved by unanimous consent, it shall be taken as a roll call [recorded] vote.</a:t>
            </a:r>
          </a:p>
          <a:p>
            <a:endParaRPr lang="zh-CN" altLang="en-US" sz="1600" dirty="0"/>
          </a:p>
          <a:p>
            <a:r>
              <a:rPr lang="zh-CN" altLang="en-US" sz="1600" dirty="0"/>
              <a:t>This change is NOT applicable to a TG operating under the accelerated process or as an IEEE-SA Ballot Comment Resolution Committee.</a:t>
            </a:r>
          </a:p>
          <a:p>
            <a:endParaRPr lang="zh-CN" altLang="en-US" sz="1600" dirty="0"/>
          </a:p>
          <a:p>
            <a:r>
              <a:rPr lang="zh-CN" altLang="en-US" sz="1600" dirty="0"/>
              <a:t>Implementation:</a:t>
            </a:r>
          </a:p>
          <a:p>
            <a:r>
              <a:rPr lang="zh-CN" altLang="en-US" sz="1600" dirty="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Text Box 5"/>
          <p:cNvSpPr txBox="1"/>
          <p:nvPr/>
        </p:nvSpPr>
        <p:spPr>
          <a:xfrm>
            <a:off x="838200" y="6105525"/>
            <a:ext cx="1075936"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#10</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21415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smtClean="0"/>
              <a:t>Registration for the May 802.11 interim session</a:t>
            </a:r>
            <a:endParaRPr lang="zh-CN" altLang="en-US" sz="3200"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sz="2400" dirty="0"/>
              <a:t>This meeting is part of the May 802 wireless interim session</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You must pay the registration fee in order to attend</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have not already done so, you can register here: </a:t>
            </a:r>
            <a:r>
              <a:rPr lang="en-US" altLang="zh-CN" sz="2400" dirty="0">
                <a:hlinkClick r:id="rId2"/>
              </a:rPr>
              <a:t>https://touchpoint.eventsair.com/2022-may-ieee-802-wireless-interim-session</a:t>
            </a:r>
            <a:endParaRPr lang="en-US" altLang="zh-CN" sz="2400" dirty="0"/>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do not intend to register for this session you must leave this meeting and, if you have logged attendance on IMAT, email the 802.11 chair or vice chairs to have your attendance cancelled</a:t>
            </a:r>
          </a:p>
          <a:p>
            <a:endParaRPr lang="zh-CN" alt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May 2022</a:t>
            </a:r>
            <a:endParaRPr lang="en-US" dirty="0"/>
          </a:p>
        </p:txBody>
      </p:sp>
    </p:spTree>
    <p:extLst>
      <p:ext uri="{BB962C8B-B14F-4D97-AF65-F5344CB8AC3E}">
        <p14:creationId xmlns:p14="http://schemas.microsoft.com/office/powerpoint/2010/main" val="434093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err="1" smtClean="0"/>
              <a:t>TGbd</a:t>
            </a:r>
            <a:r>
              <a:rPr lang="en-US" altLang="zh-CN" sz="3200" dirty="0" smtClean="0"/>
              <a:t> Session Plan during IEEE 802.11 May Interim 2022</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2132253" y="2252296"/>
            <a:ext cx="9143760" cy="2929258"/>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spcAft>
                <a:spcPts val="600"/>
              </a:spcAft>
              <a:buFont typeface="Arial" panose="020B0604020202020204" pitchFamily="34" charset="0"/>
              <a:buChar char="•"/>
            </a:pPr>
            <a:r>
              <a:rPr lang="en-US" altLang="zh-CN" sz="2800" dirty="0">
                <a:solidFill>
                  <a:schemeClr val="bg1">
                    <a:lumMod val="85000"/>
                  </a:schemeClr>
                </a:solidFill>
                <a:cs typeface="+mn-ea"/>
                <a:sym typeface="+mn-ea"/>
              </a:rPr>
              <a:t>May 10</a:t>
            </a:r>
            <a:r>
              <a:rPr lang="en-US" altLang="zh-CN" sz="2800" baseline="30000" dirty="0">
                <a:solidFill>
                  <a:schemeClr val="bg1">
                    <a:lumMod val="85000"/>
                  </a:schemeClr>
                </a:solidFill>
                <a:cs typeface="+mn-ea"/>
                <a:sym typeface="+mn-ea"/>
              </a:rPr>
              <a:t>th</a:t>
            </a:r>
            <a:r>
              <a:rPr lang="en-US" altLang="zh-CN" sz="2800" dirty="0">
                <a:solidFill>
                  <a:schemeClr val="bg1">
                    <a:lumMod val="85000"/>
                  </a:schemeClr>
                </a:solidFill>
                <a:cs typeface="+mn-ea"/>
                <a:sym typeface="+mn-ea"/>
              </a:rPr>
              <a:t>, 2022, 		9:00am ~ 11:00am, ET</a:t>
            </a:r>
          </a:p>
          <a:p>
            <a:pPr>
              <a:spcAft>
                <a:spcPts val="600"/>
              </a:spcAft>
              <a:buFont typeface="Arial" panose="020B0604020202020204" pitchFamily="34" charset="0"/>
              <a:buChar char="•"/>
            </a:pPr>
            <a:r>
              <a:rPr lang="en-US" altLang="zh-CN" sz="2800" strike="sngStrike" dirty="0">
                <a:solidFill>
                  <a:srgbClr val="FF0000"/>
                </a:solidFill>
                <a:cs typeface="+mn-ea"/>
                <a:sym typeface="+mn-ea"/>
              </a:rPr>
              <a:t>May 11</a:t>
            </a:r>
            <a:r>
              <a:rPr lang="en-US" altLang="zh-CN" sz="2800" strike="sngStrike" baseline="30000" dirty="0">
                <a:solidFill>
                  <a:srgbClr val="FF0000"/>
                </a:solidFill>
                <a:cs typeface="+mn-ea"/>
                <a:sym typeface="+mn-ea"/>
              </a:rPr>
              <a:t>th</a:t>
            </a:r>
            <a:r>
              <a:rPr lang="en-US" altLang="zh-CN" sz="2800" strike="sngStrike" dirty="0">
                <a:solidFill>
                  <a:srgbClr val="FF0000"/>
                </a:solidFill>
                <a:cs typeface="+mn-ea"/>
                <a:sym typeface="+mn-ea"/>
              </a:rPr>
              <a:t>, 2022, 		11:15am ~ 13:15, ET</a:t>
            </a:r>
          </a:p>
          <a:p>
            <a:pPr>
              <a:spcAft>
                <a:spcPts val="600"/>
              </a:spcAft>
              <a:buFont typeface="Arial" panose="020B0604020202020204" pitchFamily="34" charset="0"/>
              <a:buChar char="•"/>
            </a:pPr>
            <a:r>
              <a:rPr lang="en-US" altLang="zh-CN" sz="2800" dirty="0">
                <a:solidFill>
                  <a:srgbClr val="00B050"/>
                </a:solidFill>
                <a:cs typeface="+mn-ea"/>
                <a:sym typeface="+mn-ea"/>
              </a:rPr>
              <a:t>May 12</a:t>
            </a:r>
            <a:r>
              <a:rPr lang="en-US" altLang="zh-CN" sz="2800" baseline="30000" dirty="0">
                <a:solidFill>
                  <a:srgbClr val="00B050"/>
                </a:solidFill>
                <a:cs typeface="+mn-ea"/>
                <a:sym typeface="+mn-ea"/>
              </a:rPr>
              <a:t>th</a:t>
            </a:r>
            <a:r>
              <a:rPr lang="en-US" altLang="zh-CN" sz="2800" dirty="0">
                <a:solidFill>
                  <a:srgbClr val="00B050"/>
                </a:solidFill>
                <a:cs typeface="+mn-ea"/>
                <a:sym typeface="+mn-ea"/>
              </a:rPr>
              <a:t>, 2022, 		19:00 ~ 21:00am, ET</a:t>
            </a:r>
          </a:p>
          <a:p>
            <a:pPr>
              <a:spcAft>
                <a:spcPts val="600"/>
              </a:spcAft>
              <a:buFont typeface="Arial" panose="020B0604020202020204" pitchFamily="34" charset="0"/>
              <a:buChar char="•"/>
            </a:pPr>
            <a:r>
              <a:rPr lang="en-US" altLang="zh-CN" sz="2800" dirty="0">
                <a:solidFill>
                  <a:srgbClr val="00B050"/>
                </a:solidFill>
                <a:cs typeface="+mn-ea"/>
                <a:sym typeface="+mn-ea"/>
              </a:rPr>
              <a:t>May 13</a:t>
            </a:r>
            <a:r>
              <a:rPr lang="en-US" altLang="zh-CN" sz="2800" baseline="30000" dirty="0">
                <a:solidFill>
                  <a:srgbClr val="00B050"/>
                </a:solidFill>
                <a:cs typeface="+mn-ea"/>
                <a:sym typeface="+mn-ea"/>
              </a:rPr>
              <a:t>th</a:t>
            </a:r>
            <a:r>
              <a:rPr lang="en-US" altLang="zh-CN" sz="2800" dirty="0">
                <a:solidFill>
                  <a:srgbClr val="00B050"/>
                </a:solidFill>
                <a:cs typeface="+mn-ea"/>
                <a:sym typeface="+mn-ea"/>
              </a:rPr>
              <a:t>, 2022, 		9:00am ~ 11:00am, ET</a:t>
            </a:r>
          </a:p>
          <a:p>
            <a:pPr marL="0" indent="0" eaLnBrk="1" hangingPunct="1">
              <a:spcAft>
                <a:spcPts val="600"/>
              </a:spcAft>
            </a:pPr>
            <a:endParaRPr lang="en-US" altLang="zh-CN" sz="2800" dirty="0">
              <a:solidFill>
                <a:schemeClr val="tx1"/>
              </a:solidFill>
              <a:cs typeface="+mn-ea"/>
              <a:sym typeface="+mn-ea"/>
            </a:endParaRPr>
          </a:p>
          <a:p>
            <a:pPr eaLnBrk="1" hangingPunct="1">
              <a:spcAft>
                <a:spcPts val="600"/>
              </a:spcAft>
            </a:pPr>
            <a:endParaRPr lang="en-US" altLang="zh-CN" sz="2800" dirty="0">
              <a:solidFill>
                <a:schemeClr val="tx1"/>
              </a:solidFill>
              <a:cs typeface="+mn-ea"/>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graphicFrame>
        <p:nvGraphicFramePr>
          <p:cNvPr id="8" name="表格 7"/>
          <p:cNvGraphicFramePr>
            <a:graphicFrameLocks noGrp="1"/>
          </p:cNvGraphicFramePr>
          <p:nvPr>
            <p:custDataLst>
              <p:tags r:id="rId1"/>
            </p:custDataLst>
            <p:extLst>
              <p:ext uri="{D42A27DB-BD31-4B8C-83A1-F6EECF244321}">
                <p14:modId xmlns:p14="http://schemas.microsoft.com/office/powerpoint/2010/main" val="1108345191"/>
              </p:ext>
            </p:extLst>
          </p:nvPr>
        </p:nvGraphicFramePr>
        <p:xfrm>
          <a:off x="838200" y="1462962"/>
          <a:ext cx="10668000" cy="5120640"/>
        </p:xfrm>
        <a:graphic>
          <a:graphicData uri="http://schemas.openxmlformats.org/drawingml/2006/table">
            <a:tbl>
              <a:tblPr firstRow="1" bandRow="1">
                <a:tableStyleId>{5C22544A-7EE6-4342-B048-85BDC9FD1C3A}</a:tableStyleId>
              </a:tblPr>
              <a:tblGrid>
                <a:gridCol w="2971800"/>
                <a:gridCol w="7696200"/>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 11-21/1303r4, 11-21/1326r8,</a:t>
                      </a:r>
                      <a:r>
                        <a:rPr lang="en-US" altLang="zh-CN" sz="1200" baseline="0" dirty="0" smtClean="0">
                          <a:solidFill>
                            <a:schemeClr val="tx1"/>
                          </a:solidFill>
                        </a:rPr>
                        <a:t> 11-21/1622r4, 11-21/1623r4, 11-21/1998r2, 11-21/1999r3, 11-21/2000r4, 11-22/0283r3, 11-22/0284r3, 11-22/0588r2, </a:t>
                      </a:r>
                      <a:r>
                        <a:rPr lang="en-US" altLang="zh-CN" sz="1200" baseline="0" dirty="0" smtClean="0">
                          <a:solidFill>
                            <a:srgbClr val="0070C0"/>
                          </a:solidFill>
                        </a:rPr>
                        <a:t>11-22/0615r3</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11-21/1138r0, 11-21/1468r0, 11-21/1544r0, 11-21/1769r0, 11/21/1863r0, 11-22/0167r0, 11-22/0416r0, 11-22/0500r0, 11-22/0635r0</a:t>
                      </a:r>
                      <a:endParaRPr lang="en-US" altLang="zh-CN" sz="1200" dirty="0" smtClean="0">
                        <a:solidFill>
                          <a:schemeClr val="tx1"/>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11-19/2045r16 (D3.0)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11-21/1296r6 (LB254), 11-21/2018r7 (LB259), 11-22/0561r2(LB261),</a:t>
                      </a:r>
                      <a:r>
                        <a:rPr lang="en-US" altLang="zh-CN" sz="1200" baseline="0" dirty="0" smtClean="0">
                          <a:solidFill>
                            <a:schemeClr val="tx1"/>
                          </a:solidFill>
                        </a:rPr>
                        <a:t> </a:t>
                      </a:r>
                      <a:r>
                        <a:rPr lang="en-US" altLang="zh-CN" sz="1200" baseline="0" dirty="0" smtClean="0">
                          <a:solidFill>
                            <a:srgbClr val="0070C0"/>
                          </a:solidFill>
                        </a:rPr>
                        <a:t>11-22/0730r2(1</a:t>
                      </a:r>
                      <a:r>
                        <a:rPr lang="en-US" altLang="zh-CN" sz="1200" baseline="30000" dirty="0" smtClean="0">
                          <a:solidFill>
                            <a:srgbClr val="0070C0"/>
                          </a:solidFill>
                        </a:rPr>
                        <a:t>st</a:t>
                      </a:r>
                      <a:r>
                        <a:rPr lang="en-US" altLang="zh-CN" sz="1200" baseline="0" dirty="0" smtClean="0">
                          <a:solidFill>
                            <a:srgbClr val="0070C0"/>
                          </a:solidFill>
                        </a:rPr>
                        <a:t> </a:t>
                      </a:r>
                      <a:r>
                        <a:rPr lang="en-US" altLang="zh-CN" sz="1200" baseline="0" dirty="0" smtClean="0">
                          <a:solidFill>
                            <a:srgbClr val="0070C0"/>
                          </a:solidFill>
                        </a:rPr>
                        <a:t>SA Ballot)</a:t>
                      </a:r>
                      <a:endParaRPr lang="en-US" altLang="zh-CN" sz="1200" dirty="0" smtClean="0">
                        <a:solidFill>
                          <a:srgbClr val="0070C0"/>
                        </a:solidFill>
                      </a:endParaRP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11-20/1564r5</a:t>
                      </a:r>
                    </a:p>
                  </a:txBody>
                  <a:tcPr/>
                </a:tc>
              </a:tr>
              <a:tr h="160689">
                <a:tc>
                  <a:txBody>
                    <a:bodyPr/>
                    <a:lstStyle/>
                    <a:p>
                      <a:pPr>
                        <a:buNone/>
                      </a:pPr>
                      <a:r>
                        <a:rPr lang="en-US" altLang="zh-CN" sz="1200" dirty="0" smtClean="0">
                          <a:solidFill>
                            <a:schemeClr val="tx1"/>
                          </a:solidFill>
                        </a:rPr>
                        <a:t>MDR</a:t>
                      </a:r>
                      <a:r>
                        <a:rPr lang="en-US" altLang="zh-CN" sz="1200" baseline="0" dirty="0" smtClean="0">
                          <a:solidFill>
                            <a:schemeClr val="tx1"/>
                          </a:solidFill>
                        </a:rPr>
                        <a:t> Report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11-22/0021r15</a:t>
                      </a:r>
                    </a:p>
                  </a:txBody>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D4.0 LB recirculation					Mar 2022</a:t>
            </a:r>
          </a:p>
          <a:p>
            <a:pPr lvl="1" defTabSz="337185">
              <a:buFont typeface="Arial" panose="020B0604020202020204" pitchFamily="34" charset="0"/>
              <a:buChar char="•"/>
              <a:defRPr/>
            </a:pPr>
            <a:r>
              <a:rPr lang="en-US" altLang="en-US" sz="2000" strike="sngStrike" kern="0" dirty="0">
                <a:solidFill>
                  <a:schemeClr val="tx1"/>
                </a:solidFill>
                <a:sym typeface="+mn-ea"/>
              </a:rPr>
              <a:t>D4.0 LB unchanged recirculation 		</a:t>
            </a:r>
            <a:r>
              <a:rPr lang="en-US" altLang="en-US" sz="2000" strike="sngStrike" kern="0" dirty="0">
                <a:solidFill>
                  <a:schemeClr val="tx1"/>
                </a:solidFill>
                <a:sym typeface="Wingdings" panose="05000000000000000000" pitchFamily="2" charset="2"/>
              </a:rPr>
              <a:t>Apr 2022</a:t>
            </a:r>
            <a:endParaRPr lang="en-US" altLang="en-US" sz="2000" strike="sngStrike" kern="0" dirty="0">
              <a:solidFill>
                <a:schemeClr val="tx1"/>
              </a:solidFill>
            </a:endParaRPr>
          </a:p>
          <a:p>
            <a:pPr lvl="1" defTabSz="337185">
              <a:buFont typeface="Arial" panose="020B0604020202020204" pitchFamily="34" charset="0"/>
              <a:buChar char="•"/>
              <a:defRPr/>
            </a:pPr>
            <a:r>
              <a:rPr lang="en-US" altLang="en-US" sz="2000" kern="0" dirty="0">
                <a:solidFill>
                  <a:srgbClr val="00B050"/>
                </a:solidFill>
                <a:sym typeface="+mn-ea"/>
              </a:rPr>
              <a:t>Initial SA Ballot (D4.0)					</a:t>
            </a:r>
            <a:r>
              <a:rPr lang="en-US" altLang="en-US" sz="2000" kern="0" dirty="0">
                <a:solidFill>
                  <a:srgbClr val="00B050"/>
                </a:solidFill>
                <a:cs typeface="+mn-ea"/>
                <a:sym typeface="Wingdings" panose="05000000000000000000" pitchFamily="2" charset="2"/>
              </a:rPr>
              <a:t>Apr 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11-22/0743, </a:t>
            </a:r>
            <a:r>
              <a:rPr lang="en-US" altLang="zh-CN" sz="1600" dirty="0">
                <a:solidFill>
                  <a:schemeClr val="tx1"/>
                </a:solidFill>
                <a:latin typeface="Calibri" panose="020F0502020204030204" pitchFamily="34" charset="0"/>
                <a:cs typeface="Calibri" panose="020F0502020204030204" pitchFamily="34" charset="0"/>
              </a:rPr>
              <a:t>Resolutions to Editorial Comments Part </a:t>
            </a:r>
            <a:r>
              <a:rPr lang="en-US" altLang="zh-CN" sz="1600" dirty="0" smtClean="0">
                <a:solidFill>
                  <a:schemeClr val="tx1"/>
                </a:solidFill>
                <a:latin typeface="Calibri" panose="020F0502020204030204" pitchFamily="34" charset="0"/>
                <a:cs typeface="Calibri" panose="020F0502020204030204" pitchFamily="34" charset="0"/>
              </a:rPr>
              <a:t>1, </a:t>
            </a:r>
            <a:r>
              <a:rPr lang="en-US" altLang="zh-CN" sz="1600" dirty="0" err="1" smtClean="0">
                <a:solidFill>
                  <a:schemeClr val="tx1"/>
                </a:solidFill>
                <a:latin typeface="Calibri" panose="020F0502020204030204" pitchFamily="34" charset="0"/>
                <a:cs typeface="Calibri" panose="020F0502020204030204" pitchFamily="34" charset="0"/>
              </a:rPr>
              <a:t>Yujin</a:t>
            </a:r>
            <a:r>
              <a:rPr lang="en-US" altLang="zh-CN" sz="1600" dirty="0" smtClean="0">
                <a:solidFill>
                  <a:schemeClr val="tx1"/>
                </a:solidFill>
                <a:latin typeface="Calibri" panose="020F0502020204030204" pitchFamily="34" charset="0"/>
                <a:cs typeface="Calibri" panose="020F0502020204030204" pitchFamily="34" charset="0"/>
              </a:rPr>
              <a:t> Noh (</a:t>
            </a:r>
            <a:r>
              <a:rPr lang="en-US" altLang="zh-CN" sz="1600" dirty="0" err="1" smtClean="0">
                <a:solidFill>
                  <a:schemeClr val="tx1"/>
                </a:solidFill>
                <a:latin typeface="Calibri" panose="020F0502020204030204" pitchFamily="34" charset="0"/>
                <a:cs typeface="Calibri" panose="020F0502020204030204" pitchFamily="34" charset="0"/>
              </a:rPr>
              <a:t>Senscomm</a:t>
            </a:r>
            <a:r>
              <a:rPr lang="en-US" altLang="zh-CN" sz="1600" dirty="0" smtClean="0">
                <a:solidFill>
                  <a:schemeClr val="tx1"/>
                </a:solidFill>
                <a:latin typeface="Calibri" panose="020F0502020204030204" pitchFamily="34" charset="0"/>
                <a:cs typeface="Calibri" panose="020F0502020204030204" pitchFamily="34" charset="0"/>
              </a:rPr>
              <a:t>)</a:t>
            </a: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11-22/0744, </a:t>
            </a:r>
            <a:r>
              <a:rPr lang="en-US" altLang="zh-CN" sz="1600" dirty="0">
                <a:solidFill>
                  <a:schemeClr val="tx1"/>
                </a:solidFill>
                <a:latin typeface="Calibri" panose="020F0502020204030204" pitchFamily="34" charset="0"/>
                <a:cs typeface="Calibri" panose="020F0502020204030204" pitchFamily="34" charset="0"/>
              </a:rPr>
              <a:t>Resolutions to Editorial Comments Part </a:t>
            </a:r>
            <a:r>
              <a:rPr lang="en-US" altLang="zh-CN" sz="1600" dirty="0" smtClean="0">
                <a:solidFill>
                  <a:schemeClr val="tx1"/>
                </a:solidFill>
                <a:latin typeface="Calibri" panose="020F0502020204030204" pitchFamily="34" charset="0"/>
                <a:cs typeface="Calibri" panose="020F0502020204030204" pitchFamily="34" charset="0"/>
              </a:rPr>
              <a:t>2, </a:t>
            </a:r>
            <a:r>
              <a:rPr lang="en-US" altLang="zh-CN" sz="1600" dirty="0" err="1">
                <a:solidFill>
                  <a:schemeClr val="tx1"/>
                </a:solidFill>
                <a:latin typeface="Calibri" panose="020F0502020204030204" pitchFamily="34" charset="0"/>
                <a:cs typeface="Calibri" panose="020F0502020204030204" pitchFamily="34" charset="0"/>
              </a:rPr>
              <a:t>Yujin</a:t>
            </a:r>
            <a:r>
              <a:rPr lang="en-US" altLang="zh-CN" sz="1600" dirty="0">
                <a:solidFill>
                  <a:schemeClr val="tx1"/>
                </a:solidFill>
                <a:latin typeface="Calibri" panose="020F0502020204030204" pitchFamily="34" charset="0"/>
                <a:cs typeface="Calibri" panose="020F0502020204030204" pitchFamily="34" charset="0"/>
              </a:rPr>
              <a:t> Noh (</a:t>
            </a:r>
            <a:r>
              <a:rPr lang="en-US" altLang="zh-CN" sz="1600" dirty="0" err="1">
                <a:solidFill>
                  <a:schemeClr val="tx1"/>
                </a:solidFill>
                <a:latin typeface="Calibri" panose="020F0502020204030204" pitchFamily="34" charset="0"/>
                <a:cs typeface="Calibri" panose="020F0502020204030204" pitchFamily="34" charset="0"/>
              </a:rPr>
              <a:t>Senscomm</a:t>
            </a:r>
            <a:r>
              <a:rPr lang="en-US" altLang="zh-CN" sz="1600" dirty="0">
                <a:solidFill>
                  <a:schemeClr val="tx1"/>
                </a:solidFill>
                <a:latin typeface="Calibri" panose="020F0502020204030204" pitchFamily="34" charset="0"/>
                <a:cs typeface="Calibri" panose="020F0502020204030204" pitchFamily="34" charset="0"/>
              </a:rPr>
              <a:t>)</a:t>
            </a:r>
            <a:endParaRPr lang="en-US" altLang="zh-CN" sz="160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11-22/0745, Resolutions to Editorial Comments Part </a:t>
            </a:r>
            <a:r>
              <a:rPr lang="en-US" altLang="zh-CN" sz="1600" dirty="0" smtClean="0">
                <a:solidFill>
                  <a:schemeClr val="tx1"/>
                </a:solidFill>
                <a:latin typeface="Calibri" panose="020F0502020204030204" pitchFamily="34" charset="0"/>
                <a:cs typeface="Calibri" panose="020F0502020204030204" pitchFamily="34" charset="0"/>
              </a:rPr>
              <a:t>3, </a:t>
            </a:r>
            <a:r>
              <a:rPr lang="en-US" altLang="zh-CN" sz="1600" dirty="0" err="1">
                <a:solidFill>
                  <a:schemeClr val="tx1"/>
                </a:solidFill>
                <a:latin typeface="Calibri" panose="020F0502020204030204" pitchFamily="34" charset="0"/>
                <a:cs typeface="Calibri" panose="020F0502020204030204" pitchFamily="34" charset="0"/>
              </a:rPr>
              <a:t>Yujin</a:t>
            </a:r>
            <a:r>
              <a:rPr lang="en-US" altLang="zh-CN" sz="1600" dirty="0">
                <a:solidFill>
                  <a:schemeClr val="tx1"/>
                </a:solidFill>
                <a:latin typeface="Calibri" panose="020F0502020204030204" pitchFamily="34" charset="0"/>
                <a:cs typeface="Calibri" panose="020F0502020204030204" pitchFamily="34" charset="0"/>
              </a:rPr>
              <a:t> Noh (</a:t>
            </a:r>
            <a:r>
              <a:rPr lang="en-US" altLang="zh-CN" sz="1600" dirty="0" err="1">
                <a:solidFill>
                  <a:schemeClr val="tx1"/>
                </a:solidFill>
                <a:latin typeface="Calibri" panose="020F0502020204030204" pitchFamily="34" charset="0"/>
                <a:cs typeface="Calibri" panose="020F0502020204030204" pitchFamily="34" charset="0"/>
              </a:rPr>
              <a:t>Senscomm</a:t>
            </a:r>
            <a:r>
              <a:rPr lang="en-US" altLang="zh-CN" sz="1600" dirty="0">
                <a:solidFill>
                  <a:schemeClr val="tx1"/>
                </a:solidFill>
                <a:latin typeface="Calibri" panose="020F0502020204030204" pitchFamily="34" charset="0"/>
                <a:cs typeface="Calibri" panose="020F0502020204030204" pitchFamily="34" charset="0"/>
              </a:rPr>
              <a:t>)</a:t>
            </a:r>
            <a:endParaRPr lang="en-US" altLang="zh-CN" sz="160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11-22/0747, </a:t>
            </a:r>
            <a:r>
              <a:rPr lang="en-US" altLang="zh-CN" sz="1600" dirty="0">
                <a:solidFill>
                  <a:schemeClr val="tx1"/>
                </a:solidFill>
                <a:latin typeface="Calibri" panose="020F0502020204030204" pitchFamily="34" charset="0"/>
                <a:cs typeface="Calibri" panose="020F0502020204030204" pitchFamily="34" charset="0"/>
              </a:rPr>
              <a:t>SA Ballot CR 11bd D4.0 NGV </a:t>
            </a:r>
            <a:r>
              <a:rPr lang="en-US" altLang="zh-CN" sz="1600" dirty="0" smtClean="0">
                <a:solidFill>
                  <a:schemeClr val="tx1"/>
                </a:solidFill>
                <a:latin typeface="Calibri" panose="020F0502020204030204" pitchFamily="34" charset="0"/>
                <a:cs typeface="Calibri" panose="020F0502020204030204" pitchFamily="34" charset="0"/>
              </a:rPr>
              <a:t>Ranging, Stephan Sand (German Aerospace Center (DLR))</a:t>
            </a: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11-22/0768, </a:t>
            </a:r>
            <a:r>
              <a:rPr lang="en-US" altLang="zh-CN" sz="1600" dirty="0">
                <a:solidFill>
                  <a:schemeClr val="tx1"/>
                </a:solidFill>
                <a:latin typeface="Calibri" panose="020F0502020204030204" pitchFamily="34" charset="0"/>
                <a:cs typeface="Calibri" panose="020F0502020204030204" pitchFamily="34" charset="0"/>
              </a:rPr>
              <a:t>Initial SA Ballot proposed resolution for CIDs </a:t>
            </a:r>
            <a:r>
              <a:rPr lang="en-US" altLang="zh-CN" sz="1600" dirty="0" smtClean="0">
                <a:solidFill>
                  <a:schemeClr val="tx1"/>
                </a:solidFill>
                <a:latin typeface="Calibri" panose="020F0502020204030204" pitchFamily="34" charset="0"/>
                <a:cs typeface="Calibri" panose="020F0502020204030204" pitchFamily="34" charset="0"/>
              </a:rPr>
              <a:t>5091_5092, Joseph Levy (</a:t>
            </a:r>
            <a:r>
              <a:rPr lang="en-US" altLang="zh-CN" sz="1600" dirty="0" err="1" smtClean="0">
                <a:solidFill>
                  <a:schemeClr val="tx1"/>
                </a:solidFill>
                <a:latin typeface="Calibri" panose="020F0502020204030204" pitchFamily="34" charset="0"/>
                <a:cs typeface="Calibri" panose="020F0502020204030204" pitchFamily="34" charset="0"/>
              </a:rPr>
              <a:t>InterDigital</a:t>
            </a:r>
            <a:r>
              <a:rPr lang="en-US" altLang="zh-CN" sz="1600" dirty="0" smtClean="0">
                <a:solidFill>
                  <a:schemeClr val="tx1"/>
                </a:solidFill>
                <a:latin typeface="Calibri" panose="020F0502020204030204" pitchFamily="34" charset="0"/>
                <a:cs typeface="Calibri" panose="020F0502020204030204" pitchFamily="34" charset="0"/>
              </a:rPr>
              <a:t>)</a:t>
            </a: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11-22/0769, </a:t>
            </a:r>
            <a:r>
              <a:rPr lang="en-US" altLang="zh-CN" sz="1600" dirty="0">
                <a:solidFill>
                  <a:schemeClr val="tx1"/>
                </a:solidFill>
                <a:latin typeface="Calibri" panose="020F0502020204030204" pitchFamily="34" charset="0"/>
                <a:cs typeface="Calibri" panose="020F0502020204030204" pitchFamily="34" charset="0"/>
              </a:rPr>
              <a:t>Initial SA Ballot Proposed Resolution for CIDs 5084, 5088, </a:t>
            </a:r>
            <a:r>
              <a:rPr lang="en-US" altLang="zh-CN" sz="1600" dirty="0" smtClean="0">
                <a:solidFill>
                  <a:schemeClr val="tx1"/>
                </a:solidFill>
                <a:latin typeface="Calibri" panose="020F0502020204030204" pitchFamily="34" charset="0"/>
                <a:cs typeface="Calibri" panose="020F0502020204030204" pitchFamily="34" charset="0"/>
              </a:rPr>
              <a:t>5093, </a:t>
            </a:r>
            <a:r>
              <a:rPr lang="en-US" altLang="zh-CN" sz="1600" dirty="0">
                <a:solidFill>
                  <a:schemeClr val="tx1"/>
                </a:solidFill>
                <a:latin typeface="Calibri" panose="020F0502020204030204" pitchFamily="34" charset="0"/>
                <a:cs typeface="Calibri" panose="020F0502020204030204" pitchFamily="34" charset="0"/>
              </a:rPr>
              <a:t>Joseph Levy (</a:t>
            </a:r>
            <a:r>
              <a:rPr lang="en-US" altLang="zh-CN" sz="1600" dirty="0" err="1">
                <a:solidFill>
                  <a:schemeClr val="tx1"/>
                </a:solidFill>
                <a:latin typeface="Calibri" panose="020F0502020204030204" pitchFamily="34" charset="0"/>
                <a:cs typeface="Calibri" panose="020F0502020204030204" pitchFamily="34" charset="0"/>
              </a:rPr>
              <a:t>InterDigital</a:t>
            </a:r>
            <a:r>
              <a:rPr lang="en-US" altLang="zh-CN" sz="1600" dirty="0" smtClean="0">
                <a:solidFill>
                  <a:schemeClr val="tx1"/>
                </a:solidFill>
                <a:latin typeface="Calibri" panose="020F0502020204030204" pitchFamily="34" charset="0"/>
                <a:cs typeface="Calibri" panose="020F0502020204030204" pitchFamily="34" charset="0"/>
              </a:rPr>
              <a:t>)</a:t>
            </a: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May Interim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10</a:t>
            </a:r>
            <a:r>
              <a:rPr kumimoji="0" lang="en-US" altLang="en-US" sz="3600" b="1" i="0" u="none" strike="noStrike" kern="0" cap="none" spc="0" normalizeH="0" baseline="3000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dirty="0"/>
              <a:t>Approval of </a:t>
            </a:r>
            <a:r>
              <a:rPr lang="en-GB" altLang="en-US" dirty="0" err="1" smtClean="0"/>
              <a:t>TGbd</a:t>
            </a:r>
            <a:r>
              <a:rPr lang="en-GB" altLang="en-US" dirty="0" smtClean="0"/>
              <a:t> </a:t>
            </a:r>
            <a:r>
              <a:rPr lang="en-GB" altLang="en-US" dirty="0"/>
              <a:t>minutes</a:t>
            </a:r>
          </a:p>
          <a:p>
            <a:pPr eaLnBrk="0" hangingPunct="0">
              <a:defRPr/>
            </a:pPr>
            <a:r>
              <a:rPr lang="en-GB" altLang="en-US" dirty="0"/>
              <a:t>1</a:t>
            </a:r>
            <a:r>
              <a:rPr lang="en-GB" altLang="en-US" baseline="30000" dirty="0"/>
              <a:t>st</a:t>
            </a:r>
            <a:r>
              <a:rPr lang="en-GB" altLang="en-US" dirty="0"/>
              <a:t> SA Ballot result </a:t>
            </a:r>
            <a:r>
              <a:rPr lang="en-GB" altLang="en-US" dirty="0" smtClean="0"/>
              <a:t>update</a:t>
            </a:r>
          </a:p>
          <a:p>
            <a:pPr eaLnBrk="0" hangingPunct="0">
              <a:defRPr/>
            </a:pPr>
            <a:r>
              <a:rPr lang="en-GB" altLang="en-US" dirty="0" smtClean="0"/>
              <a:t>Approval of 11bd PAR extension</a:t>
            </a:r>
            <a:endParaRPr lang="en-GB" altLang="en-US" dirty="0"/>
          </a:p>
          <a:p>
            <a:pPr lvl="0" eaLnBrk="0" hangingPunct="0">
              <a:defRPr/>
            </a:pPr>
            <a:r>
              <a:rPr lang="en-GB" altLang="en-US" dirty="0" err="1" smtClean="0"/>
              <a:t>TGbd</a:t>
            </a:r>
            <a:r>
              <a:rPr lang="en-GB" altLang="en-US" dirty="0" smtClean="0"/>
              <a:t> Leadership Re-affirmation</a:t>
            </a:r>
          </a:p>
          <a:p>
            <a:pPr eaLnBrk="0" hangingPunct="0">
              <a:defRPr/>
            </a:pPr>
            <a:r>
              <a:rPr lang="en-US" altLang="en-GB" dirty="0" smtClean="0"/>
              <a:t>CRC comment assignment</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Approval of </a:t>
            </a:r>
            <a:r>
              <a:rPr lang="en-US" altLang="zh-CN" dirty="0" err="1"/>
              <a:t>TGbd</a:t>
            </a:r>
            <a:r>
              <a:rPr lang="en-US" altLang="zh-CN" dirty="0"/>
              <a:t> meeting minutes</a:t>
            </a:r>
            <a:endParaRPr lang="zh-CN" altLang="en-US" dirty="0"/>
          </a:p>
        </p:txBody>
      </p:sp>
      <p:sp>
        <p:nvSpPr>
          <p:cNvPr id="3" name="内容占位符 2"/>
          <p:cNvSpPr>
            <a:spLocks noGrp="1"/>
          </p:cNvSpPr>
          <p:nvPr>
            <p:ph idx="1"/>
          </p:nvPr>
        </p:nvSpPr>
        <p:spPr/>
        <p:txBody>
          <a:bodyPr/>
          <a:lstStyle/>
          <a:p>
            <a:r>
              <a:rPr lang="en-US" altLang="zh-CN" sz="2400" dirty="0">
                <a:sym typeface="+mn-ea"/>
              </a:rPr>
              <a:t>Move to approve the following minutes for </a:t>
            </a:r>
            <a:r>
              <a:rPr lang="en-US" altLang="zh-CN" sz="2400" dirty="0" err="1">
                <a:sym typeface="+mn-ea"/>
              </a:rPr>
              <a:t>TGbd</a:t>
            </a:r>
            <a:r>
              <a:rPr lang="en-US" altLang="zh-CN" sz="2400" dirty="0">
                <a:sym typeface="+mn-ea"/>
              </a:rPr>
              <a:t> </a:t>
            </a:r>
            <a:r>
              <a:rPr lang="en-US" altLang="zh-CN" sz="2400" dirty="0" smtClean="0">
                <a:sym typeface="+mn-ea"/>
              </a:rPr>
              <a:t>sessions </a:t>
            </a:r>
            <a:r>
              <a:rPr lang="en-US" altLang="zh-CN" sz="2400" dirty="0">
                <a:sym typeface="+mn-ea"/>
              </a:rPr>
              <a:t>during IEEE 802.11 </a:t>
            </a:r>
            <a:r>
              <a:rPr lang="en-US" altLang="zh-CN" sz="2400" dirty="0" smtClean="0">
                <a:sym typeface="+mn-ea"/>
              </a:rPr>
              <a:t>Mar plenary </a:t>
            </a:r>
            <a:r>
              <a:rPr lang="en-US" altLang="zh-CN" sz="2400" dirty="0">
                <a:sym typeface="+mn-ea"/>
              </a:rPr>
              <a:t>week and </a:t>
            </a:r>
            <a:r>
              <a:rPr lang="en-US" altLang="zh-CN" sz="2400" dirty="0" smtClean="0">
                <a:sym typeface="+mn-ea"/>
              </a:rPr>
              <a:t>following </a:t>
            </a:r>
            <a:r>
              <a:rPr lang="en-US" altLang="zh-CN" sz="2400" dirty="0" err="1" smtClean="0">
                <a:sym typeface="+mn-ea"/>
              </a:rPr>
              <a:t>TGbd</a:t>
            </a:r>
            <a:r>
              <a:rPr lang="en-US" altLang="zh-CN" sz="2400" dirty="0" smtClean="0">
                <a:sym typeface="+mn-ea"/>
              </a:rPr>
              <a:t> teleconferences</a:t>
            </a:r>
            <a:r>
              <a:rPr lang="en-US" altLang="zh-CN" sz="2400" dirty="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mentor.ieee.org/802.11/dcn/22/11-22-0500-00-00bd-ieee-802-11bd-march-2022-plenary-meeting-minutes.docx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smtClean="0">
                <a:hlinkClick r:id="rId3"/>
              </a:rPr>
              <a:t>https</a:t>
            </a:r>
            <a:r>
              <a:rPr lang="en-US" altLang="zh-CN" sz="2100" dirty="0">
                <a:hlinkClick r:id="rId3"/>
              </a:rPr>
              <a:t>://</a:t>
            </a:r>
            <a:r>
              <a:rPr lang="en-US" altLang="zh-CN" sz="2100" dirty="0" smtClean="0">
                <a:hlinkClick r:id="rId3"/>
              </a:rPr>
              <a:t>mentor.ieee.org/802.11/dcn/22/11-22-0635-00-00bd-ieee-802-11bd-april-2022-tc-meeting-minutes.docx</a:t>
            </a:r>
            <a:endParaRPr lang="en-US" altLang="zh-CN" sz="2100" dirty="0" smtClean="0"/>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a:t>Moved: Yan Zhang</a:t>
            </a:r>
          </a:p>
          <a:p>
            <a:r>
              <a:rPr lang="en-US" altLang="zh-CN" dirty="0"/>
              <a:t>Seconded</a:t>
            </a:r>
            <a:r>
              <a:rPr lang="en-US" altLang="zh-CN" dirty="0" smtClean="0"/>
              <a:t>: Stephan Sand</a:t>
            </a:r>
          </a:p>
          <a:p>
            <a:endParaRPr lang="en-US" altLang="zh-CN" dirty="0"/>
          </a:p>
          <a:p>
            <a:r>
              <a:rPr lang="en-US" altLang="zh-CN" dirty="0" smtClean="0"/>
              <a:t>Result: Motion approved unanimously</a:t>
            </a:r>
          </a:p>
          <a:p>
            <a:endParaRPr lang="en-US" altLang="zh-CN"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May 2022</a:t>
            </a:r>
            <a:endParaRPr lang="en-US" dirty="0"/>
          </a:p>
        </p:txBody>
      </p:sp>
    </p:spTree>
    <p:extLst>
      <p:ext uri="{BB962C8B-B14F-4D97-AF65-F5344CB8AC3E}">
        <p14:creationId xmlns:p14="http://schemas.microsoft.com/office/powerpoint/2010/main" val="13800174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1</a:t>
            </a:r>
            <a:r>
              <a:rPr lang="en-US" altLang="zh-CN" sz="2800" baseline="30000" dirty="0" smtClean="0"/>
              <a:t>st</a:t>
            </a:r>
            <a:r>
              <a:rPr lang="en-US" altLang="zh-CN" sz="2800" dirty="0" smtClean="0"/>
              <a:t> SA Ballot Result Update</a:t>
            </a:r>
            <a:endParaRPr lang="zh-CN" altLang="en-US" sz="2800" dirty="0"/>
          </a:p>
        </p:txBody>
      </p:sp>
      <p:sp>
        <p:nvSpPr>
          <p:cNvPr id="3" name="内容占位符 2"/>
          <p:cNvSpPr>
            <a:spLocks noGrp="1"/>
          </p:cNvSpPr>
          <p:nvPr>
            <p:ph idx="1"/>
          </p:nvPr>
        </p:nvSpPr>
        <p:spPr/>
        <p:txBody>
          <a:bodyPr>
            <a:normAutofit fontScale="92500" lnSpcReduction="20000"/>
          </a:bodyPr>
          <a:lstStyle/>
          <a:p>
            <a:r>
              <a:rPr lang="en-US" altLang="zh-CN" sz="2800" dirty="0" smtClean="0">
                <a:sym typeface="+mn-ea"/>
              </a:rPr>
              <a:t>The 1</a:t>
            </a:r>
            <a:r>
              <a:rPr lang="en-US" altLang="zh-CN" sz="2800" baseline="30000" dirty="0" smtClean="0">
                <a:sym typeface="+mn-ea"/>
              </a:rPr>
              <a:t>st</a:t>
            </a:r>
            <a:r>
              <a:rPr lang="en-US" altLang="zh-CN" sz="2800" dirty="0" smtClean="0">
                <a:sym typeface="+mn-ea"/>
              </a:rPr>
              <a:t> SA Ballot on IEEE P802.11bd D4.0 was planned to close on May 5</a:t>
            </a:r>
            <a:r>
              <a:rPr lang="en-US" altLang="zh-CN" sz="2800" baseline="30000" dirty="0" smtClean="0">
                <a:sym typeface="+mn-ea"/>
              </a:rPr>
              <a:t>th</a:t>
            </a:r>
            <a:r>
              <a:rPr lang="en-US" altLang="zh-CN" sz="2800" dirty="0" smtClean="0">
                <a:sym typeface="+mn-ea"/>
              </a:rPr>
              <a:t>. But the close day is extended because a sufficient return rate (75%) was not achieved until May 10.</a:t>
            </a:r>
          </a:p>
          <a:p>
            <a:endParaRPr lang="en-US" altLang="zh-CN" sz="2800" dirty="0" smtClean="0">
              <a:sym typeface="+mn-ea"/>
            </a:endParaRPr>
          </a:p>
          <a:p>
            <a:r>
              <a:rPr lang="en-US" altLang="zh-CN" sz="2800" dirty="0" smtClean="0">
                <a:sym typeface="+mn-ea"/>
              </a:rPr>
              <a:t>Ballot Group Members: 139</a:t>
            </a:r>
          </a:p>
          <a:p>
            <a:r>
              <a:rPr lang="en-US" altLang="zh-CN" sz="2800" dirty="0" smtClean="0">
                <a:sym typeface="+mn-ea"/>
              </a:rPr>
              <a:t>Return Ballots: 79% (110)</a:t>
            </a:r>
            <a:endParaRPr lang="en-US" altLang="zh-CN" sz="2800" dirty="0">
              <a:sym typeface="+mn-ea"/>
            </a:endParaRPr>
          </a:p>
          <a:p>
            <a:r>
              <a:rPr lang="en-US" altLang="zh-CN" sz="2800" dirty="0" smtClean="0">
                <a:sym typeface="+mn-ea"/>
              </a:rPr>
              <a:t>Result: Passed with 92% approval rate</a:t>
            </a:r>
          </a:p>
          <a:p>
            <a:r>
              <a:rPr lang="en-US" altLang="zh-CN" sz="2800" dirty="0" smtClean="0">
                <a:sym typeface="+mn-ea"/>
              </a:rPr>
              <a:t>Collected comments: 106</a:t>
            </a:r>
          </a:p>
          <a:p>
            <a:r>
              <a:rPr lang="en-US" altLang="zh-CN" sz="2800" dirty="0" smtClean="0">
                <a:sym typeface="+mn-ea"/>
              </a:rPr>
              <a:t>Comment database: 11-22/0730</a:t>
            </a:r>
          </a:p>
          <a:p>
            <a:r>
              <a:rPr lang="en-US" altLang="zh-CN" sz="2800" dirty="0">
                <a:hlinkClick r:id="rId2"/>
              </a:rPr>
              <a:t>https://</a:t>
            </a:r>
            <a:r>
              <a:rPr lang="en-US" altLang="zh-CN" sz="2800" dirty="0" smtClean="0">
                <a:hlinkClick r:id="rId2"/>
              </a:rPr>
              <a:t>mentor.ieee.org/802.11/dcn/22/11-22-0730-00-00bd-p802-11bd-initial-sa-ballot-comments.xlsx</a:t>
            </a:r>
            <a:endParaRPr lang="en-US" altLang="zh-CN" sz="2800" dirty="0" smtClean="0"/>
          </a:p>
          <a:p>
            <a:endParaRPr lang="zh-CN" altLang="en-US" sz="28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May 2022</a:t>
            </a:r>
            <a:endParaRPr lang="en-US" dirty="0"/>
          </a:p>
        </p:txBody>
      </p:sp>
    </p:spTree>
    <p:extLst>
      <p:ext uri="{BB962C8B-B14F-4D97-AF65-F5344CB8AC3E}">
        <p14:creationId xmlns:p14="http://schemas.microsoft.com/office/powerpoint/2010/main" val="10302280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11bd PAR Extension</a:t>
            </a:r>
            <a:endParaRPr lang="zh-CN" altLang="en-US" dirty="0"/>
          </a:p>
        </p:txBody>
      </p:sp>
      <p:sp>
        <p:nvSpPr>
          <p:cNvPr id="3" name="内容占位符 2"/>
          <p:cNvSpPr>
            <a:spLocks noGrp="1"/>
          </p:cNvSpPr>
          <p:nvPr>
            <p:ph idx="1"/>
          </p:nvPr>
        </p:nvSpPr>
        <p:spPr/>
        <p:txBody>
          <a:bodyPr/>
          <a:lstStyle/>
          <a:p>
            <a:pPr marL="0" indent="0"/>
            <a:r>
              <a:rPr lang="en-US" altLang="zh-CN" sz="2400" dirty="0" smtClean="0"/>
              <a:t>Approve the 11bd PAR extension as in </a:t>
            </a:r>
            <a:r>
              <a:rPr lang="en-US" altLang="zh-CN" sz="2400" dirty="0"/>
              <a:t>11-22/0703r0 and to request a 802.11WG motion to approve </a:t>
            </a:r>
            <a:r>
              <a:rPr lang="en-US" altLang="zh-CN" sz="2400" dirty="0" smtClean="0"/>
              <a:t>it:</a:t>
            </a:r>
          </a:p>
          <a:p>
            <a:pPr marL="0" indent="0"/>
            <a:r>
              <a:rPr lang="en-US" altLang="zh-CN" sz="2400" dirty="0">
                <a:hlinkClick r:id="rId2"/>
              </a:rPr>
              <a:t>https://</a:t>
            </a:r>
            <a:r>
              <a:rPr lang="en-US" altLang="zh-CN" sz="2400" dirty="0" smtClean="0">
                <a:hlinkClick r:id="rId2"/>
              </a:rPr>
              <a:t>mentor.ieee.org/802.11/dcn/22/11-22-0703-00-00bd-p802-11bd-par-extension.pdf</a:t>
            </a:r>
            <a:endParaRPr lang="en-US" altLang="zh-CN" sz="2400" dirty="0" smtClean="0"/>
          </a:p>
          <a:p>
            <a:pPr marL="0" indent="0"/>
            <a:endParaRPr lang="en-US" altLang="zh-CN" sz="2400" dirty="0" smtClean="0"/>
          </a:p>
          <a:p>
            <a:r>
              <a:rPr lang="en-US" altLang="zh-CN" sz="2400" dirty="0" smtClean="0"/>
              <a:t>Moved:		Joseph Levy					Seconded: Stephan Sand</a:t>
            </a:r>
          </a:p>
          <a:p>
            <a:endParaRPr lang="en-US" altLang="zh-CN" sz="2400" dirty="0" smtClean="0"/>
          </a:p>
          <a:p>
            <a:r>
              <a:rPr lang="en-US" altLang="zh-CN" sz="2400" dirty="0" smtClean="0"/>
              <a:t>Result: 12Y/0N/1A</a:t>
            </a:r>
            <a:endParaRPr lang="en-US" altLang="zh-CN" sz="2400" dirty="0"/>
          </a:p>
          <a:p>
            <a:endParaRPr lang="zh-CN" alt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smtClean="0"/>
              <a:t>May 2022</a:t>
            </a:r>
            <a:endParaRPr lang="en-US" dirty="0"/>
          </a:p>
        </p:txBody>
      </p:sp>
    </p:spTree>
    <p:extLst>
      <p:ext uri="{BB962C8B-B14F-4D97-AF65-F5344CB8AC3E}">
        <p14:creationId xmlns:p14="http://schemas.microsoft.com/office/powerpoint/2010/main" val="31181104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May Interim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12</a:t>
            </a:r>
            <a:r>
              <a:rPr kumimoji="0" lang="en-US" altLang="en-US" sz="3600" b="1" i="0" u="none" strike="noStrike" kern="0" cap="none" spc="0" normalizeH="0" baseline="3000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620669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CRC comment resolution discussion </a:t>
            </a:r>
            <a:endParaRPr lang="en-US" altLang="en-GB" dirty="0" smtClean="0"/>
          </a:p>
          <a:p>
            <a:pPr marL="742950" lvl="2" indent="-342900" eaLnBrk="0" hangingPunct="0">
              <a:defRPr/>
            </a:pPr>
            <a:r>
              <a:rPr lang="en-US" altLang="zh-CN" sz="1600" b="1" dirty="0">
                <a:solidFill>
                  <a:srgbClr val="00B050"/>
                </a:solidFill>
              </a:rPr>
              <a:t>11-22/0743, Resolutions to Editorial Comments Part 1, </a:t>
            </a:r>
            <a:r>
              <a:rPr lang="en-US" altLang="zh-CN" sz="1600" b="1" dirty="0" err="1">
                <a:solidFill>
                  <a:srgbClr val="00B050"/>
                </a:solidFill>
              </a:rPr>
              <a:t>Yujin</a:t>
            </a:r>
            <a:r>
              <a:rPr lang="en-US" altLang="zh-CN" sz="1600" b="1" dirty="0">
                <a:solidFill>
                  <a:srgbClr val="00B050"/>
                </a:solidFill>
              </a:rPr>
              <a:t> Noh (</a:t>
            </a:r>
            <a:r>
              <a:rPr lang="en-US" altLang="zh-CN" sz="1600" b="1" dirty="0" err="1">
                <a:solidFill>
                  <a:srgbClr val="00B050"/>
                </a:solidFill>
              </a:rPr>
              <a:t>Senscomm</a:t>
            </a:r>
            <a:r>
              <a:rPr lang="en-US" altLang="zh-CN" sz="1600" b="1" dirty="0">
                <a:solidFill>
                  <a:srgbClr val="00B050"/>
                </a:solidFill>
              </a:rPr>
              <a:t>)</a:t>
            </a:r>
          </a:p>
          <a:p>
            <a:pPr marL="742950" lvl="2" indent="-342900" eaLnBrk="0" hangingPunct="0">
              <a:defRPr/>
            </a:pPr>
            <a:r>
              <a:rPr lang="en-US" altLang="zh-CN" sz="1600" b="1" dirty="0">
                <a:solidFill>
                  <a:srgbClr val="00B050"/>
                </a:solidFill>
              </a:rPr>
              <a:t>11-22/0744, Resolutions to Editorial Comments Part 2, </a:t>
            </a:r>
            <a:r>
              <a:rPr lang="en-US" altLang="zh-CN" sz="1600" b="1" dirty="0" err="1">
                <a:solidFill>
                  <a:srgbClr val="00B050"/>
                </a:solidFill>
              </a:rPr>
              <a:t>Yujin</a:t>
            </a:r>
            <a:r>
              <a:rPr lang="en-US" altLang="zh-CN" sz="1600" b="1" dirty="0">
                <a:solidFill>
                  <a:srgbClr val="00B050"/>
                </a:solidFill>
              </a:rPr>
              <a:t> Noh (</a:t>
            </a:r>
            <a:r>
              <a:rPr lang="en-US" altLang="zh-CN" sz="1600" b="1" dirty="0" err="1">
                <a:solidFill>
                  <a:srgbClr val="00B050"/>
                </a:solidFill>
              </a:rPr>
              <a:t>Senscomm</a:t>
            </a:r>
            <a:r>
              <a:rPr lang="en-US" altLang="zh-CN" sz="1600" b="1" dirty="0">
                <a:solidFill>
                  <a:srgbClr val="00B050"/>
                </a:solidFill>
              </a:rPr>
              <a:t>)</a:t>
            </a:r>
          </a:p>
          <a:p>
            <a:pPr marL="742950" lvl="2" indent="-342900" eaLnBrk="0" hangingPunct="0">
              <a:defRPr/>
            </a:pPr>
            <a:r>
              <a:rPr lang="en-US" altLang="zh-CN" sz="1600" b="1" dirty="0">
                <a:solidFill>
                  <a:srgbClr val="00B050"/>
                </a:solidFill>
              </a:rPr>
              <a:t>11-22/0745, Resolutions to Editorial Comments Part 3, </a:t>
            </a:r>
            <a:r>
              <a:rPr lang="en-US" altLang="zh-CN" sz="1600" b="1" dirty="0" err="1">
                <a:solidFill>
                  <a:srgbClr val="00B050"/>
                </a:solidFill>
              </a:rPr>
              <a:t>Yujin</a:t>
            </a:r>
            <a:r>
              <a:rPr lang="en-US" altLang="zh-CN" sz="1600" b="1" dirty="0">
                <a:solidFill>
                  <a:srgbClr val="00B050"/>
                </a:solidFill>
              </a:rPr>
              <a:t> Noh (</a:t>
            </a:r>
            <a:r>
              <a:rPr lang="en-US" altLang="zh-CN" sz="1600" b="1" dirty="0" err="1">
                <a:solidFill>
                  <a:srgbClr val="00B050"/>
                </a:solidFill>
              </a:rPr>
              <a:t>Senscomm</a:t>
            </a:r>
            <a:r>
              <a:rPr lang="en-US" altLang="zh-CN" sz="1600" b="1" dirty="0" smtClean="0">
                <a:solidFill>
                  <a:srgbClr val="00B050"/>
                </a:solidFill>
              </a:rPr>
              <a:t>)</a:t>
            </a:r>
            <a:endParaRPr lang="en-US" altLang="en-GB" dirty="0">
              <a:solidFill>
                <a:srgbClr val="00B050"/>
              </a:solidFill>
            </a:endParaRP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174335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May Interim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13</a:t>
            </a:r>
            <a:r>
              <a:rPr kumimoji="0" lang="en-US" altLang="en-US" sz="3600" b="1" i="0" u="none" strike="noStrike" kern="0" cap="none" spc="0" normalizeH="0" baseline="3000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555706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dirty="0" err="1" smtClean="0"/>
              <a:t>TGbd</a:t>
            </a:r>
            <a:r>
              <a:rPr lang="en-GB" altLang="en-US" dirty="0" smtClean="0"/>
              <a:t> Leadership Re-affirmation</a:t>
            </a:r>
          </a:p>
          <a:p>
            <a:pPr eaLnBrk="0" hangingPunct="0">
              <a:defRPr/>
            </a:pPr>
            <a:r>
              <a:rPr lang="en-GB" altLang="en-US" dirty="0" smtClean="0"/>
              <a:t>Liaise 802.11bd D4.0 to ISO/IEC JTC1 SC6 under PSDO</a:t>
            </a:r>
          </a:p>
          <a:p>
            <a:pPr eaLnBrk="0" hangingPunct="0">
              <a:defRPr/>
            </a:pPr>
            <a:r>
              <a:rPr lang="en-US" altLang="en-GB" dirty="0" smtClean="0"/>
              <a:t>CRC </a:t>
            </a:r>
            <a:r>
              <a:rPr lang="en-US" altLang="en-GB" dirty="0" smtClean="0"/>
              <a:t>comment resolution discussion and motion to approve </a:t>
            </a:r>
            <a:r>
              <a:rPr lang="en-US" altLang="en-GB" dirty="0" smtClean="0"/>
              <a:t>CRs</a:t>
            </a:r>
          </a:p>
          <a:p>
            <a:pPr marL="742950" lvl="2" indent="-342900" eaLnBrk="0" hangingPunct="0">
              <a:defRPr/>
            </a:pPr>
            <a:r>
              <a:rPr lang="en-US" altLang="zh-CN" sz="1600" b="1" dirty="0"/>
              <a:t>11-22/0747, SA Ballot CR 11bd D4.0 NGV Ranging, Stephan Sand (German Aerospace Center (DLR</a:t>
            </a:r>
            <a:r>
              <a:rPr lang="en-US" altLang="zh-CN" sz="1600" b="1" dirty="0" smtClean="0"/>
              <a:t>))</a:t>
            </a:r>
          </a:p>
          <a:p>
            <a:pPr marL="742950" lvl="2" indent="-342900" eaLnBrk="0" hangingPunct="0">
              <a:buFontTx/>
              <a:buChar char="•"/>
              <a:defRPr/>
            </a:pPr>
            <a:r>
              <a:rPr lang="en-US" altLang="zh-CN" sz="1600" b="1" dirty="0"/>
              <a:t>11-22/0768, Initial SA Ballot proposed resolution for CIDs 5091_5092, Joseph Levy (</a:t>
            </a:r>
            <a:r>
              <a:rPr lang="en-US" altLang="zh-CN" sz="1600" b="1" dirty="0" err="1"/>
              <a:t>InterDigital</a:t>
            </a:r>
            <a:r>
              <a:rPr lang="en-US" altLang="zh-CN" sz="1600" b="1" dirty="0"/>
              <a:t>)</a:t>
            </a:r>
          </a:p>
          <a:p>
            <a:pPr marL="742950" lvl="2" indent="-342900" eaLnBrk="0" hangingPunct="0">
              <a:buFontTx/>
              <a:buChar char="•"/>
              <a:defRPr/>
            </a:pPr>
            <a:r>
              <a:rPr lang="en-US" altLang="zh-CN" sz="1600" b="1" dirty="0"/>
              <a:t>11-22/0769, Initial SA Ballot Proposed Resolution for CIDs 5084, 5088, 5093, Joseph Levy (</a:t>
            </a:r>
            <a:r>
              <a:rPr lang="en-US" altLang="zh-CN" sz="1600" b="1" dirty="0" err="1"/>
              <a:t>InterDigital</a:t>
            </a:r>
            <a:r>
              <a:rPr lang="en-US" altLang="zh-CN" sz="1600" b="1" dirty="0" smtClean="0"/>
              <a:t>)</a:t>
            </a:r>
            <a:endParaRPr lang="en-US" altLang="en-GB" dirty="0"/>
          </a:p>
          <a:p>
            <a:pPr eaLnBrk="0" hangingPunct="0">
              <a:defRPr/>
            </a:pPr>
            <a:r>
              <a:rPr lang="en-GB" altLang="en-US" dirty="0"/>
              <a:t>Revisit Timeline</a:t>
            </a:r>
          </a:p>
          <a:p>
            <a:pPr eaLnBrk="0" hangingPunct="0">
              <a:defRPr/>
            </a:pPr>
            <a:r>
              <a:rPr lang="en-US" altLang="en-GB" dirty="0"/>
              <a:t>Future teleconference plan</a:t>
            </a: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285048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Leadership Re-affirmation</a:t>
            </a:r>
            <a:endParaRPr lang="zh-CN" altLang="en-US" dirty="0"/>
          </a:p>
        </p:txBody>
      </p:sp>
      <p:sp>
        <p:nvSpPr>
          <p:cNvPr id="3" name="内容占位符 2"/>
          <p:cNvSpPr>
            <a:spLocks noGrp="1"/>
          </p:cNvSpPr>
          <p:nvPr>
            <p:ph idx="1"/>
          </p:nvPr>
        </p:nvSpPr>
        <p:spPr/>
        <p:txBody>
          <a:bodyPr/>
          <a:lstStyle/>
          <a:p>
            <a:pPr marL="0" indent="0"/>
            <a:r>
              <a:rPr lang="en-US" altLang="zh-CN" sz="2400" dirty="0" smtClean="0"/>
              <a:t>Move to approve the re-affirmation of </a:t>
            </a:r>
            <a:r>
              <a:rPr lang="en-US" altLang="zh-CN" sz="2400" dirty="0" err="1" smtClean="0"/>
              <a:t>TGbd</a:t>
            </a:r>
            <a:r>
              <a:rPr lang="en-US" altLang="zh-CN" sz="2400" dirty="0" smtClean="0"/>
              <a:t> Vice Chairs and Secretary as below:</a:t>
            </a:r>
          </a:p>
          <a:p>
            <a:pPr marL="300355" lvl="1" indent="0"/>
            <a:r>
              <a:rPr lang="en-US" altLang="zh-CN" sz="2100" dirty="0" smtClean="0"/>
              <a:t>Vice Chairs: </a:t>
            </a:r>
            <a:r>
              <a:rPr lang="en-US" altLang="zh-CN" sz="2100" dirty="0" err="1" smtClean="0"/>
              <a:t>Hongyuan</a:t>
            </a:r>
            <a:r>
              <a:rPr lang="en-US" altLang="zh-CN" sz="2100" dirty="0" smtClean="0"/>
              <a:t> Zhang (NXP), Joseph Levy (</a:t>
            </a:r>
            <a:r>
              <a:rPr lang="en-US" altLang="zh-CN" sz="2100" dirty="0" err="1" smtClean="0"/>
              <a:t>InterDigital</a:t>
            </a:r>
            <a:r>
              <a:rPr lang="en-US" altLang="zh-CN" sz="2100" dirty="0" smtClean="0"/>
              <a:t>)</a:t>
            </a:r>
          </a:p>
          <a:p>
            <a:pPr marL="300355" lvl="1" indent="0"/>
            <a:r>
              <a:rPr lang="en-US" altLang="zh-CN" sz="2100" dirty="0" smtClean="0"/>
              <a:t>Secretary: Yan Zhang (NXP)</a:t>
            </a:r>
          </a:p>
          <a:p>
            <a:endParaRPr lang="en-US" altLang="zh-CN" sz="2400" dirty="0" smtClean="0"/>
          </a:p>
          <a:p>
            <a:r>
              <a:rPr lang="en-US" altLang="zh-CN" sz="2400" dirty="0" smtClean="0"/>
              <a:t>Moved:							Seconded:</a:t>
            </a:r>
            <a:endParaRPr lang="zh-CN" alt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smtClean="0"/>
              <a:t>May 2022</a:t>
            </a:r>
            <a:endParaRPr lang="en-US" dirty="0"/>
          </a:p>
        </p:txBody>
      </p:sp>
    </p:spTree>
    <p:extLst>
      <p:ext uri="{BB962C8B-B14F-4D97-AF65-F5344CB8AC3E}">
        <p14:creationId xmlns:p14="http://schemas.microsoft.com/office/powerpoint/2010/main" val="3851514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Liaise IEEE P802.11bd D4.0 to ISO/IEC JTC1 SC6 under PSDO</a:t>
            </a:r>
            <a:endParaRPr lang="zh-CN" altLang="en-US" dirty="0"/>
          </a:p>
        </p:txBody>
      </p:sp>
      <p:sp>
        <p:nvSpPr>
          <p:cNvPr id="3" name="内容占位符 2"/>
          <p:cNvSpPr>
            <a:spLocks noGrp="1"/>
          </p:cNvSpPr>
          <p:nvPr>
            <p:ph idx="1"/>
          </p:nvPr>
        </p:nvSpPr>
        <p:spPr/>
        <p:txBody>
          <a:bodyPr/>
          <a:lstStyle/>
          <a:p>
            <a:r>
              <a:rPr lang="en-US" altLang="zh-CN" sz="2000" dirty="0" smtClean="0"/>
              <a:t>MOTION:</a:t>
            </a:r>
          </a:p>
          <a:p>
            <a:r>
              <a:rPr lang="en-US" altLang="zh-CN" sz="2000" dirty="0"/>
              <a:t> </a:t>
            </a:r>
            <a:r>
              <a:rPr lang="en-US" altLang="zh-CN" sz="2000" dirty="0" smtClean="0"/>
              <a:t> Request that the IEEE 802 EC liaise Draft IEEE P802.11bd/D4.0 to ISO/IEC JTC1 SC6 for information under the PSDO agreement</a:t>
            </a:r>
          </a:p>
          <a:p>
            <a:endParaRPr lang="en-US" altLang="zh-CN" dirty="0"/>
          </a:p>
          <a:p>
            <a:endParaRPr lang="en-US" altLang="zh-CN" dirty="0" smtClean="0"/>
          </a:p>
          <a:p>
            <a:r>
              <a:rPr lang="en-US" altLang="zh-CN" dirty="0" smtClean="0"/>
              <a:t>Moved:</a:t>
            </a:r>
          </a:p>
          <a:p>
            <a:r>
              <a:rPr lang="en-US" altLang="zh-CN" dirty="0" smtClean="0"/>
              <a:t>Seconded:</a:t>
            </a:r>
          </a:p>
          <a:p>
            <a:r>
              <a:rPr lang="en-US" altLang="zh-CN" dirty="0" smtClean="0"/>
              <a:t>Result:</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smtClean="0"/>
              <a:t>May 2022</a:t>
            </a:r>
            <a:endParaRPr lang="en-US" dirty="0"/>
          </a:p>
        </p:txBody>
      </p:sp>
    </p:spTree>
    <p:extLst>
      <p:ext uri="{BB962C8B-B14F-4D97-AF65-F5344CB8AC3E}">
        <p14:creationId xmlns:p14="http://schemas.microsoft.com/office/powerpoint/2010/main" val="12728565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CRC Motion</a:t>
            </a:r>
            <a:endParaRPr lang="zh-CN" altLang="en-US" dirty="0"/>
          </a:p>
        </p:txBody>
      </p:sp>
      <p:sp>
        <p:nvSpPr>
          <p:cNvPr id="3" name="内容占位符 2"/>
          <p:cNvSpPr>
            <a:spLocks noGrp="1"/>
          </p:cNvSpPr>
          <p:nvPr>
            <p:ph idx="1"/>
          </p:nvPr>
        </p:nvSpPr>
        <p:spPr/>
        <p:txBody>
          <a:bodyPr/>
          <a:lstStyle/>
          <a:p>
            <a:r>
              <a:rPr lang="en-US" altLang="zh-CN" sz="2000" dirty="0" smtClean="0"/>
              <a:t>Move to approve the resolutions to following comments collected from the 1</a:t>
            </a:r>
            <a:r>
              <a:rPr lang="en-US" altLang="zh-CN" sz="2000" baseline="30000" dirty="0" smtClean="0"/>
              <a:t>st</a:t>
            </a:r>
            <a:r>
              <a:rPr lang="en-US" altLang="zh-CN" sz="2000" dirty="0" smtClean="0"/>
              <a:t> SA Ballot for IEEE P802.11bd D4.0:</a:t>
            </a:r>
          </a:p>
          <a:p>
            <a:pPr lvl="1"/>
            <a:r>
              <a:rPr lang="en-US" altLang="zh-CN" sz="1700" dirty="0"/>
              <a:t>CID </a:t>
            </a:r>
            <a:r>
              <a:rPr lang="en-GB" altLang="zh-CN" sz="1700" dirty="0"/>
              <a:t>5002, 5096, 5010, 5105, 5012, 5042, 5011, 5104, 5097, </a:t>
            </a:r>
            <a:r>
              <a:rPr lang="en-GB" altLang="zh-CN" sz="1700" dirty="0"/>
              <a:t>and 5094</a:t>
            </a:r>
            <a:r>
              <a:rPr lang="en-US" altLang="zh-CN" sz="1700" dirty="0"/>
              <a:t>, as in 11-22/0743r0</a:t>
            </a:r>
          </a:p>
          <a:p>
            <a:pPr lvl="1"/>
            <a:r>
              <a:rPr lang="en-US" altLang="zh-CN" sz="1700" dirty="0"/>
              <a:t>CID </a:t>
            </a:r>
            <a:r>
              <a:rPr lang="en-GB" altLang="zh-CN" sz="1700" dirty="0"/>
              <a:t>5095, 5016, 5009, 5015, 5036, 5037, 5021, 5022, 5023, </a:t>
            </a:r>
            <a:r>
              <a:rPr lang="en-GB" altLang="zh-CN" sz="1700" dirty="0" smtClean="0"/>
              <a:t>5024, 5018</a:t>
            </a:r>
            <a:r>
              <a:rPr lang="en-GB" altLang="zh-CN" sz="1700" dirty="0"/>
              <a:t>, 5073, 5075, 5077, </a:t>
            </a:r>
            <a:r>
              <a:rPr lang="en-GB" altLang="zh-CN" sz="1700" dirty="0" smtClean="0"/>
              <a:t>and 5078</a:t>
            </a:r>
            <a:r>
              <a:rPr lang="en-US" altLang="zh-CN" sz="1700" dirty="0"/>
              <a:t>, as in </a:t>
            </a:r>
            <a:r>
              <a:rPr lang="en-US" altLang="zh-CN" sz="1700" dirty="0" smtClean="0"/>
              <a:t>11-22/0744r1</a:t>
            </a:r>
            <a:endParaRPr lang="en-US" altLang="zh-CN" sz="1700" dirty="0"/>
          </a:p>
          <a:p>
            <a:pPr lvl="1"/>
            <a:r>
              <a:rPr lang="en-US" altLang="zh-CN" sz="1700" dirty="0"/>
              <a:t>CID </a:t>
            </a:r>
            <a:r>
              <a:rPr lang="en-GB" altLang="zh-CN" sz="1700" dirty="0"/>
              <a:t>5051, 5026, 5017, 5014, 5034, 5013, 5063, 5061, </a:t>
            </a:r>
            <a:r>
              <a:rPr lang="en-GB" altLang="zh-CN" sz="1700" dirty="0" smtClean="0"/>
              <a:t>and 5059,</a:t>
            </a:r>
            <a:r>
              <a:rPr lang="en-US" altLang="zh-CN" sz="1700" dirty="0" smtClean="0"/>
              <a:t> as in 11-22/0745r1</a:t>
            </a:r>
          </a:p>
          <a:p>
            <a:endParaRPr lang="en-US" altLang="zh-CN" dirty="0"/>
          </a:p>
          <a:p>
            <a:endParaRPr lang="en-US" altLang="zh-CN" dirty="0" smtClean="0"/>
          </a:p>
          <a:p>
            <a:r>
              <a:rPr lang="en-US" altLang="zh-CN" dirty="0" smtClean="0"/>
              <a:t>Moved:</a:t>
            </a:r>
          </a:p>
          <a:p>
            <a:r>
              <a:rPr lang="en-US" altLang="zh-CN" dirty="0" smtClean="0"/>
              <a:t>Seconded:</a:t>
            </a:r>
          </a:p>
          <a:p>
            <a:r>
              <a:rPr lang="en-US" altLang="zh-CN" dirty="0" smtClean="0"/>
              <a:t>Result:</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smtClean="0"/>
              <a:t>May 2022</a:t>
            </a:r>
            <a:endParaRPr lang="en-US" dirty="0"/>
          </a:p>
        </p:txBody>
      </p:sp>
    </p:spTree>
    <p:extLst>
      <p:ext uri="{BB962C8B-B14F-4D97-AF65-F5344CB8AC3E}">
        <p14:creationId xmlns:p14="http://schemas.microsoft.com/office/powerpoint/2010/main" val="3485576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D4.0 LB recirculation					Mar 2022</a:t>
            </a:r>
          </a:p>
          <a:p>
            <a:pPr lvl="1" defTabSz="337185">
              <a:buFont typeface="Arial" panose="020B0604020202020204" pitchFamily="34" charset="0"/>
              <a:buChar char="•"/>
              <a:defRPr/>
            </a:pPr>
            <a:r>
              <a:rPr lang="en-US" altLang="en-US" sz="2000" strike="sngStrike" kern="0" dirty="0">
                <a:solidFill>
                  <a:schemeClr val="tx1"/>
                </a:solidFill>
                <a:sym typeface="+mn-ea"/>
              </a:rPr>
              <a:t>D4.0 LB unchanged recirculation 		</a:t>
            </a:r>
            <a:r>
              <a:rPr lang="en-US" altLang="en-US" sz="2000" strike="sngStrike" kern="0" dirty="0">
                <a:solidFill>
                  <a:schemeClr val="tx1"/>
                </a:solidFill>
                <a:sym typeface="Wingdings" panose="05000000000000000000" pitchFamily="2" charset="2"/>
              </a:rPr>
              <a:t>Apr 2022</a:t>
            </a:r>
            <a:endParaRPr lang="en-US" altLang="en-US" sz="2000" strike="sngStrike" kern="0" dirty="0">
              <a:solidFill>
                <a:schemeClr val="tx1"/>
              </a:solidFill>
            </a:endParaRPr>
          </a:p>
          <a:p>
            <a:pPr lvl="1" defTabSz="337185">
              <a:buFont typeface="Arial" panose="020B0604020202020204" pitchFamily="34" charset="0"/>
              <a:buChar char="•"/>
              <a:defRPr/>
            </a:pPr>
            <a:r>
              <a:rPr lang="en-US" altLang="en-US" sz="2000" kern="0" dirty="0">
                <a:solidFill>
                  <a:srgbClr val="00B050"/>
                </a:solidFill>
                <a:sym typeface="+mn-ea"/>
              </a:rPr>
              <a:t>Initial SA Ballot (D4.0)					</a:t>
            </a:r>
            <a:r>
              <a:rPr lang="en-US" altLang="en-US" sz="2000" kern="0" dirty="0">
                <a:solidFill>
                  <a:srgbClr val="00B050"/>
                </a:solidFill>
                <a:cs typeface="+mn-ea"/>
                <a:sym typeface="Wingdings" panose="05000000000000000000" pitchFamily="2" charset="2"/>
              </a:rPr>
              <a:t>Apr 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7812767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Future Teleconference Plan</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May 2022</a:t>
            </a:r>
            <a:endParaRPr lang="en-US" dirty="0"/>
          </a:p>
        </p:txBody>
      </p:sp>
      <p:sp>
        <p:nvSpPr>
          <p:cNvPr id="8" name="内容占位符 2"/>
          <p:cNvSpPr>
            <a:spLocks noGrp="1"/>
          </p:cNvSpPr>
          <p:nvPr/>
        </p:nvSpPr>
        <p:spPr>
          <a:xfrm>
            <a:off x="1925758" y="2286030"/>
            <a:ext cx="9143760" cy="3569174"/>
          </a:xfrm>
          <a:prstGeom prst="rect">
            <a:avLst/>
          </a:prstGeom>
          <a:noFill/>
          <a:ln w="9525">
            <a:noFill/>
          </a:ln>
        </p:spPr>
        <p:txBody>
          <a:bodyPr vert="horz" wrap="square" lIns="92160" tIns="46080" rIns="92160" bIns="46080" anchor="t" anchorCtr="0">
            <a:normAutofit fontScale="92500"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May 24</a:t>
            </a:r>
            <a:r>
              <a:rPr lang="en-US" altLang="zh-CN" sz="2800" baseline="30000" dirty="0" smtClean="0">
                <a:solidFill>
                  <a:srgbClr val="00B050"/>
                </a:solidFill>
                <a:cs typeface="+mn-ea"/>
                <a:sym typeface="+mn-ea"/>
              </a:rPr>
              <a:t>st</a:t>
            </a:r>
            <a:r>
              <a:rPr lang="en-US" altLang="zh-CN" sz="2800" dirty="0" smtClean="0">
                <a:solidFill>
                  <a:srgbClr val="00B050"/>
                </a:solidFill>
                <a:cs typeface="+mn-ea"/>
                <a:sym typeface="+mn-ea"/>
              </a:rPr>
              <a:t>, 2022, 	10:00am ~ 11:59am, ET</a:t>
            </a: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May 31</a:t>
            </a:r>
            <a:r>
              <a:rPr lang="en-US" altLang="zh-CN" sz="2800" baseline="30000" dirty="0" smtClean="0">
                <a:solidFill>
                  <a:srgbClr val="00B050"/>
                </a:solidFill>
                <a:cs typeface="+mn-ea"/>
                <a:sym typeface="+mn-ea"/>
              </a:rPr>
              <a:t>st</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a:t>
            </a:r>
            <a:r>
              <a:rPr lang="en-US" altLang="zh-CN" sz="2800" dirty="0" smtClean="0">
                <a:solidFill>
                  <a:srgbClr val="00B050"/>
                </a:solidFill>
                <a:cs typeface="+mn-ea"/>
                <a:sym typeface="+mn-ea"/>
              </a:rPr>
              <a:t>ET</a:t>
            </a: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Jun 7</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10:00am ~ 11:59am, </a:t>
            </a:r>
            <a:r>
              <a:rPr lang="en-US" altLang="zh-CN" sz="2800" dirty="0" smtClean="0">
                <a:solidFill>
                  <a:srgbClr val="00B050"/>
                </a:solidFill>
                <a:cs typeface="+mn-ea"/>
                <a:sym typeface="+mn-ea"/>
              </a:rPr>
              <a:t>ET</a:t>
            </a: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Jun 14</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a:t>
            </a:r>
            <a:r>
              <a:rPr lang="en-US" altLang="zh-CN" sz="2800" dirty="0">
                <a:solidFill>
                  <a:srgbClr val="00B050"/>
                </a:solidFill>
                <a:cs typeface="+mn-ea"/>
                <a:sym typeface="+mn-ea"/>
              </a:rPr>
              <a:t>2022, 	10:00am ~ 11:59am, ET</a:t>
            </a: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Jun </a:t>
            </a:r>
            <a:r>
              <a:rPr lang="en-US" altLang="zh-CN" sz="2800" dirty="0" smtClean="0">
                <a:solidFill>
                  <a:srgbClr val="00B050"/>
                </a:solidFill>
                <a:cs typeface="+mn-ea"/>
                <a:sym typeface="+mn-ea"/>
              </a:rPr>
              <a:t>21</a:t>
            </a:r>
            <a:r>
              <a:rPr lang="en-US" altLang="zh-CN" sz="2800" baseline="30000" dirty="0" smtClean="0">
                <a:solidFill>
                  <a:srgbClr val="00B050"/>
                </a:solidFill>
                <a:cs typeface="+mn-ea"/>
                <a:sym typeface="+mn-ea"/>
              </a:rPr>
              <a:t>st</a:t>
            </a:r>
            <a:r>
              <a:rPr lang="en-US" altLang="zh-CN" sz="2800" dirty="0" smtClean="0">
                <a:solidFill>
                  <a:srgbClr val="00B050"/>
                </a:solidFill>
                <a:cs typeface="+mn-ea"/>
                <a:sym typeface="+mn-ea"/>
              </a:rPr>
              <a:t>, </a:t>
            </a:r>
            <a:r>
              <a:rPr lang="en-US" altLang="zh-CN" sz="2800" dirty="0">
                <a:solidFill>
                  <a:srgbClr val="00B050"/>
                </a:solidFill>
                <a:cs typeface="+mn-ea"/>
                <a:sym typeface="+mn-ea"/>
              </a:rPr>
              <a:t>2022, 	10:00am ~ 11:59am, ET</a:t>
            </a: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Jun </a:t>
            </a:r>
            <a:r>
              <a:rPr lang="en-US" altLang="zh-CN" sz="2800" dirty="0" smtClean="0">
                <a:solidFill>
                  <a:srgbClr val="00B050"/>
                </a:solidFill>
                <a:cs typeface="+mn-ea"/>
                <a:sym typeface="+mn-ea"/>
              </a:rPr>
              <a:t>28</a:t>
            </a:r>
            <a:r>
              <a:rPr lang="en-US" altLang="zh-CN" sz="2800" baseline="30000" dirty="0" smtClean="0">
                <a:solidFill>
                  <a:srgbClr val="00B050"/>
                </a:solidFill>
                <a:cs typeface="+mn-ea"/>
                <a:sym typeface="+mn-ea"/>
              </a:rPr>
              <a:t>th</a:t>
            </a:r>
            <a:r>
              <a:rPr lang="en-US" altLang="zh-CN" sz="2800" dirty="0">
                <a:solidFill>
                  <a:srgbClr val="00B050"/>
                </a:solidFill>
                <a:cs typeface="+mn-ea"/>
                <a:sym typeface="+mn-ea"/>
              </a:rPr>
              <a:t>, 2022, 	10:00am ~ 11:59am, </a:t>
            </a:r>
            <a:r>
              <a:rPr lang="en-US" altLang="zh-CN" sz="2800" dirty="0" smtClean="0">
                <a:solidFill>
                  <a:srgbClr val="00B050"/>
                </a:solidFill>
                <a:cs typeface="+mn-ea"/>
                <a:sym typeface="+mn-ea"/>
              </a:rPr>
              <a:t>ET</a:t>
            </a:r>
            <a:endParaRPr lang="en-US" altLang="zh-CN" sz="2800" dirty="0">
              <a:solidFill>
                <a:schemeClr val="tx1"/>
              </a:solidFill>
              <a:cs typeface="+mn-ea"/>
              <a:sym typeface="+mn-ea"/>
            </a:endParaRP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Jul 5</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10:00am ~ 11:59am, </a:t>
            </a:r>
            <a:r>
              <a:rPr lang="en-US" altLang="zh-CN" sz="2800" dirty="0" smtClean="0">
                <a:solidFill>
                  <a:srgbClr val="00B050"/>
                </a:solidFill>
                <a:cs typeface="+mn-ea"/>
                <a:sym typeface="+mn-ea"/>
              </a:rPr>
              <a:t>ET</a:t>
            </a:r>
            <a:endParaRPr lang="en-US" altLang="zh-CN" sz="2800" dirty="0">
              <a:solidFill>
                <a:schemeClr val="tx1"/>
              </a:solidFill>
              <a:cs typeface="+mn-ea"/>
              <a:sym typeface="+mn-ea"/>
            </a:endParaRPr>
          </a:p>
          <a:p>
            <a:pPr eaLnBrk="1" hangingPunct="1">
              <a:spcAft>
                <a:spcPts val="600"/>
              </a:spcAft>
            </a:pPr>
            <a:endParaRPr lang="en-US" altLang="zh-CN" sz="2800" dirty="0">
              <a:solidFill>
                <a:schemeClr val="tx1"/>
              </a:solidFill>
              <a:cs typeface="+mn-ea"/>
            </a:endParaRPr>
          </a:p>
        </p:txBody>
      </p:sp>
    </p:spTree>
    <p:extLst>
      <p:ext uri="{BB962C8B-B14F-4D97-AF65-F5344CB8AC3E}">
        <p14:creationId xmlns:p14="http://schemas.microsoft.com/office/powerpoint/2010/main" val="3295198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133157</TotalTime>
  <Words>2672</Words>
  <Application>Microsoft Office PowerPoint</Application>
  <PresentationFormat>宽屏</PresentationFormat>
  <Paragraphs>440</Paragraphs>
  <Slides>33</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33</vt:i4>
      </vt:variant>
    </vt:vector>
  </HeadingPairs>
  <TitlesOfParts>
    <vt:vector size="45"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Registration for the May 802.11 interim session</vt:lpstr>
      <vt:lpstr>TGbd Session Plan during IEEE 802.11 May Interim 2022</vt:lpstr>
      <vt:lpstr>TGbd Documents Update</vt:lpstr>
      <vt:lpstr>Current TGbd Timeline</vt:lpstr>
      <vt:lpstr>Submission List (Call for submissions)</vt:lpstr>
      <vt:lpstr>IEEE 802.11 TGbd Session During IEEE 802.11 May Interim 2022</vt:lpstr>
      <vt:lpstr>PowerPoint 演示文稿</vt:lpstr>
      <vt:lpstr>Approval of TGbd meeting minutes</vt:lpstr>
      <vt:lpstr>1st SA Ballot Result Update</vt:lpstr>
      <vt:lpstr>11bd PAR Extension</vt:lpstr>
      <vt:lpstr>IEEE 802.11 TGbd Session During IEEE 802.11 May Interim 2022</vt:lpstr>
      <vt:lpstr>PowerPoint 演示文稿</vt:lpstr>
      <vt:lpstr>IEEE 802.11 TGbd Session During IEEE 802.11 May Interim 2022</vt:lpstr>
      <vt:lpstr>PowerPoint 演示文稿</vt:lpstr>
      <vt:lpstr>TGbd Leadership Re-affirmation</vt:lpstr>
      <vt:lpstr>Liaise IEEE P802.11bd D4.0 to ISO/IEC JTC1 SC6 under PSDO</vt:lpstr>
      <vt:lpstr>CRC Motion</vt:lpstr>
      <vt:lpstr>TGbd Timeline</vt:lpstr>
      <vt:lpstr>TGbd Future Teleconference Plan</vt:lpstr>
    </vt:vector>
  </TitlesOfParts>
  <Manager>Mr. Bo Sun</Manager>
  <Company>ZTE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TGbd Session Agenda</dc:title>
  <dc:subject>IEEE 802.11 TGbd Session Agenda</dc:subject>
  <dc:creator>Mr. Bo Sun</dc:creator>
  <cp:keywords>May 2022</cp:keywords>
  <cp:lastModifiedBy>孙波10013985</cp:lastModifiedBy>
  <cp:revision>5436</cp:revision>
  <cp:lastPrinted>2014-11-04T15:04:00Z</cp:lastPrinted>
  <dcterms:created xsi:type="dcterms:W3CDTF">2007-04-17T18:10:00Z</dcterms:created>
  <dcterms:modified xsi:type="dcterms:W3CDTF">2022-05-13T04:38:21Z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