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39" r:id="rId25"/>
    <p:sldId id="1244" r:id="rId26"/>
    <p:sldId id="1245" r:id="rId27"/>
    <p:sldId id="1240" r:id="rId28"/>
    <p:sldId id="1241" r:id="rId29"/>
    <p:sldId id="1238" r:id="rId30"/>
    <p:sldId id="1232" r:id="rId31"/>
    <p:sldId id="1230"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2/11-22-0730-00-00bd-p802-11bd-initial-sa-ballot-comment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0703-00-00bd-p802-11bd-par-extension.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5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May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https://touchpoint.eventsair.com/2022-may-ieee-802-wireless-interim-session</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May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a:solidFill>
                  <a:schemeClr val="bg1">
                    <a:lumMod val="85000"/>
                  </a:schemeClr>
                </a:solidFill>
                <a:cs typeface="+mn-ea"/>
                <a:sym typeface="+mn-ea"/>
              </a:rPr>
              <a:t>May 10</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9:00am ~ 11:00am, ET</a:t>
            </a:r>
          </a:p>
          <a:p>
            <a:pPr>
              <a:spcAft>
                <a:spcPts val="600"/>
              </a:spcAft>
              <a:buFont typeface="Arial" panose="020B0604020202020204" pitchFamily="34" charset="0"/>
              <a:buChar char="•"/>
            </a:pPr>
            <a:r>
              <a:rPr lang="en-US" altLang="zh-CN" sz="2800" strike="sngStrike" dirty="0">
                <a:solidFill>
                  <a:srgbClr val="FF0000"/>
                </a:solidFill>
                <a:cs typeface="+mn-ea"/>
                <a:sym typeface="+mn-ea"/>
              </a:rPr>
              <a:t>May 11</a:t>
            </a:r>
            <a:r>
              <a:rPr lang="en-US" altLang="zh-CN" sz="2800" strike="sngStrike" baseline="30000" dirty="0">
                <a:solidFill>
                  <a:srgbClr val="FF0000"/>
                </a:solidFill>
                <a:cs typeface="+mn-ea"/>
                <a:sym typeface="+mn-ea"/>
              </a:rPr>
              <a:t>th</a:t>
            </a:r>
            <a:r>
              <a:rPr lang="en-US" altLang="zh-CN" sz="2800" strike="sngStrike" dirty="0">
                <a:solidFill>
                  <a:srgbClr val="FF0000"/>
                </a:solidFill>
                <a:cs typeface="+mn-ea"/>
                <a:sym typeface="+mn-ea"/>
              </a:rPr>
              <a:t>, 2022, 		11:15am ~ 13:15, ET</a:t>
            </a:r>
          </a:p>
          <a:p>
            <a:pPr>
              <a:spcAft>
                <a:spcPts val="600"/>
              </a:spcAft>
              <a:buFont typeface="Arial" panose="020B0604020202020204" pitchFamily="34" charset="0"/>
              <a:buChar char="•"/>
            </a:pPr>
            <a:r>
              <a:rPr lang="en-US" altLang="zh-CN" sz="2800" dirty="0">
                <a:solidFill>
                  <a:srgbClr val="00B050"/>
                </a:solidFill>
                <a:cs typeface="+mn-ea"/>
                <a:sym typeface="+mn-ea"/>
              </a:rPr>
              <a:t>May 12</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19:00 ~ 21:00am, ET</a:t>
            </a:r>
          </a:p>
          <a:p>
            <a:pPr>
              <a:spcAft>
                <a:spcPts val="600"/>
              </a:spcAft>
              <a:buFont typeface="Arial" panose="020B0604020202020204" pitchFamily="34" charset="0"/>
              <a:buChar char="•"/>
            </a:pPr>
            <a:r>
              <a:rPr lang="en-US" altLang="zh-CN" sz="2800" dirty="0">
                <a:solidFill>
                  <a:srgbClr val="00B050"/>
                </a:solidFill>
                <a:cs typeface="+mn-ea"/>
                <a:sym typeface="+mn-ea"/>
              </a:rPr>
              <a:t>May 13</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492419201"/>
              </p:ext>
            </p:extLst>
          </p:nvPr>
        </p:nvGraphicFramePr>
        <p:xfrm>
          <a:off x="838200" y="1462962"/>
          <a:ext cx="10668000" cy="512064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11-22/0588r2, </a:t>
                      </a:r>
                      <a:r>
                        <a:rPr lang="en-US" altLang="zh-CN" sz="1200" baseline="0" dirty="0" smtClean="0">
                          <a:solidFill>
                            <a:srgbClr val="0070C0"/>
                          </a:solidFill>
                        </a:rPr>
                        <a:t>11-22/0615r2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 11-22/0500r0, 11-22/0635r0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 11-22/0561r2(LB261</a:t>
                      </a:r>
                      <a:r>
                        <a:rPr lang="en-US" altLang="zh-CN" sz="1200" dirty="0" smtClean="0">
                          <a:solidFill>
                            <a:schemeClr val="tx1"/>
                          </a:solidFill>
                        </a:rPr>
                        <a:t>),</a:t>
                      </a:r>
                      <a:r>
                        <a:rPr lang="en-US" altLang="zh-CN" sz="1200" baseline="0" dirty="0" smtClean="0">
                          <a:solidFill>
                            <a:schemeClr val="tx1"/>
                          </a:solidFill>
                        </a:rPr>
                        <a:t> 11-22/0730r0(1</a:t>
                      </a:r>
                      <a:r>
                        <a:rPr lang="en-US" altLang="zh-CN" sz="1200" baseline="30000" dirty="0" smtClean="0">
                          <a:solidFill>
                            <a:schemeClr val="tx1"/>
                          </a:solidFill>
                        </a:rPr>
                        <a:t>st</a:t>
                      </a:r>
                      <a:r>
                        <a:rPr lang="en-US" altLang="zh-CN" sz="1200" baseline="0" dirty="0" smtClean="0">
                          <a:solidFill>
                            <a:schemeClr val="tx1"/>
                          </a:solidFill>
                        </a:rPr>
                        <a:t> SA Ballot)</a:t>
                      </a:r>
                      <a:endParaRPr lang="en-US" altLang="zh-CN" sz="1200" dirty="0" smtClean="0">
                        <a:solidFill>
                          <a:schemeClr val="tx1"/>
                        </a:solidFill>
                      </a:endParaRP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TBD</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a:t>1</a:t>
            </a:r>
            <a:r>
              <a:rPr lang="en-GB" altLang="en-US" baseline="30000" dirty="0"/>
              <a:t>st</a:t>
            </a:r>
            <a:r>
              <a:rPr lang="en-GB" altLang="en-US" dirty="0"/>
              <a:t> SA Ballot result </a:t>
            </a:r>
            <a:r>
              <a:rPr lang="en-GB" altLang="en-US" dirty="0" smtClean="0"/>
              <a:t>update</a:t>
            </a:r>
          </a:p>
          <a:p>
            <a:pPr eaLnBrk="0" hangingPunct="0">
              <a:defRPr/>
            </a:pPr>
            <a:r>
              <a:rPr lang="en-GB" altLang="en-US" dirty="0" smtClean="0"/>
              <a:t>Approval of 11bd PAR extension</a:t>
            </a:r>
            <a:endParaRPr lang="en-GB" altLang="en-US" dirty="0"/>
          </a:p>
          <a:p>
            <a:pPr lvl="0" eaLnBrk="0" hangingPunct="0">
              <a:defRPr/>
            </a:pPr>
            <a:r>
              <a:rPr lang="en-GB" altLang="en-US" dirty="0" err="1" smtClean="0"/>
              <a:t>TGbd</a:t>
            </a:r>
            <a:r>
              <a:rPr lang="en-GB" altLang="en-US" dirty="0" smtClean="0"/>
              <a:t> Leadership Re-affirmation</a:t>
            </a:r>
          </a:p>
          <a:p>
            <a:pPr eaLnBrk="0" hangingPunct="0">
              <a:defRPr/>
            </a:pPr>
            <a:r>
              <a:rPr lang="en-US" altLang="en-GB" dirty="0" smtClean="0"/>
              <a:t>CRC comment assignment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Mar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mentor.ieee.org/802.11/dcn/22/11-22-0500-00-00bd-ieee-802-11bd-march-2022-plenary-meeting-minutes.docx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hlinkClick r:id="rId3"/>
              </a:rPr>
              <a:t>https</a:t>
            </a:r>
            <a:r>
              <a:rPr lang="en-US" altLang="zh-CN" sz="2100" dirty="0">
                <a:hlinkClick r:id="rId3"/>
              </a:rPr>
              <a:t>://</a:t>
            </a:r>
            <a:r>
              <a:rPr lang="en-US" altLang="zh-CN" sz="2100" dirty="0" smtClean="0">
                <a:hlinkClick r:id="rId3"/>
              </a:rPr>
              <a:t>mentor.ieee.org/802.11/dcn/22/11-22-0635-00-00bd-ieee-802-11bd-april-2022-tc-meeting-minutes.docx</a:t>
            </a:r>
            <a:endParaRPr lang="en-US" altLang="zh-CN" sz="2100" dirty="0" smtClean="0"/>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Result: Motion approved unanimously</a:t>
            </a:r>
            <a:endParaRPr lang="en-US" altLang="zh-CN" dirty="0" smtClean="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1</a:t>
            </a:r>
            <a:r>
              <a:rPr lang="en-US" altLang="zh-CN" sz="2800" baseline="30000" dirty="0" smtClean="0"/>
              <a:t>st</a:t>
            </a:r>
            <a:r>
              <a:rPr lang="en-US" altLang="zh-CN" sz="2800" dirty="0" smtClean="0"/>
              <a:t> SA Ballot Result Update</a:t>
            </a:r>
            <a:endParaRPr lang="zh-CN" altLang="en-US" sz="2800" dirty="0"/>
          </a:p>
        </p:txBody>
      </p:sp>
      <p:sp>
        <p:nvSpPr>
          <p:cNvPr id="3" name="内容占位符 2"/>
          <p:cNvSpPr>
            <a:spLocks noGrp="1"/>
          </p:cNvSpPr>
          <p:nvPr>
            <p:ph idx="1"/>
          </p:nvPr>
        </p:nvSpPr>
        <p:spPr/>
        <p:txBody>
          <a:bodyPr>
            <a:normAutofit fontScale="92500" lnSpcReduction="20000"/>
          </a:bodyPr>
          <a:lstStyle/>
          <a:p>
            <a:r>
              <a:rPr lang="en-US" altLang="zh-CN" sz="2800" dirty="0" smtClean="0">
                <a:sym typeface="+mn-ea"/>
              </a:rPr>
              <a:t>The 1</a:t>
            </a:r>
            <a:r>
              <a:rPr lang="en-US" altLang="zh-CN" sz="2800" baseline="30000" dirty="0" smtClean="0">
                <a:sym typeface="+mn-ea"/>
              </a:rPr>
              <a:t>st</a:t>
            </a:r>
            <a:r>
              <a:rPr lang="en-US" altLang="zh-CN" sz="2800" dirty="0" smtClean="0">
                <a:sym typeface="+mn-ea"/>
              </a:rPr>
              <a:t> SA Ballot on IEEE P802.11bd D4.0 was planned to close on May 5</a:t>
            </a:r>
            <a:r>
              <a:rPr lang="en-US" altLang="zh-CN" sz="2800" baseline="30000" dirty="0" smtClean="0">
                <a:sym typeface="+mn-ea"/>
              </a:rPr>
              <a:t>th</a:t>
            </a:r>
            <a:r>
              <a:rPr lang="en-US" altLang="zh-CN" sz="2800" dirty="0" smtClean="0">
                <a:sym typeface="+mn-ea"/>
              </a:rPr>
              <a:t>. But the close day is extended because a sufficient return rate (75%) was not achieved until May 10</a:t>
            </a:r>
            <a:r>
              <a:rPr lang="en-US" altLang="zh-CN" sz="2800" dirty="0" smtClean="0">
                <a:sym typeface="+mn-ea"/>
              </a:rPr>
              <a:t>.</a:t>
            </a:r>
          </a:p>
          <a:p>
            <a:endParaRPr lang="en-US" altLang="zh-CN" sz="2800" dirty="0" smtClean="0">
              <a:sym typeface="+mn-ea"/>
            </a:endParaRPr>
          </a:p>
          <a:p>
            <a:r>
              <a:rPr lang="en-US" altLang="zh-CN" sz="2800" dirty="0" smtClean="0">
                <a:sym typeface="+mn-ea"/>
              </a:rPr>
              <a:t>Ballot Group Members: 139</a:t>
            </a:r>
          </a:p>
          <a:p>
            <a:r>
              <a:rPr lang="en-US" altLang="zh-CN" sz="2800" dirty="0" smtClean="0">
                <a:sym typeface="+mn-ea"/>
              </a:rPr>
              <a:t>Return Ballots: 79% (110)</a:t>
            </a:r>
            <a:endParaRPr lang="en-US" altLang="zh-CN" sz="2800" dirty="0">
              <a:sym typeface="+mn-ea"/>
            </a:endParaRPr>
          </a:p>
          <a:p>
            <a:r>
              <a:rPr lang="en-US" altLang="zh-CN" sz="2800" dirty="0" smtClean="0">
                <a:sym typeface="+mn-ea"/>
              </a:rPr>
              <a:t>Result: </a:t>
            </a:r>
            <a:r>
              <a:rPr lang="en-US" altLang="zh-CN" sz="2800" dirty="0" smtClean="0">
                <a:sym typeface="+mn-ea"/>
              </a:rPr>
              <a:t>Passed with 92% approval rate</a:t>
            </a:r>
            <a:endParaRPr lang="en-US" altLang="zh-CN" sz="2800" dirty="0" smtClean="0">
              <a:sym typeface="+mn-ea"/>
            </a:endParaRPr>
          </a:p>
          <a:p>
            <a:r>
              <a:rPr lang="en-US" altLang="zh-CN" sz="2800" dirty="0" smtClean="0">
                <a:sym typeface="+mn-ea"/>
              </a:rPr>
              <a:t>Collected comments: 106</a:t>
            </a:r>
          </a:p>
          <a:p>
            <a:r>
              <a:rPr lang="en-US" altLang="zh-CN" sz="2800" dirty="0" smtClean="0">
                <a:sym typeface="+mn-ea"/>
              </a:rPr>
              <a:t>Comment database: 11-22/0730</a:t>
            </a:r>
          </a:p>
          <a:p>
            <a:r>
              <a:rPr lang="en-US" altLang="zh-CN" sz="2800" dirty="0">
                <a:hlinkClick r:id="rId2"/>
              </a:rPr>
              <a:t>https://</a:t>
            </a:r>
            <a:r>
              <a:rPr lang="en-US" altLang="zh-CN" sz="2800" dirty="0" smtClean="0">
                <a:hlinkClick r:id="rId2"/>
              </a:rPr>
              <a:t>mentor.ieee.org/802.11/dcn/22/11-22-0730-00-00bd-p802-11bd-initial-sa-ballot-comments.xlsx</a:t>
            </a:r>
            <a:endParaRPr lang="en-US" altLang="zh-CN" sz="2800" dirty="0" smtClean="0"/>
          </a:p>
          <a:p>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11bd PAR Extension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Approve the 11bd PAR extension as in </a:t>
            </a:r>
            <a:r>
              <a:rPr lang="en-US" altLang="zh-CN" sz="2400" dirty="0"/>
              <a:t>11-22/0703r0 and to request a 802.11WG motion to approve </a:t>
            </a:r>
            <a:r>
              <a:rPr lang="en-US" altLang="zh-CN" sz="2400" dirty="0" smtClean="0"/>
              <a:t>it:</a:t>
            </a:r>
          </a:p>
          <a:p>
            <a:pPr marL="0" indent="0"/>
            <a:r>
              <a:rPr lang="en-US" altLang="zh-CN" sz="2400" dirty="0">
                <a:hlinkClick r:id="rId2"/>
              </a:rPr>
              <a:t>https://</a:t>
            </a:r>
            <a:r>
              <a:rPr lang="en-US" altLang="zh-CN" sz="2400" dirty="0" smtClean="0">
                <a:hlinkClick r:id="rId2"/>
              </a:rPr>
              <a:t>mentor.ieee.org/802.11/dcn/22/11-22-0703-00-00bd-p802-11bd-par-extension.pdf</a:t>
            </a:r>
            <a:endParaRPr lang="en-US" altLang="zh-CN" sz="2400" dirty="0" smtClean="0"/>
          </a:p>
          <a:p>
            <a:pPr marL="0" indent="0"/>
            <a:endParaRPr lang="en-US" altLang="zh-CN" sz="2400" dirty="0" smtClean="0"/>
          </a:p>
          <a:p>
            <a:r>
              <a:rPr lang="en-US" altLang="zh-CN" sz="2400" dirty="0" smtClean="0"/>
              <a:t>Moved:		</a:t>
            </a:r>
            <a:r>
              <a:rPr lang="en-US" altLang="zh-CN" sz="2400" dirty="0" smtClean="0"/>
              <a:t>Joseph Levy</a:t>
            </a:r>
            <a:r>
              <a:rPr lang="en-US" altLang="zh-CN" sz="2400" dirty="0" smtClean="0"/>
              <a:t>					Seconded</a:t>
            </a:r>
            <a:r>
              <a:rPr lang="en-US" altLang="zh-CN" sz="2400" dirty="0" smtClean="0"/>
              <a:t>: Stephan Sand</a:t>
            </a:r>
          </a:p>
          <a:p>
            <a:endParaRPr lang="en-US" altLang="zh-CN" sz="2400" dirty="0" smtClean="0"/>
          </a:p>
          <a:p>
            <a:r>
              <a:rPr lang="en-US" altLang="zh-CN" sz="2400" dirty="0" smtClean="0"/>
              <a:t>Result: 12Y/0N/1A</a:t>
            </a:r>
            <a:endParaRPr lang="en-US" altLang="zh-CN" sz="2400" dirty="0"/>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11811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CRC comment resolution discussion </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55570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err="1" smtClean="0"/>
              <a:t>TGbd</a:t>
            </a:r>
            <a:r>
              <a:rPr lang="en-GB" altLang="en-US" dirty="0" smtClean="0"/>
              <a:t> Leadership Re-affirmation</a:t>
            </a:r>
          </a:p>
          <a:p>
            <a:pPr eaLnBrk="0" hangingPunct="0">
              <a:defRPr/>
            </a:pPr>
            <a:r>
              <a:rPr lang="en-GB" altLang="en-US" dirty="0"/>
              <a:t>Revisit Timeline</a:t>
            </a:r>
          </a:p>
          <a:p>
            <a:pPr eaLnBrk="0" hangingPunct="0">
              <a:defRPr/>
            </a:pPr>
            <a:r>
              <a:rPr lang="en-US" altLang="en-GB" dirty="0"/>
              <a:t>Future teleconference </a:t>
            </a:r>
            <a:r>
              <a:rPr lang="en-US" altLang="en-GB" dirty="0" smtClean="0"/>
              <a:t>plan</a:t>
            </a:r>
          </a:p>
          <a:p>
            <a:pPr eaLnBrk="0" hangingPunct="0">
              <a:defRPr/>
            </a:pPr>
            <a:r>
              <a:rPr lang="en-US" altLang="en-GB" dirty="0" smtClean="0"/>
              <a:t>CRC comment resolution discussion </a:t>
            </a:r>
            <a:r>
              <a:rPr lang="en-US" altLang="en-GB" dirty="0" smtClean="0"/>
              <a:t>and motion to approve CRs</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28504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Leadership Re-affirmation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Move to approve the re-affirmation of </a:t>
            </a:r>
            <a:r>
              <a:rPr lang="en-US" altLang="zh-CN" sz="2400" dirty="0" err="1" smtClean="0"/>
              <a:t>TGbd</a:t>
            </a:r>
            <a:r>
              <a:rPr lang="en-US" altLang="zh-CN" sz="2400" dirty="0" smtClean="0"/>
              <a:t> Vice Chairs and Secretary as below:</a:t>
            </a:r>
          </a:p>
          <a:p>
            <a:pPr marL="300355" lvl="1" indent="0"/>
            <a:r>
              <a:rPr lang="en-US" altLang="zh-CN" sz="2100" dirty="0" smtClean="0"/>
              <a:t>Vice Chairs: </a:t>
            </a:r>
            <a:r>
              <a:rPr lang="en-US" altLang="zh-CN" sz="2100" dirty="0" err="1" smtClean="0"/>
              <a:t>Hongyuan</a:t>
            </a:r>
            <a:r>
              <a:rPr lang="en-US" altLang="zh-CN" sz="2100" dirty="0" smtClean="0"/>
              <a:t> Zhang (NXP), Joseph Levy (</a:t>
            </a:r>
            <a:r>
              <a:rPr lang="en-US" altLang="zh-CN" sz="2100" dirty="0" err="1" smtClean="0"/>
              <a:t>InterDigital</a:t>
            </a:r>
            <a:r>
              <a:rPr lang="en-US" altLang="zh-CN" sz="2100" dirty="0" smtClean="0"/>
              <a:t>)</a:t>
            </a:r>
          </a:p>
          <a:p>
            <a:pPr marL="300355" lvl="1" indent="0"/>
            <a:r>
              <a:rPr lang="en-US" altLang="zh-CN" sz="2100" dirty="0" smtClean="0"/>
              <a:t>Secretary: Yan Zhang (NXP)</a:t>
            </a:r>
          </a:p>
          <a:p>
            <a:endParaRPr lang="en-US" altLang="zh-CN" sz="2400" dirty="0" smtClean="0"/>
          </a:p>
          <a:p>
            <a:r>
              <a:rPr lang="en-US" altLang="zh-CN" sz="2400" dirty="0" smtClean="0"/>
              <a:t>Moved:							Seconded: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85151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
        <p:nvSpPr>
          <p:cNvPr id="8" name="内容占位符 2"/>
          <p:cNvSpPr>
            <a:spLocks noGrp="1"/>
          </p:cNvSpPr>
          <p:nvPr/>
        </p:nvSpPr>
        <p:spPr>
          <a:xfrm>
            <a:off x="1925758" y="2286030"/>
            <a:ext cx="9143760" cy="356917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24</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31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7</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14</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28</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Jul 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130113</TotalTime>
  <Words>2303</Words>
  <Application>Microsoft Office PowerPoint</Application>
  <PresentationFormat>宽屏</PresentationFormat>
  <Paragraphs>404</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May 802.11 interim session</vt:lpstr>
      <vt:lpstr>TGbd Session Plan during IEEE 802.11 May Interim 2022</vt:lpstr>
      <vt:lpstr>TGbd Documents Update</vt:lpstr>
      <vt:lpstr>Current TGbd Timeline</vt:lpstr>
      <vt:lpstr>Submission List (Call for submissions)</vt:lpstr>
      <vt:lpstr>IEEE 802.11 TGbd Session During IEEE 802.11 May Interim 2022</vt:lpstr>
      <vt:lpstr>PowerPoint 演示文稿</vt:lpstr>
      <vt:lpstr>Approval of TGbd meeting minutes</vt:lpstr>
      <vt:lpstr>1st SA Ballot Result Update</vt:lpstr>
      <vt:lpstr>11bd PAR Extension</vt:lpstr>
      <vt:lpstr>IEEE 802.11 TGbd Session During IEEE 802.11 May Interim 2022</vt:lpstr>
      <vt:lpstr>PowerPoint 演示文稿</vt:lpstr>
      <vt:lpstr>IEEE 802.11 TGbd Session During IEEE 802.11 May Interim 2022</vt:lpstr>
      <vt:lpstr>PowerPoint 演示文稿</vt:lpstr>
      <vt:lpstr>TGbd Leadership Re-affirmation</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5425</cp:revision>
  <cp:lastPrinted>2014-11-04T15:04:00Z</cp:lastPrinted>
  <dcterms:created xsi:type="dcterms:W3CDTF">2007-04-17T18:10:00Z</dcterms:created>
  <dcterms:modified xsi:type="dcterms:W3CDTF">2022-05-10T17:48:45Z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