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1229" r:id="rId16"/>
    <p:sldId id="753" r:id="rId17"/>
    <p:sldId id="885" r:id="rId18"/>
    <p:sldId id="935" r:id="rId19"/>
    <p:sldId id="1107" r:id="rId20"/>
    <p:sldId id="1142" r:id="rId21"/>
    <p:sldId id="1181" r:id="rId22"/>
    <p:sldId id="1188" r:id="rId23"/>
    <p:sldId id="1203" r:id="rId24"/>
    <p:sldId id="1239" r:id="rId25"/>
    <p:sldId id="1238" r:id="rId26"/>
    <p:sldId id="1232" r:id="rId27"/>
    <p:sldId id="1230" r:id="rId2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27" autoAdjust="0"/>
    <p:restoredTop sz="95405"/>
  </p:normalViewPr>
  <p:slideViewPr>
    <p:cSldViewPr showGuides="1">
      <p:cViewPr varScale="1">
        <p:scale>
          <a:sx n="67" d="100"/>
          <a:sy n="67" d="100"/>
        </p:scale>
        <p:origin x="632"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May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May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/0615</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35-00-00bd-ieee-802-11bd-april-2022-tc-meeting-minutes.docx" TargetMode="External"/><Relationship Id="rId2" Type="http://schemas.openxmlformats.org/officeDocument/2006/relationships/hyperlink" Target="https://mentor.ieee.org/802.11/dcn/22/11-22-0500-00-00bd-ieee-802-11bd-march-2022-plenary-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0703-00-00bd-p802-11bd-par-extension.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Interim 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2022-5-1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435"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Registration for the May 802.11 interim session</a:t>
            </a:r>
            <a:endParaRPr lang="zh-CN" altLang="en-US" sz="3200"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sz="2400" dirty="0"/>
              <a:t>This meeting is part of the May 802 wireless interim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in order to attend</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here: </a:t>
            </a:r>
            <a:r>
              <a:rPr lang="en-US" altLang="zh-CN" sz="2400" dirty="0">
                <a:hlinkClick r:id="rId2"/>
              </a:rPr>
              <a:t>https://touchpoint.eventsair.com/2022-may-ieee-802-wireless-interim-session</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cancelled</a:t>
            </a:r>
          </a:p>
          <a:p>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Tree>
    <p:extLst>
      <p:ext uri="{BB962C8B-B14F-4D97-AF65-F5344CB8AC3E}">
        <p14:creationId xmlns:p14="http://schemas.microsoft.com/office/powerpoint/2010/main" val="434093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Session Plan during IEEE 802.11 </a:t>
            </a:r>
            <a:r>
              <a:rPr lang="en-US" altLang="zh-CN" sz="3200" dirty="0" smtClean="0"/>
              <a:t>May Interim </a:t>
            </a:r>
            <a:r>
              <a:rPr lang="en-US" altLang="zh-CN" sz="3200" dirty="0" smtClean="0"/>
              <a:t>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Aft>
                <a:spcPts val="600"/>
              </a:spcAft>
              <a:buFont typeface="Arial" panose="020B0604020202020204" pitchFamily="34" charset="0"/>
              <a:buChar char="•"/>
            </a:pPr>
            <a:r>
              <a:rPr lang="en-US" altLang="zh-CN" sz="2800" dirty="0">
                <a:solidFill>
                  <a:srgbClr val="00B050"/>
                </a:solidFill>
                <a:cs typeface="+mn-ea"/>
                <a:sym typeface="+mn-ea"/>
              </a:rPr>
              <a:t>May 10</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9:00am ~ 11:00am, ET</a:t>
            </a:r>
          </a:p>
          <a:p>
            <a:pPr>
              <a:spcAft>
                <a:spcPts val="600"/>
              </a:spcAft>
              <a:buFont typeface="Arial" panose="020B0604020202020204" pitchFamily="34" charset="0"/>
              <a:buChar char="•"/>
            </a:pPr>
            <a:r>
              <a:rPr lang="en-US" altLang="zh-CN" sz="2800" dirty="0">
                <a:solidFill>
                  <a:srgbClr val="00B050"/>
                </a:solidFill>
                <a:cs typeface="+mn-ea"/>
                <a:sym typeface="+mn-ea"/>
              </a:rPr>
              <a:t>May 11</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11:15am ~ 13:15, ET</a:t>
            </a:r>
          </a:p>
          <a:p>
            <a:pPr>
              <a:spcAft>
                <a:spcPts val="600"/>
              </a:spcAft>
              <a:buFont typeface="Arial" panose="020B0604020202020204" pitchFamily="34" charset="0"/>
              <a:buChar char="•"/>
            </a:pPr>
            <a:r>
              <a:rPr lang="en-US" altLang="zh-CN" sz="2800" dirty="0">
                <a:solidFill>
                  <a:srgbClr val="00B050"/>
                </a:solidFill>
                <a:cs typeface="+mn-ea"/>
                <a:sym typeface="+mn-ea"/>
              </a:rPr>
              <a:t>May 12</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19:00 ~ 21:00am, ET</a:t>
            </a:r>
          </a:p>
          <a:p>
            <a:pPr>
              <a:spcAft>
                <a:spcPts val="600"/>
              </a:spcAft>
              <a:buFont typeface="Arial" panose="020B0604020202020204" pitchFamily="34" charset="0"/>
              <a:buChar char="•"/>
            </a:pPr>
            <a:r>
              <a:rPr lang="en-US" altLang="zh-CN" sz="2800" dirty="0">
                <a:solidFill>
                  <a:srgbClr val="00B050"/>
                </a:solidFill>
                <a:cs typeface="+mn-ea"/>
                <a:sym typeface="+mn-ea"/>
              </a:rPr>
              <a:t>May 13</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9:00am ~ 11:00am, ET</a:t>
            </a:r>
          </a:p>
          <a:p>
            <a:pPr marL="0" indent="0" eaLnBrk="1" hangingPunct="1">
              <a:spcAft>
                <a:spcPts val="600"/>
              </a:spcAft>
            </a:pP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4096314929"/>
              </p:ext>
            </p:extLst>
          </p:nvPr>
        </p:nvGraphicFramePr>
        <p:xfrm>
          <a:off x="838200" y="1462962"/>
          <a:ext cx="10668000" cy="4937760"/>
        </p:xfrm>
        <a:graphic>
          <a:graphicData uri="http://schemas.openxmlformats.org/drawingml/2006/table">
            <a:tbl>
              <a:tblPr firstRow="1" bandRow="1">
                <a:tableStyleId>{5C22544A-7EE6-4342-B048-85BDC9FD1C3A}</a:tableStyleId>
              </a:tblPr>
              <a:tblGrid>
                <a:gridCol w="2971800"/>
                <a:gridCol w="7696200"/>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11-21/1998r2, 11-21/1999r3, 11-21/2000r4, 11-22/0283r3, 11-22/0284r3, </a:t>
                      </a:r>
                      <a:r>
                        <a:rPr lang="en-US" altLang="zh-CN" sz="1200" baseline="0" dirty="0" smtClean="0">
                          <a:solidFill>
                            <a:srgbClr val="0070C0"/>
                          </a:solidFill>
                        </a:rPr>
                        <a:t>11-22/0588r2, 11-22/0615</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11/21/1863r0, 11-22/0167r0, 11-22/0416r0, </a:t>
                      </a:r>
                      <a:r>
                        <a:rPr lang="en-US" altLang="zh-CN" sz="1200" baseline="0" dirty="0" smtClean="0">
                          <a:solidFill>
                            <a:srgbClr val="0070C0"/>
                          </a:solidFill>
                          <a:sym typeface="+mn-ea"/>
                        </a:rPr>
                        <a:t>11-22/0500r0, 11-22/0635r0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11-19/2045r16 (D3.0)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11-21/2018r7 (LB259), 11-22/0561r2(LB261)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11-20/1564r5</a:t>
                      </a:r>
                    </a:p>
                  </a:txBody>
                  <a:tcPr/>
                </a:tc>
              </a:tr>
              <a:tr h="160689">
                <a:tc>
                  <a:txBody>
                    <a:bodyPr/>
                    <a:lstStyle/>
                    <a:p>
                      <a:pPr>
                        <a:buNone/>
                      </a:pPr>
                      <a:r>
                        <a:rPr lang="en-US" altLang="zh-CN" sz="1200" dirty="0" smtClean="0">
                          <a:solidFill>
                            <a:schemeClr val="tx1"/>
                          </a:solidFill>
                        </a:rPr>
                        <a:t>MDR</a:t>
                      </a:r>
                      <a:r>
                        <a:rPr lang="en-US" altLang="zh-CN" sz="1200" baseline="0" dirty="0" smtClean="0">
                          <a:solidFill>
                            <a:schemeClr val="tx1"/>
                          </a:solidFill>
                        </a:rPr>
                        <a:t> Report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11-22/0021r15</a:t>
                      </a: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TBD</a:t>
            </a:r>
            <a:endParaRPr lang="en-US" altLang="zh-CN" sz="1600" dirty="0">
              <a:solidFill>
                <a:srgbClr val="00B050"/>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May Interim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10</a:t>
            </a:r>
            <a:r>
              <a:rPr kumimoji="0" lang="en-US" altLang="en-US" sz="3600" b="1" i="0" u="none" strike="noStrike" kern="0" cap="none" spc="0" normalizeH="0" baseline="3000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a:t>
            </a:r>
            <a:r>
              <a:rPr lang="en-GB" altLang="en-US" dirty="0" err="1" smtClean="0"/>
              <a:t>TGbd</a:t>
            </a:r>
            <a:r>
              <a:rPr lang="en-GB" altLang="en-US" dirty="0" smtClean="0"/>
              <a:t> </a:t>
            </a:r>
            <a:r>
              <a:rPr lang="en-GB" altLang="en-US" dirty="0"/>
              <a:t>minutes</a:t>
            </a:r>
          </a:p>
          <a:p>
            <a:pPr eaLnBrk="0" hangingPunct="0">
              <a:defRPr/>
            </a:pPr>
            <a:r>
              <a:rPr lang="en-GB" altLang="en-US" dirty="0"/>
              <a:t>1</a:t>
            </a:r>
            <a:r>
              <a:rPr lang="en-GB" altLang="en-US" baseline="30000" dirty="0"/>
              <a:t>st</a:t>
            </a:r>
            <a:r>
              <a:rPr lang="en-GB" altLang="en-US" dirty="0"/>
              <a:t> SA Ballot result </a:t>
            </a:r>
            <a:r>
              <a:rPr lang="en-GB" altLang="en-US" dirty="0" smtClean="0"/>
              <a:t>update</a:t>
            </a:r>
          </a:p>
          <a:p>
            <a:pPr eaLnBrk="0" hangingPunct="0">
              <a:defRPr/>
            </a:pPr>
            <a:r>
              <a:rPr lang="en-GB" altLang="en-US" dirty="0" smtClean="0"/>
              <a:t>Approval of 11bd PAR extension</a:t>
            </a:r>
            <a:endParaRPr lang="en-GB" altLang="en-US" dirty="0"/>
          </a:p>
          <a:p>
            <a:pPr lvl="0" eaLnBrk="0" hangingPunct="0">
              <a:defRPr/>
            </a:pPr>
            <a:r>
              <a:rPr lang="en-GB" altLang="en-US" dirty="0" err="1" smtClean="0"/>
              <a:t>TGbd</a:t>
            </a:r>
            <a:r>
              <a:rPr lang="en-GB" altLang="en-US" dirty="0" smtClean="0"/>
              <a:t> Leadership Re-affirmation</a:t>
            </a:r>
          </a:p>
          <a:p>
            <a:pPr eaLnBrk="0" hangingPunct="0">
              <a:defRPr/>
            </a:pPr>
            <a:r>
              <a:rPr lang="en-GB" altLang="en-US" dirty="0"/>
              <a:t>Revisit Timeline</a:t>
            </a:r>
          </a:p>
          <a:p>
            <a:pPr eaLnBrk="0" hangingPunct="0">
              <a:defRPr/>
            </a:pPr>
            <a:r>
              <a:rPr lang="en-US" altLang="en-GB" dirty="0"/>
              <a:t>Future teleconference plan </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a:sym typeface="+mn-ea"/>
              </a:rPr>
              <a:t>Move to approve the following minutes for </a:t>
            </a:r>
            <a:r>
              <a:rPr lang="en-US" altLang="zh-CN" sz="2400" dirty="0" err="1">
                <a:sym typeface="+mn-ea"/>
              </a:rPr>
              <a:t>TGbd</a:t>
            </a:r>
            <a:r>
              <a:rPr lang="en-US" altLang="zh-CN" sz="2400" dirty="0">
                <a:sym typeface="+mn-ea"/>
              </a:rPr>
              <a:t> </a:t>
            </a:r>
            <a:r>
              <a:rPr lang="en-US" altLang="zh-CN" sz="2400" dirty="0" smtClean="0">
                <a:sym typeface="+mn-ea"/>
              </a:rPr>
              <a:t>sessions </a:t>
            </a:r>
            <a:r>
              <a:rPr lang="en-US" altLang="zh-CN" sz="2400" dirty="0">
                <a:sym typeface="+mn-ea"/>
              </a:rPr>
              <a:t>during IEEE 802.11 </a:t>
            </a:r>
            <a:r>
              <a:rPr lang="en-US" altLang="zh-CN" sz="2400" dirty="0" smtClean="0">
                <a:sym typeface="+mn-ea"/>
              </a:rPr>
              <a:t>Mar plenary </a:t>
            </a:r>
            <a:r>
              <a:rPr lang="en-US" altLang="zh-CN" sz="2400" dirty="0">
                <a:sym typeface="+mn-ea"/>
              </a:rPr>
              <a:t>week and </a:t>
            </a:r>
            <a:r>
              <a:rPr lang="en-US" altLang="zh-CN" sz="2400" dirty="0" smtClean="0">
                <a:sym typeface="+mn-ea"/>
              </a:rPr>
              <a:t>following </a:t>
            </a:r>
            <a:r>
              <a:rPr lang="en-US" altLang="zh-CN" sz="2400" dirty="0" err="1" smtClean="0">
                <a:sym typeface="+mn-ea"/>
              </a:rPr>
              <a:t>TGbd</a:t>
            </a:r>
            <a:r>
              <a:rPr lang="en-US" altLang="zh-CN" sz="2400" dirty="0" smtClean="0">
                <a:sym typeface="+mn-ea"/>
              </a:rPr>
              <a:t> teleconferences</a:t>
            </a:r>
            <a:r>
              <a:rPr lang="en-US" altLang="zh-CN" sz="2400" dirty="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mentor.ieee.org/802.11/dcn/22/11-22-0500-00-00bd-ieee-802-11bd-march-2022-plenary-meeting-minutes.docx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smtClean="0">
                <a:hlinkClick r:id="rId3"/>
              </a:rPr>
              <a:t>https</a:t>
            </a:r>
            <a:r>
              <a:rPr lang="en-US" altLang="zh-CN" sz="2100" dirty="0">
                <a:hlinkClick r:id="rId3"/>
              </a:rPr>
              <a:t>://</a:t>
            </a:r>
            <a:r>
              <a:rPr lang="en-US" altLang="zh-CN" sz="2100" dirty="0" smtClean="0">
                <a:hlinkClick r:id="rId3"/>
              </a:rPr>
              <a:t>mentor.ieee.org/802.11/dcn/22/11-22-0635-00-00bd-ieee-802-11bd-april-2022-tc-meeting-minutes.docx</a:t>
            </a:r>
            <a:endParaRPr lang="en-US" altLang="zh-CN" sz="2100" dirty="0" smtClean="0"/>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a:t>Moved: Yan Zhang</a:t>
            </a:r>
          </a:p>
          <a:p>
            <a:r>
              <a:rPr lang="en-US" altLang="zh-CN" dirty="0"/>
              <a:t>Seconded</a:t>
            </a:r>
            <a:r>
              <a:rPr lang="en-US" altLang="zh-CN" dirty="0" smtClean="0"/>
              <a:t>:</a:t>
            </a:r>
          </a:p>
          <a:p>
            <a:endParaRPr lang="en-US"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Tree>
    <p:extLst>
      <p:ext uri="{BB962C8B-B14F-4D97-AF65-F5344CB8AC3E}">
        <p14:creationId xmlns:p14="http://schemas.microsoft.com/office/powerpoint/2010/main" val="1380017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1</a:t>
            </a:r>
            <a:r>
              <a:rPr lang="en-US" altLang="zh-CN" sz="2800" baseline="30000" dirty="0" smtClean="0"/>
              <a:t>st</a:t>
            </a:r>
            <a:r>
              <a:rPr lang="en-US" altLang="zh-CN" sz="2800" dirty="0" smtClean="0"/>
              <a:t> SA Ballot Result Update</a:t>
            </a:r>
            <a:endParaRPr lang="zh-CN" altLang="en-US" sz="2800" dirty="0"/>
          </a:p>
        </p:txBody>
      </p:sp>
      <p:sp>
        <p:nvSpPr>
          <p:cNvPr id="3" name="内容占位符 2"/>
          <p:cNvSpPr>
            <a:spLocks noGrp="1"/>
          </p:cNvSpPr>
          <p:nvPr>
            <p:ph idx="1"/>
          </p:nvPr>
        </p:nvSpPr>
        <p:spPr/>
        <p:txBody>
          <a:bodyPr/>
          <a:lstStyle/>
          <a:p>
            <a:r>
              <a:rPr lang="en-US" altLang="zh-CN" sz="2800" dirty="0" smtClean="0">
                <a:sym typeface="+mn-ea"/>
              </a:rPr>
              <a:t>The 1</a:t>
            </a:r>
            <a:r>
              <a:rPr lang="en-US" altLang="zh-CN" sz="2800" baseline="30000" dirty="0" smtClean="0">
                <a:sym typeface="+mn-ea"/>
              </a:rPr>
              <a:t>st</a:t>
            </a:r>
            <a:r>
              <a:rPr lang="en-US" altLang="zh-CN" sz="2800" dirty="0" smtClean="0">
                <a:sym typeface="+mn-ea"/>
              </a:rPr>
              <a:t> SA Ballot on IEEE P802.11bd D4.0 was planned to close on May 5</a:t>
            </a:r>
            <a:r>
              <a:rPr lang="en-US" altLang="zh-CN" sz="2800" baseline="30000" dirty="0" smtClean="0">
                <a:sym typeface="+mn-ea"/>
              </a:rPr>
              <a:t>th</a:t>
            </a:r>
            <a:r>
              <a:rPr lang="en-US" altLang="zh-CN" sz="2800" dirty="0" smtClean="0">
                <a:sym typeface="+mn-ea"/>
              </a:rPr>
              <a:t>, but the ballot is projected to close on May 16</a:t>
            </a:r>
            <a:r>
              <a:rPr lang="en-US" altLang="zh-CN" sz="2800" baseline="30000" dirty="0" smtClean="0">
                <a:sym typeface="+mn-ea"/>
              </a:rPr>
              <a:t>th</a:t>
            </a:r>
            <a:r>
              <a:rPr lang="en-US" altLang="zh-CN" sz="2800" dirty="0" smtClean="0">
                <a:sym typeface="+mn-ea"/>
              </a:rPr>
              <a:t> because a sufficient return rate was not achieved by the previously stated ballot close date.</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Tree>
    <p:extLst>
      <p:ext uri="{BB962C8B-B14F-4D97-AF65-F5344CB8AC3E}">
        <p14:creationId xmlns:p14="http://schemas.microsoft.com/office/powerpoint/2010/main" val="1030228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11bd Par </a:t>
            </a:r>
            <a:r>
              <a:rPr lang="en-US" altLang="zh-CN" dirty="0" smtClean="0"/>
              <a:t>Extension</a:t>
            </a:r>
            <a:endParaRPr lang="zh-CN" altLang="en-US" dirty="0"/>
          </a:p>
        </p:txBody>
      </p:sp>
      <p:sp>
        <p:nvSpPr>
          <p:cNvPr id="3" name="内容占位符 2"/>
          <p:cNvSpPr>
            <a:spLocks noGrp="1"/>
          </p:cNvSpPr>
          <p:nvPr>
            <p:ph idx="1"/>
          </p:nvPr>
        </p:nvSpPr>
        <p:spPr/>
        <p:txBody>
          <a:bodyPr/>
          <a:lstStyle/>
          <a:p>
            <a:pPr marL="0" indent="0"/>
            <a:r>
              <a:rPr lang="en-US" altLang="zh-CN" sz="2400" dirty="0" smtClean="0"/>
              <a:t>Approve to request a </a:t>
            </a:r>
            <a:r>
              <a:rPr lang="en-US" altLang="zh-CN" sz="2400" dirty="0" smtClean="0"/>
              <a:t>802.11WG motion to approve the 11bd PAR extension as in 11-22/0703r0.</a:t>
            </a:r>
          </a:p>
          <a:p>
            <a:pPr marL="0" indent="0"/>
            <a:r>
              <a:rPr lang="en-US" altLang="zh-CN" sz="2400" dirty="0">
                <a:hlinkClick r:id="rId2"/>
              </a:rPr>
              <a:t>https://</a:t>
            </a:r>
            <a:r>
              <a:rPr lang="en-US" altLang="zh-CN" sz="2400" dirty="0" smtClean="0">
                <a:hlinkClick r:id="rId2"/>
              </a:rPr>
              <a:t>mentor.ieee.org/802.11/dcn/22/11-22-0703-00-00bd-p802-11bd-par-extension.pdf</a:t>
            </a:r>
            <a:endParaRPr lang="en-US" altLang="zh-CN" sz="2400" dirty="0" smtClean="0"/>
          </a:p>
          <a:p>
            <a:pPr marL="0" indent="0"/>
            <a:endParaRPr lang="en-US" altLang="zh-CN" sz="2400" dirty="0" smtClean="0"/>
          </a:p>
          <a:p>
            <a:r>
              <a:rPr lang="en-US" altLang="zh-CN" sz="2400" dirty="0" smtClean="0"/>
              <a:t>Moved:							Seconded:</a:t>
            </a:r>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smtClean="0"/>
              <a:t>May 2022</a:t>
            </a:r>
            <a:endParaRPr lang="en-US" dirty="0"/>
          </a:p>
        </p:txBody>
      </p:sp>
    </p:spTree>
    <p:extLst>
      <p:ext uri="{BB962C8B-B14F-4D97-AF65-F5344CB8AC3E}">
        <p14:creationId xmlns:p14="http://schemas.microsoft.com/office/powerpoint/2010/main" val="3118110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Leadership Re-affirmation</a:t>
            </a:r>
            <a:endParaRPr lang="zh-CN" altLang="en-US" dirty="0"/>
          </a:p>
        </p:txBody>
      </p:sp>
      <p:sp>
        <p:nvSpPr>
          <p:cNvPr id="3" name="内容占位符 2"/>
          <p:cNvSpPr>
            <a:spLocks noGrp="1"/>
          </p:cNvSpPr>
          <p:nvPr>
            <p:ph idx="1"/>
          </p:nvPr>
        </p:nvSpPr>
        <p:spPr/>
        <p:txBody>
          <a:bodyPr/>
          <a:lstStyle/>
          <a:p>
            <a:pPr marL="0" indent="0"/>
            <a:r>
              <a:rPr lang="en-US" altLang="zh-CN" sz="2400" dirty="0" smtClean="0"/>
              <a:t>Move to approve the re-affirmation of </a:t>
            </a:r>
            <a:r>
              <a:rPr lang="en-US" altLang="zh-CN" sz="2400" dirty="0" err="1" smtClean="0"/>
              <a:t>TGbd</a:t>
            </a:r>
            <a:r>
              <a:rPr lang="en-US" altLang="zh-CN" sz="2400" dirty="0" smtClean="0"/>
              <a:t> Vice Chairs, Secretary and Tech Editor as below:</a:t>
            </a:r>
          </a:p>
          <a:p>
            <a:pPr marL="300355" lvl="1" indent="0"/>
            <a:r>
              <a:rPr lang="en-US" altLang="zh-CN" sz="2100" dirty="0" smtClean="0"/>
              <a:t>Vice Chairs: </a:t>
            </a:r>
            <a:r>
              <a:rPr lang="en-US" altLang="zh-CN" sz="2100" dirty="0" err="1" smtClean="0"/>
              <a:t>Hongyuan</a:t>
            </a:r>
            <a:r>
              <a:rPr lang="en-US" altLang="zh-CN" sz="2100" dirty="0" smtClean="0"/>
              <a:t> Zhang (NXP), Joseph Levy (</a:t>
            </a:r>
            <a:r>
              <a:rPr lang="en-US" altLang="zh-CN" sz="2100" dirty="0" err="1" smtClean="0"/>
              <a:t>InterDigital</a:t>
            </a:r>
            <a:r>
              <a:rPr lang="en-US" altLang="zh-CN" sz="2100" dirty="0" smtClean="0"/>
              <a:t>)</a:t>
            </a:r>
          </a:p>
          <a:p>
            <a:pPr marL="300355" lvl="1" indent="0"/>
            <a:r>
              <a:rPr lang="en-US" altLang="zh-CN" sz="2100" dirty="0" smtClean="0"/>
              <a:t>Secretary: Yan Zhang (NXP)</a:t>
            </a:r>
          </a:p>
          <a:p>
            <a:pPr marL="300355" lvl="1" indent="0"/>
            <a:r>
              <a:rPr lang="en-US" altLang="zh-CN" sz="2100" dirty="0" smtClean="0"/>
              <a:t>Tech Editor: </a:t>
            </a:r>
            <a:r>
              <a:rPr lang="en-US" altLang="zh-CN" sz="2100" dirty="0" err="1" smtClean="0"/>
              <a:t>Yujin</a:t>
            </a:r>
            <a:r>
              <a:rPr lang="en-US" altLang="zh-CN" sz="2100" dirty="0" smtClean="0"/>
              <a:t> Noh (</a:t>
            </a:r>
            <a:r>
              <a:rPr lang="en-US" altLang="zh-CN" sz="2100" dirty="0" err="1" smtClean="0"/>
              <a:t>Senscomm</a:t>
            </a:r>
            <a:r>
              <a:rPr lang="en-US" altLang="zh-CN" sz="2100" dirty="0" smtClean="0"/>
              <a:t>)</a:t>
            </a:r>
          </a:p>
          <a:p>
            <a:endParaRPr lang="en-US" altLang="zh-CN" sz="2400" dirty="0" smtClean="0"/>
          </a:p>
          <a:p>
            <a:r>
              <a:rPr lang="en-US" altLang="zh-CN" sz="2400" dirty="0" smtClean="0"/>
              <a:t>Moved:							Seconded:</a:t>
            </a:r>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smtClean="0"/>
              <a:t>May 2022</a:t>
            </a:r>
            <a:endParaRPr lang="en-US" dirty="0"/>
          </a:p>
        </p:txBody>
      </p:sp>
    </p:spTree>
    <p:extLst>
      <p:ext uri="{BB962C8B-B14F-4D97-AF65-F5344CB8AC3E}">
        <p14:creationId xmlns:p14="http://schemas.microsoft.com/office/powerpoint/2010/main" val="38515144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812767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Future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
        <p:nvSpPr>
          <p:cNvPr id="8" name="内容占位符 2"/>
          <p:cNvSpPr>
            <a:spLocks noGrp="1"/>
          </p:cNvSpPr>
          <p:nvPr/>
        </p:nvSpPr>
        <p:spPr>
          <a:xfrm>
            <a:off x="1925758" y="2286030"/>
            <a:ext cx="9143760" cy="3569174"/>
          </a:xfrm>
          <a:prstGeom prst="rect">
            <a:avLst/>
          </a:prstGeom>
          <a:noFill/>
          <a:ln w="9525">
            <a:noFill/>
          </a:ln>
        </p:spPr>
        <p:txBody>
          <a:bodyPr vert="horz" wrap="square"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May 20</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10:00am </a:t>
            </a:r>
            <a:r>
              <a:rPr lang="en-US" altLang="zh-CN" sz="2800" dirty="0">
                <a:solidFill>
                  <a:srgbClr val="00B050"/>
                </a:solidFill>
                <a:cs typeface="+mn-ea"/>
                <a:sym typeface="+mn-ea"/>
              </a:rPr>
              <a:t>~ 11:59am, ET</a:t>
            </a:r>
            <a:endParaRPr lang="en-US" altLang="zh-CN" sz="2800" dirty="0" smtClean="0">
              <a:solidFill>
                <a:srgbClr val="00B050"/>
              </a:solidFill>
              <a:cs typeface="+mn-ea"/>
              <a:sym typeface="+mn-ea"/>
            </a:endParaRP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May </a:t>
            </a:r>
            <a:r>
              <a:rPr lang="en-US" altLang="zh-CN" sz="2800" dirty="0" smtClean="0">
                <a:solidFill>
                  <a:srgbClr val="00B050"/>
                </a:solidFill>
                <a:cs typeface="+mn-ea"/>
                <a:sym typeface="+mn-ea"/>
              </a:rPr>
              <a:t>24</a:t>
            </a:r>
            <a:r>
              <a:rPr lang="en-US" altLang="zh-CN" sz="2800" baseline="30000" dirty="0" smtClean="0">
                <a:solidFill>
                  <a:srgbClr val="00B050"/>
                </a:solidFill>
                <a:cs typeface="+mn-ea"/>
                <a:sym typeface="+mn-ea"/>
              </a:rPr>
              <a:t>st</a:t>
            </a:r>
            <a:r>
              <a:rPr lang="en-US" altLang="zh-CN" sz="2800" dirty="0" smtClean="0">
                <a:solidFill>
                  <a:srgbClr val="00B050"/>
                </a:solidFill>
                <a:cs typeface="+mn-ea"/>
                <a:sym typeface="+mn-ea"/>
              </a:rPr>
              <a:t>, 2022, 	10:00am ~ 11:59am,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May 31</a:t>
            </a:r>
            <a:r>
              <a:rPr lang="en-US" altLang="zh-CN" sz="2800" baseline="30000" dirty="0" smtClean="0">
                <a:solidFill>
                  <a:srgbClr val="00B050"/>
                </a:solidFill>
                <a:cs typeface="+mn-ea"/>
                <a:sym typeface="+mn-ea"/>
              </a:rPr>
              <a:t>st</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a:t>
            </a:r>
            <a:r>
              <a:rPr lang="en-US" altLang="zh-CN" sz="2800" dirty="0" smtClean="0">
                <a:solidFill>
                  <a:srgbClr val="00B050"/>
                </a:solidFill>
                <a:cs typeface="+mn-ea"/>
                <a:sym typeface="+mn-ea"/>
              </a:rPr>
              <a:t>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Jun 7</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10:00am ~ 11:59am, </a:t>
            </a:r>
            <a:r>
              <a:rPr lang="en-US" altLang="zh-CN" sz="2800" dirty="0" smtClean="0">
                <a:solidFill>
                  <a:srgbClr val="00B050"/>
                </a:solidFill>
                <a:cs typeface="+mn-ea"/>
                <a:sym typeface="+mn-ea"/>
              </a:rPr>
              <a:t>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Jun 14</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a:t>
            </a:r>
            <a:r>
              <a:rPr lang="en-US" altLang="zh-CN" sz="2800" dirty="0">
                <a:solidFill>
                  <a:srgbClr val="00B050"/>
                </a:solidFill>
                <a:cs typeface="+mn-ea"/>
                <a:sym typeface="+mn-ea"/>
              </a:rPr>
              <a:t>2022, 	10:00am ~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a:t>
            </a:r>
            <a:r>
              <a:rPr lang="en-US" altLang="zh-CN" sz="2800" dirty="0" smtClean="0">
                <a:solidFill>
                  <a:srgbClr val="00B050"/>
                </a:solidFill>
                <a:cs typeface="+mn-ea"/>
                <a:sym typeface="+mn-ea"/>
              </a:rPr>
              <a:t>21</a:t>
            </a:r>
            <a:r>
              <a:rPr lang="en-US" altLang="zh-CN" sz="2800" baseline="30000" dirty="0" smtClean="0">
                <a:solidFill>
                  <a:srgbClr val="00B050"/>
                </a:solidFill>
                <a:cs typeface="+mn-ea"/>
                <a:sym typeface="+mn-ea"/>
              </a:rPr>
              <a:t>st</a:t>
            </a:r>
            <a:r>
              <a:rPr lang="en-US" altLang="zh-CN" sz="2800" dirty="0" smtClean="0">
                <a:solidFill>
                  <a:srgbClr val="00B050"/>
                </a:solidFill>
                <a:cs typeface="+mn-ea"/>
                <a:sym typeface="+mn-ea"/>
              </a:rPr>
              <a:t>, </a:t>
            </a:r>
            <a:r>
              <a:rPr lang="en-US" altLang="zh-CN" sz="2800" dirty="0">
                <a:solidFill>
                  <a:srgbClr val="00B050"/>
                </a:solidFill>
                <a:cs typeface="+mn-ea"/>
                <a:sym typeface="+mn-ea"/>
              </a:rPr>
              <a:t>2022, 	10:00am ~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a:t>
            </a:r>
            <a:r>
              <a:rPr lang="en-US" altLang="zh-CN" sz="2800" dirty="0" smtClean="0">
                <a:solidFill>
                  <a:srgbClr val="00B050"/>
                </a:solidFill>
                <a:cs typeface="+mn-ea"/>
                <a:sym typeface="+mn-ea"/>
              </a:rPr>
              <a:t>28</a:t>
            </a:r>
            <a:r>
              <a:rPr lang="en-US" altLang="zh-CN" sz="2800" baseline="30000" dirty="0" smtClean="0">
                <a:solidFill>
                  <a:srgbClr val="00B050"/>
                </a:solidFill>
                <a:cs typeface="+mn-ea"/>
                <a:sym typeface="+mn-ea"/>
              </a:rPr>
              <a:t>th</a:t>
            </a:r>
            <a:r>
              <a:rPr lang="en-US" altLang="zh-CN" sz="2800" dirty="0">
                <a:solidFill>
                  <a:srgbClr val="00B050"/>
                </a:solidFill>
                <a:cs typeface="+mn-ea"/>
                <a:sym typeface="+mn-ea"/>
              </a:rPr>
              <a:t>, 2022, 	10:00am ~ 11:59am, </a:t>
            </a:r>
            <a:r>
              <a:rPr lang="en-US" altLang="zh-CN" sz="2800" dirty="0" smtClean="0">
                <a:solidFill>
                  <a:srgbClr val="00B050"/>
                </a:solidFill>
                <a:cs typeface="+mn-ea"/>
                <a:sym typeface="+mn-ea"/>
              </a:rPr>
              <a:t>ET</a:t>
            </a:r>
            <a:endParaRPr lang="en-US" altLang="zh-CN" sz="2800" dirty="0">
              <a:solidFill>
                <a:schemeClr val="tx1"/>
              </a:solidFill>
              <a:cs typeface="+mn-ea"/>
              <a:sym typeface="+mn-ea"/>
            </a:endParaRP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Jul 5</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10:00am ~ 11:59am, </a:t>
            </a:r>
            <a:r>
              <a:rPr lang="en-US" altLang="zh-CN" sz="2800" dirty="0" smtClean="0">
                <a:solidFill>
                  <a:srgbClr val="00B050"/>
                </a:solidFill>
                <a:cs typeface="+mn-ea"/>
                <a:sym typeface="+mn-ea"/>
              </a:rPr>
              <a:t>ET</a:t>
            </a: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128522</TotalTime>
  <Words>2141</Words>
  <Application>Microsoft Office PowerPoint</Application>
  <PresentationFormat>宽屏</PresentationFormat>
  <Paragraphs>347</Paragraphs>
  <Slides>27</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27</vt:i4>
      </vt:variant>
    </vt:vector>
  </HeadingPairs>
  <TitlesOfParts>
    <vt:vector size="39"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Registration for the May 802.11 interim session</vt:lpstr>
      <vt:lpstr>TGbd Session Plan during IEEE 802.11 May Interim 2022</vt:lpstr>
      <vt:lpstr>TGbd Documents Update</vt:lpstr>
      <vt:lpstr>Current TGbd Timeline</vt:lpstr>
      <vt:lpstr>Submission List (Call for submissions)</vt:lpstr>
      <vt:lpstr>IEEE 802.11 TGbd Session During IEEE 802.11 May Interim 2022</vt:lpstr>
      <vt:lpstr>PowerPoint 演示文稿</vt:lpstr>
      <vt:lpstr>Approval of TGbd meeting minutes</vt:lpstr>
      <vt:lpstr>1st SA Ballot Result Update</vt:lpstr>
      <vt:lpstr>11bd Par Extension</vt:lpstr>
      <vt:lpstr>TGbd Leadership Re-affirmation</vt:lpstr>
      <vt:lpstr>TGbd Timeline</vt:lpstr>
      <vt:lpstr>TGbd Future Teleconference Plan</vt:lpstr>
    </vt:vector>
  </TitlesOfParts>
  <Manager>Mr. Bo Sun</Manager>
  <Company>ZTE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5410</cp:revision>
  <cp:lastPrinted>2014-11-04T15:04:00Z</cp:lastPrinted>
  <dcterms:created xsi:type="dcterms:W3CDTF">2007-04-17T18:10:00Z</dcterms:created>
  <dcterms:modified xsi:type="dcterms:W3CDTF">2022-05-09T11:13:29Z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