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0" r:id="rId15"/>
    <p:sldId id="1229" r:id="rId16"/>
    <p:sldId id="753" r:id="rId17"/>
    <p:sldId id="885" r:id="rId18"/>
    <p:sldId id="935" r:id="rId19"/>
    <p:sldId id="1107" r:id="rId20"/>
    <p:sldId id="1142" r:id="rId21"/>
    <p:sldId id="1181" r:id="rId22"/>
    <p:sldId id="1188" r:id="rId23"/>
    <p:sldId id="1203" r:id="rId24"/>
    <p:sldId id="1239" r:id="rId25"/>
    <p:sldId id="1238" r:id="rId26"/>
    <p:sldId id="1232" r:id="rId27"/>
    <p:sldId id="1230"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67" d="100"/>
          <a:sy n="67" d="100"/>
        </p:scale>
        <p:origin x="632" y="4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/0615</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35-00-00bd-ieee-802-11bd-april-2022-tc-meeting-minutes.docx" TargetMode="External"/><Relationship Id="rId2" Type="http://schemas.openxmlformats.org/officeDocument/2006/relationships/hyperlink" Target="https://mentor.ieee.org/802.11/dcn/22/11-22-0500-00-00bd-ieee-802-11bd-march-2022-plenary-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0703-00-00bd-p802-11bd-par-extension.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2022-5-1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435"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267767"/>
          </a:xfrm>
        </p:spPr>
        <p:txBody>
          <a:bodyPr>
            <a:normAutofit fontScale="92500" lnSpcReduction="20000"/>
          </a:bodyPr>
          <a:lstStyle/>
          <a:p>
            <a:r>
              <a:rPr lang="zh-CN" altLang="en-US" sz="1600" u="sng" dirty="0"/>
              <a:t>Announcement of Rules Change </a:t>
            </a:r>
            <a:r>
              <a:rPr lang="en-US" altLang="zh-CN" sz="1600" u="sng" dirty="0"/>
              <a:t>from IEEE 802.11 WG Chair</a:t>
            </a:r>
            <a:r>
              <a:rPr lang="zh-CN" altLang="en-US" sz="1600" u="sng" dirty="0"/>
              <a:t>:</a:t>
            </a:r>
          </a:p>
          <a:p>
            <a:endParaRPr lang="zh-CN" altLang="en-US" sz="1600" dirty="0"/>
          </a:p>
          <a:p>
            <a:r>
              <a:rPr lang="zh-CN" altLang="en-US" sz="1600" dirty="0"/>
              <a:t>To enable the timely and efficient progress of work during the exceptional circumstance of cancelled plenary and interim sessions: Effective immediately,</a:t>
            </a:r>
          </a:p>
          <a:p>
            <a:r>
              <a:rPr lang="zh-CN" altLang="en-US" sz="1600" dirty="0"/>
              <a:t>The following process change is in effect for the duration of time until WG11 is able to hold face-to-face meetings:</a:t>
            </a:r>
          </a:p>
          <a:p>
            <a:r>
              <a:rPr lang="zh-CN" altLang="en-US" sz="1600" dirty="0"/>
              <a:t>(a)     “Task Group (TG), Study Group (SG) and Standing Committee (SC) motions may be held during teleconference meetings.</a:t>
            </a:r>
          </a:p>
          <a:p>
            <a:r>
              <a:rPr lang="zh-CN" altLang="en-US" sz="1600" dirty="0"/>
              <a:t>(b)     TG/SG/SC teleconference meetings that will consider motions shall be approved by the WG Chair, and if approved, meetings and draft motions announced to the TG and WG11 reflectors 10 days prior to the meeting.</a:t>
            </a:r>
          </a:p>
          <a:p>
            <a:r>
              <a:rPr lang="zh-CN" altLang="en-US" sz="1600" dirty="0"/>
              <a:t>(c)     If a motion is not approved by unanimous consent, it shall be taken as a roll call [recorded] vote.</a:t>
            </a:r>
          </a:p>
          <a:p>
            <a:endParaRPr lang="zh-CN" altLang="en-US" sz="1600" dirty="0"/>
          </a:p>
          <a:p>
            <a:r>
              <a:rPr lang="zh-CN" altLang="en-US" sz="1600" dirty="0"/>
              <a:t>This change is NOT applicable to a TG operating under the accelerated process or as an IEEE-SA Ballot Comment Resolution Committee.</a:t>
            </a:r>
          </a:p>
          <a:p>
            <a:endParaRPr lang="zh-CN" altLang="en-US" sz="1600" dirty="0"/>
          </a:p>
          <a:p>
            <a:r>
              <a:rPr lang="zh-CN" altLang="en-US" sz="1600" dirty="0"/>
              <a:t>Implementation:</a:t>
            </a:r>
          </a:p>
          <a:p>
            <a:r>
              <a:rPr lang="zh-CN" altLang="en-US" sz="1600" dirty="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Text Box 5"/>
          <p:cNvSpPr txBox="1"/>
          <p:nvPr/>
        </p:nvSpPr>
        <p:spPr>
          <a:xfrm>
            <a:off x="838200" y="6105525"/>
            <a:ext cx="1075936"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#10</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415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May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May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https://touchpoint.eventsair.com/2022-may-ieee-802-wireless-interim-session</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a:t>
            </a:r>
            <a:r>
              <a:rPr lang="en-US" altLang="zh-CN" sz="3200" dirty="0" smtClean="0"/>
              <a:t>May Interim </a:t>
            </a:r>
            <a:r>
              <a:rPr lang="en-US" altLang="zh-CN" sz="3200" dirty="0" smtClean="0"/>
              <a:t>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a:solidFill>
                  <a:srgbClr val="00B050"/>
                </a:solidFill>
                <a:cs typeface="+mn-ea"/>
                <a:sym typeface="+mn-ea"/>
              </a:rPr>
              <a:t>May 10</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ET</a:t>
            </a:r>
          </a:p>
          <a:p>
            <a:pPr>
              <a:spcAft>
                <a:spcPts val="600"/>
              </a:spcAft>
              <a:buFont typeface="Arial" panose="020B0604020202020204" pitchFamily="34" charset="0"/>
              <a:buChar char="•"/>
            </a:pPr>
            <a:r>
              <a:rPr lang="en-US" altLang="zh-CN" sz="2800" dirty="0">
                <a:solidFill>
                  <a:srgbClr val="00B050"/>
                </a:solidFill>
                <a:cs typeface="+mn-ea"/>
                <a:sym typeface="+mn-ea"/>
              </a:rPr>
              <a:t>May 11</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11:15am ~ 13:15, ET</a:t>
            </a:r>
          </a:p>
          <a:p>
            <a:pPr>
              <a:spcAft>
                <a:spcPts val="600"/>
              </a:spcAft>
              <a:buFont typeface="Arial" panose="020B0604020202020204" pitchFamily="34" charset="0"/>
              <a:buChar char="•"/>
            </a:pPr>
            <a:r>
              <a:rPr lang="en-US" altLang="zh-CN" sz="2800" dirty="0">
                <a:solidFill>
                  <a:srgbClr val="00B050"/>
                </a:solidFill>
                <a:cs typeface="+mn-ea"/>
                <a:sym typeface="+mn-ea"/>
              </a:rPr>
              <a:t>May 12</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19:00 ~ 21:00am, ET</a:t>
            </a:r>
          </a:p>
          <a:p>
            <a:pPr>
              <a:spcAft>
                <a:spcPts val="600"/>
              </a:spcAft>
              <a:buFont typeface="Arial" panose="020B0604020202020204" pitchFamily="34" charset="0"/>
              <a:buChar char="•"/>
            </a:pPr>
            <a:r>
              <a:rPr lang="en-US" altLang="zh-CN" sz="2800" dirty="0">
                <a:solidFill>
                  <a:srgbClr val="00B050"/>
                </a:solidFill>
                <a:cs typeface="+mn-ea"/>
                <a:sym typeface="+mn-ea"/>
              </a:rPr>
              <a:t>May 13</a:t>
            </a:r>
            <a:r>
              <a:rPr lang="en-US" altLang="zh-CN" sz="2800" baseline="30000" dirty="0">
                <a:solidFill>
                  <a:srgbClr val="00B050"/>
                </a:solidFill>
                <a:cs typeface="+mn-ea"/>
                <a:sym typeface="+mn-ea"/>
              </a:rPr>
              <a:t>th</a:t>
            </a:r>
            <a:r>
              <a:rPr lang="en-US" altLang="zh-CN" sz="2800" dirty="0">
                <a:solidFill>
                  <a:srgbClr val="00B050"/>
                </a:solidFill>
                <a:cs typeface="+mn-ea"/>
                <a:sym typeface="+mn-ea"/>
              </a:rPr>
              <a:t>, 2022, 		9:00am ~ 11:00am, 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4096314929"/>
              </p:ext>
            </p:extLst>
          </p:nvPr>
        </p:nvGraphicFramePr>
        <p:xfrm>
          <a:off x="838200" y="1462962"/>
          <a:ext cx="10668000" cy="4937760"/>
        </p:xfrm>
        <a:graphic>
          <a:graphicData uri="http://schemas.openxmlformats.org/drawingml/2006/table">
            <a:tbl>
              <a:tblPr firstRow="1" bandRow="1">
                <a:tableStyleId>{5C22544A-7EE6-4342-B048-85BDC9FD1C3A}</a:tableStyleId>
              </a:tblPr>
              <a:tblGrid>
                <a:gridCol w="2971800"/>
                <a:gridCol w="7696200"/>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 11-21/1999r3, 11-21/2000r4, 11-22/0283r3, 11-22/0284r3, </a:t>
                      </a:r>
                      <a:r>
                        <a:rPr lang="en-US" altLang="zh-CN" sz="1200" baseline="0" dirty="0" smtClean="0">
                          <a:solidFill>
                            <a:srgbClr val="0070C0"/>
                          </a:solidFill>
                        </a:rPr>
                        <a:t>11-22/0588r2, 11-22/0615</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11/21/1863r0, 11-22/0167r0, 11-22/0416r0, </a:t>
                      </a:r>
                      <a:r>
                        <a:rPr lang="en-US" altLang="zh-CN" sz="1200" baseline="0" dirty="0" smtClean="0">
                          <a:solidFill>
                            <a:srgbClr val="0070C0"/>
                          </a:solidFill>
                          <a:sym typeface="+mn-ea"/>
                        </a:rPr>
                        <a:t>11-22/0500r0, 11-22/0635r0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11-19/2045r16 (D3.0)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11-21/2018r7 (LB259), 11-22/0561r2(LB261)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11-20/1564r5</a:t>
                      </a:r>
                    </a:p>
                  </a:txBody>
                  <a:tcPr/>
                </a:tc>
              </a:tr>
              <a:tr h="160689">
                <a:tc>
                  <a:txBody>
                    <a:bodyPr/>
                    <a:lstStyle/>
                    <a:p>
                      <a:pPr>
                        <a:buNone/>
                      </a:pPr>
                      <a:r>
                        <a:rPr lang="en-US" altLang="zh-CN" sz="1200" dirty="0" smtClean="0">
                          <a:solidFill>
                            <a:schemeClr val="tx1"/>
                          </a:solidFill>
                        </a:rPr>
                        <a:t>MDR</a:t>
                      </a:r>
                      <a:r>
                        <a:rPr lang="en-US" altLang="zh-CN" sz="1200" baseline="0" dirty="0" smtClean="0">
                          <a:solidFill>
                            <a:schemeClr val="tx1"/>
                          </a:solidFill>
                        </a:rPr>
                        <a:t> Report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11-22/0021r15</a:t>
                      </a:r>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TBD</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a:t>
            </a:r>
            <a:r>
              <a:rPr lang="en-GB" altLang="en-US" dirty="0" err="1" smtClean="0"/>
              <a:t>TGbd</a:t>
            </a:r>
            <a:r>
              <a:rPr lang="en-GB" altLang="en-US" dirty="0" smtClean="0"/>
              <a:t> </a:t>
            </a:r>
            <a:r>
              <a:rPr lang="en-GB" altLang="en-US" dirty="0"/>
              <a:t>minutes</a:t>
            </a:r>
          </a:p>
          <a:p>
            <a:pPr eaLnBrk="0" hangingPunct="0">
              <a:defRPr/>
            </a:pPr>
            <a:r>
              <a:rPr lang="en-GB" altLang="en-US" dirty="0"/>
              <a:t>1</a:t>
            </a:r>
            <a:r>
              <a:rPr lang="en-GB" altLang="en-US" baseline="30000" dirty="0"/>
              <a:t>st</a:t>
            </a:r>
            <a:r>
              <a:rPr lang="en-GB" altLang="en-US" dirty="0"/>
              <a:t> SA Ballot result </a:t>
            </a:r>
            <a:r>
              <a:rPr lang="en-GB" altLang="en-US" dirty="0" smtClean="0"/>
              <a:t>update</a:t>
            </a:r>
          </a:p>
          <a:p>
            <a:pPr eaLnBrk="0" hangingPunct="0">
              <a:defRPr/>
            </a:pPr>
            <a:r>
              <a:rPr lang="en-GB" altLang="en-US" dirty="0" smtClean="0"/>
              <a:t>Approval of 11bd PAR extension</a:t>
            </a:r>
            <a:endParaRPr lang="en-GB" altLang="en-US" dirty="0"/>
          </a:p>
          <a:p>
            <a:pPr lvl="0" eaLnBrk="0" hangingPunct="0">
              <a:defRPr/>
            </a:pPr>
            <a:r>
              <a:rPr lang="en-GB" altLang="en-US" dirty="0" err="1" smtClean="0"/>
              <a:t>TGbd</a:t>
            </a:r>
            <a:r>
              <a:rPr lang="en-GB" altLang="en-US" dirty="0" smtClean="0"/>
              <a:t> Leadership Re-affirmation</a:t>
            </a:r>
          </a:p>
          <a:p>
            <a:pPr eaLnBrk="0" hangingPunct="0">
              <a:defRPr/>
            </a:pPr>
            <a:r>
              <a:rPr lang="en-GB" altLang="en-US" dirty="0"/>
              <a:t>Revisit Timeline</a:t>
            </a:r>
          </a:p>
          <a:p>
            <a:pPr eaLnBrk="0" hangingPunct="0">
              <a:defRPr/>
            </a:pPr>
            <a:r>
              <a:rPr lang="en-US" altLang="en-GB" dirty="0"/>
              <a:t>Future teleconference plan </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a:t>
            </a:r>
            <a:r>
              <a:rPr lang="en-US" altLang="zh-CN" sz="2400" dirty="0" smtClean="0">
                <a:sym typeface="+mn-ea"/>
              </a:rPr>
              <a:t>sessions </a:t>
            </a:r>
            <a:r>
              <a:rPr lang="en-US" altLang="zh-CN" sz="2400" dirty="0">
                <a:sym typeface="+mn-ea"/>
              </a:rPr>
              <a:t>during IEEE 802.11 </a:t>
            </a:r>
            <a:r>
              <a:rPr lang="en-US" altLang="zh-CN" sz="2400" dirty="0" smtClean="0">
                <a:sym typeface="+mn-ea"/>
              </a:rPr>
              <a:t>Mar plenary </a:t>
            </a:r>
            <a:r>
              <a:rPr lang="en-US" altLang="zh-CN" sz="2400" dirty="0">
                <a:sym typeface="+mn-ea"/>
              </a:rPr>
              <a:t>week and </a:t>
            </a:r>
            <a:r>
              <a:rPr lang="en-US" altLang="zh-CN" sz="2400" dirty="0" smtClean="0">
                <a:sym typeface="+mn-ea"/>
              </a:rPr>
              <a:t>following </a:t>
            </a:r>
            <a:r>
              <a:rPr lang="en-US" altLang="zh-CN" sz="2400" dirty="0" err="1" smtClean="0">
                <a:sym typeface="+mn-ea"/>
              </a:rPr>
              <a:t>TGbd</a:t>
            </a:r>
            <a:r>
              <a:rPr lang="en-US" altLang="zh-CN" sz="2400" dirty="0" smtClean="0">
                <a:sym typeface="+mn-ea"/>
              </a:rPr>
              <a:t> teleconferences</a:t>
            </a:r>
            <a:r>
              <a:rPr lang="en-US" altLang="zh-CN" sz="2400" dirty="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mentor.ieee.org/802.11/dcn/22/11-22-0500-00-00bd-ieee-802-11bd-march-2022-plenary-meeting-minutes.docx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hlinkClick r:id="rId3"/>
              </a:rPr>
              <a:t>https</a:t>
            </a:r>
            <a:r>
              <a:rPr lang="en-US" altLang="zh-CN" sz="2100" dirty="0">
                <a:hlinkClick r:id="rId3"/>
              </a:rPr>
              <a:t>://</a:t>
            </a:r>
            <a:r>
              <a:rPr lang="en-US" altLang="zh-CN" sz="2100" dirty="0" smtClean="0">
                <a:hlinkClick r:id="rId3"/>
              </a:rPr>
              <a:t>mentor.ieee.org/802.11/dcn/22/11-22-0635-00-00bd-ieee-802-11bd-april-2022-tc-meeting-minutes.docx</a:t>
            </a:r>
            <a:endParaRPr lang="en-US" altLang="zh-CN" sz="2100" dirty="0" smtClean="0"/>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a:t>
            </a:r>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1</a:t>
            </a:r>
            <a:r>
              <a:rPr lang="en-US" altLang="zh-CN" sz="2800" baseline="30000" dirty="0" smtClean="0"/>
              <a:t>st</a:t>
            </a:r>
            <a:r>
              <a:rPr lang="en-US" altLang="zh-CN" sz="2800" dirty="0" smtClean="0"/>
              <a:t> SA Ballot Result Update</a:t>
            </a:r>
            <a:endParaRPr lang="zh-CN" altLang="en-US" sz="2800" dirty="0"/>
          </a:p>
        </p:txBody>
      </p:sp>
      <p:sp>
        <p:nvSpPr>
          <p:cNvPr id="3" name="内容占位符 2"/>
          <p:cNvSpPr>
            <a:spLocks noGrp="1"/>
          </p:cNvSpPr>
          <p:nvPr>
            <p:ph idx="1"/>
          </p:nvPr>
        </p:nvSpPr>
        <p:spPr/>
        <p:txBody>
          <a:bodyPr/>
          <a:lstStyle/>
          <a:p>
            <a:r>
              <a:rPr lang="en-US" altLang="zh-CN" sz="2800" dirty="0" smtClean="0">
                <a:sym typeface="+mn-ea"/>
              </a:rPr>
              <a:t>The 1</a:t>
            </a:r>
            <a:r>
              <a:rPr lang="en-US" altLang="zh-CN" sz="2800" baseline="30000" dirty="0" smtClean="0">
                <a:sym typeface="+mn-ea"/>
              </a:rPr>
              <a:t>st</a:t>
            </a:r>
            <a:r>
              <a:rPr lang="en-US" altLang="zh-CN" sz="2800" dirty="0" smtClean="0">
                <a:sym typeface="+mn-ea"/>
              </a:rPr>
              <a:t> SA Ballot on IEEE P802.11bd D4.0 was planned to close on May 5</a:t>
            </a:r>
            <a:r>
              <a:rPr lang="en-US" altLang="zh-CN" sz="2800" baseline="30000" dirty="0" smtClean="0">
                <a:sym typeface="+mn-ea"/>
              </a:rPr>
              <a:t>th</a:t>
            </a:r>
            <a:r>
              <a:rPr lang="en-US" altLang="zh-CN" sz="2800" dirty="0" smtClean="0">
                <a:sym typeface="+mn-ea"/>
              </a:rPr>
              <a:t>, but the ballot is projected to close on May 16</a:t>
            </a:r>
            <a:r>
              <a:rPr lang="en-US" altLang="zh-CN" sz="2800" baseline="30000" dirty="0" smtClean="0">
                <a:sym typeface="+mn-ea"/>
              </a:rPr>
              <a:t>th</a:t>
            </a:r>
            <a:r>
              <a:rPr lang="en-US" altLang="zh-CN" sz="2800" dirty="0" smtClean="0">
                <a:sym typeface="+mn-ea"/>
              </a:rPr>
              <a:t> because a sufficient return rate was not achieved by the previously stated ballot close date.</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11bd Par </a:t>
            </a:r>
            <a:r>
              <a:rPr lang="en-US" altLang="zh-CN" dirty="0" smtClean="0"/>
              <a:t>Extension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Approve to request a </a:t>
            </a:r>
            <a:r>
              <a:rPr lang="en-US" altLang="zh-CN" sz="2400" dirty="0" smtClean="0"/>
              <a:t>802.11WG motion to approve the 11bd PAR extension as in 11-22/0703r0.</a:t>
            </a:r>
          </a:p>
          <a:p>
            <a:pPr marL="0" indent="0"/>
            <a:r>
              <a:rPr lang="en-US" altLang="zh-CN" sz="2400" dirty="0">
                <a:hlinkClick r:id="rId2"/>
              </a:rPr>
              <a:t>https://</a:t>
            </a:r>
            <a:r>
              <a:rPr lang="en-US" altLang="zh-CN" sz="2400" dirty="0" smtClean="0">
                <a:hlinkClick r:id="rId2"/>
              </a:rPr>
              <a:t>mentor.ieee.org/802.11/dcn/22/11-22-0703-00-00bd-p802-11bd-par-extension.pdf</a:t>
            </a:r>
            <a:endParaRPr lang="en-US" altLang="zh-CN" sz="2400" dirty="0" smtClean="0"/>
          </a:p>
          <a:p>
            <a:pPr marL="0" indent="0"/>
            <a:endParaRPr lang="en-US" altLang="zh-CN" sz="2400" dirty="0" smtClean="0"/>
          </a:p>
          <a:p>
            <a:r>
              <a:rPr lang="en-US" altLang="zh-CN" sz="2400" dirty="0" smtClean="0"/>
              <a:t>Moved:							Seconded: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11811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Leadership Re-affirmation</a:t>
            </a:r>
            <a:endParaRPr lang="zh-CN" altLang="en-US" dirty="0"/>
          </a:p>
        </p:txBody>
      </p:sp>
      <p:sp>
        <p:nvSpPr>
          <p:cNvPr id="3" name="内容占位符 2"/>
          <p:cNvSpPr>
            <a:spLocks noGrp="1"/>
          </p:cNvSpPr>
          <p:nvPr>
            <p:ph idx="1"/>
          </p:nvPr>
        </p:nvSpPr>
        <p:spPr/>
        <p:txBody>
          <a:bodyPr/>
          <a:lstStyle/>
          <a:p>
            <a:pPr marL="0" indent="0"/>
            <a:r>
              <a:rPr lang="en-US" altLang="zh-CN" sz="2400" dirty="0" smtClean="0"/>
              <a:t>Move to approve the re-affirmation of </a:t>
            </a:r>
            <a:r>
              <a:rPr lang="en-US" altLang="zh-CN" sz="2400" dirty="0" err="1" smtClean="0"/>
              <a:t>TGbd</a:t>
            </a:r>
            <a:r>
              <a:rPr lang="en-US" altLang="zh-CN" sz="2400" dirty="0" smtClean="0"/>
              <a:t> Vice Chairs, Secretary and Tech Editor as below:</a:t>
            </a:r>
          </a:p>
          <a:p>
            <a:pPr marL="300355" lvl="1" indent="0"/>
            <a:r>
              <a:rPr lang="en-US" altLang="zh-CN" sz="2100" dirty="0" smtClean="0"/>
              <a:t>Vice Chairs: </a:t>
            </a:r>
            <a:r>
              <a:rPr lang="en-US" altLang="zh-CN" sz="2100" dirty="0" err="1" smtClean="0"/>
              <a:t>Hongyuan</a:t>
            </a:r>
            <a:r>
              <a:rPr lang="en-US" altLang="zh-CN" sz="2100" dirty="0" smtClean="0"/>
              <a:t> Zhang (NXP), Joseph Levy (</a:t>
            </a:r>
            <a:r>
              <a:rPr lang="en-US" altLang="zh-CN" sz="2100" dirty="0" err="1" smtClean="0"/>
              <a:t>InterDigital</a:t>
            </a:r>
            <a:r>
              <a:rPr lang="en-US" altLang="zh-CN" sz="2100" dirty="0" smtClean="0"/>
              <a:t>)</a:t>
            </a:r>
          </a:p>
          <a:p>
            <a:pPr marL="300355" lvl="1" indent="0"/>
            <a:r>
              <a:rPr lang="en-US" altLang="zh-CN" sz="2100" dirty="0" smtClean="0"/>
              <a:t>Secretary: Yan Zhang (NXP)</a:t>
            </a:r>
          </a:p>
          <a:p>
            <a:pPr marL="300355" lvl="1" indent="0"/>
            <a:r>
              <a:rPr lang="en-US" altLang="zh-CN" sz="2100" dirty="0" smtClean="0"/>
              <a:t>Tech Editor: </a:t>
            </a:r>
            <a:r>
              <a:rPr lang="en-US" altLang="zh-CN" sz="2100" dirty="0" err="1" smtClean="0"/>
              <a:t>Yujin</a:t>
            </a:r>
            <a:r>
              <a:rPr lang="en-US" altLang="zh-CN" sz="2100" dirty="0" smtClean="0"/>
              <a:t> Noh (</a:t>
            </a:r>
            <a:r>
              <a:rPr lang="en-US" altLang="zh-CN" sz="2100" dirty="0" err="1" smtClean="0"/>
              <a:t>Senscomm</a:t>
            </a:r>
            <a:r>
              <a:rPr lang="en-US" altLang="zh-CN" sz="2100" dirty="0" smtClean="0"/>
              <a:t>)</a:t>
            </a:r>
          </a:p>
          <a:p>
            <a:endParaRPr lang="en-US" altLang="zh-CN" sz="2400" dirty="0" smtClean="0"/>
          </a:p>
          <a:p>
            <a:r>
              <a:rPr lang="en-US" altLang="zh-CN" sz="2400" dirty="0" smtClean="0"/>
              <a:t>Moved:							Seconded:</a:t>
            </a:r>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smtClean="0"/>
              <a:t>May 2022</a:t>
            </a:r>
            <a:endParaRPr lang="en-US" dirty="0"/>
          </a:p>
        </p:txBody>
      </p:sp>
    </p:spTree>
    <p:extLst>
      <p:ext uri="{BB962C8B-B14F-4D97-AF65-F5344CB8AC3E}">
        <p14:creationId xmlns:p14="http://schemas.microsoft.com/office/powerpoint/2010/main" val="3851514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D4.0 LB recirculation					Mar 2022</a:t>
            </a:r>
          </a:p>
          <a:p>
            <a:pPr lvl="1" defTabSz="337185">
              <a:buFont typeface="Arial" panose="020B0604020202020204" pitchFamily="34" charset="0"/>
              <a:buChar char="•"/>
              <a:defRPr/>
            </a:pPr>
            <a:r>
              <a:rPr lang="en-US" altLang="en-US" sz="2000" strike="sngStrike" kern="0" dirty="0">
                <a:solidFill>
                  <a:schemeClr val="tx1"/>
                </a:solidFill>
                <a:sym typeface="+mn-ea"/>
              </a:rPr>
              <a:t>D4.0 LB unchanged recirculation 		</a:t>
            </a:r>
            <a:r>
              <a:rPr lang="en-US" altLang="en-US" sz="2000" strike="sngStrike" kern="0" dirty="0">
                <a:solidFill>
                  <a:schemeClr val="tx1"/>
                </a:solidFill>
                <a:sym typeface="Wingdings" panose="05000000000000000000" pitchFamily="2" charset="2"/>
              </a:rPr>
              <a:t>Apr 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rgbClr val="00B050"/>
                </a:solidFill>
                <a:sym typeface="+mn-ea"/>
              </a:rPr>
              <a:t>Initial SA Ballot (D4.0)					</a:t>
            </a:r>
            <a:r>
              <a:rPr lang="en-US" altLang="en-US" sz="2000" kern="0" dirty="0">
                <a:solidFill>
                  <a:srgbClr val="00B050"/>
                </a:solidFill>
                <a:cs typeface="+mn-ea"/>
                <a:sym typeface="Wingdings" panose="05000000000000000000" pitchFamily="2" charset="2"/>
              </a:rPr>
              <a:t>Apr 2022</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Nov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81276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Future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May 2022</a:t>
            </a:r>
            <a:endParaRPr lang="en-US" dirty="0"/>
          </a:p>
        </p:txBody>
      </p:sp>
      <p:sp>
        <p:nvSpPr>
          <p:cNvPr id="8" name="内容占位符 2"/>
          <p:cNvSpPr>
            <a:spLocks noGrp="1"/>
          </p:cNvSpPr>
          <p:nvPr/>
        </p:nvSpPr>
        <p:spPr>
          <a:xfrm>
            <a:off x="1925758" y="2286030"/>
            <a:ext cx="9143760" cy="356917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20</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10:00am </a:t>
            </a:r>
            <a:r>
              <a:rPr lang="en-US" altLang="zh-CN" sz="2800" dirty="0">
                <a:solidFill>
                  <a:srgbClr val="00B050"/>
                </a:solidFill>
                <a:cs typeface="+mn-ea"/>
                <a:sym typeface="+mn-ea"/>
              </a:rPr>
              <a:t>~ 11:59am, ET</a:t>
            </a:r>
            <a:endParaRPr lang="en-US" altLang="zh-CN" sz="2800" dirty="0" smtClean="0">
              <a:solidFill>
                <a:srgbClr val="00B050"/>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a:t>
            </a:r>
            <a:r>
              <a:rPr lang="en-US" altLang="zh-CN" sz="2800" dirty="0" smtClean="0">
                <a:solidFill>
                  <a:srgbClr val="00B050"/>
                </a:solidFill>
                <a:cs typeface="+mn-ea"/>
                <a:sym typeface="+mn-ea"/>
              </a:rPr>
              <a:t>24</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 	10:00am ~ 11:59am, 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May 31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Jun 7</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10:00am ~ 11:59am, </a:t>
            </a:r>
            <a:r>
              <a:rPr lang="en-US" altLang="zh-CN" sz="2800" dirty="0" smtClean="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Jun 14</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a:t>
            </a:r>
            <a:r>
              <a:rPr lang="en-US" altLang="zh-CN" sz="2800" dirty="0" smtClean="0">
                <a:solidFill>
                  <a:srgbClr val="00B050"/>
                </a:solidFill>
                <a:cs typeface="+mn-ea"/>
                <a:sym typeface="+mn-ea"/>
              </a:rPr>
              <a:t>21</a:t>
            </a:r>
            <a:r>
              <a:rPr lang="en-US" altLang="zh-CN" sz="2800" baseline="30000" dirty="0" smtClean="0">
                <a:solidFill>
                  <a:srgbClr val="00B050"/>
                </a:solidFill>
                <a:cs typeface="+mn-ea"/>
                <a:sym typeface="+mn-ea"/>
              </a:rPr>
              <a:t>st</a:t>
            </a:r>
            <a:r>
              <a:rPr lang="en-US" altLang="zh-CN" sz="2800" dirty="0" smtClean="0">
                <a:solidFill>
                  <a:srgbClr val="00B050"/>
                </a:solidFill>
                <a:cs typeface="+mn-ea"/>
                <a:sym typeface="+mn-ea"/>
              </a:rPr>
              <a:t>, </a:t>
            </a:r>
            <a:r>
              <a:rPr lang="en-US" altLang="zh-CN" sz="2800" dirty="0">
                <a:solidFill>
                  <a:srgbClr val="00B050"/>
                </a:solidFill>
                <a:cs typeface="+mn-ea"/>
                <a:sym typeface="+mn-ea"/>
              </a:rPr>
              <a:t>2022, 	10:00am ~ 11:59am, ET</a:t>
            </a:r>
          </a:p>
          <a:p>
            <a:pPr marL="342900" indent="-342900" eaLnBrk="1" hangingPunct="1">
              <a:spcAft>
                <a:spcPts val="600"/>
              </a:spcAft>
              <a:buFont typeface="Arial" panose="020B0604020202020204" pitchFamily="34" charset="0"/>
              <a:buChar char="•"/>
            </a:pPr>
            <a:r>
              <a:rPr lang="en-US" altLang="zh-CN" sz="2800" dirty="0">
                <a:solidFill>
                  <a:srgbClr val="00B050"/>
                </a:solidFill>
                <a:cs typeface="+mn-ea"/>
                <a:sym typeface="+mn-ea"/>
              </a:rPr>
              <a:t>Jun </a:t>
            </a:r>
            <a:r>
              <a:rPr lang="en-US" altLang="zh-CN" sz="2800" dirty="0" smtClean="0">
                <a:solidFill>
                  <a:srgbClr val="00B050"/>
                </a:solidFill>
                <a:cs typeface="+mn-ea"/>
                <a:sym typeface="+mn-ea"/>
              </a:rPr>
              <a:t>28</a:t>
            </a:r>
            <a:r>
              <a:rPr lang="en-US" altLang="zh-CN" sz="2800" baseline="30000" dirty="0" smtClean="0">
                <a:solidFill>
                  <a:srgbClr val="00B050"/>
                </a:solidFill>
                <a:cs typeface="+mn-ea"/>
                <a:sym typeface="+mn-ea"/>
              </a:rPr>
              <a:t>th</a:t>
            </a:r>
            <a:r>
              <a:rPr lang="en-US" altLang="zh-CN" sz="2800" dirty="0">
                <a:solidFill>
                  <a:srgbClr val="00B050"/>
                </a:solidFill>
                <a:cs typeface="+mn-ea"/>
                <a:sym typeface="+mn-ea"/>
              </a:rPr>
              <a:t>, 2022, 	10:00am ~ 11:59am, </a:t>
            </a:r>
            <a:r>
              <a:rPr lang="en-US" altLang="zh-CN" sz="2800" dirty="0" smtClean="0">
                <a:solidFill>
                  <a:srgbClr val="00B050"/>
                </a:solidFill>
                <a:cs typeface="+mn-ea"/>
                <a:sym typeface="+mn-ea"/>
              </a:rPr>
              <a:t>ET</a:t>
            </a:r>
            <a:endParaRPr lang="en-US" altLang="zh-CN" sz="2800" dirty="0">
              <a:solidFill>
                <a:schemeClr val="tx1"/>
              </a:solidFill>
              <a:cs typeface="+mn-ea"/>
              <a:sym typeface="+mn-ea"/>
            </a:endParaRPr>
          </a:p>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Jul 5</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10:00am ~ 11:59am, </a:t>
            </a:r>
            <a:r>
              <a:rPr lang="en-US" altLang="zh-CN" sz="2800" dirty="0" smtClean="0">
                <a:solidFill>
                  <a:srgbClr val="00B050"/>
                </a:solidFill>
                <a:cs typeface="+mn-ea"/>
                <a:sym typeface="+mn-ea"/>
              </a:rPr>
              <a:t>ET</a:t>
            </a: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128522</TotalTime>
  <Words>2141</Words>
  <Application>Microsoft Office PowerPoint</Application>
  <PresentationFormat>宽屏</PresentationFormat>
  <Paragraphs>347</Paragraphs>
  <Slides>27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May 802.11 interim session</vt:lpstr>
      <vt:lpstr>TGbd Session Plan during IEEE 802.11 May Interim 2022</vt:lpstr>
      <vt:lpstr>TGbd Documents Update</vt:lpstr>
      <vt:lpstr>Current TGbd Timeline</vt:lpstr>
      <vt:lpstr>Submission List (Call for submissions)</vt:lpstr>
      <vt:lpstr>IEEE 802.11 TGbd Session During IEEE 802.11 May Interim 2022</vt:lpstr>
      <vt:lpstr>PowerPoint 演示文稿</vt:lpstr>
      <vt:lpstr>Approval of TGbd meeting minutes</vt:lpstr>
      <vt:lpstr>1st SA Ballot Result Update</vt:lpstr>
      <vt:lpstr>11bd Par Extension</vt:lpstr>
      <vt:lpstr>TGbd Leadership Re-affirmation</vt:lpstr>
      <vt:lpstr>TGbd Timeline</vt:lpstr>
      <vt:lpstr>TGbd Future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5410</cp:revision>
  <cp:lastPrinted>2014-11-04T15:04:00Z</cp:lastPrinted>
  <dcterms:created xsi:type="dcterms:W3CDTF">2007-04-17T18:10:00Z</dcterms:created>
  <dcterms:modified xsi:type="dcterms:W3CDTF">2022-05-09T11:13:29Z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