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1"/>
  </p:notesMasterIdLst>
  <p:handoutMasterIdLst>
    <p:handoutMasterId r:id="rId192"/>
  </p:handoutMasterIdLst>
  <p:sldIdLst>
    <p:sldId id="269" r:id="rId2"/>
    <p:sldId id="278" r:id="rId3"/>
    <p:sldId id="2544"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439" r:id="rId33"/>
    <p:sldId id="2292" r:id="rId34"/>
    <p:sldId id="2525" r:id="rId35"/>
    <p:sldId id="2551" r:id="rId36"/>
    <p:sldId id="2331" r:id="rId37"/>
    <p:sldId id="2332" r:id="rId38"/>
    <p:sldId id="2437" r:id="rId39"/>
    <p:sldId id="2438" r:id="rId40"/>
    <p:sldId id="2464" r:id="rId41"/>
    <p:sldId id="2481" r:id="rId42"/>
    <p:sldId id="2482" r:id="rId43"/>
    <p:sldId id="2483" r:id="rId44"/>
    <p:sldId id="2484" r:id="rId45"/>
    <p:sldId id="2485" r:id="rId46"/>
    <p:sldId id="2486" r:id="rId47"/>
    <p:sldId id="2557" r:id="rId48"/>
    <p:sldId id="2558" r:id="rId49"/>
    <p:sldId id="2008" r:id="rId50"/>
    <p:sldId id="2291" r:id="rId51"/>
    <p:sldId id="2426" r:id="rId52"/>
    <p:sldId id="2427" r:id="rId53"/>
    <p:sldId id="2460" r:id="rId54"/>
    <p:sldId id="2461" r:id="rId55"/>
    <p:sldId id="2463" r:id="rId56"/>
    <p:sldId id="2552" r:id="rId57"/>
    <p:sldId id="1688" r:id="rId58"/>
    <p:sldId id="2293" r:id="rId59"/>
    <p:sldId id="1708" r:id="rId60"/>
    <p:sldId id="2524" r:id="rId61"/>
    <p:sldId id="2541" r:id="rId62"/>
    <p:sldId id="2548" r:id="rId63"/>
    <p:sldId id="1709" r:id="rId64"/>
    <p:sldId id="1710" r:id="rId65"/>
    <p:sldId id="1790" r:id="rId66"/>
    <p:sldId id="2199" r:id="rId67"/>
    <p:sldId id="2319" r:id="rId68"/>
    <p:sldId id="2320" r:id="rId69"/>
    <p:sldId id="2321" r:id="rId70"/>
    <p:sldId id="2355" r:id="rId71"/>
    <p:sldId id="2354" r:id="rId72"/>
    <p:sldId id="2294" r:id="rId73"/>
    <p:sldId id="2470" r:id="rId74"/>
    <p:sldId id="2466" r:id="rId75"/>
    <p:sldId id="2467" r:id="rId76"/>
    <p:sldId id="1679" r:id="rId77"/>
    <p:sldId id="2336" r:id="rId78"/>
    <p:sldId id="2328" r:id="rId79"/>
    <p:sldId id="2497" r:id="rId80"/>
    <p:sldId id="2489" r:id="rId81"/>
    <p:sldId id="2556" r:id="rId82"/>
    <p:sldId id="2495" r:id="rId83"/>
    <p:sldId id="2536" r:id="rId84"/>
    <p:sldId id="2553" r:id="rId85"/>
    <p:sldId id="2554" r:id="rId86"/>
    <p:sldId id="2555" r:id="rId87"/>
    <p:sldId id="2324" r:id="rId88"/>
    <p:sldId id="1375" r:id="rId89"/>
    <p:sldId id="1376" r:id="rId90"/>
    <p:sldId id="1400" r:id="rId91"/>
    <p:sldId id="2479" r:id="rId92"/>
    <p:sldId id="2480" r:id="rId93"/>
    <p:sldId id="619" r:id="rId94"/>
    <p:sldId id="621" r:id="rId95"/>
    <p:sldId id="1561" r:id="rId96"/>
    <p:sldId id="1555" r:id="rId97"/>
    <p:sldId id="1601" r:id="rId98"/>
    <p:sldId id="1585" r:id="rId99"/>
    <p:sldId id="1586" r:id="rId100"/>
    <p:sldId id="1587" r:id="rId101"/>
    <p:sldId id="1588" r:id="rId102"/>
    <p:sldId id="1589" r:id="rId103"/>
    <p:sldId id="1590" r:id="rId104"/>
    <p:sldId id="1771" r:id="rId105"/>
    <p:sldId id="1772" r:id="rId106"/>
    <p:sldId id="1591" r:id="rId107"/>
    <p:sldId id="1592" r:id="rId108"/>
    <p:sldId id="1593" r:id="rId109"/>
    <p:sldId id="1594" r:id="rId110"/>
    <p:sldId id="1595" r:id="rId111"/>
    <p:sldId id="1596" r:id="rId112"/>
    <p:sldId id="1597" r:id="rId113"/>
    <p:sldId id="1598" r:id="rId114"/>
    <p:sldId id="1599" r:id="rId115"/>
    <p:sldId id="1600" r:id="rId116"/>
    <p:sldId id="1628" r:id="rId117"/>
    <p:sldId id="1638" r:id="rId118"/>
    <p:sldId id="1725" r:id="rId119"/>
    <p:sldId id="1726" r:id="rId120"/>
    <p:sldId id="1947" r:id="rId121"/>
    <p:sldId id="1975" r:id="rId122"/>
    <p:sldId id="1976" r:id="rId123"/>
    <p:sldId id="1977" r:id="rId124"/>
    <p:sldId id="2039" r:id="rId125"/>
    <p:sldId id="2060" r:id="rId126"/>
    <p:sldId id="2061" r:id="rId127"/>
    <p:sldId id="2097" r:id="rId128"/>
    <p:sldId id="2103" r:id="rId129"/>
    <p:sldId id="2063" r:id="rId130"/>
    <p:sldId id="2064" r:id="rId131"/>
    <p:sldId id="2065" r:id="rId132"/>
    <p:sldId id="2066" r:id="rId133"/>
    <p:sldId id="2067" r:id="rId134"/>
    <p:sldId id="2068" r:id="rId135"/>
    <p:sldId id="2069" r:id="rId136"/>
    <p:sldId id="2146" r:id="rId137"/>
    <p:sldId id="2147" r:id="rId138"/>
    <p:sldId id="2148" r:id="rId139"/>
    <p:sldId id="2158" r:id="rId140"/>
    <p:sldId id="2159" r:id="rId141"/>
    <p:sldId id="2157" r:id="rId142"/>
    <p:sldId id="2160" r:id="rId143"/>
    <p:sldId id="2216" r:id="rId144"/>
    <p:sldId id="2217" r:id="rId145"/>
    <p:sldId id="2219" r:id="rId146"/>
    <p:sldId id="2238" r:id="rId147"/>
    <p:sldId id="2239" r:id="rId148"/>
    <p:sldId id="2240" r:id="rId149"/>
    <p:sldId id="2242" r:id="rId150"/>
    <p:sldId id="2263" r:id="rId151"/>
    <p:sldId id="2276" r:id="rId152"/>
    <p:sldId id="2277" r:id="rId153"/>
    <p:sldId id="2278" r:id="rId154"/>
    <p:sldId id="2281" r:id="rId155"/>
    <p:sldId id="2282" r:id="rId156"/>
    <p:sldId id="2283" r:id="rId157"/>
    <p:sldId id="2284" r:id="rId158"/>
    <p:sldId id="2318" r:id="rId159"/>
    <p:sldId id="2329" r:id="rId160"/>
    <p:sldId id="2356" r:id="rId161"/>
    <p:sldId id="1701" r:id="rId162"/>
    <p:sldId id="1969" r:id="rId163"/>
    <p:sldId id="2112" r:id="rId164"/>
    <p:sldId id="1965" r:id="rId165"/>
    <p:sldId id="2114" r:id="rId166"/>
    <p:sldId id="1705" r:id="rId167"/>
    <p:sldId id="1706" r:id="rId168"/>
    <p:sldId id="1707" r:id="rId169"/>
    <p:sldId id="2113" r:id="rId170"/>
    <p:sldId id="2037" r:id="rId171"/>
    <p:sldId id="2431" r:id="rId172"/>
    <p:sldId id="2429" r:id="rId173"/>
    <p:sldId id="2436" r:id="rId174"/>
    <p:sldId id="1968" r:id="rId175"/>
    <p:sldId id="2104" r:id="rId176"/>
    <p:sldId id="2317" r:id="rId177"/>
    <p:sldId id="1967" r:id="rId178"/>
    <p:sldId id="2167" r:id="rId179"/>
    <p:sldId id="2351" r:id="rId180"/>
    <p:sldId id="2333" r:id="rId181"/>
    <p:sldId id="2335" r:id="rId182"/>
    <p:sldId id="2334" r:id="rId183"/>
    <p:sldId id="2352" r:id="rId184"/>
    <p:sldId id="2218" r:id="rId185"/>
    <p:sldId id="1945" r:id="rId186"/>
    <p:sldId id="2071" r:id="rId187"/>
    <p:sldId id="2036" r:id="rId188"/>
    <p:sldId id="2323" r:id="rId189"/>
    <p:sldId id="2353" r:id="rId19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61" d="100"/>
          <a:sy n="161" d="100"/>
        </p:scale>
        <p:origin x="213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heme" Target="theme/theme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802.11-22/0613r3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a50fa22468cd0b219dfcda99b91a37a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0612-00-0jtc-minutes-of-virtual-meeting-in-mar-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82.xml.rels><?xml version="1.0" encoding="UTF-8" standalone="yes"?>
<Relationships xmlns="http://schemas.openxmlformats.org/package/2006/relationships"><Relationship Id="rId3" Type="http://schemas.openxmlformats.org/officeDocument/2006/relationships/hyperlink" Target="https://grouper.ieee.org/groups/802/11/Liaisons/2022-01-28-IEEE%20802%20response%20to%20request%20for%20comments%20on%20Deterministic%20Wireless%20Industrial%20Network%20PWI.pdf"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2022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10 May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Tuesday,</a:t>
            </a:r>
            <a:br>
              <a:rPr lang="en-US" dirty="0"/>
            </a:br>
            <a:r>
              <a:rPr lang="en-US" dirty="0"/>
              <a:t>10 May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10 May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Join from the meeting link</a:t>
            </a:r>
          </a:p>
          <a:p>
            <a:pPr marL="360363" lvl="1" indent="-182563" eaLnBrk="0" hangingPunct="0">
              <a:spcBef>
                <a:spcPts val="4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https://ieeesa.webex.com/ieeesa/j.php?MTID=ma50fa22468cd0b219dfcda99b91a37a7</a:t>
            </a:r>
            <a:endParaRPr kumimoji="0" lang="en-AU" sz="1600" i="0" u="none" strike="noStrike" cap="none" normalizeH="0" baseline="0" dirty="0">
              <a:ln>
                <a:noFill/>
              </a:ln>
              <a:effectLst/>
              <a:latin typeface="+mj-lt"/>
            </a:endParaRP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Join by meeting number </a:t>
            </a:r>
          </a:p>
          <a:p>
            <a:pPr marL="360363" lvl="1" indent="-182563" eaLnBrk="0" hangingPunct="0">
              <a:spcBef>
                <a:spcPts val="400"/>
              </a:spcBef>
              <a:buFont typeface="Arial" panose="020B0604020202020204" pitchFamily="34" charset="0"/>
              <a:buChar char="-"/>
            </a:pPr>
            <a:r>
              <a:rPr kumimoji="0" lang="en-AU" sz="1600" i="0" u="none" strike="noStrike" cap="none" normalizeH="0" baseline="0" dirty="0">
                <a:ln>
                  <a:noFill/>
                </a:ln>
                <a:effectLst/>
                <a:latin typeface="+mj-lt"/>
              </a:rPr>
              <a:t>Meeting number: 2346 815 5998 </a:t>
            </a:r>
          </a:p>
          <a:p>
            <a:pPr marL="360363" lvl="1" indent="-182563" eaLnBrk="0" hangingPunct="0">
              <a:spcBef>
                <a:spcPts val="400"/>
              </a:spcBef>
              <a:buFont typeface="Arial" panose="020B0604020202020204" pitchFamily="34" charset="0"/>
              <a:buChar char="-"/>
            </a:pPr>
            <a:r>
              <a:rPr kumimoji="0" lang="en-AU" sz="1600" i="0" u="none" strike="noStrike" cap="none" normalizeH="0" baseline="0" dirty="0">
                <a:ln>
                  <a:noFill/>
                </a:ln>
                <a:effectLst/>
                <a:latin typeface="+mj-lt"/>
              </a:rPr>
              <a:t>Meeting password: wireless</a:t>
            </a: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525"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549"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10 May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18392705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36632216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Mar 2022, as documented in </a:t>
            </a:r>
            <a:r>
              <a:rPr lang="en-AU" i="1" dirty="0">
                <a:solidFill>
                  <a:srgbClr val="FF0000"/>
                </a:solidFill>
                <a:hlinkClick r:id="rId3"/>
              </a:rPr>
              <a:t>11-22-0612-00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11689304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3739555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28463028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167686202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836845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87947344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4268506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4201883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242516791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33676144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770857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165" name="Acrobat Document" showAsIcon="1" r:id="rId3" imgW="914400" imgH="771480" progId="Acrobat.Document.DC">
                  <p:embed/>
                </p:oleObj>
              </mc:Choice>
              <mc:Fallback>
                <p:oleObj name="Acrobat Document" showAsIcon="1" r:id="rId3" imgW="914400" imgH="771480" progId="Acrobat.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422320007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34058752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4006628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02925854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1530012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413894898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77131772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4066224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870478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solidFill>
                  <a:srgbClr val="FF0000"/>
                </a:solidFill>
              </a:rPr>
              <a:t>LS’s after the Mar 2022 plenary?</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57531377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236521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826055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2521768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573"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87490177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16329326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27065229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14556396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420483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5498353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83270670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11479235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70742308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52807937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351483189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73529566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0194864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864344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89 standards through the PSDO adoption process, with 27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496328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89</a:t>
                      </a:r>
                    </a:p>
                  </a:txBody>
                  <a:tcPr>
                    <a:lnT w="12700" cap="flat" cmpd="sng" algn="ctr">
                      <a:solidFill>
                        <a:schemeClr val="tx1"/>
                      </a:solidFill>
                      <a:prstDash val="solid"/>
                      <a:round/>
                      <a:headEnd type="none" w="med" len="med"/>
                      <a:tailEnd type="none" w="med" len="med"/>
                    </a:lnT>
                  </a:tcPr>
                </a:tc>
                <a:tc>
                  <a:txBody>
                    <a:bodyPr/>
                    <a:lstStyle/>
                    <a:p>
                      <a:pPr algn="ctr"/>
                      <a:r>
                        <a:rPr lang="en-AU" b="1" dirty="0"/>
                        <a:t>27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20571891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04982112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22248121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146292715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72944023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80038477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40986"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90960923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99963472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924383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Mar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4477892"/>
              </p:ext>
            </p:extLst>
          </p:nvPr>
        </p:nvGraphicFramePr>
        <p:xfrm>
          <a:off x="761999" y="1712149"/>
          <a:ext cx="7696200" cy="25908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FCBF-DC37-483E-8C08-FE36D5CD4780}"/>
              </a:ext>
            </a:extLst>
          </p:cNvPr>
          <p:cNvSpPr>
            <a:spLocks noGrp="1"/>
          </p:cNvSpPr>
          <p:nvPr>
            <p:ph type="title"/>
          </p:nvPr>
        </p:nvSpPr>
        <p:spPr>
          <a:xfrm>
            <a:off x="685800" y="685800"/>
            <a:ext cx="7772400" cy="1066800"/>
          </a:xfrm>
        </p:spPr>
        <p:txBody>
          <a:bodyPr/>
          <a:lstStyle/>
          <a:p>
            <a:r>
              <a:rPr lang="en-AU" dirty="0"/>
              <a:t>Registration is </a:t>
            </a:r>
            <a:r>
              <a:rPr lang="en-AU" u="sng" dirty="0"/>
              <a:t>not</a:t>
            </a:r>
            <a:r>
              <a:rPr lang="en-AU" dirty="0"/>
              <a:t> required for attendance at the IEEE 802 JTC1 SC meeting in May 2022</a:t>
            </a:r>
          </a:p>
        </p:txBody>
      </p:sp>
      <p:sp>
        <p:nvSpPr>
          <p:cNvPr id="3" name="Content Placeholder 2">
            <a:extLst>
              <a:ext uri="{FF2B5EF4-FFF2-40B4-BE49-F238E27FC236}">
                <a16:creationId xmlns:a16="http://schemas.microsoft.com/office/drawing/2014/main" id="{46A840FA-67B1-404E-8350-872574C9D808}"/>
              </a:ext>
            </a:extLst>
          </p:cNvPr>
          <p:cNvSpPr>
            <a:spLocks noGrp="1"/>
          </p:cNvSpPr>
          <p:nvPr>
            <p:ph idx="1"/>
          </p:nvPr>
        </p:nvSpPr>
        <p:spPr>
          <a:xfrm>
            <a:off x="685800" y="1981200"/>
            <a:ext cx="7772400" cy="4114800"/>
          </a:xfrm>
        </p:spPr>
        <p:txBody>
          <a:bodyPr/>
          <a:lstStyle/>
          <a:p>
            <a:pPr lvl="1"/>
            <a:r>
              <a:rPr lang="en-US" dirty="0"/>
              <a:t>This meeting is not part of the May IEEE 802 wireless session</a:t>
            </a:r>
          </a:p>
          <a:p>
            <a:pPr lvl="1"/>
            <a:r>
              <a:rPr lang="en-US" dirty="0"/>
              <a:t>Therefore, no registration fee is required</a:t>
            </a:r>
          </a:p>
          <a:p>
            <a:pPr lvl="1"/>
            <a:endParaRPr lang="en-AU" dirty="0"/>
          </a:p>
        </p:txBody>
      </p:sp>
      <p:sp>
        <p:nvSpPr>
          <p:cNvPr id="4" name="Footer Placeholder 3">
            <a:extLst>
              <a:ext uri="{FF2B5EF4-FFF2-40B4-BE49-F238E27FC236}">
                <a16:creationId xmlns:a16="http://schemas.microsoft.com/office/drawing/2014/main" id="{D2D8FDDE-195F-457D-BBE7-11DF025D804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4A3CBDF-2357-49E5-A788-0637DDB81B0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13105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714694135"/>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30216939"/>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2120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it-IT" dirty="0"/>
              <a:t>ISO/IEC/IEEE 8802-1BA:2016 and ISO/IEC/IEEE 8802-1BR:2016</a:t>
            </a:r>
            <a:r>
              <a:rPr lang="en-AU" dirty="0"/>
              <a:t> were </a:t>
            </a:r>
            <a:r>
              <a:rPr lang="en-AU" i="1" dirty="0"/>
              <a:t>confirmed</a:t>
            </a:r>
            <a:r>
              <a:rPr lang="en-AU" dirty="0"/>
              <a:t> in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a:t>
            </a:r>
            <a:r>
              <a:rPr lang="en-AU" i="1" dirty="0"/>
              <a:t>confirmed</a:t>
            </a:r>
            <a:r>
              <a:rPr lang="en-AU" dirty="0"/>
              <a:t> on 4 March 2022</a:t>
            </a:r>
          </a:p>
          <a:p>
            <a:pPr lvl="2"/>
            <a:r>
              <a:rPr lang="en-AU" dirty="0"/>
              <a:t>IEEE 802.1BA-Rev was liaised for information in Sep 2021</a:t>
            </a:r>
          </a:p>
          <a:p>
            <a:pPr lvl="2"/>
            <a:r>
              <a:rPr lang="en-AU" dirty="0"/>
              <a:t>(Nov 2021) </a:t>
            </a:r>
            <a:r>
              <a:rPr lang="en-GB" dirty="0"/>
              <a:t>IEEE 802.1BA-Rev will be submitted for formal ratification sometime after its systematic review is completed. </a:t>
            </a:r>
            <a:endParaRPr lang="en-AU" dirty="0"/>
          </a:p>
          <a:p>
            <a:pPr lvl="2"/>
            <a:r>
              <a:rPr lang="en-AU" dirty="0"/>
              <a:t>(Nov 2021) </a:t>
            </a:r>
            <a:r>
              <a:rPr lang="en-GB" dirty="0"/>
              <a:t>Jodi Haasz (IEEE Staff) indicated that it would be courteous to give JTC 1/SC 6 a heads-up on the overlap that will occur</a:t>
            </a:r>
            <a:endParaRPr lang="en-AU" dirty="0"/>
          </a:p>
          <a:p>
            <a:pPr lvl="1"/>
            <a:r>
              <a:rPr lang="it-IT" dirty="0"/>
              <a:t>ISO/IEC/IEEE 8802-1BR:2016</a:t>
            </a:r>
            <a:r>
              <a:rPr lang="en-AU" dirty="0"/>
              <a:t> – </a:t>
            </a:r>
            <a:r>
              <a:rPr lang="en-AU" i="1" dirty="0"/>
              <a:t>confirmed</a:t>
            </a:r>
            <a:r>
              <a:rPr lang="en-AU" dirty="0"/>
              <a:t> on  4 March 2022</a:t>
            </a:r>
          </a:p>
          <a:p>
            <a:pPr lvl="1"/>
            <a:r>
              <a:rPr lang="en-AU" dirty="0"/>
              <a:t>Both has a recommended action of </a:t>
            </a:r>
            <a:r>
              <a:rPr lang="en-AU" i="1" dirty="0"/>
              <a:t>Confirm</a:t>
            </a:r>
            <a:r>
              <a:rPr lang="en-AU" dirty="0"/>
              <a:t> </a:t>
            </a:r>
          </a:p>
          <a:p>
            <a:pPr lvl="2"/>
            <a:r>
              <a:rPr lang="en-AU" i="1" dirty="0"/>
              <a:t>Confirm</a:t>
            </a:r>
            <a:r>
              <a:rPr lang="en-AU" dirty="0"/>
              <a:t> 7</a:t>
            </a:r>
          </a:p>
          <a:p>
            <a:pPr lvl="2"/>
            <a:r>
              <a:rPr lang="en-AU" i="1" dirty="0"/>
              <a:t>Revise</a:t>
            </a:r>
            <a:r>
              <a:rPr lang="en-AU" dirty="0"/>
              <a:t> 1 </a:t>
            </a:r>
          </a:p>
          <a:p>
            <a:pPr lvl="2"/>
            <a:r>
              <a:rPr lang="en-AU" i="1" dirty="0"/>
              <a:t>Abstain (no consensus) </a:t>
            </a:r>
            <a:r>
              <a:rPr lang="en-AU" dirty="0"/>
              <a:t>1 </a:t>
            </a:r>
          </a:p>
          <a:p>
            <a:pPr lvl="2"/>
            <a:r>
              <a:rPr lang="en-AU" dirty="0"/>
              <a:t>Abstain (no expertise) 10 </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3053971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799" y="685800"/>
            <a:ext cx="7858125" cy="1066800"/>
          </a:xfrm>
        </p:spPr>
        <p:txBody>
          <a:bodyPr/>
          <a:lstStyle/>
          <a:p>
            <a:r>
              <a:rPr lang="it-IT" dirty="0"/>
              <a:t>China NB object to security aspects of ISO/IEC/IEEE 8802-1BA:2016 &amp; ISO/IEC/IEEE 8802-1BR:2016 in SR</a:t>
            </a:r>
            <a:endParaRPr lang="en-AU" dirty="0"/>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China objected to security aspects</a:t>
            </a:r>
          </a:p>
          <a:p>
            <a:pPr lvl="1"/>
            <a:r>
              <a:rPr lang="it-IT" dirty="0"/>
              <a:t>ISO/IEC/IEEE 8802-1BA:2016</a:t>
            </a:r>
          </a:p>
          <a:p>
            <a:pPr lvl="2"/>
            <a:r>
              <a:rPr lang="en-AU" b="0" i="1" dirty="0">
                <a:solidFill>
                  <a:srgbClr val="000000"/>
                </a:solidFill>
                <a:effectLst/>
                <a:latin typeface="Arial" panose="020B0604020202020204" pitchFamily="34" charset="0"/>
              </a:rPr>
              <a:t>IEEE 802.1Q and IEEE 802.3.1 are normative references in IEEE 802.1BR. China support the need for an ISO International Standard on the subject but don't support IEEE 802.1Q and IEEE 802.3.1 becoming to ISO International Standard </a:t>
            </a:r>
            <a:r>
              <a:rPr lang="en-AU" b="0" i="1" dirty="0">
                <a:solidFill>
                  <a:srgbClr val="000000"/>
                </a:solidFill>
                <a:effectLst/>
                <a:highlight>
                  <a:srgbClr val="FFFF00"/>
                </a:highlight>
                <a:latin typeface="Arial" panose="020B0604020202020204" pitchFamily="34" charset="0"/>
              </a:rPr>
              <a:t>due to information security issues existing in these standards</a:t>
            </a:r>
            <a:r>
              <a:rPr lang="en-AU" b="0" i="1" dirty="0">
                <a:solidFill>
                  <a:srgbClr val="000000"/>
                </a:solidFill>
                <a:effectLst/>
                <a:latin typeface="Arial" panose="020B0604020202020204" pitchFamily="34" charset="0"/>
              </a:rPr>
              <a:t>. We suggest IEEE 802.1BR to make a revision to address the concerns of China</a:t>
            </a:r>
          </a:p>
          <a:p>
            <a:pPr lvl="1"/>
            <a:r>
              <a:rPr lang="it-IT" dirty="0"/>
              <a:t>ISO/IEC/IEEE 8802-1BR:2016</a:t>
            </a:r>
            <a:endParaRPr lang="en-AU" b="0" i="1" dirty="0">
              <a:solidFill>
                <a:srgbClr val="000000"/>
              </a:solidFill>
              <a:effectLst/>
              <a:latin typeface="Arial" panose="020B0604020202020204" pitchFamily="34" charset="0"/>
            </a:endParaRPr>
          </a:p>
          <a:p>
            <a:pPr lvl="2"/>
            <a:r>
              <a:rPr lang="en-AU" b="0" i="1" dirty="0">
                <a:solidFill>
                  <a:srgbClr val="000000"/>
                </a:solidFill>
                <a:effectLst/>
                <a:latin typeface="Arial" panose="020B0604020202020204" pitchFamily="34" charset="0"/>
              </a:rPr>
              <a:t>IEEE 802.3, IEEE 802.11, IEEE 802.1Q and IEEE 802.1AS are normative references in IEEE 802.1BA. China support the need for an ISO International Standard on the subject but don't support IEEE 802.3、IEEE 802.11、IEEE 802.1Q and IEEE 802.1AS becoming to ISO International Standard </a:t>
            </a:r>
            <a:r>
              <a:rPr lang="en-AU" b="0" i="1" dirty="0">
                <a:solidFill>
                  <a:srgbClr val="000000"/>
                </a:solidFill>
                <a:effectLst/>
                <a:highlight>
                  <a:srgbClr val="FFFF00"/>
                </a:highlight>
                <a:latin typeface="Arial" panose="020B0604020202020204" pitchFamily="34" charset="0"/>
              </a:rPr>
              <a:t>due to information security issues existing in these standards</a:t>
            </a:r>
            <a:r>
              <a:rPr lang="en-AU" b="0" i="1" dirty="0">
                <a:solidFill>
                  <a:srgbClr val="000000"/>
                </a:solidFill>
                <a:effectLst/>
                <a:latin typeface="Arial" panose="020B0604020202020204" pitchFamily="34" charset="0"/>
              </a:rPr>
              <a:t>. We suggest IEEE 802.1BA to make a revision to address the concerns of China.</a:t>
            </a:r>
            <a:endParaRPr lang="en-AU" i="1"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1403590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so with a single recirculation ballot, it will probably be ready for PSDO balloting at the end of the year</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048733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a:t>
            </a:r>
            <a:r>
              <a:rPr lang="en-AU" dirty="0">
                <a:solidFill>
                  <a:srgbClr val="FF0000"/>
                </a:solidFill>
              </a:rPr>
              <a:t>N?????</a:t>
            </a:r>
            <a:r>
              <a:rPr lang="en-AU" dirty="0"/>
              <a:t>)</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2941105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FDIS ballot closes on 26 May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26 May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1898911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34202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has been submitted for 60-day pre-ballot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July 2021 (N17613)</a:t>
            </a:r>
          </a:p>
          <a:p>
            <a:r>
              <a:rPr lang="en-US" dirty="0"/>
              <a:t>60-day</a:t>
            </a:r>
            <a:r>
              <a:rPr lang="en-AU" dirty="0"/>
              <a:t> pre-ballot: </a:t>
            </a:r>
            <a:r>
              <a:rPr lang="en-AU" dirty="0">
                <a:solidFill>
                  <a:schemeClr val="accent6"/>
                </a:solidFill>
              </a:rPr>
              <a:t>waiting</a:t>
            </a:r>
          </a:p>
          <a:p>
            <a:pPr lvl="1"/>
            <a:r>
              <a:rPr lang="en-AU" dirty="0"/>
              <a:t>(May 2022) Submitted for balloting</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546891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a:t>
            </a:r>
            <a:r>
              <a:rPr lang="en-US" dirty="0"/>
              <a:t>60-day</a:t>
            </a:r>
            <a:r>
              <a:rPr lang="en-AU" dirty="0"/>
              <a:t> pre-ballot closes 14 Jun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closes 14 Jun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248122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a:t>
            </a:r>
            <a:r>
              <a:rPr lang="en-US" dirty="0"/>
              <a:t>60-day</a:t>
            </a:r>
            <a:r>
              <a:rPr lang="en-AU" dirty="0"/>
              <a:t> pre-ballot closes 14 Jun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closes 14 Jun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343134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has been submitted for 60-day pre-ballot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chemeClr val="accent2"/>
                </a:solidFill>
              </a:rPr>
              <a:t>waiting</a:t>
            </a:r>
          </a:p>
          <a:p>
            <a:pPr lvl="1"/>
            <a:r>
              <a:rPr lang="en-AU" dirty="0"/>
              <a:t>(May 2022) Submitted for balloting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2390806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has been submitted for 90-day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chemeClr val="accent2"/>
                </a:solidFill>
              </a:rPr>
              <a:t>waiting</a:t>
            </a:r>
          </a:p>
          <a:p>
            <a:pPr lvl="1"/>
            <a:r>
              <a:rPr lang="en-AU" dirty="0"/>
              <a:t>(May 2022) Submitted for balloting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8905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a:t>
            </a:r>
            <a:r>
              <a:rPr lang="en-US" dirty="0"/>
              <a:t>60-day</a:t>
            </a:r>
            <a:r>
              <a:rPr lang="en-AU" dirty="0"/>
              <a:t> pre-ballot is in progress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chemeClr val="accent2"/>
                </a:solidFill>
              </a:rPr>
              <a:t>closes 24 Jun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759266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60-day ballot passed with comments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a:t>
            </a:r>
            <a:r>
              <a:rPr lang="en-AU" dirty="0">
                <a:solidFill>
                  <a:srgbClr val="FF0000"/>
                </a:solidFill>
              </a:rPr>
              <a:t>N?????</a:t>
            </a:r>
            <a:r>
              <a:rPr lang="en-AU" dirty="0"/>
              <a:t>)</a:t>
            </a:r>
          </a:p>
          <a:p>
            <a:pPr lvl="2"/>
            <a:r>
              <a:rPr lang="en-AU" dirty="0"/>
              <a:t>Passed 8/0/11 on need for ISO standard</a:t>
            </a:r>
          </a:p>
          <a:p>
            <a:pPr lvl="2"/>
            <a:r>
              <a:rPr lang="en-AU" dirty="0"/>
              <a:t>Passed 7/1/11 on support for submission to FDIS </a:t>
            </a:r>
          </a:p>
          <a:p>
            <a:pPr lvl="1"/>
            <a:r>
              <a:rPr lang="en-AU" dirty="0"/>
              <a:t>China NB had usual comments that need a response</a:t>
            </a:r>
          </a:p>
          <a:p>
            <a:pPr lvl="2"/>
            <a:r>
              <a:rPr lang="en-AU" dirty="0"/>
              <a:t>(Apr 2022) Karen will put together a response for approval in Jul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593603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IEEE 802.1Acct-2021 is an amendment to IEEE 802.1ACTM-2016 (was added to IEEE Std 802.15.3-2016 by the IEEE Std 802.15.3d-2017 amendment).  </a:t>
            </a:r>
          </a:p>
          <a:p>
            <a:pPr lvl="1"/>
            <a:r>
              <a:rPr lang="en-AU" i="1" dirty="0"/>
              <a:t>China has submitted comments on IEEE 802.1AC-2016 during both 60-day ballot &amp; FDIS ballot to object the references to IEEE 802.11 &amp; IEEE 802.1AE (see 6N15494 and 6N15556). </a:t>
            </a:r>
          </a:p>
          <a:p>
            <a:pPr lvl="1"/>
            <a:r>
              <a:rPr lang="en-AU" i="1" dirty="0"/>
              <a:t>We voted against the fast-track FDIS vote on 802.1AC, but the IEEE was not properly addressed. Therefore, we cannot support the amendment to IEEE 802.1AC as an international standard.</a:t>
            </a:r>
          </a:p>
          <a:p>
            <a:pPr lvl="1"/>
            <a:r>
              <a:rPr lang="en-AU" dirty="0"/>
              <a:t>…</a:t>
            </a:r>
          </a:p>
          <a:p>
            <a:endParaRPr lang="en-AU" dirty="0"/>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195566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a:t>
            </a:r>
          </a:p>
          <a:p>
            <a:pPr lvl="1"/>
            <a:r>
              <a:rPr lang="en-AU" i="1" dirty="0"/>
              <a:t>Up to now, there is no reasonable and appropriate disposition on the security problems in the base standard IEEE 802.1ACTM-2016 and this amendment neither gives solution to the security issues in IEEE 802.1AC-2016. IEEE 802.11 and IEEE 802.1AE are still the normative reference in IEEE 802.1AC-2016 and is used in Clause 7.5, 13.2 etc. </a:t>
            </a:r>
          </a:p>
          <a:p>
            <a:pPr lvl="1"/>
            <a:r>
              <a:rPr lang="en-AU" i="1" dirty="0"/>
              <a:t>Therefore, China cannot support this amendment to be published as an International Standard.</a:t>
            </a:r>
          </a:p>
          <a:p>
            <a:r>
              <a:rPr lang="en-AU" dirty="0"/>
              <a:t>China NB proposed change</a:t>
            </a:r>
          </a:p>
          <a:p>
            <a:pPr lvl="1"/>
            <a:r>
              <a:rPr lang="en-AU" i="1" dirty="0"/>
              <a:t>Please revise the referenced security mechanisms.</a:t>
            </a:r>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66153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1536006"/>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Tree>
    <p:extLst>
      <p:ext uri="{BB962C8B-B14F-4D97-AF65-F5344CB8AC3E}">
        <p14:creationId xmlns:p14="http://schemas.microsoft.com/office/powerpoint/2010/main" val="58850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795304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FDIS ballot </a:t>
            </a:r>
            <a:r>
              <a:rPr lang="en-AU" dirty="0">
                <a:solidFill>
                  <a:schemeClr val="accent2"/>
                </a:solidFill>
              </a:rPr>
              <a:t>closes on 26 May 2022</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507657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FDIS ballot </a:t>
            </a:r>
            <a:r>
              <a:rPr lang="en-AU" dirty="0">
                <a:solidFill>
                  <a:schemeClr val="accent2"/>
                </a:solidFill>
              </a:rPr>
              <a:t>closes on 26 May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2592050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13:2022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99883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closes on 1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1 Sep 2022</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2548732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534085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will be submitted to PSDO in the future</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Haasz suggests waiting to submit the 2022 rollup for balloting until IEEE 802.3cp and the other two are three months into their FDIS ballots. </a:t>
            </a:r>
          </a:p>
          <a:p>
            <a:pPr lvl="2"/>
            <a:r>
              <a:rPr lang="en-AU" dirty="0"/>
              <a:t>The rollup can be submitted for information prior to that</a:t>
            </a:r>
            <a:endParaRPr lang="en-US"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80872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3538538"/>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57</a:t>
            </a:fld>
            <a:endParaRPr lang="en-US"/>
          </a:p>
        </p:txBody>
      </p:sp>
    </p:spTree>
    <p:extLst>
      <p:ext uri="{BB962C8B-B14F-4D97-AF65-F5344CB8AC3E}">
        <p14:creationId xmlns:p14="http://schemas.microsoft.com/office/powerpoint/2010/main" val="34169559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203830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429"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IPR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4850500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3724838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(26 Feb 2022) The IEEE SA President’s letter has now been made available to IEEE 802</a:t>
            </a:r>
          </a:p>
          <a:p>
            <a:pPr lvl="2"/>
            <a:r>
              <a:rPr lang="en-AU" dirty="0"/>
              <a:t>See </a:t>
            </a:r>
            <a:r>
              <a:rPr lang="en-AU" dirty="0">
                <a:hlinkClick r:id="rId2"/>
              </a:rPr>
              <a:t>ec-22-0047-00</a:t>
            </a:r>
            <a:endParaRPr lang="en-AU" dirty="0"/>
          </a:p>
          <a:p>
            <a:pPr lvl="1"/>
            <a:r>
              <a:rPr lang="en-AU" dirty="0"/>
              <a:t>(28 Feb 2022) There is no news so far on resolution of the 802.11ax IPR issue but it is understood that discussions are continuing between IEEE SA &amp; ISO</a:t>
            </a:r>
          </a:p>
          <a:p>
            <a:r>
              <a:rPr lang="en-AU" dirty="0"/>
              <a:t>Latest news (May 2022)</a:t>
            </a:r>
          </a:p>
          <a:p>
            <a:pPr lvl="1"/>
            <a:r>
              <a:rPr lang="en-AU" dirty="0"/>
              <a:t>(10 May 2022) Hoping to hear from IEEE SA President on latest news</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42078063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4475263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probably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passed SB in Nov 2021</a:t>
            </a:r>
          </a:p>
          <a:p>
            <a:pPr lvl="2"/>
            <a:r>
              <a:rPr lang="en-AU" dirty="0" err="1"/>
              <a:t>TGaz</a:t>
            </a:r>
            <a:r>
              <a:rPr lang="en-AU" dirty="0"/>
              <a:t> has recommend liaising in Mar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2640005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194244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25978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45062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21122610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07342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FDIS ballot closes 13 Jun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closes 13 Jun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9098171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33929152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68028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(Mar 2022) </a:t>
            </a:r>
            <a:r>
              <a:rPr lang="en-GB" sz="1800" dirty="0">
                <a:effectLst/>
                <a:latin typeface="Arial" panose="020B0604020202020204" pitchFamily="34" charset="0"/>
                <a:ea typeface="Times New Roman" panose="02020603050405020304" pitchFamily="18" charset="0"/>
              </a:rPr>
              <a:t>Peter Yee will check with the IEEE 802.15 leadership to see if they have anything they would like to submit.</a:t>
            </a:r>
            <a:endParaRPr lang="en-AU" sz="1800" dirty="0">
              <a:effectLst/>
              <a:latin typeface="Times New Roman" panose="02020603050405020304" pitchFamily="18" charset="0"/>
              <a:ea typeface="Times New Roman" panose="02020603050405020304" pitchFamily="18" charset="0"/>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4239839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8068247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6142137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901032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015021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passed but a response is required</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chemeClr val="accent2"/>
                </a:solidFill>
              </a:rPr>
              <a:t>passed but response required</a:t>
            </a:r>
          </a:p>
          <a:p>
            <a:pPr lvl="1"/>
            <a:r>
              <a:rPr lang="en-AU" dirty="0"/>
              <a:t>IEEE 802.22-2019 FDIS ballot passed on 18 Mar 2022 (</a:t>
            </a:r>
            <a:r>
              <a:rPr lang="en-AU" dirty="0">
                <a:solidFill>
                  <a:srgbClr val="FF0000"/>
                </a:solidFill>
              </a:rPr>
              <a:t>N?????</a:t>
            </a:r>
            <a:r>
              <a:rPr lang="en-AU" dirty="0"/>
              <a:t>)</a:t>
            </a:r>
          </a:p>
          <a:p>
            <a:pPr lvl="2"/>
            <a:r>
              <a:rPr lang="en-AU" dirty="0"/>
              <a:t>Passed 9/1/9</a:t>
            </a:r>
          </a:p>
          <a:p>
            <a:pPr lvl="2"/>
            <a:r>
              <a:rPr lang="en-AU" dirty="0"/>
              <a:t>China NB voted no with a repeat of the previous comment</a:t>
            </a:r>
          </a:p>
          <a:p>
            <a:pPr lvl="3"/>
            <a:r>
              <a:rPr lang="en-AU" dirty="0">
                <a:sym typeface="Wingdings" panose="05000000000000000000" pitchFamily="2" charset="2"/>
              </a:rPr>
              <a:t>(May 2022) It is suggested that we respond by referring to </a:t>
            </a:r>
            <a:r>
              <a:rPr lang="en-AU" dirty="0"/>
              <a:t>N17405; Apurva Mody is working on it</a:t>
            </a:r>
            <a:endParaRPr lang="en-US" dirty="0">
              <a:sym typeface="Wingdings" panose="05000000000000000000" pitchFamily="2" charset="2"/>
            </a:endParaRPr>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5510148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virtual plenary meeting in Jul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ISO/IEC JTC1/SC6/WG1</a:t>
            </a:r>
          </a:p>
          <a:p>
            <a:pPr lvl="2"/>
            <a:r>
              <a:rPr lang="en-AU" dirty="0"/>
              <a:t>ISO/IEC JTC1/SC6/AHG1</a:t>
            </a:r>
          </a:p>
          <a:p>
            <a:pPr lvl="2"/>
            <a:r>
              <a:rPr lang="en-AU" dirty="0"/>
              <a:t>ISO/IEC JTC1/SC6/AG1</a:t>
            </a:r>
          </a:p>
          <a:p>
            <a:pPr lvl="2"/>
            <a:r>
              <a:rPr lang="en-AU" dirty="0"/>
              <a:t>ISO/IEC JTC1/SC6/WG7</a:t>
            </a:r>
          </a:p>
          <a:p>
            <a:pPr lvl="2"/>
            <a:r>
              <a:rPr lang="en-AU" dirty="0"/>
              <a:t>ISO/IEC JTC1/SC6/WG10</a:t>
            </a:r>
          </a:p>
          <a:p>
            <a:r>
              <a:rPr lang="en-AU" dirty="0"/>
              <a:t>Dates</a:t>
            </a:r>
          </a:p>
          <a:p>
            <a:pPr lvl="1"/>
            <a:r>
              <a:rPr lang="en-AU" dirty="0"/>
              <a:t>17 Jun-1 Jul Feb 2022</a:t>
            </a:r>
          </a:p>
          <a:p>
            <a:r>
              <a:rPr lang="en-AU" dirty="0"/>
              <a:t>Location</a:t>
            </a:r>
          </a:p>
          <a:p>
            <a:pPr lvl="1"/>
            <a:r>
              <a:rPr lang="en-AU" dirty="0"/>
              <a:t>Virtual (Zoom)</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a:t>…</a:t>
            </a:r>
            <a:endParaRPr lang="en-GB" sz="1800" kern="0" dirty="0">
              <a:solidFill>
                <a:srgbClr val="FF0000"/>
              </a:solidFill>
            </a:endParaRPr>
          </a:p>
        </p:txBody>
      </p:sp>
    </p:spTree>
    <p:extLst>
      <p:ext uri="{BB962C8B-B14F-4D97-AF65-F5344CB8AC3E}">
        <p14:creationId xmlns:p14="http://schemas.microsoft.com/office/powerpoint/2010/main" val="299479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80</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36890"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submission has now proposed an Advisory Group on MCS</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cs typeface="Calibri" panose="020F0502020204030204" pitchFamily="34" charset="0"/>
              </a:rPr>
              <a:t>The mission (with a three year time horizon) is</a:t>
            </a:r>
          </a:p>
          <a:p>
            <a:pPr lvl="2"/>
            <a:r>
              <a:rPr lang="en-AU" i="1" dirty="0"/>
              <a:t>… to study the challenges of MCS schemes, to explore ways to continuously improve MCS efficiencies of communication and network systems, and to find and propose possible standardization opportunities for SC 6</a:t>
            </a:r>
            <a:endParaRPr lang="en-AU" i="1" dirty="0">
              <a:latin typeface="+mj-lt"/>
              <a:cs typeface="Calibri" panose="020F0502020204030204" pitchFamily="34" charset="0"/>
            </a:endParaRPr>
          </a:p>
          <a:p>
            <a:pPr lvl="1"/>
            <a:r>
              <a:rPr lang="en-AU" dirty="0">
                <a:latin typeface="+mj-lt"/>
              </a:rPr>
              <a:t>It is suggested that IEEE 802 observe the activity from afar</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81</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extLst>
              <p:ext uri="{D42A27DB-BD31-4B8C-83A1-F6EECF244321}">
                <p14:modId xmlns:p14="http://schemas.microsoft.com/office/powerpoint/2010/main" val="2216581993"/>
              </p:ext>
            </p:extLst>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spid="_x0000_s37914"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572000"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778421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IEEE 802 responded in Jan 2022 to a PWI on </a:t>
            </a:r>
            <a:r>
              <a:rPr lang="en-AU" i="1" dirty="0"/>
              <a:t>Industrial Wireless Network </a:t>
            </a:r>
            <a:r>
              <a:rPr lang="en-AU" dirty="0"/>
              <a:t>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pPr lvl="1"/>
            <a:r>
              <a:rPr lang="en-AU" dirty="0"/>
              <a:t>PWI on Industrial Wireless Network was proposed by Korea in late 2021</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pPr lvl="1"/>
            <a:r>
              <a:rPr lang="en-AU" dirty="0"/>
              <a:t>In Jan 2022, the IEEE 802.11 WG and IEEE 802 EC approved a LS to SC6/WG1 in relation to the PWI on </a:t>
            </a:r>
            <a:r>
              <a:rPr lang="en-AU" i="1" dirty="0"/>
              <a:t>Industrial Wireless Network </a:t>
            </a:r>
          </a:p>
          <a:p>
            <a:pPr lvl="2"/>
            <a:r>
              <a:rPr lang="en-AU" dirty="0"/>
              <a:t>See </a:t>
            </a:r>
            <a:r>
              <a:rPr lang="en-AU" dirty="0">
                <a:hlinkClick r:id="rId3"/>
              </a:rPr>
              <a:t>final LS</a:t>
            </a:r>
            <a:r>
              <a:rPr lang="en-AU" dirty="0"/>
              <a:t> (N17664)</a:t>
            </a:r>
          </a:p>
          <a:p>
            <a:pPr lvl="2"/>
            <a:endParaRPr lang="en-AU" dirty="0"/>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82</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nvGraphicFramePr>
        <p:xfrm>
          <a:off x="8001000" y="2014847"/>
          <a:ext cx="914400" cy="806450"/>
        </p:xfrm>
        <a:graphic>
          <a:graphicData uri="http://schemas.openxmlformats.org/presentationml/2006/ole">
            <mc:AlternateContent xmlns:mc="http://schemas.openxmlformats.org/markup-compatibility/2006">
              <mc:Choice xmlns:v="urn:schemas-microsoft-com:vml" Requires="v">
                <p:oleObj spid="_x0000_s38938"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266DA775-5DF9-42BF-9D77-EFA2BF0B5843}"/>
                          </a:ext>
                        </a:extLst>
                      </p:cNvPr>
                      <p:cNvPicPr/>
                      <p:nvPr/>
                    </p:nvPicPr>
                    <p:blipFill>
                      <a:blip r:embed="rId5"/>
                      <a:stretch>
                        <a:fillRect/>
                      </a:stretch>
                    </p:blipFill>
                    <p:spPr>
                      <a:xfrm>
                        <a:off x="8001000" y="201484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54C8-39AB-4E85-A4AF-9E2CCBDFCEA9}"/>
              </a:ext>
            </a:extLst>
          </p:cNvPr>
          <p:cNvSpPr>
            <a:spLocks noGrp="1"/>
          </p:cNvSpPr>
          <p:nvPr>
            <p:ph type="title"/>
          </p:nvPr>
        </p:nvSpPr>
        <p:spPr>
          <a:xfrm>
            <a:off x="685800" y="685800"/>
            <a:ext cx="8305800" cy="1066800"/>
          </a:xfrm>
        </p:spPr>
        <p:txBody>
          <a:bodyPr/>
          <a:lstStyle/>
          <a:p>
            <a:r>
              <a:rPr lang="en-AU" dirty="0"/>
              <a:t>There is no further news on the PWI on </a:t>
            </a:r>
            <a:r>
              <a:rPr lang="en-AU" i="1" dirty="0"/>
              <a:t>Industrial Wireless Network </a:t>
            </a:r>
            <a:r>
              <a:rPr lang="en-AU" dirty="0"/>
              <a:t>discussed by SC6/WG1 in Feb 2022</a:t>
            </a:r>
          </a:p>
        </p:txBody>
      </p:sp>
      <p:sp>
        <p:nvSpPr>
          <p:cNvPr id="3" name="Content Placeholder 2">
            <a:extLst>
              <a:ext uri="{FF2B5EF4-FFF2-40B4-BE49-F238E27FC236}">
                <a16:creationId xmlns:a16="http://schemas.microsoft.com/office/drawing/2014/main" id="{8D51EED8-68C4-4B4A-8C4B-F850FB10D908}"/>
              </a:ext>
            </a:extLst>
          </p:cNvPr>
          <p:cNvSpPr>
            <a:spLocks noGrp="1"/>
          </p:cNvSpPr>
          <p:nvPr>
            <p:ph idx="1"/>
          </p:nvPr>
        </p:nvSpPr>
        <p:spPr>
          <a:xfrm>
            <a:off x="685800" y="1600200"/>
            <a:ext cx="7772400" cy="4114800"/>
          </a:xfrm>
        </p:spPr>
        <p:txBody>
          <a:bodyPr/>
          <a:lstStyle/>
          <a:p>
            <a:pPr lvl="1"/>
            <a:r>
              <a:rPr lang="en-AU" dirty="0"/>
              <a:t>The LS was discussed at the SC6/WG1 meeting in Feb 2022</a:t>
            </a:r>
          </a:p>
          <a:p>
            <a:pPr lvl="1"/>
            <a:r>
              <a:rPr lang="en-AU" dirty="0"/>
              <a:t>The Korea NB provided an interim report (WG1 N303)</a:t>
            </a:r>
          </a:p>
          <a:p>
            <a:pPr lvl="2"/>
            <a:r>
              <a:rPr lang="en-AU" dirty="0"/>
              <a:t>Focused on lack of performance of very old versions of Wi-Fi (802.11-2012)</a:t>
            </a:r>
          </a:p>
          <a:p>
            <a:pPr lvl="3"/>
            <a:r>
              <a:rPr lang="en-AU" dirty="0"/>
              <a:t>Asserted MAC reliability at 10</a:t>
            </a:r>
            <a:r>
              <a:rPr lang="en-AU" baseline="30000" dirty="0"/>
              <a:t>-1</a:t>
            </a:r>
            <a:r>
              <a:rPr lang="en-AU" dirty="0"/>
              <a:t>!</a:t>
            </a:r>
          </a:p>
          <a:p>
            <a:pPr lvl="3"/>
            <a:r>
              <a:rPr lang="en-AU" dirty="0"/>
              <a:t>It failed to mention 802.11ax although it did reference 802.11be</a:t>
            </a:r>
          </a:p>
          <a:p>
            <a:pPr lvl="2"/>
            <a:r>
              <a:rPr lang="en-AU" dirty="0"/>
              <a:t>Asserted DWIN MAC latency of &lt;45us, reliability of 10</a:t>
            </a:r>
            <a:r>
              <a:rPr lang="en-AU" baseline="30000" dirty="0"/>
              <a:t>-6</a:t>
            </a:r>
            <a:r>
              <a:rPr lang="en-AU" dirty="0"/>
              <a:t> in unlicensed</a:t>
            </a:r>
          </a:p>
          <a:p>
            <a:pPr lvl="2"/>
            <a:r>
              <a:rPr lang="en-AU" dirty="0"/>
              <a:t>Asserted on DWIN could satisfy </a:t>
            </a:r>
            <a:r>
              <a:rPr lang="en-AU" i="1" dirty="0"/>
              <a:t>Industrial Wireless Network </a:t>
            </a:r>
            <a:r>
              <a:rPr lang="en-AU" dirty="0"/>
              <a:t>needs</a:t>
            </a:r>
          </a:p>
          <a:p>
            <a:pPr lvl="1"/>
            <a:r>
              <a:rPr lang="en-AU" dirty="0"/>
              <a:t>Andrew Myles represented the IEEE 802’s LS to SC6/WG1</a:t>
            </a:r>
          </a:p>
          <a:p>
            <a:pPr lvl="2"/>
            <a:r>
              <a:rPr lang="en-AU" dirty="0"/>
              <a:t>Emphasised the shift to widely available standards </a:t>
            </a:r>
          </a:p>
          <a:p>
            <a:pPr lvl="2"/>
            <a:r>
              <a:rPr lang="en-AU" dirty="0"/>
              <a:t>Suggested a need to understand better the work in IEEE 802 (and 3GPP) because these standards are satisfying needs today</a:t>
            </a:r>
          </a:p>
          <a:p>
            <a:pPr lvl="2"/>
            <a:r>
              <a:rPr lang="en-AU" dirty="0"/>
              <a:t>Suggested work in </a:t>
            </a:r>
            <a:r>
              <a:rPr lang="en-AU" dirty="0" err="1"/>
              <a:t>Avnu</a:t>
            </a:r>
            <a:r>
              <a:rPr lang="en-AU" dirty="0"/>
              <a:t> and WBA also interesting</a:t>
            </a:r>
          </a:p>
          <a:p>
            <a:pPr lvl="1"/>
            <a:r>
              <a:rPr lang="en-AU" dirty="0"/>
              <a:t>Korea NB plan to complete </a:t>
            </a:r>
            <a:r>
              <a:rPr lang="en-AU" b="0" i="1" dirty="0">
                <a:effectLst/>
                <a:latin typeface="Arial" panose="020B0604020202020204" pitchFamily="34" charset="0"/>
              </a:rPr>
              <a:t>Status Report on PWI Deterministic Wireless Industrial Network</a:t>
            </a:r>
            <a:r>
              <a:rPr lang="en-AU" dirty="0"/>
              <a:t> in next few months</a:t>
            </a:r>
          </a:p>
          <a:p>
            <a:pPr lvl="2"/>
            <a:r>
              <a:rPr lang="en-AU" dirty="0"/>
              <a:t>(Apr 2022) No news so far</a:t>
            </a:r>
          </a:p>
          <a:p>
            <a:pPr lvl="2"/>
            <a:endParaRPr lang="en-AU" dirty="0">
              <a:solidFill>
                <a:srgbClr val="FF0000"/>
              </a:solidFill>
            </a:endParaRPr>
          </a:p>
          <a:p>
            <a:pPr lvl="2"/>
            <a:endParaRPr lang="en-AU" dirty="0"/>
          </a:p>
          <a:p>
            <a:pPr lvl="1"/>
            <a:endParaRPr lang="en-AU" dirty="0"/>
          </a:p>
        </p:txBody>
      </p:sp>
      <p:sp>
        <p:nvSpPr>
          <p:cNvPr id="4" name="Footer Placeholder 3">
            <a:extLst>
              <a:ext uri="{FF2B5EF4-FFF2-40B4-BE49-F238E27FC236}">
                <a16:creationId xmlns:a16="http://schemas.microsoft.com/office/drawing/2014/main" id="{B437DE92-8B32-4D36-918F-17E66729A28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04D0CF8-08C5-4EC3-B3FF-2373378BD5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a:p>
        </p:txBody>
      </p:sp>
      <p:graphicFrame>
        <p:nvGraphicFramePr>
          <p:cNvPr id="6" name="Object 5">
            <a:extLst>
              <a:ext uri="{FF2B5EF4-FFF2-40B4-BE49-F238E27FC236}">
                <a16:creationId xmlns:a16="http://schemas.microsoft.com/office/drawing/2014/main" id="{232DBF6C-5946-4001-B36E-2315CC56624C}"/>
              </a:ext>
            </a:extLst>
          </p:cNvPr>
          <p:cNvGraphicFramePr>
            <a:graphicFrameLocks noChangeAspect="1"/>
          </p:cNvGraphicFramePr>
          <p:nvPr/>
        </p:nvGraphicFramePr>
        <p:xfrm>
          <a:off x="8001000" y="2514600"/>
          <a:ext cx="914400" cy="806450"/>
        </p:xfrm>
        <a:graphic>
          <a:graphicData uri="http://schemas.openxmlformats.org/presentationml/2006/ole">
            <mc:AlternateContent xmlns:mc="http://schemas.openxmlformats.org/markup-compatibility/2006">
              <mc:Choice xmlns:v="urn:schemas-microsoft-com:vml" Requires="v">
                <p:oleObj spid="_x0000_s39962"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232DBF6C-5946-4001-B36E-2315CC56624C}"/>
                          </a:ext>
                        </a:extLst>
                      </p:cNvPr>
                      <p:cNvPicPr/>
                      <p:nvPr/>
                    </p:nvPicPr>
                    <p:blipFill>
                      <a:blip r:embed="rId4"/>
                      <a:stretch>
                        <a:fillRect/>
                      </a:stretch>
                    </p:blipFill>
                    <p:spPr>
                      <a:xfrm>
                        <a:off x="800100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021423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is a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is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a:p>
            <a:pPr lvl="1"/>
            <a:r>
              <a:rPr lang="en-AU" dirty="0"/>
              <a:t>The NWIP ballot closed on 25 Mar 2022, and so it is up to the NBs now!</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0010919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Two </a:t>
            </a:r>
            <a:r>
              <a:rPr lang="en-AU" i="1" dirty="0"/>
              <a:t>Wireless LAN Access Control </a:t>
            </a:r>
            <a:r>
              <a:rPr lang="en-AU" dirty="0"/>
              <a:t>proposals were sent to CD ballot, which closed 30 Jan 2022</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42531393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a:t>
            </a:r>
            <a:r>
              <a:rPr lang="en-AU" i="1" dirty="0"/>
              <a:t>Wireless LAN Access Control </a:t>
            </a:r>
            <a:r>
              <a:rPr lang="en-AU" dirty="0"/>
              <a:t>CD ballots passed with one negative vote</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b="0" i="1" dirty="0">
                <a:effectLst/>
                <a:latin typeface="+mj-lt"/>
              </a:rPr>
              <a:t>Do you approve the circulation of the draft as a DIS?</a:t>
            </a:r>
            <a:endParaRPr lang="en-AU" i="1" dirty="0">
              <a:solidFill>
                <a:srgbClr val="000000"/>
              </a:solidFill>
              <a:latin typeface="+mj-lt"/>
            </a:endParaRPr>
          </a:p>
          <a:p>
            <a:pPr lvl="2"/>
            <a:r>
              <a:rPr lang="en-AU" dirty="0">
                <a:solidFill>
                  <a:srgbClr val="000000"/>
                </a:solidFill>
                <a:latin typeface="+mj-lt"/>
              </a:rPr>
              <a:t>Both passed 6/1/12</a:t>
            </a:r>
          </a:p>
          <a:p>
            <a:pPr lvl="3"/>
            <a:r>
              <a:rPr lang="en-AU" dirty="0">
                <a:solidFill>
                  <a:srgbClr val="000000"/>
                </a:solidFill>
                <a:latin typeface="+mj-lt"/>
              </a:rPr>
              <a:t>Yes: </a:t>
            </a:r>
            <a:r>
              <a:rPr lang="en-AU" b="0" i="0" dirty="0">
                <a:effectLst/>
                <a:latin typeface="Arial" panose="020B0604020202020204" pitchFamily="34" charset="0"/>
              </a:rPr>
              <a:t>China, Kazakhstan, South Korea</a:t>
            </a:r>
            <a:r>
              <a:rPr lang="en-AU" dirty="0">
                <a:latin typeface="Arial" panose="020B0604020202020204" pitchFamily="34" charset="0"/>
              </a:rPr>
              <a:t>, </a:t>
            </a:r>
            <a:r>
              <a:rPr lang="en-AU" b="0" i="0" dirty="0">
                <a:effectLst/>
                <a:latin typeface="Arial" panose="020B0604020202020204" pitchFamily="34" charset="0"/>
              </a:rPr>
              <a:t>Russia, Spain, Ukraine</a:t>
            </a:r>
          </a:p>
          <a:p>
            <a:pPr lvl="3"/>
            <a:r>
              <a:rPr lang="en-AU" dirty="0">
                <a:latin typeface="Arial" panose="020B0604020202020204" pitchFamily="34" charset="0"/>
              </a:rPr>
              <a:t>No: US</a:t>
            </a:r>
          </a:p>
          <a:p>
            <a:pPr lvl="2"/>
            <a:r>
              <a:rPr lang="en-AU" dirty="0">
                <a:latin typeface="Arial" panose="020B0604020202020204" pitchFamily="34" charset="0"/>
              </a:rPr>
              <a:t>The US NB comments included:</a:t>
            </a:r>
          </a:p>
          <a:p>
            <a:pPr lvl="3"/>
            <a:r>
              <a:rPr lang="en-AU" dirty="0">
                <a:latin typeface="Arial" panose="020B0604020202020204" pitchFamily="34" charset="0"/>
              </a:rPr>
              <a:t>Minor technical issues</a:t>
            </a:r>
          </a:p>
          <a:p>
            <a:pPr lvl="3"/>
            <a:r>
              <a:rPr lang="en-AU" dirty="0">
                <a:latin typeface="Arial" panose="020B0604020202020204" pitchFamily="34" charset="0"/>
              </a:rPr>
              <a:t>Editorial issues</a:t>
            </a:r>
          </a:p>
          <a:p>
            <a:pPr lvl="3"/>
            <a:r>
              <a:rPr lang="en-AU" dirty="0">
                <a:latin typeface="Arial" panose="020B0604020202020204" pitchFamily="34" charset="0"/>
              </a:rPr>
              <a:t>A copyright issue based on apparent copying of large sections of I</a:t>
            </a:r>
            <a:r>
              <a:rPr lang="en-AU" b="0" i="0" dirty="0">
                <a:effectLst/>
                <a:latin typeface="Arial" panose="020B0604020202020204" pitchFamily="34" charset="0"/>
              </a:rPr>
              <a:t>ETF RFC5415</a:t>
            </a:r>
            <a:endParaRPr lang="en-AU" dirty="0">
              <a:latin typeface="+mj-lt"/>
            </a:endParaRPr>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17902960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2432047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22850212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93124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r>
              <a:rPr lang="en-AU" sz="1600" dirty="0"/>
              <a:t>NB experts in SC6</a:t>
            </a:r>
          </a:p>
          <a:p>
            <a:pPr lvl="1"/>
            <a:r>
              <a:rPr lang="en-AU" sz="1600" dirty="0"/>
              <a:t>&lt;none&gt;</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15941415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37995756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23356313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3233178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3176505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2852344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19693</Words>
  <Application>Microsoft Office PowerPoint</Application>
  <PresentationFormat>On-screen Show (4:3)</PresentationFormat>
  <Paragraphs>2925</Paragraphs>
  <Slides>189</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189</vt:i4>
      </vt:variant>
    </vt:vector>
  </HeadingPairs>
  <TitlesOfParts>
    <vt:vector size="195" baseType="lpstr">
      <vt:lpstr>Arial</vt:lpstr>
      <vt:lpstr>Calibri</vt:lpstr>
      <vt:lpstr>Times New Roman</vt:lpstr>
      <vt:lpstr>802-11-Submission</vt:lpstr>
      <vt:lpstr>Acrobat Document</vt:lpstr>
      <vt:lpstr>Packager Shell Object</vt:lpstr>
      <vt:lpstr>IEEE 802 JTC1 Standing Committee May 2022 agenda virtually</vt:lpstr>
      <vt:lpstr>This document will be used to provide information for any IEEE 802 JTC1 SC meetings in Mar 2022</vt:lpstr>
      <vt:lpstr>Registration is not required for attendance at the IEEE 802 JTC1 SC meeting in May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Tuesday, 10 May 2022</vt:lpstr>
      <vt:lpstr>The IEEE 802 JTC1 SC regular meeting has a high-level list of agenda items to be considered</vt:lpstr>
      <vt:lpstr>The IEEE 802 JTC1 SC will consider approving its agenda</vt:lpstr>
      <vt:lpstr>The IEEE 802 JTC1 SC will consider approval of the minutes of its Mar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89 standards through the PSDO adoption process, with 27 in-process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11 standards in the pipeline for adoption under the PSDO</vt:lpstr>
      <vt:lpstr>IEEE 802.1 WG has a number of regular participants in IEEE 802 JTC1 SC activities</vt:lpstr>
      <vt:lpstr>ISO/IEC/IEEE 8802-1BA:2016 and ISO/IEC/IEEE 8802-1BR:2016 were confirmed in systematic review</vt:lpstr>
      <vt:lpstr>China NB object to security aspects of ISO/IEC/IEEE 8802-1BA:2016 &amp; ISO/IEC/IEEE 8802-1BR:2016 in SR</vt:lpstr>
      <vt:lpstr>IEEE 802.1Q-REV was liaised for information in Sep 2021</vt:lpstr>
      <vt:lpstr>IEEE 802.1X-2020 was published as ISO/IEC/IEEE 8802-1X:2021</vt:lpstr>
      <vt:lpstr>IEEE 802.1CS FDIS ballot closes on 26 May 2022</vt:lpstr>
      <vt:lpstr>IEEE 802.1Qcz was liaised in Aug 2020</vt:lpstr>
      <vt:lpstr>IEEE 802.1ABcu (LLDP YANG Data Model) has been submitted for 60-day pre-ballot</vt:lpstr>
      <vt:lpstr>IEEE 802.1CBdb 60-day pre-ballot closes 14 Jun 2022</vt:lpstr>
      <vt:lpstr>IEEE 802.1CBcv 60-day pre-ballot closes 14 Jun 2022</vt:lpstr>
      <vt:lpstr>IEEE 802.1ABdh has been submitted for 60-day pre-ballot</vt:lpstr>
      <vt:lpstr>IEEE 802.1AS-2020/Cor 1 has been submitted for 90-day FDIS ballot</vt:lpstr>
      <vt:lpstr>IEEE 802.1BA-Rev 60-day pre-ballot is in progress</vt:lpstr>
      <vt:lpstr>IEEE 802.1ACct 60-day ballot passed with comments required</vt:lpstr>
      <vt:lpstr>China NB voted no on 802.1ACct with the usual security related comment</vt:lpstr>
      <vt:lpstr>China NB voted no on 802.1ACct with the usual security related comment</vt:lpstr>
      <vt:lpstr>IEEE 802.3 has 6 standards in the pipeline for adoption under the PSDO process</vt:lpstr>
      <vt:lpstr>IEEE 802.3 WG has a number of regular participants in IEEE 802 JTC1 SC activities</vt:lpstr>
      <vt:lpstr>IEEE 802.3cr FDIS ballot closes on 26 May 2022</vt:lpstr>
      <vt:lpstr>IEEE 802.3cu FDIS ballot closes on 26 May 2022</vt:lpstr>
      <vt:lpstr>IEEE 802.3ct FDIS ballot closes on 2 Sep 2022</vt:lpstr>
      <vt:lpstr>IEEE 802.3cv FDIS ballot closes on 1 Sep 2022</vt:lpstr>
      <vt:lpstr>IEEE 802.3cp FDIS ballot closes on 2 Sep 2022</vt:lpstr>
      <vt:lpstr>IEEE 802.3-REV will be submitted to PSDO in the future</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will probably be liaised soon</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FDIS ballot closes 13 Jun 2022</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FDIS ballot passed but a response is required</vt:lpstr>
      <vt:lpstr>SC6 has scheduled a virtual plenary meeting in Jul 2022</vt:lpstr>
      <vt:lpstr>The LS sent in response to the HK NB submission WG1 N289 was discussed by SC6/WG1 in Feb 2022</vt:lpstr>
      <vt:lpstr>The HK NB submission has now proposed an Advisory Group on MCS</vt:lpstr>
      <vt:lpstr>IEEE 802 responded in Jan 2022 to a PWI on Industrial Wireless Network proposed in SC6/WG1</vt:lpstr>
      <vt:lpstr>There is no further news on the PWI on Industrial Wireless Network discussed by SC6/WG1 in Feb 2022</vt:lpstr>
      <vt:lpstr>There is a proposal in SC6/WG1 for Licensed narrowband in field area network for Smart Grid </vt:lpstr>
      <vt:lpstr>Two Wireless LAN Access Control proposals were sent to CD ballot, which closed 30 Jan 2022</vt:lpstr>
      <vt:lpstr>Both Wireless LAN Access Control CD ballots passed with one negative vote</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2022-05-10T01:47:56Z</dcterms:modified>
</cp:coreProperties>
</file>