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88"/>
  </p:notesMasterIdLst>
  <p:handoutMasterIdLst>
    <p:handoutMasterId r:id="rId189"/>
  </p:handoutMasterIdLst>
  <p:sldIdLst>
    <p:sldId id="269" r:id="rId2"/>
    <p:sldId id="278" r:id="rId3"/>
    <p:sldId id="2544" r:id="rId4"/>
    <p:sldId id="1454" r:id="rId5"/>
    <p:sldId id="2346" r:id="rId6"/>
    <p:sldId id="2347" r:id="rId7"/>
    <p:sldId id="2348" r:id="rId8"/>
    <p:sldId id="2349" r:id="rId9"/>
    <p:sldId id="2350" r:id="rId10"/>
    <p:sldId id="287" r:id="rId11"/>
    <p:sldId id="1620" r:id="rId12"/>
    <p:sldId id="344" r:id="rId13"/>
    <p:sldId id="345" r:id="rId14"/>
    <p:sldId id="1378" r:id="rId15"/>
    <p:sldId id="1423" r:id="rId16"/>
    <p:sldId id="1164" r:id="rId17"/>
    <p:sldId id="1562" r:id="rId18"/>
    <p:sldId id="2073" r:id="rId19"/>
    <p:sldId id="1101" r:id="rId20"/>
    <p:sldId id="1581" r:id="rId21"/>
    <p:sldId id="2279" r:id="rId22"/>
    <p:sldId id="2534" r:id="rId23"/>
    <p:sldId id="2062" r:id="rId24"/>
    <p:sldId id="2280" r:id="rId25"/>
    <p:sldId id="2550" r:id="rId26"/>
    <p:sldId id="1981" r:id="rId27"/>
    <p:sldId id="2074" r:id="rId28"/>
    <p:sldId id="2102" r:id="rId29"/>
    <p:sldId id="2465" r:id="rId30"/>
    <p:sldId id="2107" r:id="rId31"/>
    <p:sldId id="2075" r:id="rId32"/>
    <p:sldId id="2439" r:id="rId33"/>
    <p:sldId id="2292" r:id="rId34"/>
    <p:sldId id="2525" r:id="rId35"/>
    <p:sldId id="2551" r:id="rId36"/>
    <p:sldId id="2331" r:id="rId37"/>
    <p:sldId id="2332" r:id="rId38"/>
    <p:sldId id="2437" r:id="rId39"/>
    <p:sldId id="2438" r:id="rId40"/>
    <p:sldId id="2464" r:id="rId41"/>
    <p:sldId id="2481" r:id="rId42"/>
    <p:sldId id="2482" r:id="rId43"/>
    <p:sldId id="2483" r:id="rId44"/>
    <p:sldId id="2484" r:id="rId45"/>
    <p:sldId id="2485" r:id="rId46"/>
    <p:sldId id="2486" r:id="rId47"/>
    <p:sldId id="2008" r:id="rId48"/>
    <p:sldId id="2291" r:id="rId49"/>
    <p:sldId id="2426" r:id="rId50"/>
    <p:sldId id="2427" r:id="rId51"/>
    <p:sldId id="2460" r:id="rId52"/>
    <p:sldId id="2461" r:id="rId53"/>
    <p:sldId id="2463" r:id="rId54"/>
    <p:sldId id="2552" r:id="rId55"/>
    <p:sldId id="1688" r:id="rId56"/>
    <p:sldId id="2293" r:id="rId57"/>
    <p:sldId id="1708" r:id="rId58"/>
    <p:sldId id="2524" r:id="rId59"/>
    <p:sldId id="2541" r:id="rId60"/>
    <p:sldId id="2548" r:id="rId61"/>
    <p:sldId id="1709" r:id="rId62"/>
    <p:sldId id="1710" r:id="rId63"/>
    <p:sldId id="1790" r:id="rId64"/>
    <p:sldId id="2199" r:id="rId65"/>
    <p:sldId id="2319" r:id="rId66"/>
    <p:sldId id="2320" r:id="rId67"/>
    <p:sldId id="2321" r:id="rId68"/>
    <p:sldId id="2355" r:id="rId69"/>
    <p:sldId id="2354" r:id="rId70"/>
    <p:sldId id="2294" r:id="rId71"/>
    <p:sldId id="2470" r:id="rId72"/>
    <p:sldId id="2466" r:id="rId73"/>
    <p:sldId id="2467" r:id="rId74"/>
    <p:sldId id="1679" r:id="rId75"/>
    <p:sldId id="2336" r:id="rId76"/>
    <p:sldId id="2328" r:id="rId77"/>
    <p:sldId id="2489" r:id="rId78"/>
    <p:sldId id="2556" r:id="rId79"/>
    <p:sldId id="2495" r:id="rId80"/>
    <p:sldId id="2536" r:id="rId81"/>
    <p:sldId id="2553" r:id="rId82"/>
    <p:sldId id="2554" r:id="rId83"/>
    <p:sldId id="2555" r:id="rId84"/>
    <p:sldId id="2324" r:id="rId85"/>
    <p:sldId id="1375" r:id="rId86"/>
    <p:sldId id="1376" r:id="rId87"/>
    <p:sldId id="1400" r:id="rId88"/>
    <p:sldId id="2479" r:id="rId89"/>
    <p:sldId id="2480" r:id="rId90"/>
    <p:sldId id="619" r:id="rId91"/>
    <p:sldId id="621" r:id="rId92"/>
    <p:sldId id="1561" r:id="rId93"/>
    <p:sldId id="1555" r:id="rId94"/>
    <p:sldId id="1601" r:id="rId95"/>
    <p:sldId id="1585" r:id="rId96"/>
    <p:sldId id="1586" r:id="rId97"/>
    <p:sldId id="1587" r:id="rId98"/>
    <p:sldId id="1588" r:id="rId99"/>
    <p:sldId id="1589" r:id="rId100"/>
    <p:sldId id="1590" r:id="rId101"/>
    <p:sldId id="1771" r:id="rId102"/>
    <p:sldId id="1772" r:id="rId103"/>
    <p:sldId id="1591" r:id="rId104"/>
    <p:sldId id="1592" r:id="rId105"/>
    <p:sldId id="1593" r:id="rId106"/>
    <p:sldId id="1594" r:id="rId107"/>
    <p:sldId id="1595" r:id="rId108"/>
    <p:sldId id="1596" r:id="rId109"/>
    <p:sldId id="1597" r:id="rId110"/>
    <p:sldId id="1598" r:id="rId111"/>
    <p:sldId id="1599" r:id="rId112"/>
    <p:sldId id="1600" r:id="rId113"/>
    <p:sldId id="1628" r:id="rId114"/>
    <p:sldId id="1638" r:id="rId115"/>
    <p:sldId id="1725" r:id="rId116"/>
    <p:sldId id="1726" r:id="rId117"/>
    <p:sldId id="1947" r:id="rId118"/>
    <p:sldId id="1975" r:id="rId119"/>
    <p:sldId id="1976" r:id="rId120"/>
    <p:sldId id="1977" r:id="rId121"/>
    <p:sldId id="2039" r:id="rId122"/>
    <p:sldId id="2060" r:id="rId123"/>
    <p:sldId id="2061" r:id="rId124"/>
    <p:sldId id="2097" r:id="rId125"/>
    <p:sldId id="2103" r:id="rId126"/>
    <p:sldId id="2063" r:id="rId127"/>
    <p:sldId id="2064" r:id="rId128"/>
    <p:sldId id="2065" r:id="rId129"/>
    <p:sldId id="2066" r:id="rId130"/>
    <p:sldId id="2067" r:id="rId131"/>
    <p:sldId id="2068" r:id="rId132"/>
    <p:sldId id="2069" r:id="rId133"/>
    <p:sldId id="2146" r:id="rId134"/>
    <p:sldId id="2147" r:id="rId135"/>
    <p:sldId id="2148" r:id="rId136"/>
    <p:sldId id="2158" r:id="rId137"/>
    <p:sldId id="2159" r:id="rId138"/>
    <p:sldId id="2157" r:id="rId139"/>
    <p:sldId id="2160" r:id="rId140"/>
    <p:sldId id="2216" r:id="rId141"/>
    <p:sldId id="2217" r:id="rId142"/>
    <p:sldId id="2219" r:id="rId143"/>
    <p:sldId id="2238" r:id="rId144"/>
    <p:sldId id="2239" r:id="rId145"/>
    <p:sldId id="2240" r:id="rId146"/>
    <p:sldId id="2242" r:id="rId147"/>
    <p:sldId id="2263" r:id="rId148"/>
    <p:sldId id="2276" r:id="rId149"/>
    <p:sldId id="2277" r:id="rId150"/>
    <p:sldId id="2278" r:id="rId151"/>
    <p:sldId id="2281" r:id="rId152"/>
    <p:sldId id="2282" r:id="rId153"/>
    <p:sldId id="2283" r:id="rId154"/>
    <p:sldId id="2284" r:id="rId155"/>
    <p:sldId id="2318" r:id="rId156"/>
    <p:sldId id="2329" r:id="rId157"/>
    <p:sldId id="2356" r:id="rId158"/>
    <p:sldId id="1701" r:id="rId159"/>
    <p:sldId id="1969" r:id="rId160"/>
    <p:sldId id="2112" r:id="rId161"/>
    <p:sldId id="1965" r:id="rId162"/>
    <p:sldId id="2114" r:id="rId163"/>
    <p:sldId id="1705" r:id="rId164"/>
    <p:sldId id="1706" r:id="rId165"/>
    <p:sldId id="1707" r:id="rId166"/>
    <p:sldId id="2113" r:id="rId167"/>
    <p:sldId id="2037" r:id="rId168"/>
    <p:sldId id="2431" r:id="rId169"/>
    <p:sldId id="2429" r:id="rId170"/>
    <p:sldId id="2436" r:id="rId171"/>
    <p:sldId id="1968" r:id="rId172"/>
    <p:sldId id="2104" r:id="rId173"/>
    <p:sldId id="2317" r:id="rId174"/>
    <p:sldId id="1967" r:id="rId175"/>
    <p:sldId id="2167" r:id="rId176"/>
    <p:sldId id="2351" r:id="rId177"/>
    <p:sldId id="2333" r:id="rId178"/>
    <p:sldId id="2335" r:id="rId179"/>
    <p:sldId id="2334" r:id="rId180"/>
    <p:sldId id="2352" r:id="rId181"/>
    <p:sldId id="2218" r:id="rId182"/>
    <p:sldId id="1945" r:id="rId183"/>
    <p:sldId id="2071" r:id="rId184"/>
    <p:sldId id="2036" r:id="rId185"/>
    <p:sldId id="2323" r:id="rId186"/>
    <p:sldId id="2353" r:id="rId187"/>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A661C"/>
    <a:srgbClr val="343434"/>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29" autoAdjust="0"/>
    <p:restoredTop sz="94660" autoAdjust="0"/>
  </p:normalViewPr>
  <p:slideViewPr>
    <p:cSldViewPr>
      <p:cViewPr varScale="1">
        <p:scale>
          <a:sx n="110" d="100"/>
          <a:sy n="110" d="100"/>
        </p:scale>
        <p:origin x="1866" y="10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viewProps" Target="view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theme" Target="theme/theme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tableStyles" Target="tableStyles.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handoutMaster" Target="handoutMasters/handout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0"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10</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90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91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3379"/>
            <a:ext cx="31529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802.11-22/0613r0</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1210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May 2022</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8.wmf"/></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9.wmf"/></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11/dcn/22/11-22-0612-00-0jtc-minutes-of-virtual-meeting-in-mar-2022.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10.emf"/></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QccFDIS-0921-v01.pdf" TargetMode="External"/><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ASFDIS-0921-v01.pdf" TargetMode="External"/><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CMdeFDIS-1121-v02.pdf" TargetMode="External"/><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11.emf"/></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hyperlink" Target="https://www.ieee802.org/1/files/public/docs2022/liaison-SC6CommentResponse1XFDIS-0322.pdf" TargetMode="Externa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58.xml.rels><?xml version="1.0" encoding="UTF-8" standalone="yes"?>
<Relationships xmlns="http://schemas.openxmlformats.org/package/2006/relationships"><Relationship Id="rId3" Type="http://schemas.openxmlformats.org/officeDocument/2006/relationships/hyperlink" Target="https://mentor.ieee.org/802.11/dcn/21/11-21-1400-08-0jtc-response-to-comments-on-802-11ax-in-60-day-ballot.docx" TargetMode="External"/><Relationship Id="rId2" Type="http://schemas.openxmlformats.org/officeDocument/2006/relationships/hyperlink" Target="https://mentor.ieee.org/802.11/dcn/21/11-21-1400-05-0jtc-response-to-comments-on-802-11ax-in-60-day-ballot.docx" TargetMode="Externa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hyperlink" Target="https://mentor.ieee.org/802-ec/dcn/22/ec-22-0047-00-00EC-ieee-sa-response-to-iso-iec-jtc1-on-802-11ax-05nov2021.pdf" TargetMode="Externa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hyperlink" Target="https://mentor.ieee.org/802.11/dcn/21/11-21-1039-03-000m-resolution-of-cnb-fdis-comments.docx" TargetMode="Externa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hyperlink" Target="https://mentor.ieee.org/802.11/dcn/21/11-21-1450-06-0jtc-response-to-n289.docx" TargetMode="Externa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4.emf"/><Relationship Id="rId4" Type="http://schemas.openxmlformats.org/officeDocument/2006/relationships/oleObject" Target="../embeddings/oleObject3.bin"/></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5.emf"/></Relationships>
</file>

<file path=ppt/slides/_rels/slide79.xml.rels><?xml version="1.0" encoding="UTF-8" standalone="yes"?>
<Relationships xmlns="http://schemas.openxmlformats.org/package/2006/relationships"><Relationship Id="rId3" Type="http://schemas.openxmlformats.org/officeDocument/2006/relationships/hyperlink" Target="https://grouper.ieee.org/groups/802/11/Liaisons/2022-01-28-IEEE%20802%20response%20to%20request%20for%20comments%20on%20Deterministic%20Wireless%20Industrial%20Network%20PWI.pdf" TargetMode="External"/><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image" Target="../media/image6.emf"/><Relationship Id="rId4"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7.emf"/></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May 2022 agenda virtually</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6 April 2021</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meet virtually on Tuesday,</a:t>
            </a:r>
            <a:br>
              <a:rPr lang="en-US" dirty="0"/>
            </a:br>
            <a:r>
              <a:rPr lang="en-US" dirty="0"/>
              <a:t>10 May 2022</a:t>
            </a:r>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Virtual</a:t>
            </a:r>
          </a:p>
          <a:p>
            <a:pPr algn="ctr">
              <a:defRPr/>
            </a:pPr>
            <a:r>
              <a:rPr lang="en-US" sz="1600" b="1" dirty="0">
                <a:latin typeface="+mj-lt"/>
              </a:rPr>
              <a:t>Tue, 10 May 2022</a:t>
            </a:r>
            <a:br>
              <a:rPr lang="en-US" sz="1600" b="1" dirty="0">
                <a:latin typeface="+mj-lt"/>
              </a:rPr>
            </a:br>
            <a:r>
              <a:rPr lang="en-US" sz="1600" b="1" dirty="0">
                <a:latin typeface="+mj-lt"/>
              </a:rPr>
              <a:t>@ 4-6 pm ET</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10</a:t>
            </a:fld>
            <a:endParaRPr lang="en-US" dirty="0">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err="1">
                <a:latin typeface="+mj-lt"/>
              </a:rPr>
              <a:t>Webex</a:t>
            </a:r>
            <a:r>
              <a:rPr lang="en-AU" sz="1600" b="1" dirty="0">
                <a:latin typeface="+mj-lt"/>
              </a:rPr>
              <a:t> details</a:t>
            </a:r>
          </a:p>
          <a:p>
            <a:pPr marL="182563" indent="-182563" eaLnBrk="0" hangingPunct="0">
              <a:spcBef>
                <a:spcPts val="800"/>
              </a:spcBef>
              <a:buFont typeface="Arial" panose="020B0604020202020204" pitchFamily="34" charset="0"/>
              <a:buChar char="•"/>
            </a:pPr>
            <a:r>
              <a:rPr kumimoji="0" lang="en-AU" sz="1600" i="0" u="none" strike="noStrike" cap="none" normalizeH="0" baseline="0" dirty="0">
                <a:ln>
                  <a:noFill/>
                </a:ln>
                <a:solidFill>
                  <a:srgbClr val="FF0000"/>
                </a:solidFill>
                <a:effectLst/>
                <a:latin typeface="+mj-lt"/>
              </a:rPr>
              <a:t>TBD</a:t>
            </a:r>
          </a:p>
          <a:p>
            <a:pPr marL="182563" indent="-182563" eaLnBrk="0" hangingPunct="0">
              <a:spcBef>
                <a:spcPts val="800"/>
              </a:spcBef>
              <a:buFont typeface="Arial" panose="020B0604020202020204" pitchFamily="34" charset="0"/>
              <a:buChar char="•"/>
            </a:pPr>
            <a:endParaRPr kumimoji="0" lang="en-AU"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chemeClr val="tx1"/>
              </a:solidFill>
              <a:effectLst/>
              <a:latin typeface="+mj-lt"/>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100</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108</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109</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meeting in Jan 2022</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defRPr/>
            </a:pPr>
            <a:r>
              <a:rPr lang="en-AU" dirty="0"/>
              <a:t>Review SC6 activities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11</a:t>
            </a:fld>
            <a:endParaRPr lang="en-US"/>
          </a:p>
        </p:txBody>
      </p:sp>
    </p:spTree>
    <p:extLst>
      <p:ext uri="{BB962C8B-B14F-4D97-AF65-F5344CB8AC3E}">
        <p14:creationId xmlns:p14="http://schemas.microsoft.com/office/powerpoint/2010/main" val="25442543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802.3.1-2013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16504" name="Packager Shell Object" showAsIcon="1" r:id="rId3" imgW="914400" imgH="771480" progId="Package">
                  <p:embed/>
                </p:oleObj>
              </mc:Choice>
              <mc:Fallback>
                <p:oleObj name="Packager Shell Object" showAsIcon="1" r:id="rId3" imgW="914400" imgH="771480" progId="Package">
                  <p:embed/>
                  <p:pic>
                    <p:nvPicPr>
                      <p:cNvPr id="3" name="Object 2"/>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115</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17528" name="Acrobat Document" showAsIcon="1" r:id="rId3" imgW="914400" imgH="771480" progId="AcroExch.Document.11">
                  <p:embed/>
                </p:oleObj>
              </mc:Choice>
              <mc:Fallback>
                <p:oleObj name="Acrobat Document" showAsIcon="1" r:id="rId3" imgW="914400" imgH="771480" progId="AcroExch.Document.11">
                  <p:embed/>
                  <p:pic>
                    <p:nvPicPr>
                      <p:cNvPr id="2" name="Object 1"/>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teleconference on</a:t>
            </a:r>
            <a:br>
              <a:rPr lang="en-AU" i="1" dirty="0"/>
            </a:br>
            <a:r>
              <a:rPr lang="en-AU" i="1" dirty="0"/>
              <a:t>10 May 2022, as documented on slide 11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124</a:t>
            </a:fld>
            <a:endParaRPr lang="en-US"/>
          </a:p>
        </p:txBody>
      </p:sp>
    </p:spTree>
    <p:extLst>
      <p:ext uri="{BB962C8B-B14F-4D97-AF65-F5344CB8AC3E}">
        <p14:creationId xmlns:p14="http://schemas.microsoft.com/office/powerpoint/2010/main" val="183927055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125</a:t>
            </a:fld>
            <a:endParaRPr lang="en-US"/>
          </a:p>
        </p:txBody>
      </p:sp>
    </p:spTree>
    <p:extLst>
      <p:ext uri="{BB962C8B-B14F-4D97-AF65-F5344CB8AC3E}">
        <p14:creationId xmlns:p14="http://schemas.microsoft.com/office/powerpoint/2010/main" val="366322165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Mar 2022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virtual meeting in Mar 2022, as documented in </a:t>
            </a:r>
            <a:r>
              <a:rPr lang="en-AU" i="1" dirty="0">
                <a:solidFill>
                  <a:srgbClr val="FF0000"/>
                </a:solidFill>
                <a:hlinkClick r:id="rId3"/>
              </a:rPr>
              <a:t>11-22-0612-00</a:t>
            </a:r>
            <a:endParaRPr lang="en-AU" i="1" dirty="0">
              <a:solidFill>
                <a:srgbClr val="FF0000"/>
              </a:solidFill>
            </a:endParaRPr>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13</a:t>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131</a:t>
            </a:fld>
            <a:endParaRPr lang="en-US"/>
          </a:p>
        </p:txBody>
      </p:sp>
    </p:spTree>
    <p:extLst>
      <p:ext uri="{BB962C8B-B14F-4D97-AF65-F5344CB8AC3E}">
        <p14:creationId xmlns:p14="http://schemas.microsoft.com/office/powerpoint/2010/main" val="116893043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132</a:t>
            </a:fld>
            <a:endParaRPr lang="en-US"/>
          </a:p>
        </p:txBody>
      </p:sp>
    </p:spTree>
    <p:extLst>
      <p:ext uri="{BB962C8B-B14F-4D97-AF65-F5344CB8AC3E}">
        <p14:creationId xmlns:p14="http://schemas.microsoft.com/office/powerpoint/2010/main" val="237395555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133</a:t>
            </a:fld>
            <a:endParaRPr lang="en-US"/>
          </a:p>
        </p:txBody>
      </p:sp>
    </p:spTree>
    <p:extLst>
      <p:ext uri="{BB962C8B-B14F-4D97-AF65-F5344CB8AC3E}">
        <p14:creationId xmlns:p14="http://schemas.microsoft.com/office/powerpoint/2010/main" val="228463028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134</a:t>
            </a:fld>
            <a:endParaRPr lang="en-US"/>
          </a:p>
        </p:txBody>
      </p:sp>
    </p:spTree>
    <p:extLst>
      <p:ext uri="{BB962C8B-B14F-4D97-AF65-F5344CB8AC3E}">
        <p14:creationId xmlns:p14="http://schemas.microsoft.com/office/powerpoint/2010/main" val="167686202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136</a:t>
            </a:fld>
            <a:endParaRPr lang="en-US"/>
          </a:p>
        </p:txBody>
      </p:sp>
    </p:spTree>
    <p:extLst>
      <p:ext uri="{BB962C8B-B14F-4D97-AF65-F5344CB8AC3E}">
        <p14:creationId xmlns:p14="http://schemas.microsoft.com/office/powerpoint/2010/main" val="83684516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137</a:t>
            </a:fld>
            <a:endParaRPr lang="en-US"/>
          </a:p>
        </p:txBody>
      </p:sp>
    </p:spTree>
    <p:extLst>
      <p:ext uri="{BB962C8B-B14F-4D97-AF65-F5344CB8AC3E}">
        <p14:creationId xmlns:p14="http://schemas.microsoft.com/office/powerpoint/2010/main" val="287947344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138</a:t>
            </a:fld>
            <a:endParaRPr lang="en-US"/>
          </a:p>
        </p:txBody>
      </p:sp>
    </p:spTree>
    <p:extLst>
      <p:ext uri="{BB962C8B-B14F-4D97-AF65-F5344CB8AC3E}">
        <p14:creationId xmlns:p14="http://schemas.microsoft.com/office/powerpoint/2010/main" val="242685064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139</a:t>
            </a:fld>
            <a:endParaRPr lang="en-US"/>
          </a:p>
        </p:txBody>
      </p:sp>
    </p:spTree>
    <p:extLst>
      <p:ext uri="{BB962C8B-B14F-4D97-AF65-F5344CB8AC3E}">
        <p14:creationId xmlns:p14="http://schemas.microsoft.com/office/powerpoint/2010/main" val="1420188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Nov 2020</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July 2018 &amp; Nov 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14</a:t>
            </a:fld>
            <a:endParaRPr lang="en-US"/>
          </a:p>
        </p:txBody>
      </p:sp>
    </p:spTree>
    <p:extLst>
      <p:ext uri="{BB962C8B-B14F-4D97-AF65-F5344CB8AC3E}">
        <p14:creationId xmlns:p14="http://schemas.microsoft.com/office/powerpoint/2010/main" val="30584093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140</a:t>
            </a:fld>
            <a:endParaRPr lang="en-US"/>
          </a:p>
        </p:txBody>
      </p:sp>
    </p:spTree>
    <p:extLst>
      <p:ext uri="{BB962C8B-B14F-4D97-AF65-F5344CB8AC3E}">
        <p14:creationId xmlns:p14="http://schemas.microsoft.com/office/powerpoint/2010/main" val="242516791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142</a:t>
            </a:fld>
            <a:endParaRPr lang="en-US"/>
          </a:p>
        </p:txBody>
      </p:sp>
    </p:spTree>
    <p:extLst>
      <p:ext uri="{BB962C8B-B14F-4D97-AF65-F5344CB8AC3E}">
        <p14:creationId xmlns:p14="http://schemas.microsoft.com/office/powerpoint/2010/main" val="336761449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143</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146</a:t>
            </a:fld>
            <a:endParaRPr lang="en-US"/>
          </a:p>
        </p:txBody>
      </p:sp>
    </p:spTree>
    <p:extLst>
      <p:ext uri="{BB962C8B-B14F-4D97-AF65-F5344CB8AC3E}">
        <p14:creationId xmlns:p14="http://schemas.microsoft.com/office/powerpoint/2010/main" val="277085799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147</a:t>
            </a:fld>
            <a:endParaRPr lang="en-US"/>
          </a:p>
        </p:txBody>
      </p:sp>
    </p:spTree>
    <p:extLst>
      <p:ext uri="{BB962C8B-B14F-4D97-AF65-F5344CB8AC3E}">
        <p14:creationId xmlns:p14="http://schemas.microsoft.com/office/powerpoint/2010/main" val="422320007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148</a:t>
            </a:fld>
            <a:endParaRPr lang="en-US"/>
          </a:p>
        </p:txBody>
      </p:sp>
    </p:spTree>
    <p:extLst>
      <p:ext uri="{BB962C8B-B14F-4D97-AF65-F5344CB8AC3E}">
        <p14:creationId xmlns:p14="http://schemas.microsoft.com/office/powerpoint/2010/main" val="234058752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149</a:t>
            </a:fld>
            <a:endParaRPr lang="en-US"/>
          </a:p>
        </p:txBody>
      </p:sp>
    </p:spTree>
    <p:extLst>
      <p:ext uri="{BB962C8B-B14F-4D97-AF65-F5344CB8AC3E}">
        <p14:creationId xmlns:p14="http://schemas.microsoft.com/office/powerpoint/2010/main" val="2400662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1479819077"/>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1144" name="Acrobat Document" showAsIcon="1" r:id="rId3" imgW="914400" imgH="771480" progId="Acrobat.Document.DC">
                  <p:embed/>
                </p:oleObj>
              </mc:Choice>
              <mc:Fallback>
                <p:oleObj name="Acrobat Document" showAsIcon="1" r:id="rId3" imgW="914400" imgH="771480" progId="Acrobat.Document.DC">
                  <p:embed/>
                  <p:pic>
                    <p:nvPicPr>
                      <p:cNvPr id="13" name="Object 12"/>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150</a:t>
            </a:fld>
            <a:endParaRPr lang="en-US"/>
          </a:p>
        </p:txBody>
      </p:sp>
    </p:spTree>
    <p:extLst>
      <p:ext uri="{BB962C8B-B14F-4D97-AF65-F5344CB8AC3E}">
        <p14:creationId xmlns:p14="http://schemas.microsoft.com/office/powerpoint/2010/main" val="202925854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152</a:t>
            </a:fld>
            <a:endParaRPr lang="en-US"/>
          </a:p>
        </p:txBody>
      </p:sp>
    </p:spTree>
    <p:extLst>
      <p:ext uri="{BB962C8B-B14F-4D97-AF65-F5344CB8AC3E}">
        <p14:creationId xmlns:p14="http://schemas.microsoft.com/office/powerpoint/2010/main" val="11530012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153</a:t>
            </a:fld>
            <a:endParaRPr lang="en-US"/>
          </a:p>
        </p:txBody>
      </p:sp>
    </p:spTree>
    <p:extLst>
      <p:ext uri="{BB962C8B-B14F-4D97-AF65-F5344CB8AC3E}">
        <p14:creationId xmlns:p14="http://schemas.microsoft.com/office/powerpoint/2010/main" val="413894898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277131772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140662244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1870478364"/>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357531377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158</a:t>
            </a:fld>
            <a:endParaRPr lang="en-US"/>
          </a:p>
        </p:txBody>
      </p:sp>
    </p:spTree>
    <p:extLst>
      <p:ext uri="{BB962C8B-B14F-4D97-AF65-F5344CB8AC3E}">
        <p14:creationId xmlns:p14="http://schemas.microsoft.com/office/powerpoint/2010/main" val="22365210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is published as ISO/IEC/IEEE 8802-1AR </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159</a:t>
            </a:fld>
            <a:endParaRPr lang="en-US"/>
          </a:p>
        </p:txBody>
      </p:sp>
    </p:spTree>
    <p:extLst>
      <p:ext uri="{BB962C8B-B14F-4D97-AF65-F5344CB8AC3E}">
        <p14:creationId xmlns:p14="http://schemas.microsoft.com/office/powerpoint/2010/main" val="482605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solidFill>
                  <a:srgbClr val="FF0000"/>
                </a:solidFill>
              </a:rPr>
              <a:t>LS’s after the Mar 2022 plenary</a:t>
            </a:r>
            <a:endParaRPr lang="en-AU" b="0" i="1" u="none" strike="noStrike" baseline="0" dirty="0">
              <a:solidFill>
                <a:srgbClr val="FF0000"/>
              </a:solidFill>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16</a:t>
            </a:fld>
            <a:endParaRPr lang="en-US"/>
          </a:p>
        </p:txBody>
      </p:sp>
    </p:spTree>
    <p:extLst>
      <p:ext uri="{BB962C8B-B14F-4D97-AF65-F5344CB8AC3E}">
        <p14:creationId xmlns:p14="http://schemas.microsoft.com/office/powerpoint/2010/main" val="254495324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4252176841"/>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graphicFrame>
        <p:nvGraphicFramePr>
          <p:cNvPr id="3" name="Object 2">
            <a:extLst>
              <a:ext uri="{FF2B5EF4-FFF2-40B4-BE49-F238E27FC236}">
                <a16:creationId xmlns:a16="http://schemas.microsoft.com/office/drawing/2014/main" id="{8364D157-CA8E-4DC3-A2DC-FBBC42166849}"/>
              </a:ext>
            </a:extLst>
          </p:cNvPr>
          <p:cNvGraphicFramePr>
            <a:graphicFrameLocks noChangeAspect="1"/>
          </p:cNvGraphicFramePr>
          <p:nvPr/>
        </p:nvGraphicFramePr>
        <p:xfrm>
          <a:off x="5029200" y="5156201"/>
          <a:ext cx="914400" cy="806450"/>
        </p:xfrm>
        <a:graphic>
          <a:graphicData uri="http://schemas.openxmlformats.org/presentationml/2006/ole">
            <mc:AlternateContent xmlns:mc="http://schemas.openxmlformats.org/markup-compatibility/2006">
              <mc:Choice xmlns:v="urn:schemas-microsoft-com:vml" Requires="v">
                <p:oleObj spid="_x0000_s18552" name="Acrobat Document" showAsIcon="1" r:id="rId3" imgW="914597" imgH="806311" progId="AcroExch.Document.DC">
                  <p:embed/>
                </p:oleObj>
              </mc:Choice>
              <mc:Fallback>
                <p:oleObj name="Acrobat Document" showAsIcon="1" r:id="rId3" imgW="914597" imgH="806311" progId="AcroExch.Document.DC">
                  <p:embed/>
                  <p:pic>
                    <p:nvPicPr>
                      <p:cNvPr id="3" name="Object 2">
                        <a:extLst>
                          <a:ext uri="{FF2B5EF4-FFF2-40B4-BE49-F238E27FC236}">
                            <a16:creationId xmlns:a16="http://schemas.microsoft.com/office/drawing/2014/main" id="{8364D157-CA8E-4DC3-A2DC-FBBC42166849}"/>
                          </a:ext>
                        </a:extLst>
                      </p:cNvPr>
                      <p:cNvPicPr/>
                      <p:nvPr/>
                    </p:nvPicPr>
                    <p:blipFill>
                      <a:blip r:embed="rId4"/>
                      <a:stretch>
                        <a:fillRect/>
                      </a:stretch>
                    </p:blipFill>
                    <p:spPr>
                      <a:xfrm>
                        <a:off x="5029200" y="515620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51496279"/>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287490177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3:2020 (802.11aj)</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16329326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4:2020 (802.11ak)</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3270652297"/>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5:2020 (802.11aq)</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214556396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4204837070"/>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254983531"/>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802.1AE-2018/Cor1-2020 was published in Jun 2021</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SC6 for information in January, however we are considering NOT sending 802.1Qcx-2020 for adoption because it will be included in the IEEE 802.1Q-Revision project that is planning to start WG balloting very soon (and is expected to progress quickly). </a:t>
            </a:r>
          </a:p>
          <a:p>
            <a:pPr lvl="2"/>
            <a:r>
              <a:rPr lang="en-AU" i="1" dirty="0"/>
              <a:t>Note: this plan was agreed by Andrew, Jodi, and Karen</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169</a:t>
            </a:fld>
            <a:endParaRPr lang="en-US"/>
          </a:p>
        </p:txBody>
      </p:sp>
    </p:spTree>
    <p:extLst>
      <p:ext uri="{BB962C8B-B14F-4D97-AF65-F5344CB8AC3E}">
        <p14:creationId xmlns:p14="http://schemas.microsoft.com/office/powerpoint/2010/main" val="2832706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7 Mar 2022</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149004287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3114792350"/>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802.1Qcp-2018 was published as </a:t>
            </a:r>
            <a:r>
              <a:rPr lang="en-AU" sz="2400" dirty="0">
                <a:effectLst/>
                <a:latin typeface="+mj-lt"/>
                <a:ea typeface="Calibri" panose="020F0502020204030204" pitchFamily="34" charset="0"/>
              </a:rPr>
              <a:t>ISO/IEC/IEEE 8802-1Q:2020/AMD 2:2021 in Sep 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802.1Qcp-2018 FDIS ballot passed on 29 Jul 2021</a:t>
            </a:r>
          </a:p>
          <a:p>
            <a:pPr lvl="2"/>
            <a:r>
              <a:rPr lang="en-AU" dirty="0"/>
              <a:t>Passed 8/0/10 (N17612)</a:t>
            </a:r>
          </a:p>
          <a:p>
            <a:pPr lvl="1"/>
            <a:r>
              <a:rPr lang="en-AU" dirty="0"/>
              <a:t>Published as </a:t>
            </a:r>
            <a:r>
              <a:rPr lang="en-AU" sz="1800" dirty="0">
                <a:effectLst/>
                <a:latin typeface="+mj-lt"/>
                <a:ea typeface="Calibri" panose="020F0502020204030204" pitchFamily="34" charset="0"/>
              </a:rPr>
              <a:t>ISO/IEC/IEEE 8802-1Q:2020/AMD 2:2021 </a:t>
            </a:r>
            <a:r>
              <a:rPr lang="en-AU" dirty="0">
                <a:effectLst/>
                <a:latin typeface="+mj-lt"/>
                <a:ea typeface="Calibri" panose="020F0502020204030204" pitchFamily="34" charset="0"/>
              </a:rPr>
              <a:t>in Sep 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170742308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a:t>IEEE 802.1Qcy-2019 was published as ISO/IEC/IEEE 8802-1Q:2020/AMD 3:2021 in Sep 2021</a:t>
            </a:r>
          </a:p>
        </p:txBody>
      </p:sp>
      <p:sp>
        <p:nvSpPr>
          <p:cNvPr id="10" name="Content Placeholder 9"/>
          <p:cNvSpPr>
            <a:spLocks noGrp="1"/>
          </p:cNvSpPr>
          <p:nvPr>
            <p:ph idx="1"/>
          </p:nvPr>
        </p:nvSpPr>
        <p:spPr>
          <a:xfrm>
            <a:off x="723900" y="2057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802.1Qcy-2019 FDIS ballot passed on 29 Jul 2021</a:t>
            </a:r>
          </a:p>
          <a:p>
            <a:pPr lvl="2"/>
            <a:r>
              <a:rPr lang="en-AU" dirty="0"/>
              <a:t>Passed 8/0/10 (N17553)</a:t>
            </a:r>
          </a:p>
          <a:p>
            <a:pPr lvl="1"/>
            <a:r>
              <a:rPr lang="en-AU" dirty="0"/>
              <a:t>Published as ISO/IEC/IEEE 8802-1Q:2020/AMD3 </a:t>
            </a:r>
            <a:r>
              <a:rPr lang="en-AU" dirty="0">
                <a:effectLst/>
                <a:latin typeface="+mj-lt"/>
                <a:ea typeface="Calibri" panose="020F0502020204030204" pitchFamily="34" charset="0"/>
              </a:rPr>
              <a:t>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252807937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a:t>
            </a:r>
            <a:r>
              <a:rPr lang="en-AU" dirty="0"/>
              <a:t> was published as ISO/IEC/IEEE 8802-1AX:2021 in Sep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802.1AX was published as ISO/IEC/IEEE 8802-1AX:2021</a:t>
            </a:r>
            <a:r>
              <a:rPr lang="en-AU" dirty="0">
                <a:effectLst/>
                <a:latin typeface="+mj-lt"/>
                <a:ea typeface="Calibri" panose="020F0502020204030204" pitchFamily="34" charset="0"/>
              </a:rPr>
              <a:t> 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3514831894"/>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was published as </a:t>
            </a:r>
            <a:r>
              <a:rPr lang="en-AU" sz="2400" dirty="0">
                <a:effectLst/>
                <a:latin typeface="+mj-lt"/>
                <a:ea typeface="Calibri" panose="020F0502020204030204" pitchFamily="34" charset="0"/>
              </a:rPr>
              <a:t>ISO/IEC/IEEE 8802-1Q:2020/AMD 31:2021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r>
              <a:rPr lang="en-US" dirty="0"/>
              <a:t>60-day</a:t>
            </a:r>
            <a:r>
              <a:rPr lang="en-AU" dirty="0"/>
              <a:t> pre-ballot: </a:t>
            </a:r>
            <a:r>
              <a:rPr lang="en-AU" dirty="0">
                <a:solidFill>
                  <a:srgbClr val="00B050"/>
                </a:solidFill>
              </a:rPr>
              <a:t>passed &amp; response sent</a:t>
            </a:r>
          </a:p>
          <a:p>
            <a:pPr lvl="1"/>
            <a:r>
              <a:rPr lang="en-AU" dirty="0"/>
              <a:t>IEEE 802.1Qcc 60-day ballot passed on 16 July 2020 (N17244)</a:t>
            </a:r>
          </a:p>
          <a:p>
            <a:pPr lvl="2"/>
            <a:r>
              <a:rPr lang="en-AU" dirty="0"/>
              <a:t>Passed 8/0/10 on need for ISO standard</a:t>
            </a:r>
          </a:p>
          <a:p>
            <a:pPr lvl="2"/>
            <a:r>
              <a:rPr lang="en-AU" dirty="0"/>
              <a:t>Passed 6/1/9 on support for submission to FDIS</a:t>
            </a:r>
          </a:p>
          <a:p>
            <a:pPr lvl="2"/>
            <a:r>
              <a:rPr lang="en-AU" dirty="0"/>
              <a:t>China voted “no” with 2 comments, with response sent Oct 2020 (N17443)</a:t>
            </a:r>
          </a:p>
          <a:p>
            <a:r>
              <a:rPr lang="en-AU" dirty="0"/>
              <a:t>FDIS ballot: </a:t>
            </a:r>
            <a:r>
              <a:rPr lang="en-AU" dirty="0">
                <a:solidFill>
                  <a:srgbClr val="00B050"/>
                </a:solidFill>
              </a:rPr>
              <a:t>passed &amp; published &amp; response sent</a:t>
            </a:r>
          </a:p>
          <a:p>
            <a:pPr lvl="1"/>
            <a:r>
              <a:rPr lang="en-AU" dirty="0"/>
              <a:t>IEEE 802.1Qcc FDIS ballot passed on 8 Sep 2021 (N17603)</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(N17662)</a:t>
            </a:r>
            <a:endParaRPr lang="en-US" dirty="0"/>
          </a:p>
          <a:p>
            <a:pPr lvl="1"/>
            <a:r>
              <a:rPr lang="en-AU" dirty="0">
                <a:latin typeface="+mj-lt"/>
              </a:rPr>
              <a:t>Published as </a:t>
            </a:r>
            <a:r>
              <a:rPr lang="en-AU" sz="1800" dirty="0">
                <a:effectLst/>
                <a:latin typeface="+mj-lt"/>
                <a:ea typeface="Calibri" panose="020F0502020204030204" pitchFamily="34" charset="0"/>
              </a:rPr>
              <a:t>ISO/IEC/IEEE 8802-1Q:2020/AMD 31:2021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735295661"/>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published as ISO/IEC/IEEE 8802-1AS:2021</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802.1AS-Rev FDIS ballot passed on 16 Sept 2021</a:t>
            </a:r>
          </a:p>
          <a:p>
            <a:pPr lvl="2"/>
            <a:r>
              <a:rPr lang="en-AU" dirty="0"/>
              <a:t>Passed 8/1/10, with usual security comment from China NB (N17611)</a:t>
            </a:r>
          </a:p>
          <a:p>
            <a:pPr lvl="2"/>
            <a:r>
              <a:rPr lang="en-AU" dirty="0"/>
              <a:t>802.1 WG sent </a:t>
            </a:r>
            <a:r>
              <a:rPr lang="en-AU" dirty="0">
                <a:solidFill>
                  <a:schemeClr val="accent6"/>
                </a:solidFill>
                <a:hlinkClick r:id="rId2">
                  <a:extLst>
                    <a:ext uri="{A12FA001-AC4F-418D-AE19-62706E023703}">
                      <ahyp:hlinkClr xmlns:ahyp="http://schemas.microsoft.com/office/drawing/2018/hyperlinkcolor" val="tx"/>
                    </a:ext>
                  </a:extLst>
                </a:hlinkClick>
              </a:rPr>
              <a:t>responses</a:t>
            </a:r>
            <a:r>
              <a:rPr lang="en-AU" dirty="0"/>
              <a:t> in Jan 2022 (N17663)</a:t>
            </a:r>
          </a:p>
          <a:p>
            <a:pPr lvl="1"/>
            <a:r>
              <a:rPr lang="en-AU" dirty="0"/>
              <a:t>Published as ISO/IEC/IEEE 8802-1AS:2021</a:t>
            </a:r>
          </a:p>
          <a:p>
            <a:pPr lvl="1"/>
            <a:endParaRPr lang="en-AU" sz="1800" dirty="0">
              <a:effectLst/>
              <a:latin typeface="+mj-lt"/>
              <a:ea typeface="Calibri" panose="020F0502020204030204" pitchFamily="34" charset="0"/>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spTree>
    <p:extLst>
      <p:ext uri="{BB962C8B-B14F-4D97-AF65-F5344CB8AC3E}">
        <p14:creationId xmlns:p14="http://schemas.microsoft.com/office/powerpoint/2010/main" val="4019486445"/>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a:t>
            </a:r>
            <a:r>
              <a:rPr lang="en-AU" dirty="0">
                <a:solidFill>
                  <a:schemeClr val="accent6"/>
                </a:solidFill>
                <a:latin typeface="+mj-lt"/>
              </a:rPr>
              <a:t>published </a:t>
            </a:r>
            <a:r>
              <a:rPr lang="en-US" dirty="0">
                <a:solidFill>
                  <a:schemeClr val="accent6"/>
                </a:solidFill>
                <a:latin typeface="+mj-lt"/>
              </a:rPr>
              <a:t>as ISO/IEC/IEEE 8802-1CM:2019/</a:t>
            </a:r>
            <a:r>
              <a:rPr lang="en-US" dirty="0" err="1">
                <a:solidFill>
                  <a:schemeClr val="accent6"/>
                </a:solidFill>
                <a:latin typeface="+mj-lt"/>
              </a:rPr>
              <a:t>Amd</a:t>
            </a:r>
            <a:r>
              <a:rPr lang="en-US" dirty="0">
                <a:solidFill>
                  <a:schemeClr val="accent6"/>
                </a:solidFill>
                <a:latin typeface="+mj-lt"/>
              </a:rPr>
              <a:t> 1:2021</a:t>
            </a:r>
            <a:endParaRPr lang="en-AU" b="0" dirty="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published &amp; response sent</a:t>
            </a:r>
          </a:p>
          <a:p>
            <a:pPr lvl="1"/>
            <a:r>
              <a:rPr lang="en-AU" dirty="0"/>
              <a:t>802.1CMde FDIS ballot passed on 8 Sep 2021 (N17604)</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(N17661)</a:t>
            </a:r>
            <a:endParaRPr lang="en-US" dirty="0"/>
          </a:p>
          <a:p>
            <a:pPr lvl="1"/>
            <a:r>
              <a:rPr lang="en-AU" dirty="0">
                <a:latin typeface="+mj-lt"/>
              </a:rPr>
              <a:t>Published </a:t>
            </a:r>
            <a:r>
              <a:rPr lang="en-US" dirty="0">
                <a:latin typeface="+mj-lt"/>
              </a:rPr>
              <a:t>as ISO/IEC/IEEE 8802-1CM:2019/</a:t>
            </a:r>
            <a:r>
              <a:rPr lang="en-US" dirty="0" err="1">
                <a:latin typeface="+mj-lt"/>
              </a:rPr>
              <a:t>Amd</a:t>
            </a:r>
            <a:r>
              <a:rPr lang="en-US" dirty="0">
                <a:latin typeface="+mj-lt"/>
              </a:rPr>
              <a:t> 1:2021</a:t>
            </a:r>
            <a:endParaRPr lang="en-AU" dirty="0">
              <a:latin typeface="+mj-lt"/>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spTree>
    <p:extLst>
      <p:ext uri="{BB962C8B-B14F-4D97-AF65-F5344CB8AC3E}">
        <p14:creationId xmlns:p14="http://schemas.microsoft.com/office/powerpoint/2010/main" val="3864344757"/>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802.3cn-2019 was published as </a:t>
            </a:r>
            <a:r>
              <a:rPr lang="en-US" dirty="0"/>
              <a:t>ISO/IEC/IEEE 8802-3:2021/</a:t>
            </a:r>
            <a:r>
              <a:rPr lang="en-US" dirty="0" err="1"/>
              <a:t>Amd</a:t>
            </a:r>
            <a:r>
              <a:rPr lang="en-US" dirty="0"/>
              <a:t> 4:2021</a:t>
            </a:r>
            <a:endParaRPr lang="en-AU" dirty="0"/>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p>
          <a:p>
            <a:pPr lvl="1"/>
            <a:r>
              <a:rPr lang="en-AU" dirty="0"/>
              <a:t>802.</a:t>
            </a:r>
            <a:r>
              <a:rPr lang="en-AU" dirty="0">
                <a:cs typeface="Arial" panose="020B0604020202020204" pitchFamily="34" charset="0"/>
              </a:rPr>
              <a:t>3cn-2019</a:t>
            </a:r>
            <a:r>
              <a:rPr lang="en-AU" dirty="0"/>
              <a:t> FDIS ballot passed on 8 Sep 2021 (N17606)</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US" dirty="0"/>
              <a:t>Published as ISO/IEC/IEEE 8802-3:2021/</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spTree>
    <p:extLst>
      <p:ext uri="{BB962C8B-B14F-4D97-AF65-F5344CB8AC3E}">
        <p14:creationId xmlns:p14="http://schemas.microsoft.com/office/powerpoint/2010/main" val="2205718912"/>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802.3cq-2020 was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6:2021 </a:t>
            </a:r>
            <a:endParaRPr lang="en-AU" dirty="0">
              <a:solidFill>
                <a:schemeClr val="accent6"/>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FDIS ballot passed on 8 Sep 2021 (N17607)</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204982112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802.3cm-2020 was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7:2021 </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FDIS ballot passed on 8 Sep 2021 (N17608)</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179</a:t>
            </a:fld>
            <a:endParaRPr lang="en-US"/>
          </a:p>
        </p:txBody>
      </p:sp>
    </p:spTree>
    <p:extLst>
      <p:ext uri="{BB962C8B-B14F-4D97-AF65-F5344CB8AC3E}">
        <p14:creationId xmlns:p14="http://schemas.microsoft.com/office/powerpoint/2010/main" val="32224812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89 standards through the PSDO adoption process, with 27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04963286"/>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41</a:t>
                      </a:r>
                    </a:p>
                  </a:txBody>
                  <a:tcPr/>
                </a:tc>
                <a:tc>
                  <a:txBody>
                    <a:bodyPr/>
                    <a:lstStyle/>
                    <a:p>
                      <a:pPr algn="ctr"/>
                      <a:r>
                        <a:rPr lang="en-AU" dirty="0"/>
                        <a:t>11</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27</a:t>
                      </a:r>
                    </a:p>
                  </a:txBody>
                  <a:tcPr/>
                </a:tc>
                <a:tc>
                  <a:txBody>
                    <a:bodyPr/>
                    <a:lstStyle/>
                    <a:p>
                      <a:pPr algn="ctr"/>
                      <a:r>
                        <a:rPr lang="en-AU" dirty="0"/>
                        <a:t>6</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89</a:t>
                      </a:r>
                    </a:p>
                  </a:txBody>
                  <a:tcPr>
                    <a:lnT w="12700" cap="flat" cmpd="sng" algn="ctr">
                      <a:solidFill>
                        <a:schemeClr val="tx1"/>
                      </a:solidFill>
                      <a:prstDash val="solid"/>
                      <a:round/>
                      <a:headEnd type="none" w="med" len="med"/>
                      <a:tailEnd type="none" w="med" len="med"/>
                    </a:lnT>
                  </a:tcPr>
                </a:tc>
                <a:tc>
                  <a:txBody>
                    <a:bodyPr/>
                    <a:lstStyle/>
                    <a:p>
                      <a:pPr algn="ctr"/>
                      <a:r>
                        <a:rPr lang="en-AU" b="1" dirty="0"/>
                        <a:t>27</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7692153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802.3ch-2020 is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8:2021 </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FDIS ballot passed on 8 Sep 2021 (N17605)</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180</a:t>
            </a:fld>
            <a:endParaRPr lang="en-US"/>
          </a:p>
        </p:txBody>
      </p:sp>
    </p:spTree>
    <p:extLst>
      <p:ext uri="{BB962C8B-B14F-4D97-AF65-F5344CB8AC3E}">
        <p14:creationId xmlns:p14="http://schemas.microsoft.com/office/powerpoint/2010/main" val="1462927155"/>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802.3.2-2019 </a:t>
            </a:r>
            <a:r>
              <a:rPr lang="en-AU" dirty="0">
                <a:solidFill>
                  <a:schemeClr val="accent6"/>
                </a:solidFill>
              </a:rPr>
              <a:t>was published as </a:t>
            </a:r>
            <a:r>
              <a:rPr lang="en-US" dirty="0">
                <a:solidFill>
                  <a:schemeClr val="accent6"/>
                </a:solidFill>
              </a:rPr>
              <a:t>ISO/IEC/IEEE 8802-3-2:2021:2021 </a:t>
            </a: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rgbClr val="00B050"/>
                </a:solidFill>
              </a:rPr>
              <a:t>passed, response sent &amp; published</a:t>
            </a:r>
            <a:r>
              <a:rPr lang="en-AU" dirty="0"/>
              <a:t> </a:t>
            </a:r>
            <a:endParaRPr lang="en-AU" dirty="0">
              <a:solidFill>
                <a:schemeClr val="accent2"/>
              </a:solidFill>
            </a:endParaRPr>
          </a:p>
          <a:p>
            <a:pPr lvl="1"/>
            <a:r>
              <a:rPr lang="en-AU" dirty="0"/>
              <a:t>802.</a:t>
            </a:r>
            <a:r>
              <a:rPr lang="en-AU" dirty="0">
                <a:cs typeface="Arial" panose="020B0604020202020204" pitchFamily="34" charset="0"/>
              </a:rPr>
              <a:t>3.2-2019 </a:t>
            </a:r>
            <a:r>
              <a:rPr lang="en-AU" dirty="0"/>
              <a:t>FDIS ballot passed on 8 Sep 2021 (N17644)</a:t>
            </a:r>
          </a:p>
          <a:p>
            <a:pPr lvl="2"/>
            <a:r>
              <a:rPr lang="en-AU" dirty="0"/>
              <a:t>Passed 8/0/11</a:t>
            </a:r>
          </a:p>
          <a:p>
            <a:pPr lvl="2"/>
            <a:r>
              <a:rPr lang="en-AU" dirty="0"/>
              <a:t>China NB voted yes, but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as ISO/IEC/IEEE 8802-3-2:2021</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181</a:t>
            </a:fld>
            <a:endParaRPr lang="en-US"/>
          </a:p>
        </p:txBody>
      </p:sp>
    </p:spTree>
    <p:extLst>
      <p:ext uri="{BB962C8B-B14F-4D97-AF65-F5344CB8AC3E}">
        <p14:creationId xmlns:p14="http://schemas.microsoft.com/office/powerpoint/2010/main" val="272944023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802.3cb-2018 is published as </a:t>
            </a:r>
            <a:r>
              <a:rPr lang="en-US" dirty="0"/>
              <a:t>ISO/IEC/IEEE 8802-3:2021/</a:t>
            </a:r>
            <a:r>
              <a:rPr lang="en-US" dirty="0" err="1"/>
              <a:t>Amd</a:t>
            </a:r>
            <a:r>
              <a:rPr lang="en-US" dirty="0"/>
              <a:t> 1:2021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published &amp; response sent</a:t>
            </a:r>
          </a:p>
          <a:p>
            <a:pPr lvl="1"/>
            <a:r>
              <a:rPr lang="en-AU" dirty="0"/>
              <a:t>IEEE 802.3cb-2018 FDIS ballot passed on 11 Nov 2021 (N17638)</a:t>
            </a:r>
          </a:p>
          <a:p>
            <a:pPr lvl="2"/>
            <a:r>
              <a:rPr lang="en-AU" dirty="0"/>
              <a:t>Passed 8/1/10</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1:2021</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182</a:t>
            </a:fld>
            <a:endParaRPr lang="en-US"/>
          </a:p>
        </p:txBody>
      </p:sp>
    </p:spTree>
    <p:extLst>
      <p:ext uri="{BB962C8B-B14F-4D97-AF65-F5344CB8AC3E}">
        <p14:creationId xmlns:p14="http://schemas.microsoft.com/office/powerpoint/2010/main" val="2800384772"/>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t>IEEE 802.3bt-2018 is published as </a:t>
            </a:r>
            <a:r>
              <a:rPr lang="en-US" dirty="0"/>
              <a:t>ISO/IEC/IEEE 8802-3:2021/</a:t>
            </a:r>
            <a:r>
              <a:rPr lang="en-US" dirty="0" err="1"/>
              <a:t>Amd</a:t>
            </a:r>
            <a:r>
              <a:rPr lang="en-US" dirty="0"/>
              <a:t> 2:2021</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802.3bt-2018 FDIS ballot passed on 11 Nov 2021 (N17639)</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2:2021</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183</a:t>
            </a:fld>
            <a:endParaRPr lang="en-US"/>
          </a:p>
        </p:txBody>
      </p:sp>
      <p:graphicFrame>
        <p:nvGraphicFramePr>
          <p:cNvPr id="2" name="Object 1">
            <a:extLst>
              <a:ext uri="{FF2B5EF4-FFF2-40B4-BE49-F238E27FC236}">
                <a16:creationId xmlns:a16="http://schemas.microsoft.com/office/drawing/2014/main" id="{58B55BFA-AC91-47CB-B5B2-D213D175D886}"/>
              </a:ext>
            </a:extLst>
          </p:cNvPr>
          <p:cNvGraphicFramePr>
            <a:graphicFrameLocks noChangeAspect="1"/>
          </p:cNvGraphicFramePr>
          <p:nvPr/>
        </p:nvGraphicFramePr>
        <p:xfrm>
          <a:off x="7543800" y="4800600"/>
          <a:ext cx="914400" cy="806450"/>
        </p:xfrm>
        <a:graphic>
          <a:graphicData uri="http://schemas.openxmlformats.org/presentationml/2006/ole">
            <mc:AlternateContent xmlns:mc="http://schemas.openxmlformats.org/markup-compatibility/2006">
              <mc:Choice xmlns:v="urn:schemas-microsoft-com:vml" Requires="v">
                <p:oleObj spid="_x0000_s40965" name="Acrobat Document" showAsIcon="1" r:id="rId3" imgW="914597" imgH="806311" progId="Acrobat.Document.DC">
                  <p:embed/>
                </p:oleObj>
              </mc:Choice>
              <mc:Fallback>
                <p:oleObj name="Acrobat Document" showAsIcon="1" r:id="rId3" imgW="914597" imgH="806311" progId="Acrobat.Document.DC">
                  <p:embed/>
                  <p:pic>
                    <p:nvPicPr>
                      <p:cNvPr id="2" name="Object 1">
                        <a:extLst>
                          <a:ext uri="{FF2B5EF4-FFF2-40B4-BE49-F238E27FC236}">
                            <a16:creationId xmlns:a16="http://schemas.microsoft.com/office/drawing/2014/main" id="{58B55BFA-AC91-47CB-B5B2-D213D175D886}"/>
                          </a:ext>
                        </a:extLst>
                      </p:cNvPr>
                      <p:cNvPicPr/>
                      <p:nvPr/>
                    </p:nvPicPr>
                    <p:blipFill>
                      <a:blip r:embed="rId4"/>
                      <a:stretch>
                        <a:fillRect/>
                      </a:stretch>
                    </p:blipFill>
                    <p:spPr>
                      <a:xfrm>
                        <a:off x="7543800" y="4800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054734426"/>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t>IEEE 802.3cd-2018 is published as </a:t>
            </a:r>
            <a:r>
              <a:rPr lang="en-US" dirty="0"/>
              <a:t>ISO/IEC/IEEE 8802-3:2021/</a:t>
            </a:r>
            <a:r>
              <a:rPr lang="en-US" dirty="0" err="1"/>
              <a:t>Amd</a:t>
            </a:r>
            <a:r>
              <a:rPr lang="en-US" dirty="0"/>
              <a:t> 3:2021</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802.3cd-2018 FDIS ballot passed on 11 Nov 2021 (N17640)</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3:2021</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184</a:t>
            </a:fld>
            <a:endParaRPr lang="en-US"/>
          </a:p>
        </p:txBody>
      </p:sp>
    </p:spTree>
    <p:extLst>
      <p:ext uri="{BB962C8B-B14F-4D97-AF65-F5344CB8AC3E}">
        <p14:creationId xmlns:p14="http://schemas.microsoft.com/office/powerpoint/2010/main" val="3909609232"/>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802.3cg-2019 is published as </a:t>
            </a:r>
            <a:r>
              <a:rPr lang="en-US" dirty="0"/>
              <a:t>ISO/IEC/IEEE 8802-3:2021/</a:t>
            </a:r>
            <a:r>
              <a:rPr lang="en-US" dirty="0" err="1"/>
              <a:t>Amd</a:t>
            </a:r>
            <a:r>
              <a:rPr lang="en-US" dirty="0"/>
              <a:t> 5:2021</a:t>
            </a:r>
            <a:endParaRPr lang="en-AU" dirty="0"/>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802.3cg-2019 FDIS ballot passed on 17 Nov 2021 (N17641)</a:t>
            </a:r>
          </a:p>
          <a:p>
            <a:pPr lvl="2"/>
            <a:r>
              <a:rPr lang="en-AU" dirty="0"/>
              <a:t>Passed 10/1/11</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5:2021</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185</a:t>
            </a:fld>
            <a:endParaRPr lang="en-US"/>
          </a:p>
        </p:txBody>
      </p:sp>
    </p:spTree>
    <p:extLst>
      <p:ext uri="{BB962C8B-B14F-4D97-AF65-F5344CB8AC3E}">
        <p14:creationId xmlns:p14="http://schemas.microsoft.com/office/powerpoint/2010/main" val="3999634722"/>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solidFill>
                  <a:schemeClr val="accent6"/>
                </a:solidFill>
              </a:rPr>
              <a:t>IEEE 802.3ca-2020 is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9:2021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FDIS ballot passed on 17 Nov 2021 (N17642)</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9:2021</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186</a:t>
            </a:fld>
            <a:endParaRPr lang="en-US"/>
          </a:p>
        </p:txBody>
      </p:sp>
    </p:spTree>
    <p:extLst>
      <p:ext uri="{BB962C8B-B14F-4D97-AF65-F5344CB8AC3E}">
        <p14:creationId xmlns:p14="http://schemas.microsoft.com/office/powerpoint/2010/main" val="29243832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41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Mar 2022</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41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41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47214208"/>
              </p:ext>
            </p:extLst>
          </p:nvPr>
        </p:nvGraphicFramePr>
        <p:xfrm>
          <a:off x="761999" y="1712149"/>
          <a:ext cx="7696200" cy="42672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Nov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a:t>
                      </a:r>
                      <a:r>
                        <a:rPr lang="en-AU" sz="1600" dirty="0">
                          <a:cs typeface="Arial" panose="020B0604020202020204" pitchFamily="34" charset="0"/>
                        </a:rPr>
                        <a:t>1Xck</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41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52369482"/>
              </p:ext>
            </p:extLst>
          </p:nvPr>
        </p:nvGraphicFramePr>
        <p:xfrm>
          <a:off x="761999" y="1712149"/>
          <a:ext cx="7696200" cy="29260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802.1Qcp</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802.1Qcy</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802.1AX-REV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802.1Qcc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24538561"/>
                  </a:ext>
                </a:extLst>
              </a:tr>
              <a:tr h="291598">
                <a:tc>
                  <a:txBody>
                    <a:bodyPr/>
                    <a:lstStyle/>
                    <a:p>
                      <a:r>
                        <a:rPr lang="en-AU" sz="1600" dirty="0">
                          <a:latin typeface="+mj-lt"/>
                          <a:cs typeface="Arial" panose="020B0604020202020204" pitchFamily="34" charset="0"/>
                        </a:rPr>
                        <a:t>802.1AS-Rev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450190964"/>
                  </a:ext>
                </a:extLst>
              </a:tr>
              <a:tr h="291598">
                <a:tc>
                  <a:txBody>
                    <a:bodyPr/>
                    <a:lstStyle/>
                    <a:p>
                      <a:r>
                        <a:rPr lang="en-AU" sz="1600" dirty="0">
                          <a:latin typeface="+mj-lt"/>
                          <a:cs typeface="Arial" panose="020B0604020202020204" pitchFamily="34" charset="0"/>
                        </a:rPr>
                        <a:t>802.1CMde</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Jan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0270520"/>
                  </a:ext>
                </a:extLst>
              </a:tr>
              <a:tr h="291598">
                <a:tc>
                  <a:txBody>
                    <a:bodyPr/>
                    <a:lstStyle/>
                    <a:p>
                      <a:endParaRPr lang="en-AU" sz="1600" dirty="0">
                        <a:latin typeface="+mj-lt"/>
                        <a:cs typeface="Arial" panose="020B0604020202020204" pitchFamily="34" charset="0"/>
                      </a:endParaRP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extLst>
                  <a:ext uri="{0D108BD9-81ED-4DB2-BD59-A6C34878D82A}">
                    <a16:rowId xmlns:a16="http://schemas.microsoft.com/office/drawing/2014/main" val="1117218263"/>
                  </a:ext>
                </a:extLst>
              </a:tr>
            </a:tbl>
          </a:graphicData>
        </a:graphic>
      </p:graphicFrame>
    </p:spTree>
    <p:extLst>
      <p:ext uri="{BB962C8B-B14F-4D97-AF65-F5344CB8AC3E}">
        <p14:creationId xmlns:p14="http://schemas.microsoft.com/office/powerpoint/2010/main" val="3231863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27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27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21922865"/>
              </p:ext>
            </p:extLst>
          </p:nvPr>
        </p:nvGraphicFramePr>
        <p:xfrm>
          <a:off x="761999" y="1828800"/>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dirty="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r h="351837">
                <a:tc>
                  <a:txBody>
                    <a:bodyPr/>
                    <a:lstStyle/>
                    <a:p>
                      <a:r>
                        <a:rPr lang="en-AU" sz="1600" b="0" dirty="0">
                          <a:latin typeface="+mj-lt"/>
                          <a:cs typeface="Arial" panose="020B0604020202020204" pitchFamily="34" charset="0"/>
                        </a:rPr>
                        <a:t>802.3cn</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3270279083"/>
                  </a:ext>
                </a:extLst>
              </a:tr>
              <a:tr h="351837">
                <a:tc>
                  <a:txBody>
                    <a:bodyPr/>
                    <a:lstStyle/>
                    <a:p>
                      <a:r>
                        <a:rPr lang="en-AU" sz="1600" b="0" dirty="0">
                          <a:latin typeface="+mj-lt"/>
                          <a:cs typeface="Arial" panose="020B0604020202020204" pitchFamily="34" charset="0"/>
                        </a:rPr>
                        <a:t>802.3cq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912777595"/>
                  </a:ext>
                </a:extLst>
              </a:tr>
              <a:tr h="351837">
                <a:tc>
                  <a:txBody>
                    <a:bodyPr/>
                    <a:lstStyle/>
                    <a:p>
                      <a:r>
                        <a:rPr lang="en-AU" sz="1600" b="0" dirty="0">
                          <a:latin typeface="+mj-lt"/>
                          <a:cs typeface="Arial" panose="020B0604020202020204" pitchFamily="34" charset="0"/>
                        </a:rPr>
                        <a:t>802.3cm</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3626079543"/>
                  </a:ext>
                </a:extLst>
              </a:tr>
              <a:tr h="351837">
                <a:tc>
                  <a:txBody>
                    <a:bodyPr/>
                    <a:lstStyle/>
                    <a:p>
                      <a:r>
                        <a:rPr lang="en-AU" sz="1600" b="0" dirty="0">
                          <a:latin typeface="+mj-lt"/>
                          <a:cs typeface="Arial" panose="020B0604020202020204" pitchFamily="34" charset="0"/>
                        </a:rPr>
                        <a:t>802.3ch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1483932104"/>
                  </a:ext>
                </a:extLst>
              </a:tr>
              <a:tr h="351837">
                <a:tc>
                  <a:txBody>
                    <a:bodyPr/>
                    <a:lstStyle/>
                    <a:p>
                      <a:r>
                        <a:rPr lang="en-AU" sz="1600" b="0" dirty="0">
                          <a:latin typeface="+mj-lt"/>
                          <a:cs typeface="Arial" panose="020B0604020202020204" pitchFamily="34" charset="0"/>
                        </a:rPr>
                        <a:t>802.3.2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2021582604"/>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27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67894768"/>
              </p:ext>
            </p:extLst>
          </p:nvPr>
        </p:nvGraphicFramePr>
        <p:xfrm>
          <a:off x="761999" y="1828800"/>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802.3cb</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Apr 19</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802.3cd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0004"/>
                  </a:ext>
                </a:extLst>
              </a:tr>
              <a:tr h="351837">
                <a:tc>
                  <a:txBody>
                    <a:bodyPr/>
                    <a:lstStyle/>
                    <a:p>
                      <a:r>
                        <a:rPr lang="en-GB" sz="1600" b="0" dirty="0">
                          <a:solidFill>
                            <a:schemeClr val="tx1"/>
                          </a:solidFill>
                          <a:latin typeface="+mj-lt"/>
                        </a:rPr>
                        <a:t>802.3cg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748773060"/>
                  </a:ext>
                </a:extLst>
              </a:tr>
              <a:tr h="351837">
                <a:tc>
                  <a:txBody>
                    <a:bodyPr/>
                    <a:lstStyle/>
                    <a:p>
                      <a:r>
                        <a:rPr lang="en-GB" sz="1600" b="0" dirty="0">
                          <a:solidFill>
                            <a:schemeClr val="tx1"/>
                          </a:solidFill>
                          <a:latin typeface="+mj-lt"/>
                        </a:rPr>
                        <a:t>802.3ca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3862746817"/>
                  </a:ext>
                </a:extLst>
              </a:tr>
            </a:tbl>
          </a:graphicData>
        </a:graphic>
      </p:graphicFrame>
    </p:spTree>
    <p:extLst>
      <p:ext uri="{BB962C8B-B14F-4D97-AF65-F5344CB8AC3E}">
        <p14:creationId xmlns:p14="http://schemas.microsoft.com/office/powerpoint/2010/main" val="1681499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47454337"/>
              </p:ext>
            </p:extLst>
          </p:nvPr>
        </p:nvGraphicFramePr>
        <p:xfrm>
          <a:off x="761999" y="1571037"/>
          <a:ext cx="7696200" cy="482976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r h="351837">
                <a:tc>
                  <a:txBody>
                    <a:bodyPr/>
                    <a:lstStyle/>
                    <a:p>
                      <a:r>
                        <a:rPr lang="en-AU" sz="1600" b="0" dirty="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861545519"/>
                  </a:ext>
                </a:extLst>
              </a:tr>
              <a:tr h="351837">
                <a:tc>
                  <a:txBody>
                    <a:bodyPr/>
                    <a:lstStyle/>
                    <a:p>
                      <a:r>
                        <a:rPr lang="en-AU" sz="1600" b="0" dirty="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212728673"/>
                  </a:ext>
                </a:extLst>
              </a:tr>
              <a:tr h="351837">
                <a:tc>
                  <a:txBody>
                    <a:bodyPr/>
                    <a:lstStyle/>
                    <a:p>
                      <a:r>
                        <a:rPr lang="en-AU" sz="1600" b="0" dirty="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80379155"/>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1786702"/>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baseline="0" dirty="0">
                        <a:solidFill>
                          <a:srgbClr val="00B050"/>
                        </a:solidFill>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8FCBF-DC37-483E-8C08-FE36D5CD4780}"/>
              </a:ext>
            </a:extLst>
          </p:cNvPr>
          <p:cNvSpPr>
            <a:spLocks noGrp="1"/>
          </p:cNvSpPr>
          <p:nvPr>
            <p:ph type="title"/>
          </p:nvPr>
        </p:nvSpPr>
        <p:spPr>
          <a:xfrm>
            <a:off x="685800" y="685800"/>
            <a:ext cx="7772400" cy="1066800"/>
          </a:xfrm>
        </p:spPr>
        <p:txBody>
          <a:bodyPr/>
          <a:lstStyle/>
          <a:p>
            <a:r>
              <a:rPr lang="en-AU" dirty="0"/>
              <a:t>Registration is required for attendance at the IEEE 802 JTC1 SC meeting in May 2022</a:t>
            </a:r>
          </a:p>
        </p:txBody>
      </p:sp>
      <p:sp>
        <p:nvSpPr>
          <p:cNvPr id="3" name="Content Placeholder 2">
            <a:extLst>
              <a:ext uri="{FF2B5EF4-FFF2-40B4-BE49-F238E27FC236}">
                <a16:creationId xmlns:a16="http://schemas.microsoft.com/office/drawing/2014/main" id="{46A840FA-67B1-404E-8350-872574C9D808}"/>
              </a:ext>
            </a:extLst>
          </p:cNvPr>
          <p:cNvSpPr>
            <a:spLocks noGrp="1"/>
          </p:cNvSpPr>
          <p:nvPr>
            <p:ph idx="1"/>
          </p:nvPr>
        </p:nvSpPr>
        <p:spPr>
          <a:xfrm>
            <a:off x="685800" y="1981200"/>
            <a:ext cx="7772400" cy="4114800"/>
          </a:xfrm>
        </p:spPr>
        <p:txBody>
          <a:bodyPr/>
          <a:lstStyle/>
          <a:p>
            <a:pPr lvl="1"/>
            <a:r>
              <a:rPr lang="en-US" dirty="0"/>
              <a:t>This meeting is part of the May IEEE 802 plenary session</a:t>
            </a:r>
          </a:p>
          <a:p>
            <a:pPr lvl="1"/>
            <a:r>
              <a:rPr lang="en-US" dirty="0"/>
              <a:t>You must pay the registration fee in order to attend</a:t>
            </a:r>
          </a:p>
          <a:p>
            <a:pPr lvl="1"/>
            <a:r>
              <a:rPr lang="en-US" dirty="0"/>
              <a:t>If you have not already done so, you can register </a:t>
            </a:r>
            <a:r>
              <a:rPr lang="en-US" dirty="0">
                <a:solidFill>
                  <a:srgbClr val="FF0000"/>
                </a:solidFill>
              </a:rPr>
              <a:t>here</a:t>
            </a:r>
            <a:r>
              <a:rPr lang="en-US" dirty="0"/>
              <a:t> or follow the registration link here </a:t>
            </a:r>
            <a:r>
              <a:rPr lang="en-US" dirty="0">
                <a:solidFill>
                  <a:srgbClr val="FF0000"/>
                </a:solidFill>
              </a:rPr>
              <a:t>https://802world.org/plenary/</a:t>
            </a:r>
          </a:p>
          <a:p>
            <a:pPr lvl="1"/>
            <a:r>
              <a:rPr lang="en-US" dirty="0"/>
              <a:t>If you do not intend to register for this session you must leave this meeting and, if you have logged attendance on IMAT, email the 802.11 chair or vice chairs to have your attendance cancelled</a:t>
            </a:r>
          </a:p>
          <a:p>
            <a:pPr lvl="1"/>
            <a:endParaRPr lang="en-AU" dirty="0"/>
          </a:p>
        </p:txBody>
      </p:sp>
      <p:sp>
        <p:nvSpPr>
          <p:cNvPr id="4" name="Footer Placeholder 3">
            <a:extLst>
              <a:ext uri="{FF2B5EF4-FFF2-40B4-BE49-F238E27FC236}">
                <a16:creationId xmlns:a16="http://schemas.microsoft.com/office/drawing/2014/main" id="{D2D8FDDE-195F-457D-BBE7-11DF025D804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4A3CBDF-2357-49E5-A788-0637DDB81B00}"/>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1310500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11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32</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692307068"/>
              </p:ext>
            </p:extLst>
          </p:nvPr>
        </p:nvGraphicFramePr>
        <p:xfrm>
          <a:off x="152399" y="1828800"/>
          <a:ext cx="8839199" cy="42672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dirty="0">
                          <a:solidFill>
                            <a:schemeClr val="tx1"/>
                          </a:solidFill>
                          <a:latin typeface="+mj-lt"/>
                          <a:cs typeface="Arial" panose="020B0604020202020204" pitchFamily="34" charset="0"/>
                        </a:rPr>
                        <a:t>D1.0</a:t>
                      </a:r>
                    </a:p>
                  </a:txBody>
                  <a:tcPr marL="115147" marR="115147"/>
                </a:tc>
                <a:tc>
                  <a:txBody>
                    <a:bodyPr/>
                    <a:lstStyle/>
                    <a:p>
                      <a:pPr algn="ctr"/>
                      <a:r>
                        <a:rPr lang="en-AU" sz="1600" b="0" dirty="0">
                          <a:solidFill>
                            <a:schemeClr val="tx1"/>
                          </a:solidFill>
                          <a:latin typeface="+mj-lt"/>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10269570"/>
                  </a:ext>
                </a:extLst>
              </a:tr>
              <a:tr h="330320">
                <a:tc>
                  <a:txBody>
                    <a:bodyPr/>
                    <a:lstStyle/>
                    <a:p>
                      <a:r>
                        <a:rPr lang="en-AU" sz="1600" dirty="0">
                          <a:latin typeface="+mj-lt"/>
                          <a:cs typeface="Arial" panose="020B0604020202020204" pitchFamily="34" charset="0"/>
                        </a:rPr>
                        <a:t>.1X-2020</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rgbClr val="00B050"/>
                        </a:solidFill>
                        <a:latin typeface="+mj-lt"/>
                      </a:endParaRPr>
                    </a:p>
                  </a:txBody>
                  <a:tcPr marL="115147" marR="115147"/>
                </a:tc>
                <a:extLst>
                  <a:ext uri="{0D108BD9-81ED-4DB2-BD59-A6C34878D82A}">
                    <a16:rowId xmlns:a16="http://schemas.microsoft.com/office/drawing/2014/main" val="2330216939"/>
                  </a:ext>
                </a:extLst>
              </a:tr>
              <a:tr h="330320">
                <a:tc>
                  <a:txBody>
                    <a:bodyPr/>
                    <a:lstStyle/>
                    <a:p>
                      <a:r>
                        <a:rPr lang="en-AU" sz="1600" dirty="0">
                          <a:latin typeface="+mj-lt"/>
                          <a:cs typeface="Arial" panose="020B0604020202020204" pitchFamily="34" charset="0"/>
                        </a:rPr>
                        <a:t>.1CS</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31 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May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.1ABcu</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960128182"/>
                  </a:ext>
                </a:extLst>
              </a:tr>
              <a:tr h="330320">
                <a:tc>
                  <a:txBody>
                    <a:bodyPr/>
                    <a:lstStyle/>
                    <a:p>
                      <a:r>
                        <a:rPr lang="en-AU" sz="1600" dirty="0">
                          <a:latin typeface="+mj-lt"/>
                          <a:cs typeface="Arial" panose="020B0604020202020204" pitchFamily="34" charset="0"/>
                        </a:rPr>
                        <a:t>.1CBdb</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279390473"/>
                  </a:ext>
                </a:extLst>
              </a:tr>
              <a:tr h="330320">
                <a:tc>
                  <a:txBody>
                    <a:bodyPr/>
                    <a:lstStyle/>
                    <a:p>
                      <a:r>
                        <a:rPr lang="en-AU" sz="1600" dirty="0">
                          <a:latin typeface="+mj-lt"/>
                          <a:cs typeface="Arial" panose="020B0604020202020204" pitchFamily="34" charset="0"/>
                        </a:rPr>
                        <a:t>.1CBcv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j-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07077796"/>
                  </a:ext>
                </a:extLst>
              </a:tr>
              <a:tr h="330320">
                <a:tc>
                  <a:txBody>
                    <a:bodyPr/>
                    <a:lstStyle/>
                    <a:p>
                      <a:r>
                        <a:rPr lang="en-AU" sz="1600" b="0" dirty="0">
                          <a:latin typeface="+mj-lt"/>
                          <a:cs typeface="Arial" panose="020B0604020202020204" pitchFamily="34" charset="0"/>
                        </a:rPr>
                        <a:t>.1ABdh</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80790800"/>
                  </a:ext>
                </a:extLst>
              </a:tr>
              <a:tr h="330320">
                <a:tc>
                  <a:txBody>
                    <a:bodyPr/>
                    <a:lstStyle/>
                    <a:p>
                      <a:r>
                        <a:rPr lang="en-AU" sz="1600" dirty="0">
                          <a:latin typeface="+mj-lt"/>
                          <a:cs typeface="Arial" panose="020B0604020202020204" pitchFamily="34" charset="0"/>
                        </a:rPr>
                        <a:t>.1AS/cor1</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83412405"/>
                  </a:ext>
                </a:extLst>
              </a:tr>
              <a:tr h="330320">
                <a:tc>
                  <a:txBody>
                    <a:bodyPr/>
                    <a:lstStyle/>
                    <a:p>
                      <a:r>
                        <a:rPr lang="en-AU" sz="1600" dirty="0">
                          <a:latin typeface="+mj-lt"/>
                          <a:cs typeface="Arial" panose="020B0604020202020204" pitchFamily="34" charset="0"/>
                        </a:rPr>
                        <a:t>.1BA-REV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148151198"/>
                  </a:ext>
                </a:extLst>
              </a:tr>
              <a:tr h="330320">
                <a:tc>
                  <a:txBody>
                    <a:bodyPr/>
                    <a:lstStyle/>
                    <a:p>
                      <a:r>
                        <a:rPr lang="en-AU" sz="1600" dirty="0">
                          <a:latin typeface="+mj-lt"/>
                          <a:cs typeface="Arial" panose="020B0604020202020204" pitchFamily="34" charset="0"/>
                        </a:rPr>
                        <a:t>.1ACct</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 Apr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92540776"/>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John Messenger</a:t>
            </a:r>
          </a:p>
          <a:p>
            <a:pPr lvl="1"/>
            <a:r>
              <a:rPr lang="en-AU" dirty="0"/>
              <a:t>Paul Congdon</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33</a:t>
            </a:fld>
            <a:endParaRPr lang="en-US"/>
          </a:p>
        </p:txBody>
      </p:sp>
    </p:spTree>
    <p:extLst>
      <p:ext uri="{BB962C8B-B14F-4D97-AF65-F5344CB8AC3E}">
        <p14:creationId xmlns:p14="http://schemas.microsoft.com/office/powerpoint/2010/main" val="24212038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D2C4E-45DD-4426-BCD2-66968DF27BCC}"/>
              </a:ext>
            </a:extLst>
          </p:cNvPr>
          <p:cNvSpPr>
            <a:spLocks noGrp="1"/>
          </p:cNvSpPr>
          <p:nvPr>
            <p:ph type="title"/>
          </p:nvPr>
        </p:nvSpPr>
        <p:spPr>
          <a:xfrm>
            <a:off x="685800" y="685800"/>
            <a:ext cx="7772400" cy="1066800"/>
          </a:xfrm>
        </p:spPr>
        <p:txBody>
          <a:bodyPr/>
          <a:lstStyle/>
          <a:p>
            <a:r>
              <a:rPr lang="it-IT" dirty="0"/>
              <a:t>ISO/IEC/IEEE 8802-1BA:2016 and ISO/IEC/IEEE 8802-1BR:2016</a:t>
            </a:r>
            <a:r>
              <a:rPr lang="en-AU" dirty="0"/>
              <a:t> were </a:t>
            </a:r>
            <a:r>
              <a:rPr lang="en-AU" i="1" dirty="0"/>
              <a:t>confirmed</a:t>
            </a:r>
            <a:r>
              <a:rPr lang="en-AU" dirty="0"/>
              <a:t> in systematic review</a:t>
            </a:r>
          </a:p>
        </p:txBody>
      </p:sp>
      <p:sp>
        <p:nvSpPr>
          <p:cNvPr id="3" name="Content Placeholder 2">
            <a:extLst>
              <a:ext uri="{FF2B5EF4-FFF2-40B4-BE49-F238E27FC236}">
                <a16:creationId xmlns:a16="http://schemas.microsoft.com/office/drawing/2014/main" id="{CED35FFE-89F2-4EDE-B8A5-53B47E3CFB4D}"/>
              </a:ext>
            </a:extLst>
          </p:cNvPr>
          <p:cNvSpPr>
            <a:spLocks noGrp="1"/>
          </p:cNvSpPr>
          <p:nvPr>
            <p:ph idx="1"/>
          </p:nvPr>
        </p:nvSpPr>
        <p:spPr>
          <a:xfrm>
            <a:off x="685800" y="1981200"/>
            <a:ext cx="7772400" cy="4114800"/>
          </a:xfrm>
        </p:spPr>
        <p:txBody>
          <a:bodyPr/>
          <a:lstStyle/>
          <a:p>
            <a:r>
              <a:rPr lang="en-AU" dirty="0"/>
              <a:t>Systematic review</a:t>
            </a:r>
          </a:p>
          <a:p>
            <a:pPr lvl="1"/>
            <a:r>
              <a:rPr lang="it-IT" dirty="0"/>
              <a:t>ISO/IEC/IEEE 8802-1BA:2016 </a:t>
            </a:r>
            <a:r>
              <a:rPr lang="en-AU" dirty="0"/>
              <a:t>– </a:t>
            </a:r>
            <a:r>
              <a:rPr lang="en-AU" i="1" dirty="0"/>
              <a:t>confirmed</a:t>
            </a:r>
            <a:r>
              <a:rPr lang="en-AU" dirty="0"/>
              <a:t> on 4 March 2022</a:t>
            </a:r>
          </a:p>
          <a:p>
            <a:pPr lvl="2"/>
            <a:r>
              <a:rPr lang="en-AU" dirty="0"/>
              <a:t>IEEE 802.1BA-Rev was liaised for information in Sep 2021</a:t>
            </a:r>
          </a:p>
          <a:p>
            <a:pPr lvl="2"/>
            <a:r>
              <a:rPr lang="en-AU" dirty="0"/>
              <a:t>(Nov 2021) </a:t>
            </a:r>
            <a:r>
              <a:rPr lang="en-GB" dirty="0"/>
              <a:t>IEEE 802.1BA-Rev will be submitted for formal ratification sometime after its systematic review is completed. </a:t>
            </a:r>
            <a:endParaRPr lang="en-AU" dirty="0"/>
          </a:p>
          <a:p>
            <a:pPr lvl="2"/>
            <a:r>
              <a:rPr lang="en-AU" dirty="0"/>
              <a:t>(Nov 2021) </a:t>
            </a:r>
            <a:r>
              <a:rPr lang="en-GB" dirty="0"/>
              <a:t>Jodi Haasz (IEEE Staff) indicated that it would be courteous to give JTC 1/SC 6 a heads-up on the overlap that will occur</a:t>
            </a:r>
            <a:endParaRPr lang="en-AU" dirty="0"/>
          </a:p>
          <a:p>
            <a:pPr lvl="1"/>
            <a:r>
              <a:rPr lang="it-IT" dirty="0"/>
              <a:t>ISO/IEC/IEEE 8802-1BR:2016</a:t>
            </a:r>
            <a:r>
              <a:rPr lang="en-AU" dirty="0"/>
              <a:t> – </a:t>
            </a:r>
            <a:r>
              <a:rPr lang="en-AU" i="1" dirty="0"/>
              <a:t>confirmed</a:t>
            </a:r>
            <a:r>
              <a:rPr lang="en-AU" dirty="0"/>
              <a:t> on  4 March 2022</a:t>
            </a:r>
          </a:p>
          <a:p>
            <a:pPr lvl="1"/>
            <a:r>
              <a:rPr lang="en-AU" dirty="0"/>
              <a:t>Both has a recommended action of </a:t>
            </a:r>
            <a:r>
              <a:rPr lang="en-AU" i="1" dirty="0"/>
              <a:t>Confirm</a:t>
            </a:r>
            <a:r>
              <a:rPr lang="en-AU" dirty="0"/>
              <a:t> </a:t>
            </a:r>
          </a:p>
          <a:p>
            <a:pPr lvl="2"/>
            <a:r>
              <a:rPr lang="en-AU" i="1" dirty="0"/>
              <a:t>Confirm</a:t>
            </a:r>
            <a:r>
              <a:rPr lang="en-AU" dirty="0"/>
              <a:t> 7</a:t>
            </a:r>
          </a:p>
          <a:p>
            <a:pPr lvl="2"/>
            <a:r>
              <a:rPr lang="en-AU" i="1" dirty="0"/>
              <a:t>Revise</a:t>
            </a:r>
            <a:r>
              <a:rPr lang="en-AU" dirty="0"/>
              <a:t> 1 </a:t>
            </a:r>
          </a:p>
          <a:p>
            <a:pPr lvl="2"/>
            <a:r>
              <a:rPr lang="en-AU" i="1" dirty="0"/>
              <a:t>Abstain (no consensus) </a:t>
            </a:r>
            <a:r>
              <a:rPr lang="en-AU" dirty="0"/>
              <a:t>1 </a:t>
            </a:r>
          </a:p>
          <a:p>
            <a:pPr lvl="2"/>
            <a:r>
              <a:rPr lang="en-AU" dirty="0"/>
              <a:t>Abstain (no expertise) 10 </a:t>
            </a:r>
          </a:p>
          <a:p>
            <a:pPr lvl="1"/>
            <a:endParaRPr lang="en-AU" dirty="0"/>
          </a:p>
        </p:txBody>
      </p:sp>
      <p:sp>
        <p:nvSpPr>
          <p:cNvPr id="4" name="Footer Placeholder 3">
            <a:extLst>
              <a:ext uri="{FF2B5EF4-FFF2-40B4-BE49-F238E27FC236}">
                <a16:creationId xmlns:a16="http://schemas.microsoft.com/office/drawing/2014/main" id="{43B50056-6870-450D-BC1B-9B3B1D56612B}"/>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CFF812F2-3BA7-464A-B7E0-03F03A6AF1A0}"/>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34</a:t>
            </a:fld>
            <a:endParaRPr lang="en-US"/>
          </a:p>
        </p:txBody>
      </p:sp>
    </p:spTree>
    <p:extLst>
      <p:ext uri="{BB962C8B-B14F-4D97-AF65-F5344CB8AC3E}">
        <p14:creationId xmlns:p14="http://schemas.microsoft.com/office/powerpoint/2010/main" val="30539716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D2C4E-45DD-4426-BCD2-66968DF27BCC}"/>
              </a:ext>
            </a:extLst>
          </p:cNvPr>
          <p:cNvSpPr>
            <a:spLocks noGrp="1"/>
          </p:cNvSpPr>
          <p:nvPr>
            <p:ph type="title"/>
          </p:nvPr>
        </p:nvSpPr>
        <p:spPr>
          <a:xfrm>
            <a:off x="685799" y="685800"/>
            <a:ext cx="7858125" cy="1066800"/>
          </a:xfrm>
        </p:spPr>
        <p:txBody>
          <a:bodyPr/>
          <a:lstStyle/>
          <a:p>
            <a:r>
              <a:rPr lang="it-IT" dirty="0"/>
              <a:t>China NB object to security aspects of ISO/IEC/IEEE 8802-1BA:2016 &amp; ISO/IEC/IEEE 8802-1BR:2016 in SR</a:t>
            </a:r>
            <a:endParaRPr lang="en-AU" dirty="0"/>
          </a:p>
        </p:txBody>
      </p:sp>
      <p:sp>
        <p:nvSpPr>
          <p:cNvPr id="3" name="Content Placeholder 2">
            <a:extLst>
              <a:ext uri="{FF2B5EF4-FFF2-40B4-BE49-F238E27FC236}">
                <a16:creationId xmlns:a16="http://schemas.microsoft.com/office/drawing/2014/main" id="{CED35FFE-89F2-4EDE-B8A5-53B47E3CFB4D}"/>
              </a:ext>
            </a:extLst>
          </p:cNvPr>
          <p:cNvSpPr>
            <a:spLocks noGrp="1"/>
          </p:cNvSpPr>
          <p:nvPr>
            <p:ph idx="1"/>
          </p:nvPr>
        </p:nvSpPr>
        <p:spPr>
          <a:xfrm>
            <a:off x="685800" y="1981200"/>
            <a:ext cx="7772400" cy="4114800"/>
          </a:xfrm>
        </p:spPr>
        <p:txBody>
          <a:bodyPr/>
          <a:lstStyle/>
          <a:p>
            <a:r>
              <a:rPr lang="en-AU" dirty="0"/>
              <a:t>China objected to security aspects</a:t>
            </a:r>
          </a:p>
          <a:p>
            <a:pPr lvl="1"/>
            <a:r>
              <a:rPr lang="it-IT" dirty="0"/>
              <a:t>ISO/IEC/IEEE 8802-1BA:2016</a:t>
            </a:r>
          </a:p>
          <a:p>
            <a:pPr lvl="2"/>
            <a:r>
              <a:rPr lang="en-AU" b="0" i="1" dirty="0">
                <a:solidFill>
                  <a:srgbClr val="000000"/>
                </a:solidFill>
                <a:effectLst/>
                <a:latin typeface="Arial" panose="020B0604020202020204" pitchFamily="34" charset="0"/>
              </a:rPr>
              <a:t>IEEE 802.1Q and IEEE 802.3.1 are normative references in IEEE 802.1BR. China support the need for an ISO International Standard on the subject but don't support IEEE 802.1Q and IEEE 802.3.1 becoming to ISO International Standard </a:t>
            </a:r>
            <a:r>
              <a:rPr lang="en-AU" b="0" i="1" dirty="0">
                <a:solidFill>
                  <a:srgbClr val="000000"/>
                </a:solidFill>
                <a:effectLst/>
                <a:highlight>
                  <a:srgbClr val="FFFF00"/>
                </a:highlight>
                <a:latin typeface="Arial" panose="020B0604020202020204" pitchFamily="34" charset="0"/>
              </a:rPr>
              <a:t>due to information security issues existing in these standards</a:t>
            </a:r>
            <a:r>
              <a:rPr lang="en-AU" b="0" i="1" dirty="0">
                <a:solidFill>
                  <a:srgbClr val="000000"/>
                </a:solidFill>
                <a:effectLst/>
                <a:latin typeface="Arial" panose="020B0604020202020204" pitchFamily="34" charset="0"/>
              </a:rPr>
              <a:t>. We suggest IEEE 802.1BR to make a revision to address the concerns of China</a:t>
            </a:r>
          </a:p>
          <a:p>
            <a:pPr lvl="1"/>
            <a:r>
              <a:rPr lang="it-IT" dirty="0"/>
              <a:t>ISO/IEC/IEEE 8802-1BR:2016</a:t>
            </a:r>
            <a:endParaRPr lang="en-AU" b="0" i="1" dirty="0">
              <a:solidFill>
                <a:srgbClr val="000000"/>
              </a:solidFill>
              <a:effectLst/>
              <a:latin typeface="Arial" panose="020B0604020202020204" pitchFamily="34" charset="0"/>
            </a:endParaRPr>
          </a:p>
          <a:p>
            <a:pPr lvl="2"/>
            <a:r>
              <a:rPr lang="en-AU" b="0" i="1" dirty="0">
                <a:solidFill>
                  <a:srgbClr val="000000"/>
                </a:solidFill>
                <a:effectLst/>
                <a:latin typeface="Arial" panose="020B0604020202020204" pitchFamily="34" charset="0"/>
              </a:rPr>
              <a:t>IEEE 802.3, IEEE 802.11, IEEE 802.1Q and IEEE 802.1AS are normative references in IEEE 802.1BA. China support the need for an ISO International Standard on the subject but don't support IEEE 802.3、IEEE 802.11、IEEE 802.1Q and IEEE 802.1AS becoming to ISO International Standard </a:t>
            </a:r>
            <a:r>
              <a:rPr lang="en-AU" b="0" i="1" dirty="0">
                <a:solidFill>
                  <a:srgbClr val="000000"/>
                </a:solidFill>
                <a:effectLst/>
                <a:highlight>
                  <a:srgbClr val="FFFF00"/>
                </a:highlight>
                <a:latin typeface="Arial" panose="020B0604020202020204" pitchFamily="34" charset="0"/>
              </a:rPr>
              <a:t>due to information security issues existing in these standards</a:t>
            </a:r>
            <a:r>
              <a:rPr lang="en-AU" b="0" i="1" dirty="0">
                <a:solidFill>
                  <a:srgbClr val="000000"/>
                </a:solidFill>
                <a:effectLst/>
                <a:latin typeface="Arial" panose="020B0604020202020204" pitchFamily="34" charset="0"/>
              </a:rPr>
              <a:t>. We suggest IEEE 802.1BA to make a revision to address the concerns of China.</a:t>
            </a:r>
            <a:endParaRPr lang="en-AU" i="1" dirty="0"/>
          </a:p>
        </p:txBody>
      </p:sp>
      <p:sp>
        <p:nvSpPr>
          <p:cNvPr id="4" name="Footer Placeholder 3">
            <a:extLst>
              <a:ext uri="{FF2B5EF4-FFF2-40B4-BE49-F238E27FC236}">
                <a16:creationId xmlns:a16="http://schemas.microsoft.com/office/drawing/2014/main" id="{43B50056-6870-450D-BC1B-9B3B1D56612B}"/>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CFF812F2-3BA7-464A-B7E0-03F03A6AF1A0}"/>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35</a:t>
            </a:fld>
            <a:endParaRPr lang="en-US"/>
          </a:p>
        </p:txBody>
      </p:sp>
    </p:spTree>
    <p:extLst>
      <p:ext uri="{BB962C8B-B14F-4D97-AF65-F5344CB8AC3E}">
        <p14:creationId xmlns:p14="http://schemas.microsoft.com/office/powerpoint/2010/main" val="14035908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802.1Q-REV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802.1Q-REV D1.0 </a:t>
            </a:r>
            <a:r>
              <a:rPr lang="en-US" dirty="0"/>
              <a:t>was liaised for information on 23 Sep 2021 (N17614)</a:t>
            </a:r>
            <a:endParaRPr lang="en-AU" dirty="0"/>
          </a:p>
          <a:p>
            <a:pPr lvl="2"/>
            <a:r>
              <a:rPr lang="en-AU" dirty="0"/>
              <a:t>It includes following note</a:t>
            </a:r>
          </a:p>
          <a:p>
            <a:pPr lvl="3"/>
            <a:r>
              <a:rPr lang="en-AU" i="1" dirty="0"/>
              <a:t>Note that IEEE Std P802.1Q-Rev incorporates these amendment standards that were previously published by IEEE:  </a:t>
            </a:r>
          </a:p>
          <a:p>
            <a:pPr lvl="4"/>
            <a:r>
              <a:rPr lang="en-AU" i="1" dirty="0"/>
              <a:t>IEEE Std 802.1Qcc-2018, IEEE Std 802.1Qcp-2018, IEEE Std 802.1Qcy-2019, IEEE Std 802.1Qcx-2020, and IEEE Std 802.1Qcr-2020</a:t>
            </a:r>
          </a:p>
          <a:p>
            <a:pPr lvl="1"/>
            <a:r>
              <a:rPr lang="en-US" dirty="0">
                <a:latin typeface="+mj-lt"/>
              </a:rPr>
              <a:t>(Nov 2021) A</a:t>
            </a:r>
            <a:r>
              <a:rPr lang="en-US" sz="1800" dirty="0">
                <a:effectLst/>
                <a:latin typeface="+mj-lt"/>
                <a:ea typeface="Calibri" panose="020F0502020204030204" pitchFamily="34" charset="0"/>
              </a:rPr>
              <a:t>pproved by IEEE 802 EC to be sent via PSDO process for adoption after IEEE SA publication</a:t>
            </a:r>
          </a:p>
          <a:p>
            <a:pPr lvl="1"/>
            <a:r>
              <a:rPr lang="en-US" dirty="0">
                <a:latin typeface="+mj-lt"/>
              </a:rPr>
              <a:t>(Mar 2022) </a:t>
            </a:r>
            <a:r>
              <a:rPr lang="en-GB" sz="1800" dirty="0">
                <a:effectLst/>
                <a:latin typeface="Arial" panose="020B0604020202020204" pitchFamily="34" charset="0"/>
                <a:ea typeface="Times New Roman" panose="02020603050405020304" pitchFamily="18" charset="0"/>
              </a:rPr>
              <a:t>IEEE 802.1Q-REV is going through IEEE-SA ballot resolution, so with a single recirculation ballot, it will probably be ready for PSDO balloting at the end of the year</a:t>
            </a:r>
            <a:endParaRPr lang="en-US"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36</a:t>
            </a:fld>
            <a:endParaRPr lang="en-US"/>
          </a:p>
        </p:txBody>
      </p:sp>
    </p:spTree>
    <p:extLst>
      <p:ext uri="{BB962C8B-B14F-4D97-AF65-F5344CB8AC3E}">
        <p14:creationId xmlns:p14="http://schemas.microsoft.com/office/powerpoint/2010/main" val="40487334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802.1X-2020 was published as </a:t>
            </a:r>
            <a:r>
              <a:rPr lang="en-AU" dirty="0">
                <a:latin typeface="+mj-lt"/>
                <a:ea typeface="Calibri" panose="020F0502020204030204" pitchFamily="34" charset="0"/>
              </a:rPr>
              <a:t>ISO/IEC/IEEE 8802-1X:2021, but a response is still required</a:t>
            </a: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 (China NB voted no)</a:t>
            </a:r>
          </a:p>
          <a:p>
            <a:pPr lvl="2"/>
            <a:r>
              <a:rPr lang="en-AU" dirty="0">
                <a:latin typeface="+mj-lt"/>
              </a:rPr>
              <a:t>Response (N17493) was approved in Mar 2021 &amp; sent in Apr 2021</a:t>
            </a:r>
          </a:p>
          <a:p>
            <a:r>
              <a:rPr lang="en-AU" dirty="0">
                <a:latin typeface="+mj-lt"/>
              </a:rPr>
              <a:t>FDIS ballot: </a:t>
            </a:r>
            <a:r>
              <a:rPr lang="en-AU" dirty="0">
                <a:solidFill>
                  <a:srgbClr val="00B050"/>
                </a:solidFill>
              </a:rPr>
              <a:t>passed &amp; published</a:t>
            </a:r>
            <a:r>
              <a:rPr lang="en-AU" dirty="0">
                <a:solidFill>
                  <a:schemeClr val="accent2"/>
                </a:solidFill>
              </a:rPr>
              <a:t> but response required</a:t>
            </a:r>
          </a:p>
          <a:p>
            <a:pPr lvl="1"/>
            <a:r>
              <a:rPr lang="en-AU" dirty="0"/>
              <a:t>802.</a:t>
            </a:r>
            <a:r>
              <a:rPr lang="en-AU" dirty="0">
                <a:cs typeface="Arial" panose="020B0604020202020204" pitchFamily="34" charset="0"/>
              </a:rPr>
              <a:t>1X-2020</a:t>
            </a:r>
            <a:r>
              <a:rPr lang="en-AU" dirty="0"/>
              <a:t> FDIS ballot passed on 17 Nov 2021</a:t>
            </a:r>
          </a:p>
          <a:p>
            <a:pPr lvl="2"/>
            <a:r>
              <a:rPr lang="en-AU" dirty="0"/>
              <a:t>Passed 9/1/9, with the usual security comments from China NB (N17643)</a:t>
            </a:r>
          </a:p>
          <a:p>
            <a:pPr lvl="2"/>
            <a:r>
              <a:rPr lang="en-AU" dirty="0"/>
              <a:t>A </a:t>
            </a:r>
            <a:r>
              <a:rPr lang="en-AU" dirty="0">
                <a:hlinkClick r:id="rId2"/>
              </a:rPr>
              <a:t>response</a:t>
            </a:r>
            <a:r>
              <a:rPr lang="en-AU" dirty="0"/>
              <a:t> was approved by the 802 EC in Mar 2022 (</a:t>
            </a:r>
            <a:r>
              <a:rPr lang="en-AU" dirty="0">
                <a:solidFill>
                  <a:srgbClr val="FF0000"/>
                </a:solidFill>
              </a:rPr>
              <a:t>N?????</a:t>
            </a:r>
            <a:r>
              <a:rPr lang="en-AU" dirty="0"/>
              <a:t>)</a:t>
            </a:r>
          </a:p>
          <a:p>
            <a:pPr lvl="1"/>
            <a:r>
              <a:rPr lang="en-AU" dirty="0">
                <a:latin typeface="+mj-lt"/>
              </a:rPr>
              <a:t>Published as </a:t>
            </a:r>
            <a:r>
              <a:rPr lang="en-AU" dirty="0">
                <a:latin typeface="+mj-lt"/>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37</a:t>
            </a:fld>
            <a:endParaRPr lang="en-US"/>
          </a:p>
        </p:txBody>
      </p:sp>
    </p:spTree>
    <p:extLst>
      <p:ext uri="{BB962C8B-B14F-4D97-AF65-F5344CB8AC3E}">
        <p14:creationId xmlns:p14="http://schemas.microsoft.com/office/powerpoint/2010/main" val="29411053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FDIS ballot closes on 26 May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802.1CS D3.0 was liaised in Aug 2020 (N17269)</a:t>
            </a:r>
          </a:p>
          <a:p>
            <a:r>
              <a:rPr lang="en-US" dirty="0"/>
              <a:t>60-day</a:t>
            </a:r>
            <a:r>
              <a:rPr lang="en-AU" dirty="0"/>
              <a:t> pre-ballot: </a:t>
            </a:r>
            <a:r>
              <a:rPr lang="en-AU" dirty="0">
                <a:solidFill>
                  <a:srgbClr val="00B050"/>
                </a:solidFill>
              </a:rPr>
              <a:t>passed</a:t>
            </a:r>
          </a:p>
          <a:p>
            <a:pPr lvl="1"/>
            <a:r>
              <a:rPr lang="en-AU" dirty="0"/>
              <a:t>802.1CS 60-day ballot passed on 31 Jul 2021 (N17554)</a:t>
            </a:r>
          </a:p>
          <a:p>
            <a:pPr lvl="2"/>
            <a:r>
              <a:rPr lang="en-AU" dirty="0"/>
              <a:t>Passed 8/0/9 on need for ISO standard</a:t>
            </a:r>
          </a:p>
          <a:p>
            <a:pPr lvl="2"/>
            <a:r>
              <a:rPr lang="en-AU" dirty="0"/>
              <a:t>Passed 7/0/10 on support for submission to FDIS</a:t>
            </a:r>
          </a:p>
          <a:p>
            <a:r>
              <a:rPr lang="en-AU" dirty="0"/>
              <a:t>FDIS ballot: </a:t>
            </a:r>
            <a:r>
              <a:rPr lang="en-AU" dirty="0">
                <a:solidFill>
                  <a:schemeClr val="accent2"/>
                </a:solidFill>
              </a:rPr>
              <a:t>closes 26 May 2022</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38</a:t>
            </a:fld>
            <a:endParaRPr lang="en-US"/>
          </a:p>
        </p:txBody>
      </p:sp>
    </p:spTree>
    <p:extLst>
      <p:ext uri="{BB962C8B-B14F-4D97-AF65-F5344CB8AC3E}">
        <p14:creationId xmlns:p14="http://schemas.microsoft.com/office/powerpoint/2010/main" val="18989116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802.1Qcz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802.1Qcz D1.2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approved &amp; published </a:t>
            </a:r>
          </a:p>
          <a:p>
            <a:pPr lvl="2"/>
            <a:r>
              <a:rPr lang="en-US" dirty="0">
                <a:effectLst/>
                <a:latin typeface="+mj-lt"/>
                <a:ea typeface="Calibri" panose="020F0502020204030204" pitchFamily="34" charset="0"/>
              </a:rPr>
              <a:t>(Jul 2021) Karen reports that </a:t>
            </a:r>
            <a:r>
              <a:rPr lang="en-AU" dirty="0">
                <a:latin typeface="+mj-lt"/>
              </a:rPr>
              <a:t>IEEE 802.1Qcz</a:t>
            </a:r>
            <a:r>
              <a:rPr lang="en-US" dirty="0">
                <a:effectLst/>
                <a:latin typeface="+mj-lt"/>
                <a:ea typeface="Calibri" panose="020F0502020204030204" pitchFamily="34" charset="0"/>
              </a:rPr>
              <a:t> is waiting on IEEE 802.1Q-Rev, but it is also dependent on IEEE 802.1ABcu for the YANG; no amendments of IEEE 802.1Q-Rev can publish until IEEE 802.1Q-Rev is published</a:t>
            </a:r>
            <a:endParaRPr lang="en-AU" dirty="0">
              <a:latin typeface="+mj-lt"/>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39</a:t>
            </a:fld>
            <a:endParaRPr lang="en-US"/>
          </a:p>
        </p:txBody>
      </p:sp>
    </p:spTree>
    <p:extLst>
      <p:ext uri="{BB962C8B-B14F-4D97-AF65-F5344CB8AC3E}">
        <p14:creationId xmlns:p14="http://schemas.microsoft.com/office/powerpoint/2010/main" val="1342022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4</a:t>
            </a:fld>
            <a:endParaRPr lang="en-US" dirty="0"/>
          </a:p>
        </p:txBody>
      </p:sp>
      <p:pic>
        <p:nvPicPr>
          <p:cNvPr id="3" name="Picture 2">
            <a:extLst>
              <a:ext uri="{FF2B5EF4-FFF2-40B4-BE49-F238E27FC236}">
                <a16:creationId xmlns:a16="http://schemas.microsoft.com/office/drawing/2014/main" id="{DBE51480-62CB-466A-8809-22DA83A94E15}"/>
              </a:ext>
            </a:extLst>
          </p:cNvPr>
          <p:cNvPicPr>
            <a:picLocks noChangeAspect="1"/>
          </p:cNvPicPr>
          <p:nvPr/>
        </p:nvPicPr>
        <p:blipFill>
          <a:blip r:embed="rId2"/>
          <a:stretch>
            <a:fillRect/>
          </a:stretch>
        </p:blipFill>
        <p:spPr>
          <a:xfrm>
            <a:off x="12954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AU" dirty="0"/>
              <a:t>IEEE 802.1ABcu (LLDP YANG Data Model) was liaised in Jul 2021</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802.1ABcu </a:t>
            </a:r>
            <a:r>
              <a:rPr lang="en-US" dirty="0"/>
              <a:t>D2.0 was sent for information to SC6 on 23 July 2021 (N17613)</a:t>
            </a:r>
          </a:p>
          <a:p>
            <a:pPr lvl="1"/>
            <a:r>
              <a:rPr lang="en-US" dirty="0">
                <a:latin typeface="+mj-lt"/>
              </a:rPr>
              <a:t>(Nov 2021) A</a:t>
            </a:r>
            <a:r>
              <a:rPr lang="en-US" sz="1800" dirty="0">
                <a:effectLst/>
                <a:latin typeface="+mj-lt"/>
                <a:ea typeface="Calibri" panose="020F0502020204030204" pitchFamily="34" charset="0"/>
              </a:rPr>
              <a:t>pproved by IEEE 802 EC to be sent via PSDO process for adoption after IEEE SA publication</a:t>
            </a:r>
          </a:p>
          <a:p>
            <a:pPr lvl="1"/>
            <a:r>
              <a:rPr lang="en-US" dirty="0">
                <a:latin typeface="+mj-lt"/>
              </a:rPr>
              <a:t>(Mar 2022) </a:t>
            </a:r>
            <a:r>
              <a:rPr lang="en-GB" dirty="0">
                <a:latin typeface="Arial" panose="020B0604020202020204" pitchFamily="34" charset="0"/>
              </a:rPr>
              <a:t>M</a:t>
            </a:r>
            <a:r>
              <a:rPr lang="en-GB" sz="1800" dirty="0">
                <a:effectLst/>
                <a:latin typeface="Arial" panose="020B0604020202020204" pitchFamily="34" charset="0"/>
                <a:ea typeface="Times New Roman" panose="02020603050405020304" pitchFamily="18" charset="0"/>
              </a:rPr>
              <a:t>ay be ready for publication by IEEE by the end of the month</a:t>
            </a:r>
            <a:endParaRPr lang="en-AU" dirty="0">
              <a:latin typeface="+mj-lt"/>
            </a:endParaRPr>
          </a:p>
          <a:p>
            <a:r>
              <a:rPr lang="en-US" dirty="0"/>
              <a:t>60-day</a:t>
            </a:r>
            <a:r>
              <a:rPr lang="en-AU" dirty="0"/>
              <a:t> pre-ballot: </a:t>
            </a:r>
            <a:r>
              <a:rPr lang="en-AU" dirty="0">
                <a:solidFill>
                  <a:schemeClr val="accent6"/>
                </a:solidFill>
              </a:rPr>
              <a:t>waiting</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a:xfrm>
            <a:off x="8053388" y="6475413"/>
            <a:ext cx="490537" cy="182562"/>
          </a:xfrm>
        </p:spPr>
        <p:txBody>
          <a:bodyPr/>
          <a:lstStyle/>
          <a:p>
            <a:r>
              <a:rPr lang="en-US"/>
              <a:t>Andrew Myles, Cisco</a:t>
            </a:r>
          </a:p>
        </p:txBody>
      </p:sp>
      <p:sp>
        <p:nvSpPr>
          <p:cNvPr id="6" name="Slide Number Placeholder 5"/>
          <p:cNvSpPr>
            <a:spLocks noGrp="1"/>
          </p:cNvSpPr>
          <p:nvPr>
            <p:ph type="sldNum" sz="quarter" idx="11"/>
          </p:nvPr>
        </p:nvSpPr>
        <p:spPr>
          <a:xfrm>
            <a:off x="4327525" y="6475413"/>
            <a:ext cx="565150" cy="182562"/>
          </a:xfrm>
        </p:spPr>
        <p:txBody>
          <a:bodyPr/>
          <a:lstStyle/>
          <a:p>
            <a:r>
              <a:rPr lang="en-US"/>
              <a:t>Slide </a:t>
            </a:r>
            <a:fld id="{FCE5288C-F87B-4810-A6B2-740CE13BD34D}" type="slidenum">
              <a:rPr lang="en-US" smtClean="0"/>
              <a:pPr/>
              <a:t>40</a:t>
            </a:fld>
            <a:endParaRPr lang="en-US"/>
          </a:p>
        </p:txBody>
      </p:sp>
    </p:spTree>
    <p:extLst>
      <p:ext uri="{BB962C8B-B14F-4D97-AF65-F5344CB8AC3E}">
        <p14:creationId xmlns:p14="http://schemas.microsoft.com/office/powerpoint/2010/main" val="5468913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802.1CBdb is waiting for start of </a:t>
            </a:r>
            <a:r>
              <a:rPr lang="en-US" dirty="0"/>
              <a:t>60-day</a:t>
            </a:r>
            <a:r>
              <a:rPr lang="en-AU" dirty="0"/>
              <a:t> pre-ballot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802.1CBdb D2.0 </a:t>
            </a:r>
            <a:r>
              <a:rPr lang="en-US" dirty="0"/>
              <a:t>was liaised for information on 23 Sep 2021 (N17614)</a:t>
            </a:r>
          </a:p>
          <a:p>
            <a:pPr lvl="1"/>
            <a:r>
              <a:rPr lang="en-US" dirty="0">
                <a:latin typeface="+mj-lt"/>
              </a:rPr>
              <a:t>(Nov 2021) A</a:t>
            </a:r>
            <a:r>
              <a:rPr lang="en-US" sz="1800" dirty="0">
                <a:effectLst/>
                <a:latin typeface="+mj-lt"/>
                <a:ea typeface="Calibri" panose="020F0502020204030204" pitchFamily="34" charset="0"/>
              </a:rPr>
              <a:t>pproved by IEEE 802 EC to be sent via PSDO process for adoption after IEEE SA publication</a:t>
            </a:r>
            <a:endParaRPr lang="en-AU" dirty="0">
              <a:latin typeface="+mj-lt"/>
            </a:endParaRPr>
          </a:p>
          <a:p>
            <a:r>
              <a:rPr lang="en-US" dirty="0"/>
              <a:t>60-day</a:t>
            </a:r>
            <a:r>
              <a:rPr lang="en-AU" dirty="0"/>
              <a:t> pre-ballot: </a:t>
            </a:r>
            <a:r>
              <a:rPr lang="en-AU" dirty="0">
                <a:solidFill>
                  <a:schemeClr val="accent2"/>
                </a:solidFill>
              </a:rPr>
              <a:t>waiting</a:t>
            </a:r>
          </a:p>
          <a:p>
            <a:pPr lvl="1"/>
            <a:r>
              <a:rPr lang="en-AU" dirty="0"/>
              <a:t>(Apr 2022) Submitted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41</a:t>
            </a:fld>
            <a:endParaRPr lang="en-US"/>
          </a:p>
        </p:txBody>
      </p:sp>
    </p:spTree>
    <p:extLst>
      <p:ext uri="{BB962C8B-B14F-4D97-AF65-F5344CB8AC3E}">
        <p14:creationId xmlns:p14="http://schemas.microsoft.com/office/powerpoint/2010/main" val="22481221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802.1CBcv is waiting for start of </a:t>
            </a:r>
            <a:r>
              <a:rPr lang="en-US" dirty="0"/>
              <a:t>60-day</a:t>
            </a:r>
            <a:r>
              <a:rPr lang="en-AU" dirty="0"/>
              <a:t> pre-ballot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802.1CBcv D2.0 </a:t>
            </a:r>
            <a:r>
              <a:rPr lang="en-US" dirty="0"/>
              <a:t>was liaised for information on 23 Sep 2021 (N17614)</a:t>
            </a:r>
          </a:p>
          <a:p>
            <a:pPr lvl="1"/>
            <a:r>
              <a:rPr lang="en-US" dirty="0">
                <a:latin typeface="+mj-lt"/>
              </a:rPr>
              <a:t>(Nov 2021) A</a:t>
            </a:r>
            <a:r>
              <a:rPr lang="en-US" sz="1800" dirty="0">
                <a:effectLst/>
                <a:latin typeface="+mj-lt"/>
                <a:ea typeface="Calibri" panose="020F0502020204030204" pitchFamily="34" charset="0"/>
              </a:rPr>
              <a:t>pproved by IEEE 802 EC to be sent via PSDO process for adoption after IEEE SA publication</a:t>
            </a:r>
            <a:endParaRPr lang="en-AU" dirty="0">
              <a:latin typeface="+mj-lt"/>
            </a:endParaRPr>
          </a:p>
          <a:p>
            <a:r>
              <a:rPr lang="en-US" dirty="0"/>
              <a:t>60-day</a:t>
            </a:r>
            <a:r>
              <a:rPr lang="en-AU" dirty="0"/>
              <a:t> pre-ballot: </a:t>
            </a:r>
            <a:r>
              <a:rPr lang="en-AU" dirty="0">
                <a:solidFill>
                  <a:schemeClr val="accent2"/>
                </a:solidFill>
              </a:rPr>
              <a:t>waiting</a:t>
            </a:r>
          </a:p>
          <a:p>
            <a:pPr lvl="1"/>
            <a:r>
              <a:rPr lang="en-AU" dirty="0"/>
              <a:t>(25 Feb 2021) Submitted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42</a:t>
            </a:fld>
            <a:endParaRPr lang="en-US"/>
          </a:p>
        </p:txBody>
      </p:sp>
    </p:spTree>
    <p:extLst>
      <p:ext uri="{BB962C8B-B14F-4D97-AF65-F5344CB8AC3E}">
        <p14:creationId xmlns:p14="http://schemas.microsoft.com/office/powerpoint/2010/main" val="13431346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802.1ABdh was liaised for information in Sep 2021</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802.1ABdh D2.0 </a:t>
            </a:r>
            <a:r>
              <a:rPr lang="en-US" dirty="0"/>
              <a:t>was liaised for information on 23 Sep 2021 (N17614)</a:t>
            </a:r>
          </a:p>
          <a:p>
            <a:pPr lvl="1"/>
            <a:r>
              <a:rPr lang="en-US" dirty="0">
                <a:latin typeface="+mj-lt"/>
              </a:rPr>
              <a:t>(Nov 2021) A</a:t>
            </a:r>
            <a:r>
              <a:rPr lang="en-US" sz="1800" dirty="0">
                <a:effectLst/>
                <a:latin typeface="+mj-lt"/>
                <a:ea typeface="Calibri" panose="020F0502020204030204" pitchFamily="34" charset="0"/>
              </a:rPr>
              <a:t>pproved by IEEE 802 EC to be sent via PSDO process for adoption after IEEE SA publication</a:t>
            </a:r>
          </a:p>
          <a:p>
            <a:pPr lvl="1"/>
            <a:r>
              <a:rPr lang="en-US" dirty="0">
                <a:latin typeface="+mj-lt"/>
              </a:rPr>
              <a:t>(Mar 2022) </a:t>
            </a:r>
            <a:r>
              <a:rPr lang="en-GB" dirty="0">
                <a:latin typeface="Arial" panose="020B0604020202020204" pitchFamily="34" charset="0"/>
              </a:rPr>
              <a:t>M</a:t>
            </a:r>
            <a:r>
              <a:rPr lang="en-GB" sz="1800" dirty="0">
                <a:effectLst/>
                <a:latin typeface="Arial" panose="020B0604020202020204" pitchFamily="34" charset="0"/>
                <a:ea typeface="Times New Roman" panose="02020603050405020304" pitchFamily="18" charset="0"/>
              </a:rPr>
              <a:t>ay be ready for publication by IEEE by the end of the month</a:t>
            </a:r>
            <a:endParaRPr lang="en-AU" dirty="0">
              <a:latin typeface="+mj-lt"/>
            </a:endParaRP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23908061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802.1AS-2020/Cor 1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802.1AS-2020/Cor 1 D3.0 </a:t>
            </a:r>
            <a:r>
              <a:rPr lang="en-US" dirty="0"/>
              <a:t>was liaised for information on 23 Sep 2021 (N17614)</a:t>
            </a:r>
          </a:p>
          <a:p>
            <a:pPr lvl="1"/>
            <a:r>
              <a:rPr lang="en-US" dirty="0">
                <a:latin typeface="+mj-lt"/>
              </a:rPr>
              <a:t>(Nov 2021) A</a:t>
            </a:r>
            <a:r>
              <a:rPr lang="en-US" sz="1800" dirty="0">
                <a:effectLst/>
                <a:latin typeface="+mj-lt"/>
                <a:ea typeface="Calibri" panose="020F0502020204030204" pitchFamily="34" charset="0"/>
              </a:rPr>
              <a:t>pproved by IEEE 802 EC to be sent via PSDO process for adoption after IEEE SA publication</a:t>
            </a:r>
          </a:p>
          <a:p>
            <a:pPr lvl="1"/>
            <a:r>
              <a:rPr lang="en-US" dirty="0">
                <a:latin typeface="+mj-lt"/>
              </a:rPr>
              <a:t>(Mar 2022) </a:t>
            </a:r>
            <a:r>
              <a:rPr lang="en-GB" dirty="0">
                <a:latin typeface="Arial" panose="020B0604020202020204" pitchFamily="34" charset="0"/>
              </a:rPr>
              <a:t>M</a:t>
            </a:r>
            <a:r>
              <a:rPr lang="en-GB" sz="1800" dirty="0">
                <a:effectLst/>
                <a:latin typeface="Arial" panose="020B0604020202020204" pitchFamily="34" charset="0"/>
                <a:ea typeface="Times New Roman" panose="02020603050405020304" pitchFamily="18" charset="0"/>
              </a:rPr>
              <a:t>ay be ready for publication by IEEE by the end of the month</a:t>
            </a:r>
            <a:endParaRPr lang="en-AU" dirty="0">
              <a:latin typeface="+mj-lt"/>
            </a:endParaRPr>
          </a:p>
          <a:p>
            <a:r>
              <a:rPr lang="en-US" dirty="0"/>
              <a:t>90-day</a:t>
            </a:r>
            <a:r>
              <a:rPr lang="en-AU" dirty="0"/>
              <a:t> 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289055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802.1BA-Rev is waiting for start of </a:t>
            </a:r>
            <a:r>
              <a:rPr lang="en-US" dirty="0"/>
              <a:t>60-day</a:t>
            </a:r>
            <a:r>
              <a:rPr lang="en-AU" dirty="0"/>
              <a:t> pre-ballot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802.1BA-Rev D2.0 </a:t>
            </a:r>
            <a:r>
              <a:rPr lang="en-US" dirty="0"/>
              <a:t>was liaised for information on 23 Sep 2021 (N17614)</a:t>
            </a:r>
          </a:p>
          <a:p>
            <a:r>
              <a:rPr lang="en-US" dirty="0"/>
              <a:t>60-day</a:t>
            </a:r>
            <a:r>
              <a:rPr lang="en-AU" dirty="0"/>
              <a:t> pre-ballot: </a:t>
            </a:r>
            <a:r>
              <a:rPr lang="en-AU" dirty="0">
                <a:solidFill>
                  <a:schemeClr val="accent2"/>
                </a:solidFill>
              </a:rPr>
              <a:t>waiting</a:t>
            </a:r>
          </a:p>
          <a:p>
            <a:pPr lvl="1"/>
            <a:r>
              <a:rPr lang="en-AU" dirty="0"/>
              <a:t>(Apr 2022) Submitted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37592661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802.1ACct 60-day ballot closes on 10 April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802.1ACct D2.0 </a:t>
            </a:r>
            <a:r>
              <a:rPr lang="en-US" dirty="0"/>
              <a:t>was liaised for information on 23 Sep 2021 (N17614)</a:t>
            </a:r>
          </a:p>
          <a:p>
            <a:pPr lvl="1"/>
            <a:r>
              <a:rPr lang="en-US" dirty="0">
                <a:latin typeface="+mj-lt"/>
              </a:rPr>
              <a:t>(Nov 2021) A</a:t>
            </a:r>
            <a:r>
              <a:rPr lang="en-US" sz="1800" dirty="0">
                <a:effectLst/>
                <a:latin typeface="+mj-lt"/>
                <a:ea typeface="Calibri" panose="020F0502020204030204" pitchFamily="34" charset="0"/>
              </a:rPr>
              <a:t>pproved by IEEE 802 EC to be sent via PSDO process for adoption after IEEE SA publication</a:t>
            </a:r>
            <a:endParaRPr lang="en-AU" dirty="0">
              <a:latin typeface="+mj-lt"/>
            </a:endParaRPr>
          </a:p>
          <a:p>
            <a:pPr lvl="1"/>
            <a:r>
              <a:rPr lang="en-US" dirty="0"/>
              <a:t>(Jan 2022) Published</a:t>
            </a:r>
            <a:endParaRPr lang="en-AU" dirty="0"/>
          </a:p>
          <a:p>
            <a:r>
              <a:rPr lang="en-US" dirty="0"/>
              <a:t>60-day</a:t>
            </a:r>
            <a:r>
              <a:rPr lang="en-AU" dirty="0"/>
              <a:t> pre-ballot: </a:t>
            </a:r>
            <a:r>
              <a:rPr lang="en-AU" dirty="0">
                <a:solidFill>
                  <a:schemeClr val="accent2"/>
                </a:solidFill>
              </a:rPr>
              <a:t>closes 10 Apr 2022</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35936037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6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86848024"/>
              </p:ext>
            </p:extLst>
          </p:nvPr>
        </p:nvGraphicFramePr>
        <p:xfrm>
          <a:off x="152399" y="1524000"/>
          <a:ext cx="8839199" cy="25908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May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816409591"/>
                  </a:ext>
                </a:extLst>
              </a:tr>
              <a:tr h="290122">
                <a:tc>
                  <a:txBody>
                    <a:bodyPr/>
                    <a:lstStyle/>
                    <a:p>
                      <a:r>
                        <a:rPr lang="en-GB" sz="1600" b="0" dirty="0">
                          <a:solidFill>
                            <a:schemeClr val="tx1"/>
                          </a:solidFill>
                          <a:latin typeface="+mj-lt"/>
                        </a:rPr>
                        <a:t>.3cu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May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362481425"/>
                  </a:ext>
                </a:extLst>
              </a:tr>
              <a:tr h="290122">
                <a:tc>
                  <a:txBody>
                    <a:bodyPr/>
                    <a:lstStyle/>
                    <a:p>
                      <a:r>
                        <a:rPr lang="en-GB" sz="1600" b="0" dirty="0">
                          <a:solidFill>
                            <a:schemeClr val="tx1"/>
                          </a:solidFill>
                          <a:latin typeface="+mj-lt"/>
                        </a:rPr>
                        <a:t>.3ct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GB" sz="1600" dirty="0">
                          <a:solidFill>
                            <a:schemeClr val="tx1"/>
                          </a:solidFill>
                          <a:latin typeface="+mj-lt"/>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55721241"/>
                  </a:ext>
                </a:extLst>
              </a:tr>
              <a:tr h="290122">
                <a:tc>
                  <a:txBody>
                    <a:bodyPr/>
                    <a:lstStyle/>
                    <a:p>
                      <a:r>
                        <a:rPr lang="en-GB" sz="1600" b="0" dirty="0">
                          <a:solidFill>
                            <a:schemeClr val="tx1"/>
                          </a:solidFill>
                          <a:latin typeface="+mj-lt"/>
                        </a:rPr>
                        <a:t>.3cv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721161963"/>
                  </a:ext>
                </a:extLst>
              </a:tr>
              <a:tr h="290122">
                <a:tc>
                  <a:txBody>
                    <a:bodyPr/>
                    <a:lstStyle/>
                    <a:p>
                      <a:r>
                        <a:rPr lang="en-GB" sz="1600" b="0" dirty="0">
                          <a:solidFill>
                            <a:schemeClr val="tx1"/>
                          </a:solidFill>
                          <a:latin typeface="+mj-lt"/>
                        </a:rPr>
                        <a:t>.3cp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Feb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2280407668"/>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4082347444"/>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47</a:t>
            </a:fld>
            <a:endParaRPr lang="en-US"/>
          </a:p>
        </p:txBody>
      </p:sp>
    </p:spTree>
    <p:extLst>
      <p:ext uri="{BB962C8B-B14F-4D97-AF65-F5344CB8AC3E}">
        <p14:creationId xmlns:p14="http://schemas.microsoft.com/office/powerpoint/2010/main" val="5885085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7953047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802.3cr FDIS ballot </a:t>
            </a:r>
            <a:r>
              <a:rPr lang="en-AU" dirty="0">
                <a:solidFill>
                  <a:schemeClr val="accent2"/>
                </a:solidFill>
              </a:rPr>
              <a:t>closes on 26 May 2022</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chemeClr val="accent2"/>
                </a:solidFill>
              </a:rPr>
              <a:t>closes 26 May 2022</a:t>
            </a:r>
          </a:p>
          <a:p>
            <a:pPr lvl="1"/>
            <a:r>
              <a:rPr lang="en-US" dirty="0"/>
              <a:t>Will be published as ISO/IEC/IEEE 8802-3:2021/</a:t>
            </a:r>
            <a:r>
              <a:rPr lang="en-US" dirty="0" err="1"/>
              <a:t>Amd</a:t>
            </a:r>
            <a:r>
              <a:rPr lang="en-US" dirty="0"/>
              <a:t> 10:2022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1507657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802.3cu FDIS ballot </a:t>
            </a:r>
            <a:r>
              <a:rPr lang="en-AU" dirty="0">
                <a:solidFill>
                  <a:schemeClr val="accent2"/>
                </a:solidFill>
              </a:rPr>
              <a:t>closes on 26 May 2022</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chemeClr val="accent2"/>
                </a:solidFill>
              </a:rPr>
              <a:t>closes 26 May 2022</a:t>
            </a:r>
          </a:p>
          <a:p>
            <a:pPr lvl="1"/>
            <a:r>
              <a:rPr lang="en-US" dirty="0"/>
              <a:t>Will be published as ISO/IEC/IEEE 8802-3:2021/</a:t>
            </a:r>
            <a:r>
              <a:rPr lang="en-US" dirty="0" err="1"/>
              <a:t>Amd</a:t>
            </a:r>
            <a:r>
              <a:rPr lang="en-US" dirty="0"/>
              <a:t> 11:2022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25920504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802.3ct is waiting for FDIS ballot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rgbClr val="00B050"/>
                </a:solidFill>
              </a:rPr>
              <a:t>passed &amp; response sent</a:t>
            </a:r>
          </a:p>
          <a:p>
            <a:pPr lvl="1"/>
            <a:r>
              <a:rPr lang="en-AU" dirty="0"/>
              <a:t>IEEE 802.3ct 60-day ballot passed on 9 Oct 2021 (N17626)</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chemeClr val="accent2"/>
                </a:solidFill>
              </a:rPr>
              <a:t>waiting</a:t>
            </a:r>
          </a:p>
          <a:p>
            <a:pPr lvl="1"/>
            <a:r>
              <a:rPr lang="en-AU" dirty="0"/>
              <a:t>(Mar 2022) Jodi will check on status</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41998838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802.3cv is waiting for FDIS ballot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rgbClr val="00B050"/>
                </a:solidFill>
              </a:rPr>
              <a:t>passed &amp; response sent</a:t>
            </a:r>
          </a:p>
          <a:p>
            <a:pPr lvl="1"/>
            <a:r>
              <a:rPr lang="en-AU" dirty="0"/>
              <a:t>IEEE 802.3cv 60-day ballot passed on 9 Oct 2021 (N17627)</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chemeClr val="accent2"/>
                </a:solidFill>
              </a:rPr>
              <a:t>waiting</a:t>
            </a:r>
          </a:p>
          <a:p>
            <a:pPr lvl="1"/>
            <a:r>
              <a:rPr lang="en-AU" dirty="0"/>
              <a:t>(Mar 2022) Jodi will check on status</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12548732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802.3cp is waiting for FDIS ballot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rgbClr val="00B050"/>
                </a:solidFill>
              </a:rPr>
              <a:t>passed &amp; response sent</a:t>
            </a:r>
          </a:p>
          <a:p>
            <a:pPr lvl="1"/>
            <a:r>
              <a:rPr lang="en-AU" dirty="0"/>
              <a:t>IEEE 802.3cp 60-day ballot passed on 9 Oct 2021 (N17629)</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chemeClr val="accent2"/>
                </a:solidFill>
              </a:rPr>
              <a:t>waiting</a:t>
            </a:r>
          </a:p>
          <a:p>
            <a:pPr lvl="1"/>
            <a:r>
              <a:rPr lang="en-AU" dirty="0"/>
              <a:t>(Mar 2022) Jodi will check on status</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5340854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will be submitted to PSDO in the future</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US" dirty="0"/>
              <a:t>(Mar 2022) </a:t>
            </a:r>
            <a:r>
              <a:rPr lang="en-AU" dirty="0"/>
              <a:t>The 2022 IEEE 802.3 rollup could obviate the need to ballot some of those amendments, as it incorporates (and revises) them. </a:t>
            </a:r>
          </a:p>
          <a:p>
            <a:pPr lvl="2"/>
            <a:r>
              <a:rPr lang="en-AU" dirty="0"/>
              <a:t>Haasz suggests waiting to submit the 2022 rollup for balloting until IEEE 802.3cp and the other two are three months into their FDIS ballots. </a:t>
            </a:r>
          </a:p>
          <a:p>
            <a:pPr lvl="2"/>
            <a:r>
              <a:rPr lang="en-AU" dirty="0"/>
              <a:t>The rollup can be submitted for information prior to that</a:t>
            </a:r>
            <a:endParaRPr lang="en-US"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4808726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9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3538538"/>
              </p:ext>
            </p:extLst>
          </p:nvPr>
        </p:nvGraphicFramePr>
        <p:xfrm>
          <a:off x="152399" y="2161466"/>
          <a:ext cx="8839199" cy="381553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10 Aug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Nov 2021</a:t>
                      </a:r>
                      <a:endParaRPr lang="en-AU" sz="1600" b="0" dirty="0">
                        <a:solidFill>
                          <a:srgbClr val="00B050"/>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F0000"/>
                          </a:solidFill>
                          <a:latin typeface="+mn-lt"/>
                          <a:ea typeface="+mn-ea"/>
                          <a:cs typeface="Arial" panose="020B0604020202020204" pitchFamily="34" charset="0"/>
                        </a:rPr>
                        <a:t>Failed</a:t>
                      </a:r>
                      <a:endParaRPr lang="en-AU" sz="1600" b="0" dirty="0">
                        <a:solidFill>
                          <a:srgbClr val="FF000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9 Oct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11md</a:t>
                      </a:r>
                    </a:p>
                  </a:txBody>
                  <a:tcPr/>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13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Aug 2021</a:t>
                      </a:r>
                    </a:p>
                  </a:txBody>
                  <a:tcPr marL="115147" marR="115147"/>
                </a:tc>
                <a:extLst>
                  <a:ext uri="{0D108BD9-81ED-4DB2-BD59-A6C34878D82A}">
                    <a16:rowId xmlns:a16="http://schemas.microsoft.com/office/drawing/2014/main" val="3070389537"/>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55</a:t>
            </a:fld>
            <a:endParaRPr lang="en-US"/>
          </a:p>
        </p:txBody>
      </p:sp>
    </p:spTree>
    <p:extLst>
      <p:ext uri="{BB962C8B-B14F-4D97-AF65-F5344CB8AC3E}">
        <p14:creationId xmlns:p14="http://schemas.microsoft.com/office/powerpoint/2010/main" val="34169559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Dan Harkins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56</a:t>
            </a:fld>
            <a:endParaRPr lang="en-US"/>
          </a:p>
        </p:txBody>
      </p:sp>
    </p:spTree>
    <p:extLst>
      <p:ext uri="{BB962C8B-B14F-4D97-AF65-F5344CB8AC3E}">
        <p14:creationId xmlns:p14="http://schemas.microsoft.com/office/powerpoint/2010/main" val="32038302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802.11ax 60-day pre-ballot passed and responses have been sent, but it is on hold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rgbClr val="00B050"/>
                </a:solidFill>
              </a:rPr>
              <a:t>passed</a:t>
            </a:r>
            <a:r>
              <a:rPr lang="en-AU" dirty="0">
                <a:solidFill>
                  <a:schemeClr val="accent2"/>
                </a:solidFill>
              </a:rPr>
              <a:t> with responses sent </a:t>
            </a:r>
            <a:r>
              <a:rPr lang="en-AU" dirty="0">
                <a:solidFill>
                  <a:srgbClr val="FA661C"/>
                </a:solidFill>
              </a:rPr>
              <a:t>but </a:t>
            </a:r>
            <a:r>
              <a:rPr lang="en-AU" sz="1800" kern="1200" dirty="0">
                <a:solidFill>
                  <a:srgbClr val="FA661C"/>
                </a:solidFill>
                <a:latin typeface="+mn-lt"/>
                <a:ea typeface="+mn-ea"/>
                <a:cs typeface="+mn-cs"/>
              </a:rPr>
              <a:t>on hold</a:t>
            </a:r>
            <a:endParaRPr lang="en-AU" dirty="0">
              <a:solidFill>
                <a:srgbClr val="FA661C"/>
              </a:solidFill>
            </a:endParaRPr>
          </a:p>
          <a:p>
            <a:pPr lvl="1"/>
            <a:r>
              <a:rPr lang="en-AU" dirty="0"/>
              <a:t>IEEE 802.11ax 60-day ballot passed on 10 Aug 2021 (N17599)</a:t>
            </a:r>
          </a:p>
          <a:p>
            <a:pPr lvl="2"/>
            <a:r>
              <a:rPr lang="en-AU" dirty="0"/>
              <a:t>Passed 10/0/9 on need for ISO standard</a:t>
            </a:r>
          </a:p>
          <a:p>
            <a:pPr lvl="2"/>
            <a:r>
              <a:rPr lang="en-AU" dirty="0"/>
              <a:t>Passed 6/4/9 on support for submission to FDIS</a:t>
            </a:r>
          </a:p>
          <a:p>
            <a:pPr lvl="2"/>
            <a:r>
              <a:rPr lang="en-AU" dirty="0"/>
              <a:t>With negative comments from China (usual security comments)</a:t>
            </a:r>
          </a:p>
          <a:p>
            <a:pPr lvl="2"/>
            <a:r>
              <a:rPr lang="en-AU" dirty="0"/>
              <a:t>With negative comments from Sweden, Finland, Germany &amp; a positive comment from Japan (wrt negative </a:t>
            </a:r>
            <a:r>
              <a:rPr lang="en-AU" dirty="0" err="1"/>
              <a:t>LoAs</a:t>
            </a:r>
            <a:r>
              <a:rPr lang="en-AU" dirty="0"/>
              <a:t>)</a:t>
            </a:r>
          </a:p>
          <a:p>
            <a:pPr lvl="2"/>
            <a:r>
              <a:rPr lang="en-AU" dirty="0"/>
              <a:t>A response was sent – see following pages </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graphicFrame>
        <p:nvGraphicFramePr>
          <p:cNvPr id="2" name="Object 1">
            <a:extLst>
              <a:ext uri="{FF2B5EF4-FFF2-40B4-BE49-F238E27FC236}">
                <a16:creationId xmlns:a16="http://schemas.microsoft.com/office/drawing/2014/main" id="{90E95256-A50A-4151-BAA5-A235A440DAA4}"/>
              </a:ext>
            </a:extLst>
          </p:cNvPr>
          <p:cNvGraphicFramePr>
            <a:graphicFrameLocks noChangeAspect="1"/>
          </p:cNvGraphicFramePr>
          <p:nvPr>
            <p:extLst>
              <p:ext uri="{D42A27DB-BD31-4B8C-83A1-F6EECF244321}">
                <p14:modId xmlns:p14="http://schemas.microsoft.com/office/powerpoint/2010/main" val="3120729419"/>
              </p:ext>
            </p:extLst>
          </p:nvPr>
        </p:nvGraphicFramePr>
        <p:xfrm>
          <a:off x="7401673" y="3635375"/>
          <a:ext cx="914400" cy="806450"/>
        </p:xfrm>
        <a:graphic>
          <a:graphicData uri="http://schemas.openxmlformats.org/presentationml/2006/ole">
            <mc:AlternateContent xmlns:mc="http://schemas.openxmlformats.org/markup-compatibility/2006">
              <mc:Choice xmlns:v="urn:schemas-microsoft-com:vml" Requires="v">
                <p:oleObj spid="_x0000_s12408" name="Acrobat Document" showAsIcon="1" r:id="rId3" imgW="914597" imgH="806311" progId="AcroExch.Document.DC">
                  <p:embed/>
                </p:oleObj>
              </mc:Choice>
              <mc:Fallback>
                <p:oleObj name="Acrobat Document" showAsIcon="1" r:id="rId3" imgW="914597" imgH="806311" progId="AcroExch.Document.DC">
                  <p:embed/>
                  <p:pic>
                    <p:nvPicPr>
                      <p:cNvPr id="2" name="Object 1">
                        <a:extLst>
                          <a:ext uri="{FF2B5EF4-FFF2-40B4-BE49-F238E27FC236}">
                            <a16:creationId xmlns:a16="http://schemas.microsoft.com/office/drawing/2014/main" id="{90E95256-A50A-4151-BAA5-A235A440DAA4}"/>
                          </a:ext>
                        </a:extLst>
                      </p:cNvPr>
                      <p:cNvPicPr/>
                      <p:nvPr/>
                    </p:nvPicPr>
                    <p:blipFill>
                      <a:blip r:embed="rId4"/>
                      <a:stretch>
                        <a:fillRect/>
                      </a:stretch>
                    </p:blipFill>
                    <p:spPr>
                      <a:xfrm>
                        <a:off x="7401673" y="36353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127048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dirty="0"/>
              <a:t>Responses were sent in Nov 2021 in relation the 60-day ballot on IEEE 802.11ax</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pPr lvl="1"/>
            <a:r>
              <a:rPr lang="en-AU" dirty="0"/>
              <a:t>Ultimately the IEEE SA directed IEEE 802 that:</a:t>
            </a:r>
          </a:p>
          <a:p>
            <a:pPr lvl="2"/>
            <a:r>
              <a:rPr lang="en-AU" dirty="0"/>
              <a:t>The IEEE SA President would respond to ISO on the IPR related issues, based on content that had been developed by IEEE 802 (see </a:t>
            </a:r>
            <a:r>
              <a:rPr lang="en-AU" dirty="0">
                <a:hlinkClick r:id="rId2"/>
              </a:rPr>
              <a:t>11-21-1400-05</a:t>
            </a:r>
            <a:r>
              <a:rPr lang="en-AU" dirty="0"/>
              <a:t>) </a:t>
            </a:r>
          </a:p>
          <a:p>
            <a:pPr lvl="3"/>
            <a:r>
              <a:rPr lang="en-AU" dirty="0"/>
              <a:t>Sent on 8 Nov 2021 (see following slides for update)</a:t>
            </a:r>
          </a:p>
          <a:p>
            <a:pPr lvl="2"/>
            <a:r>
              <a:rPr lang="en-AU" dirty="0"/>
              <a:t>IEEE 802 respond to the China NB technical comments to SC6 (see </a:t>
            </a:r>
            <a:r>
              <a:rPr lang="en-AU" dirty="0">
                <a:hlinkClick r:id="rId3"/>
              </a:rPr>
              <a:t>11-21-1400-08</a:t>
            </a:r>
            <a:r>
              <a:rPr lang="en-AU" dirty="0"/>
              <a:t>)</a:t>
            </a:r>
          </a:p>
          <a:p>
            <a:pPr lvl="3"/>
            <a:r>
              <a:rPr lang="en-AU" dirty="0"/>
              <a:t>IEEE 802 EC approval occurred on 5 Nov 2021</a:t>
            </a:r>
          </a:p>
          <a:p>
            <a:pPr lvl="3"/>
            <a:r>
              <a:rPr lang="en-AU" dirty="0"/>
              <a:t>IEEE SA staff liaised on 8 Nov 2021 (N17646)</a:t>
            </a:r>
          </a:p>
          <a:p>
            <a:pPr lvl="1"/>
            <a:r>
              <a:rPr lang="en-AU" dirty="0"/>
              <a:t>This approach had a number of benefits:</a:t>
            </a:r>
          </a:p>
          <a:p>
            <a:pPr lvl="2"/>
            <a:r>
              <a:rPr lang="en-AU" dirty="0"/>
              <a:t>It avoided the IEEE 802 EC arguing about whether it should respond to the IPR comments</a:t>
            </a:r>
          </a:p>
          <a:p>
            <a:pPr lvl="2"/>
            <a:r>
              <a:rPr lang="en-AU" dirty="0"/>
              <a:t>It highlighted the importance of the issue to IEEE SA</a:t>
            </a:r>
          </a:p>
          <a:p>
            <a:pPr lvl="2"/>
            <a:r>
              <a:rPr lang="en-AU" dirty="0"/>
              <a:t>It meant responses were sent to SC6 &amp; ISO quickly so that ISO/IEEE SA staff discussions could commence</a:t>
            </a:r>
          </a:p>
          <a:p>
            <a:pPr marL="1588" lvl="1" indent="0">
              <a:buNone/>
            </a:pPr>
            <a:endParaRPr lang="en-AU" dirty="0"/>
          </a:p>
          <a:p>
            <a:pPr marL="1588" lvl="1" indent="0">
              <a:buNone/>
            </a:pP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58</a:t>
            </a:fld>
            <a:endParaRPr lang="en-US"/>
          </a:p>
        </p:txBody>
      </p:sp>
    </p:spTree>
    <p:extLst>
      <p:ext uri="{BB962C8B-B14F-4D97-AF65-F5344CB8AC3E}">
        <p14:creationId xmlns:p14="http://schemas.microsoft.com/office/powerpoint/2010/main" val="24850500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issue</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(Jan 2022)</a:t>
            </a:r>
          </a:p>
          <a:p>
            <a:pPr lvl="1"/>
            <a:r>
              <a:rPr lang="en-AU" dirty="0"/>
              <a:t>IEEE SA have provided a summary of the current status of the IPR issue</a:t>
            </a:r>
          </a:p>
          <a:p>
            <a:pPr lvl="2"/>
            <a:r>
              <a:rPr lang="en-AU" i="1" dirty="0"/>
              <a:t>ISO has informed IEEE that it will reach out to the submitters to try to obtain positive declarations to ISO that demonstrate a willingness to license on terms that are either royalty-free or reasonable and non-discriminatory.</a:t>
            </a:r>
          </a:p>
          <a:p>
            <a:pPr lvl="1"/>
            <a:r>
              <a:rPr lang="en-AU" dirty="0"/>
              <a:t>Notes by the IEEE 802 JTC1 SC Chair:</a:t>
            </a:r>
          </a:p>
          <a:p>
            <a:pPr lvl="2"/>
            <a:r>
              <a:rPr lang="en-AU" dirty="0"/>
              <a:t>The timeline, and any deadlines, for this process are currently unknown …</a:t>
            </a:r>
          </a:p>
          <a:p>
            <a:pPr lvl="2"/>
            <a:r>
              <a:rPr lang="en-AU" dirty="0"/>
              <a:t>… but it is hoped that quick progress can be made</a:t>
            </a: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59</a:t>
            </a:fld>
            <a:endParaRPr lang="en-US"/>
          </a:p>
        </p:txBody>
      </p:sp>
    </p:spTree>
    <p:extLst>
      <p:ext uri="{BB962C8B-B14F-4D97-AF65-F5344CB8AC3E}">
        <p14:creationId xmlns:p14="http://schemas.microsoft.com/office/powerpoint/2010/main" val="3724838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issue</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(Mar 2022)</a:t>
            </a:r>
          </a:p>
          <a:p>
            <a:pPr lvl="1"/>
            <a:r>
              <a:rPr lang="en-AU" dirty="0"/>
              <a:t>(26 Feb 2022) The IEEE SA President’s letter has now been made available to IEEE 802</a:t>
            </a:r>
          </a:p>
          <a:p>
            <a:pPr lvl="2"/>
            <a:r>
              <a:rPr lang="en-AU" dirty="0"/>
              <a:t>See </a:t>
            </a:r>
            <a:r>
              <a:rPr lang="en-AU" dirty="0">
                <a:hlinkClick r:id="rId2"/>
              </a:rPr>
              <a:t>ec-22-0047-00</a:t>
            </a:r>
            <a:endParaRPr lang="en-AU" dirty="0"/>
          </a:p>
          <a:p>
            <a:pPr lvl="1"/>
            <a:r>
              <a:rPr lang="en-AU" dirty="0"/>
              <a:t>(28 Feb 2022) There is no news so far on resolution of the 802.11ax IPR issue but it is understood that discussions are continuing between IEEE SA &amp; ISO</a:t>
            </a:r>
          </a:p>
          <a:p>
            <a:pPr lvl="1"/>
            <a:endParaRPr lang="en-AU" dirty="0"/>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60</a:t>
            </a:fld>
            <a:endParaRPr lang="en-US"/>
          </a:p>
        </p:txBody>
      </p:sp>
    </p:spTree>
    <p:extLst>
      <p:ext uri="{BB962C8B-B14F-4D97-AF65-F5344CB8AC3E}">
        <p14:creationId xmlns:p14="http://schemas.microsoft.com/office/powerpoint/2010/main" val="42078063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802.11ay 60-day ballot failed on 9 Oct 2021 and the process will need to restart</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rgbClr val="FF0000"/>
                </a:solidFill>
              </a:rPr>
              <a:t>failed</a:t>
            </a:r>
          </a:p>
          <a:p>
            <a:pPr lvl="1"/>
            <a:r>
              <a:rPr lang="en-AU" dirty="0"/>
              <a:t>802.</a:t>
            </a:r>
            <a:r>
              <a:rPr lang="en-AU" dirty="0">
                <a:cs typeface="Arial" panose="020B0604020202020204" pitchFamily="34" charset="0"/>
              </a:rPr>
              <a:t>11ay</a:t>
            </a:r>
            <a:r>
              <a:rPr lang="en-AU" dirty="0"/>
              <a:t> 60-day ballot failed on 9 Oct 2021 (N17628)</a:t>
            </a:r>
          </a:p>
          <a:p>
            <a:pPr lvl="2"/>
            <a:r>
              <a:rPr lang="en-AU" dirty="0"/>
              <a:t>Passed 10/1/8 (Belgium) on need for ISO standard</a:t>
            </a:r>
          </a:p>
          <a:p>
            <a:pPr lvl="2"/>
            <a:r>
              <a:rPr lang="en-AU" dirty="0"/>
              <a:t>Failed 6/6/7 (Belgium, Canada, China, Finland, Netherlands, Sweden) on support for submission to FDIS</a:t>
            </a:r>
          </a:p>
          <a:p>
            <a:pPr lvl="3"/>
            <a:r>
              <a:rPr lang="en-AU" dirty="0"/>
              <a:t>Note: Germany voted yes, unlike for 802.11ax</a:t>
            </a:r>
          </a:p>
          <a:p>
            <a:pPr lvl="3"/>
            <a:r>
              <a:rPr lang="en-AU" dirty="0"/>
              <a:t>Note: Japan also commented, while voting yes</a:t>
            </a:r>
          </a:p>
          <a:p>
            <a:pPr lvl="3"/>
            <a:r>
              <a:rPr lang="en-AU" dirty="0"/>
              <a:t>Note that four negative LOAs on 802.11ay caused a similar problem to the 802.11ax problem</a:t>
            </a:r>
          </a:p>
          <a:p>
            <a:pPr lvl="2"/>
            <a:r>
              <a:rPr lang="en-AU" dirty="0"/>
              <a:t>The failure means the process will need to restart – after the IPR is sorted out</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spTree>
    <p:extLst>
      <p:ext uri="{BB962C8B-B14F-4D97-AF65-F5344CB8AC3E}">
        <p14:creationId xmlns:p14="http://schemas.microsoft.com/office/powerpoint/2010/main" val="14475263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802.11az will probably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802.11az D4.0 passed SB in Nov 2021</a:t>
            </a:r>
          </a:p>
          <a:p>
            <a:pPr lvl="2"/>
            <a:r>
              <a:rPr lang="en-AU" dirty="0" err="1"/>
              <a:t>TGaz</a:t>
            </a:r>
            <a:r>
              <a:rPr lang="en-AU" dirty="0"/>
              <a:t> has recommend liaising in Mar 2022</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spTree>
    <p:extLst>
      <p:ext uri="{BB962C8B-B14F-4D97-AF65-F5344CB8AC3E}">
        <p14:creationId xmlns:p14="http://schemas.microsoft.com/office/powerpoint/2010/main" val="12640005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802.11ba is waiting for start of 60-day ballot, but it will not start until IPR issues resolved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rgbClr val="FA661C"/>
                </a:solidFill>
              </a:rPr>
              <a:t>on hold</a:t>
            </a:r>
          </a:p>
          <a:p>
            <a:pPr lvl="1"/>
            <a:r>
              <a:rPr lang="en-AU" dirty="0"/>
              <a:t>WG motion to enter PSDO process approved in May 2021</a:t>
            </a:r>
          </a:p>
          <a:p>
            <a:pPr lvl="2"/>
            <a:r>
              <a:rPr lang="en-AU" dirty="0"/>
              <a:t>(Jul 2021) EC approved, for submission after publication</a:t>
            </a:r>
          </a:p>
          <a:p>
            <a:pPr lvl="1"/>
            <a:r>
              <a:rPr lang="en-AU" dirty="0"/>
              <a:t>(Nov 2021) The ballot has not yet started but it will run into the same IPR issue as 802.11ay (and 802.11ax) because there are explicit negative </a:t>
            </a:r>
            <a:r>
              <a:rPr lang="en-AU" dirty="0" err="1"/>
              <a:t>LoAs</a:t>
            </a:r>
            <a:r>
              <a:rPr lang="en-AU" dirty="0"/>
              <a:t> associated with 802.11ba – and so it will not be progressed until the IPR issue is resolved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63</a:t>
            </a:fld>
            <a:endParaRPr lang="en-US"/>
          </a:p>
        </p:txBody>
      </p:sp>
    </p:spTree>
    <p:extLst>
      <p:ext uri="{BB962C8B-B14F-4D97-AF65-F5344CB8AC3E}">
        <p14:creationId xmlns:p14="http://schemas.microsoft.com/office/powerpoint/2010/main" val="31942449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802.11bb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64</a:t>
            </a:fld>
            <a:endParaRPr lang="en-US"/>
          </a:p>
        </p:txBody>
      </p:sp>
    </p:spTree>
    <p:extLst>
      <p:ext uri="{BB962C8B-B14F-4D97-AF65-F5344CB8AC3E}">
        <p14:creationId xmlns:p14="http://schemas.microsoft.com/office/powerpoint/2010/main" val="3259782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65</a:t>
            </a:fld>
            <a:endParaRPr lang="en-US"/>
          </a:p>
        </p:txBody>
      </p:sp>
    </p:spTree>
    <p:extLst>
      <p:ext uri="{BB962C8B-B14F-4D97-AF65-F5344CB8AC3E}">
        <p14:creationId xmlns:p14="http://schemas.microsoft.com/office/powerpoint/2010/main" val="3145062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802.11bd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only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21122610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may send after initial WG LB approval (first ballot with versions of all features)</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10734299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802.11md FDIS ballot closes 13 Jun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802.11md D3.0 was liaised for information in Jan 2020 (N17082)</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11md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(see </a:t>
            </a:r>
            <a:r>
              <a:rPr lang="en-AU" dirty="0">
                <a:latin typeface="+mj-lt"/>
                <a:hlinkClick r:id="rId2"/>
              </a:rPr>
              <a:t>11-21-1039-03</a:t>
            </a:r>
            <a:r>
              <a:rPr lang="en-AU" dirty="0">
                <a:latin typeface="+mj-lt"/>
              </a:rPr>
              <a:t>) was approved by WG &amp; EC in July 2021</a:t>
            </a:r>
          </a:p>
          <a:p>
            <a:pPr lvl="2"/>
            <a:r>
              <a:rPr lang="en-AU" dirty="0">
                <a:latin typeface="+mj-lt"/>
              </a:rPr>
              <a:t>Liaised in Aug 2021 (N17600)</a:t>
            </a:r>
            <a:endParaRPr lang="en-AU" dirty="0"/>
          </a:p>
          <a:p>
            <a:r>
              <a:rPr lang="en-AU" dirty="0"/>
              <a:t>FDIS ballot: </a:t>
            </a:r>
            <a:r>
              <a:rPr lang="en-AU" dirty="0">
                <a:solidFill>
                  <a:schemeClr val="accent2"/>
                </a:solidFill>
              </a:rPr>
              <a:t>closes 13 Jun 2022</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29098171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has zero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150903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69</a:t>
            </a:fld>
            <a:endParaRPr lang="en-US"/>
          </a:p>
        </p:txBody>
      </p:sp>
    </p:spTree>
    <p:extLst>
      <p:ext uri="{BB962C8B-B14F-4D97-AF65-F5344CB8AC3E}">
        <p14:creationId xmlns:p14="http://schemas.microsoft.com/office/powerpoint/2010/main" val="3392915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7</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70</a:t>
            </a:fld>
            <a:endParaRPr lang="en-US"/>
          </a:p>
        </p:txBody>
      </p:sp>
    </p:spTree>
    <p:extLst>
      <p:ext uri="{BB962C8B-B14F-4D97-AF65-F5344CB8AC3E}">
        <p14:creationId xmlns:p14="http://schemas.microsoft.com/office/powerpoint/2010/main" val="3680289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F8EAE-9837-48FE-9195-56D693A3E1C5}"/>
              </a:ext>
            </a:extLst>
          </p:cNvPr>
          <p:cNvSpPr>
            <a:spLocks noGrp="1"/>
          </p:cNvSpPr>
          <p:nvPr>
            <p:ph type="title"/>
          </p:nvPr>
        </p:nvSpPr>
        <p:spPr>
          <a:xfrm>
            <a:off x="685800" y="685800"/>
            <a:ext cx="7772400" cy="1066800"/>
          </a:xfrm>
        </p:spPr>
        <p:txBody>
          <a:bodyPr/>
          <a:lstStyle/>
          <a:p>
            <a:r>
              <a:rPr lang="en-AU" dirty="0"/>
              <a:t>802.15’s interest in the PSDO process is unclear</a:t>
            </a:r>
          </a:p>
        </p:txBody>
      </p:sp>
      <p:sp>
        <p:nvSpPr>
          <p:cNvPr id="3" name="Content Placeholder 2">
            <a:extLst>
              <a:ext uri="{FF2B5EF4-FFF2-40B4-BE49-F238E27FC236}">
                <a16:creationId xmlns:a16="http://schemas.microsoft.com/office/drawing/2014/main" id="{8FA1E2F4-6BD7-4817-BBF3-3E0448351388}"/>
              </a:ext>
            </a:extLst>
          </p:cNvPr>
          <p:cNvSpPr>
            <a:spLocks noGrp="1"/>
          </p:cNvSpPr>
          <p:nvPr>
            <p:ph idx="1"/>
          </p:nvPr>
        </p:nvSpPr>
        <p:spPr>
          <a:xfrm>
            <a:off x="685800" y="1981200"/>
            <a:ext cx="7772400" cy="4114800"/>
          </a:xfrm>
        </p:spPr>
        <p:txBody>
          <a:bodyPr/>
          <a:lstStyle/>
          <a:p>
            <a:pPr lvl="1"/>
            <a:r>
              <a:rPr lang="en-AU" dirty="0"/>
              <a:t>The new 802.15 leadership have been pinged about whether IEEE 802.15 will be forwarding other documents through the PSDO process …</a:t>
            </a:r>
          </a:p>
          <a:p>
            <a:pPr lvl="1"/>
            <a:r>
              <a:rPr lang="en-AU" dirty="0"/>
              <a:t>… but no response has been received</a:t>
            </a:r>
          </a:p>
          <a:p>
            <a:pPr lvl="1"/>
            <a:r>
              <a:rPr lang="nb-NO" dirty="0">
                <a:latin typeface="+mj-lt"/>
              </a:rPr>
              <a:t>(May 2021) </a:t>
            </a:r>
            <a:r>
              <a:rPr lang="en-US" sz="1800" dirty="0">
                <a:effectLst/>
                <a:latin typeface="+mj-lt"/>
                <a:ea typeface="Calibri" panose="020F0502020204030204" pitchFamily="34" charset="0"/>
              </a:rPr>
              <a:t>Ben Rolfe</a:t>
            </a:r>
            <a:r>
              <a:rPr lang="nb-NO" dirty="0">
                <a:latin typeface="+mj-lt"/>
                <a:ea typeface="Calibri" panose="020F0502020204030204" pitchFamily="34" charset="0"/>
              </a:rPr>
              <a:t> will drive proces in 802.15 WG to push 802.15 standards into the PSDO process</a:t>
            </a:r>
          </a:p>
          <a:p>
            <a:pPr lvl="2"/>
            <a:r>
              <a:rPr lang="nb-NO" dirty="0">
                <a:latin typeface="+mj-lt"/>
              </a:rPr>
              <a:t>He will provide a list to Andrew Myles and Peter Yee</a:t>
            </a:r>
          </a:p>
          <a:p>
            <a:pPr lvl="2"/>
            <a:r>
              <a:rPr lang="nb-NO" dirty="0">
                <a:latin typeface="+mj-lt"/>
              </a:rPr>
              <a:t>Likely candidates are:</a:t>
            </a:r>
          </a:p>
          <a:p>
            <a:pPr lvl="3"/>
            <a:r>
              <a:rPr lang="nb-NO" dirty="0">
                <a:latin typeface="+mj-lt"/>
              </a:rPr>
              <a:t>IEEE 802.15.4-2020</a:t>
            </a:r>
          </a:p>
          <a:p>
            <a:pPr lvl="3"/>
            <a:r>
              <a:rPr lang="nb-NO" dirty="0">
                <a:latin typeface="+mj-lt"/>
              </a:rPr>
              <a:t>IEEE 802.15.4w</a:t>
            </a:r>
          </a:p>
          <a:p>
            <a:pPr lvl="3"/>
            <a:r>
              <a:rPr lang="nb-NO" dirty="0">
                <a:latin typeface="+mj-lt"/>
              </a:rPr>
              <a:t>IEEE 802.15.4y</a:t>
            </a:r>
          </a:p>
          <a:p>
            <a:pPr lvl="3"/>
            <a:r>
              <a:rPr lang="nb-NO" dirty="0">
                <a:latin typeface="+mj-lt"/>
              </a:rPr>
              <a:t>IEEE 802.15.9ma </a:t>
            </a:r>
          </a:p>
          <a:p>
            <a:pPr lvl="3"/>
            <a:r>
              <a:rPr lang="nb-NO" dirty="0">
                <a:latin typeface="+mj-lt"/>
              </a:rPr>
              <a:t>IEEE 802.15.4z</a:t>
            </a:r>
          </a:p>
          <a:p>
            <a:pPr lvl="3"/>
            <a:r>
              <a:rPr lang="nb-NO" dirty="0">
                <a:latin typeface="+mj-lt"/>
              </a:rPr>
              <a:t>... others?</a:t>
            </a:r>
            <a:endParaRPr lang="en-AU" dirty="0">
              <a:latin typeface="+mj-lt"/>
            </a:endParaRPr>
          </a:p>
          <a:p>
            <a:pPr lvl="1"/>
            <a:r>
              <a:rPr lang="en-AU" dirty="0"/>
              <a:t>(Mar 2022) </a:t>
            </a:r>
            <a:r>
              <a:rPr lang="en-GB" sz="1800" dirty="0">
                <a:effectLst/>
                <a:latin typeface="Arial" panose="020B0604020202020204" pitchFamily="34" charset="0"/>
                <a:ea typeface="Times New Roman" panose="02020603050405020304" pitchFamily="18" charset="0"/>
              </a:rPr>
              <a:t>Peter Yee will check with the IEEE 802.15 leadership to see if they have anything they would like to submit.</a:t>
            </a:r>
            <a:endParaRPr lang="en-AU" sz="1800" dirty="0">
              <a:effectLst/>
              <a:latin typeface="Times New Roman" panose="02020603050405020304" pitchFamily="18" charset="0"/>
              <a:ea typeface="Times New Roman" panose="02020603050405020304" pitchFamily="18" charset="0"/>
            </a:endParaRPr>
          </a:p>
          <a:p>
            <a:pPr lvl="1"/>
            <a:endParaRPr lang="en-AU" dirty="0"/>
          </a:p>
          <a:p>
            <a:r>
              <a:rPr lang="en-AU" dirty="0"/>
              <a:t> </a:t>
            </a:r>
          </a:p>
        </p:txBody>
      </p:sp>
      <p:sp>
        <p:nvSpPr>
          <p:cNvPr id="4" name="Footer Placeholder 3">
            <a:extLst>
              <a:ext uri="{FF2B5EF4-FFF2-40B4-BE49-F238E27FC236}">
                <a16:creationId xmlns:a16="http://schemas.microsoft.com/office/drawing/2014/main" id="{2A50E997-4C39-4C7A-932B-9193A1EB7324}"/>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53750C0F-7F9F-4E7D-B272-1E4B978490AB}"/>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71</a:t>
            </a:fld>
            <a:endParaRPr lang="en-US"/>
          </a:p>
        </p:txBody>
      </p:sp>
    </p:spTree>
    <p:extLst>
      <p:ext uri="{BB962C8B-B14F-4D97-AF65-F5344CB8AC3E}">
        <p14:creationId xmlns:p14="http://schemas.microsoft.com/office/powerpoint/2010/main" val="423983999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5280">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algn="ctr"/>
                      <a:endParaRPr lang="en-AU" sz="1600" dirty="0">
                        <a:solidFill>
                          <a:schemeClr val="accent2"/>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72</a:t>
            </a:fld>
            <a:endParaRPr lang="en-US"/>
          </a:p>
        </p:txBody>
      </p:sp>
    </p:spTree>
    <p:extLst>
      <p:ext uri="{BB962C8B-B14F-4D97-AF65-F5344CB8AC3E}">
        <p14:creationId xmlns:p14="http://schemas.microsoft.com/office/powerpoint/2010/main" val="8068247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so far&gt;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73</a:t>
            </a:fld>
            <a:endParaRPr lang="en-US"/>
          </a:p>
        </p:txBody>
      </p:sp>
    </p:spTree>
    <p:extLst>
      <p:ext uri="{BB962C8B-B14F-4D97-AF65-F5344CB8AC3E}">
        <p14:creationId xmlns:p14="http://schemas.microsoft.com/office/powerpoint/2010/main" val="36142137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one standard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14518453"/>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.22-REV</a:t>
                      </a:r>
                    </a:p>
                  </a:txBody>
                  <a:tcPr marL="115147" marR="115147"/>
                </a:tc>
                <a:tc>
                  <a:txBody>
                    <a:bodyPr/>
                    <a:lstStyle/>
                    <a:p>
                      <a:pPr algn="ctr"/>
                      <a:r>
                        <a:rPr lang="en-AU" sz="1600" dirty="0">
                          <a:solidFill>
                            <a:schemeClr val="tx1"/>
                          </a:solidFill>
                          <a:latin typeface="+mj-lt"/>
                        </a:rPr>
                        <a:t>D8.0</a:t>
                      </a:r>
                    </a:p>
                  </a:txBody>
                  <a:tcPr marL="115147" marR="115147"/>
                </a:tc>
                <a:tc>
                  <a:txBody>
                    <a:bodyPr/>
                    <a:lstStyle/>
                    <a:p>
                      <a:pPr algn="ctr"/>
                      <a:r>
                        <a:rPr lang="en-AU" sz="1600" dirty="0">
                          <a:solidFill>
                            <a:schemeClr val="tx1"/>
                          </a:solidFill>
                          <a:latin typeface="+mj-lt"/>
                        </a:rPr>
                        <a:t>Nov 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algn="ctr"/>
                      <a:r>
                        <a:rPr lang="en-AU" sz="1600" dirty="0">
                          <a:solidFill>
                            <a:srgbClr val="00B050"/>
                          </a:solidFill>
                          <a:latin typeface="+mj-lt"/>
                        </a:rPr>
                        <a:t>Passed</a:t>
                      </a:r>
                    </a:p>
                  </a:txBody>
                  <a:tcPr marL="115147" marR="115147"/>
                </a:tc>
                <a:tc>
                  <a:txBody>
                    <a:bodyPr/>
                    <a:lstStyle/>
                    <a:p>
                      <a:pPr algn="ctr"/>
                      <a:r>
                        <a:rPr lang="en-AU" sz="1600" dirty="0">
                          <a:solidFill>
                            <a:schemeClr val="tx1"/>
                          </a:solidFill>
                          <a:latin typeface="+mj-lt"/>
                        </a:rPr>
                        <a:t>18 Mar 22</a:t>
                      </a:r>
                    </a:p>
                  </a:txBody>
                  <a:tcPr marL="0" marR="0"/>
                </a:tc>
                <a:tc>
                  <a:txBody>
                    <a:bodyPr/>
                    <a:lstStyle/>
                    <a:p>
                      <a:pPr algn="ctr"/>
                      <a:r>
                        <a:rPr lang="en-AU" sz="1600" dirty="0" err="1">
                          <a:solidFill>
                            <a:schemeClr val="accent2"/>
                          </a:solidFill>
                          <a:latin typeface="+mj-lt"/>
                        </a:rPr>
                        <a:t>Waitng</a:t>
                      </a:r>
                      <a:endParaRPr lang="en-AU" sz="1600" dirty="0">
                        <a:solidFill>
                          <a:schemeClr val="accent2"/>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74</a:t>
            </a:fld>
            <a:endParaRPr lang="en-US"/>
          </a:p>
        </p:txBody>
      </p:sp>
    </p:spTree>
    <p:extLst>
      <p:ext uri="{BB962C8B-B14F-4D97-AF65-F5344CB8AC3E}">
        <p14:creationId xmlns:p14="http://schemas.microsoft.com/office/powerpoint/2010/main" val="322867565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75</a:t>
            </a:fld>
            <a:endParaRPr lang="en-US"/>
          </a:p>
        </p:txBody>
      </p:sp>
    </p:spTree>
    <p:extLst>
      <p:ext uri="{BB962C8B-B14F-4D97-AF65-F5344CB8AC3E}">
        <p14:creationId xmlns:p14="http://schemas.microsoft.com/office/powerpoint/2010/main" val="401502138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802.22-2019 FDIS ballot passed but a response is required</a:t>
            </a: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a:t>
            </a:r>
          </a:p>
          <a:p>
            <a:pPr lvl="3"/>
            <a:r>
              <a:rPr lang="en-AU" dirty="0"/>
              <a:t>Comment resolution was sent in late Dec 2020 (N17405)</a:t>
            </a:r>
          </a:p>
          <a:p>
            <a:r>
              <a:rPr lang="en-AU" dirty="0"/>
              <a:t>FDIS ballot: </a:t>
            </a:r>
            <a:r>
              <a:rPr lang="en-AU" dirty="0">
                <a:solidFill>
                  <a:schemeClr val="accent2"/>
                </a:solidFill>
              </a:rPr>
              <a:t>passed but response required</a:t>
            </a:r>
          </a:p>
          <a:p>
            <a:pPr lvl="1"/>
            <a:r>
              <a:rPr lang="en-AU" dirty="0"/>
              <a:t>IEEE 802.22-2019 FDIS ballot passed on 18 Mar 2022 (</a:t>
            </a:r>
            <a:r>
              <a:rPr lang="en-AU" dirty="0">
                <a:solidFill>
                  <a:srgbClr val="FF0000"/>
                </a:solidFill>
              </a:rPr>
              <a:t>N?????</a:t>
            </a:r>
            <a:r>
              <a:rPr lang="en-AU" dirty="0"/>
              <a:t>)</a:t>
            </a:r>
          </a:p>
          <a:p>
            <a:pPr lvl="2"/>
            <a:r>
              <a:rPr lang="en-AU" dirty="0"/>
              <a:t>Passed 9/1/9</a:t>
            </a:r>
          </a:p>
          <a:p>
            <a:pPr lvl="2"/>
            <a:r>
              <a:rPr lang="en-AU" dirty="0"/>
              <a:t>China NB voted no with a repeat of the previous comment</a:t>
            </a:r>
          </a:p>
          <a:p>
            <a:pPr lvl="3"/>
            <a:r>
              <a:rPr lang="en-AU" dirty="0">
                <a:sym typeface="Wingdings" panose="05000000000000000000" pitchFamily="2" charset="2"/>
              </a:rPr>
              <a:t>(Apr 2022) It is suggested that we respond by referring to </a:t>
            </a:r>
            <a:r>
              <a:rPr lang="en-AU" dirty="0"/>
              <a:t>N17405; Andrew has asked Apurva to put a response together</a:t>
            </a:r>
            <a:endParaRPr lang="en-US" dirty="0">
              <a:sym typeface="Wingdings" panose="05000000000000000000" pitchFamily="2" charset="2"/>
            </a:endParaRPr>
          </a:p>
          <a:p>
            <a:pPr lvl="1"/>
            <a:r>
              <a:rPr lang="en-US" dirty="0"/>
              <a:t>Will be published as ISO/IEC/IEEE 8802-22:2022</a:t>
            </a:r>
            <a:endParaRPr lang="en-AU" dirty="0"/>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76</a:t>
            </a:fld>
            <a:endParaRPr lang="en-US"/>
          </a:p>
        </p:txBody>
      </p:sp>
    </p:spTree>
    <p:extLst>
      <p:ext uri="{BB962C8B-B14F-4D97-AF65-F5344CB8AC3E}">
        <p14:creationId xmlns:p14="http://schemas.microsoft.com/office/powerpoint/2010/main" val="355101489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dirty="0"/>
              <a:t>The LS sent in response to the HK NB submission WG1 N289 was discussed by SC6/WG1 in Feb 2022</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t>The HK NB uploaded a document (WG1 N289) that </a:t>
            </a:r>
          </a:p>
          <a:p>
            <a:pPr lvl="2"/>
            <a:r>
              <a:rPr lang="en-AU" dirty="0"/>
              <a:t>Asserts </a:t>
            </a:r>
            <a:r>
              <a:rPr lang="en-AU" i="1" dirty="0"/>
              <a:t>High Efficiency </a:t>
            </a:r>
            <a:r>
              <a:rPr lang="en-AU" dirty="0"/>
              <a:t>wrt 802.11ax is ill defined</a:t>
            </a:r>
          </a:p>
          <a:p>
            <a:pPr lvl="2"/>
            <a:r>
              <a:rPr lang="en-AU" dirty="0"/>
              <a:t>Evaluates 1024QAM in 802.11ax – noting deficiencies</a:t>
            </a:r>
          </a:p>
          <a:p>
            <a:pPr lvl="2"/>
            <a:r>
              <a:rPr lang="en-AU" dirty="0"/>
              <a:t>Evaluates 4096QAM in 802.11be – noting deficiencies</a:t>
            </a:r>
          </a:p>
          <a:p>
            <a:pPr lvl="2"/>
            <a:r>
              <a:rPr lang="en-AU" dirty="0"/>
              <a:t>Expressed concerns about high order QAM in the future</a:t>
            </a:r>
          </a:p>
          <a:p>
            <a:pPr lvl="2"/>
            <a:r>
              <a:rPr lang="en-AU" dirty="0"/>
              <a:t>Proposes SC6 start a research program on “the challenges of MCS schemes and the ways to continuously improve efficiencies of communication and network systems” </a:t>
            </a:r>
          </a:p>
          <a:p>
            <a:pPr lvl="1"/>
            <a:r>
              <a:rPr lang="en-AU" dirty="0"/>
              <a:t>The 802.11 WG and 802 EC subsequently approved a LS</a:t>
            </a:r>
          </a:p>
          <a:p>
            <a:pPr lvl="2"/>
            <a:r>
              <a:rPr lang="en-AU" dirty="0">
                <a:latin typeface="+mj-lt"/>
              </a:rPr>
              <a:t>See </a:t>
            </a:r>
            <a:r>
              <a:rPr lang="en-AU" u="sng" dirty="0">
                <a:solidFill>
                  <a:srgbClr val="000000"/>
                </a:solidFill>
                <a:effectLst/>
                <a:latin typeface="+mj-lt"/>
                <a:ea typeface="Times New Roman" panose="02020603050405020304" pitchFamily="18" charset="0"/>
                <a:hlinkClick r:id="rId3"/>
              </a:rPr>
              <a:t>11-21-1450-06</a:t>
            </a:r>
            <a:r>
              <a:rPr lang="en-AU" dirty="0"/>
              <a:t> (WG1 N297 and N17619)</a:t>
            </a:r>
          </a:p>
          <a:p>
            <a:pPr lvl="1"/>
            <a:r>
              <a:rPr lang="en-AU" dirty="0"/>
              <a:t>The LS was discussed at the SC6/WG1 meeting in Feb 2022</a:t>
            </a:r>
          </a:p>
          <a:p>
            <a:pPr lvl="2"/>
            <a:r>
              <a:rPr lang="en-AU" dirty="0"/>
              <a:t>It was agreed the labelling issue was minor and/or trivial</a:t>
            </a:r>
          </a:p>
          <a:p>
            <a:pPr lvl="2"/>
            <a:r>
              <a:rPr lang="en-AU" dirty="0"/>
              <a:t>China NB intend to propose a research project on QAM mechanisms</a:t>
            </a:r>
          </a:p>
          <a:p>
            <a:pPr lvl="2"/>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77</a:t>
            </a:fld>
            <a:endParaRPr lang="en-US"/>
          </a:p>
        </p:txBody>
      </p:sp>
      <p:graphicFrame>
        <p:nvGraphicFramePr>
          <p:cNvPr id="11" name="Object 10">
            <a:extLst>
              <a:ext uri="{FF2B5EF4-FFF2-40B4-BE49-F238E27FC236}">
                <a16:creationId xmlns:a16="http://schemas.microsoft.com/office/drawing/2014/main" id="{622F8EC5-EF50-49B7-8331-F93A56274075}"/>
              </a:ext>
            </a:extLst>
          </p:cNvPr>
          <p:cNvGraphicFramePr>
            <a:graphicFrameLocks noChangeAspect="1"/>
          </p:cNvGraphicFramePr>
          <p:nvPr/>
        </p:nvGraphicFramePr>
        <p:xfrm>
          <a:off x="6477000" y="2133600"/>
          <a:ext cx="914400" cy="806450"/>
        </p:xfrm>
        <a:graphic>
          <a:graphicData uri="http://schemas.openxmlformats.org/presentationml/2006/ole">
            <mc:AlternateContent xmlns:mc="http://schemas.openxmlformats.org/markup-compatibility/2006">
              <mc:Choice xmlns:v="urn:schemas-microsoft-com:vml" Requires="v">
                <p:oleObj spid="_x0000_s36869" name="Acrobat Document" showAsIcon="1" r:id="rId4" imgW="914597" imgH="806311" progId="AcroExch.Document.DC">
                  <p:embed/>
                </p:oleObj>
              </mc:Choice>
              <mc:Fallback>
                <p:oleObj name="Acrobat Document" showAsIcon="1" r:id="rId4" imgW="914597" imgH="806311" progId="AcroExch.Document.DC">
                  <p:embed/>
                  <p:pic>
                    <p:nvPicPr>
                      <p:cNvPr id="11" name="Object 10">
                        <a:extLst>
                          <a:ext uri="{FF2B5EF4-FFF2-40B4-BE49-F238E27FC236}">
                            <a16:creationId xmlns:a16="http://schemas.microsoft.com/office/drawing/2014/main" id="{622F8EC5-EF50-49B7-8331-F93A56274075}"/>
                          </a:ext>
                        </a:extLst>
                      </p:cNvPr>
                      <p:cNvPicPr/>
                      <p:nvPr/>
                    </p:nvPicPr>
                    <p:blipFill>
                      <a:blip r:embed="rId5"/>
                      <a:stretch>
                        <a:fillRect/>
                      </a:stretch>
                    </p:blipFill>
                    <p:spPr>
                      <a:xfrm>
                        <a:off x="6477000" y="2133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84330508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dirty="0"/>
              <a:t>The HK NB submission has now proposed an Advisory Group on MCS</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latin typeface="+mj-lt"/>
              </a:rPr>
              <a:t>The HK NB submitted a document in late Mar 2022 proposing an Advisory Group on </a:t>
            </a:r>
            <a:r>
              <a:rPr lang="en-AU" i="1" dirty="0">
                <a:latin typeface="+mj-lt"/>
              </a:rPr>
              <a:t>MCS Innovation</a:t>
            </a:r>
          </a:p>
          <a:p>
            <a:pPr lvl="2"/>
            <a:r>
              <a:rPr lang="en-AU" dirty="0">
                <a:latin typeface="+mj-lt"/>
              </a:rPr>
              <a:t>See N</a:t>
            </a:r>
            <a:r>
              <a:rPr lang="en-AU" dirty="0">
                <a:effectLst/>
                <a:latin typeface="+mj-lt"/>
                <a:ea typeface="Times New Roman" panose="02020603050405020304" pitchFamily="18" charset="0"/>
                <a:cs typeface="Calibri" panose="020F0502020204030204" pitchFamily="34" charset="0"/>
              </a:rPr>
              <a:t>17684</a:t>
            </a:r>
          </a:p>
          <a:p>
            <a:pPr lvl="1"/>
            <a:r>
              <a:rPr lang="en-AU" dirty="0">
                <a:latin typeface="+mj-lt"/>
                <a:cs typeface="Calibri" panose="020F0502020204030204" pitchFamily="34" charset="0"/>
              </a:rPr>
              <a:t>The mission (with a three year time horizon) is</a:t>
            </a:r>
          </a:p>
          <a:p>
            <a:pPr lvl="2"/>
            <a:r>
              <a:rPr lang="en-AU" i="1" dirty="0"/>
              <a:t>… to study the challenges of MCS schemes, to explore ways to continuously improve MCS efficiencies of communication and network systems, and to find and propose possible standardization opportunities for SC 6</a:t>
            </a:r>
            <a:endParaRPr lang="en-AU" i="1" dirty="0">
              <a:latin typeface="+mj-lt"/>
              <a:cs typeface="Calibri" panose="020F0502020204030204" pitchFamily="34" charset="0"/>
            </a:endParaRPr>
          </a:p>
          <a:p>
            <a:pPr lvl="1"/>
            <a:r>
              <a:rPr lang="en-AU" dirty="0">
                <a:latin typeface="+mj-lt"/>
              </a:rPr>
              <a:t>It is suggested that IEEE 802 observe the activity from afar</a:t>
            </a:r>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78</a:t>
            </a:fld>
            <a:endParaRPr lang="en-US"/>
          </a:p>
        </p:txBody>
      </p:sp>
      <p:graphicFrame>
        <p:nvGraphicFramePr>
          <p:cNvPr id="2" name="Object 1">
            <a:extLst>
              <a:ext uri="{FF2B5EF4-FFF2-40B4-BE49-F238E27FC236}">
                <a16:creationId xmlns:a16="http://schemas.microsoft.com/office/drawing/2014/main" id="{AD106017-8A7A-41E4-9982-6E1BDC1952ED}"/>
              </a:ext>
            </a:extLst>
          </p:cNvPr>
          <p:cNvGraphicFramePr>
            <a:graphicFrameLocks noChangeAspect="1"/>
          </p:cNvGraphicFramePr>
          <p:nvPr>
            <p:extLst>
              <p:ext uri="{D42A27DB-BD31-4B8C-83A1-F6EECF244321}">
                <p14:modId xmlns:p14="http://schemas.microsoft.com/office/powerpoint/2010/main" val="2216581993"/>
              </p:ext>
            </p:extLst>
          </p:nvPr>
        </p:nvGraphicFramePr>
        <p:xfrm>
          <a:off x="4572000" y="2362200"/>
          <a:ext cx="914400" cy="806450"/>
        </p:xfrm>
        <a:graphic>
          <a:graphicData uri="http://schemas.openxmlformats.org/presentationml/2006/ole">
            <mc:AlternateContent xmlns:mc="http://schemas.openxmlformats.org/markup-compatibility/2006">
              <mc:Choice xmlns:v="urn:schemas-microsoft-com:vml" Requires="v">
                <p:oleObj spid="_x0000_s37893" name="Acrobat Document" showAsIcon="1" r:id="rId3" imgW="914597" imgH="806311" progId="Acrobat.Document.DC">
                  <p:embed/>
                </p:oleObj>
              </mc:Choice>
              <mc:Fallback>
                <p:oleObj name="Acrobat Document" showAsIcon="1" r:id="rId3" imgW="914597" imgH="806311" progId="Acrobat.Document.DC">
                  <p:embed/>
                  <p:pic>
                    <p:nvPicPr>
                      <p:cNvPr id="0" name=""/>
                      <p:cNvPicPr/>
                      <p:nvPr/>
                    </p:nvPicPr>
                    <p:blipFill>
                      <a:blip r:embed="rId4"/>
                      <a:stretch>
                        <a:fillRect/>
                      </a:stretch>
                    </p:blipFill>
                    <p:spPr>
                      <a:xfrm>
                        <a:off x="4572000" y="23622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67784212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ABCF3-6C75-446C-B332-7C2085A3C10F}"/>
              </a:ext>
            </a:extLst>
          </p:cNvPr>
          <p:cNvSpPr>
            <a:spLocks noGrp="1"/>
          </p:cNvSpPr>
          <p:nvPr>
            <p:ph type="title"/>
          </p:nvPr>
        </p:nvSpPr>
        <p:spPr>
          <a:xfrm>
            <a:off x="685800" y="685800"/>
            <a:ext cx="7772400" cy="1066800"/>
          </a:xfrm>
        </p:spPr>
        <p:txBody>
          <a:bodyPr/>
          <a:lstStyle/>
          <a:p>
            <a:r>
              <a:rPr lang="en-AU" dirty="0"/>
              <a:t>IEEE 802 responded in Jan 2022 to a PWI on </a:t>
            </a:r>
            <a:r>
              <a:rPr lang="en-AU" i="1" dirty="0"/>
              <a:t>Industrial Wireless Network </a:t>
            </a:r>
            <a:r>
              <a:rPr lang="en-AU" dirty="0"/>
              <a:t>proposed in SC6/WG1</a:t>
            </a:r>
          </a:p>
        </p:txBody>
      </p:sp>
      <p:sp>
        <p:nvSpPr>
          <p:cNvPr id="3" name="Content Placeholder 2">
            <a:extLst>
              <a:ext uri="{FF2B5EF4-FFF2-40B4-BE49-F238E27FC236}">
                <a16:creationId xmlns:a16="http://schemas.microsoft.com/office/drawing/2014/main" id="{0EDF9BE9-3991-4233-81B7-3BE9486FC4B9}"/>
              </a:ext>
            </a:extLst>
          </p:cNvPr>
          <p:cNvSpPr>
            <a:spLocks noGrp="1"/>
          </p:cNvSpPr>
          <p:nvPr>
            <p:ph idx="1"/>
          </p:nvPr>
        </p:nvSpPr>
        <p:spPr>
          <a:xfrm>
            <a:off x="685800" y="1981200"/>
            <a:ext cx="7772400" cy="4114800"/>
          </a:xfrm>
        </p:spPr>
        <p:txBody>
          <a:bodyPr/>
          <a:lstStyle/>
          <a:p>
            <a:pPr lvl="1"/>
            <a:r>
              <a:rPr lang="en-AU" dirty="0"/>
              <a:t>PWI on Industrial Wireless Network was proposed by Korea in late 2021</a:t>
            </a:r>
          </a:p>
          <a:p>
            <a:pPr lvl="2"/>
            <a:r>
              <a:rPr lang="en-AU" dirty="0"/>
              <a:t>Seem to want to define the “perfect” network, but it is not clear they know how</a:t>
            </a:r>
          </a:p>
          <a:p>
            <a:pPr lvl="2"/>
            <a:r>
              <a:rPr lang="en-AU" dirty="0"/>
              <a:t>Discussion noted that systems are solving the industrial problem already</a:t>
            </a:r>
          </a:p>
          <a:p>
            <a:pPr lvl="2"/>
            <a:r>
              <a:rPr lang="en-AU" dirty="0"/>
              <a:t>Comments were requested for interim in mid Feb 2022</a:t>
            </a:r>
          </a:p>
          <a:p>
            <a:pPr lvl="1"/>
            <a:r>
              <a:rPr lang="en-AU" dirty="0"/>
              <a:t>In Jan 2022, the IEEE 802.11 WG and IEEE 802 EC approved a LS to SC6/WG1 in relation to the PWI on </a:t>
            </a:r>
            <a:r>
              <a:rPr lang="en-AU" i="1" dirty="0"/>
              <a:t>Industrial Wireless Network </a:t>
            </a:r>
          </a:p>
          <a:p>
            <a:pPr lvl="2"/>
            <a:r>
              <a:rPr lang="en-AU" dirty="0"/>
              <a:t>See </a:t>
            </a:r>
            <a:r>
              <a:rPr lang="en-AU" dirty="0">
                <a:hlinkClick r:id="rId3"/>
              </a:rPr>
              <a:t>final LS</a:t>
            </a:r>
            <a:r>
              <a:rPr lang="en-AU" dirty="0"/>
              <a:t> (N17664)</a:t>
            </a:r>
          </a:p>
          <a:p>
            <a:pPr lvl="2"/>
            <a:endParaRPr lang="en-AU" dirty="0"/>
          </a:p>
          <a:p>
            <a:pPr lvl="1"/>
            <a:endParaRPr lang="en-US" dirty="0"/>
          </a:p>
        </p:txBody>
      </p:sp>
      <p:sp>
        <p:nvSpPr>
          <p:cNvPr id="4" name="Footer Placeholder 3">
            <a:extLst>
              <a:ext uri="{FF2B5EF4-FFF2-40B4-BE49-F238E27FC236}">
                <a16:creationId xmlns:a16="http://schemas.microsoft.com/office/drawing/2014/main" id="{0BA2299F-CA50-4766-A99C-2B77E488E63D}"/>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1420D85-3D76-4E40-A329-53C4E81FF5B9}"/>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79</a:t>
            </a:fld>
            <a:endParaRPr lang="en-US"/>
          </a:p>
        </p:txBody>
      </p:sp>
      <p:graphicFrame>
        <p:nvGraphicFramePr>
          <p:cNvPr id="7" name="Object 6">
            <a:extLst>
              <a:ext uri="{FF2B5EF4-FFF2-40B4-BE49-F238E27FC236}">
                <a16:creationId xmlns:a16="http://schemas.microsoft.com/office/drawing/2014/main" id="{266DA775-5DF9-42BF-9D77-EFA2BF0B5843}"/>
              </a:ext>
            </a:extLst>
          </p:cNvPr>
          <p:cNvGraphicFramePr>
            <a:graphicFrameLocks noChangeAspect="1"/>
          </p:cNvGraphicFramePr>
          <p:nvPr/>
        </p:nvGraphicFramePr>
        <p:xfrm>
          <a:off x="8001000" y="2014847"/>
          <a:ext cx="914400" cy="806450"/>
        </p:xfrm>
        <a:graphic>
          <a:graphicData uri="http://schemas.openxmlformats.org/presentationml/2006/ole">
            <mc:AlternateContent xmlns:mc="http://schemas.openxmlformats.org/markup-compatibility/2006">
              <mc:Choice xmlns:v="urn:schemas-microsoft-com:vml" Requires="v">
                <p:oleObj spid="_x0000_s38917" name="Acrobat Document" showAsIcon="1" r:id="rId4" imgW="914597" imgH="806311" progId="Acrobat.Document.DC">
                  <p:embed/>
                </p:oleObj>
              </mc:Choice>
              <mc:Fallback>
                <p:oleObj name="Acrobat Document" showAsIcon="1" r:id="rId4" imgW="914597" imgH="806311" progId="Acrobat.Document.DC">
                  <p:embed/>
                  <p:pic>
                    <p:nvPicPr>
                      <p:cNvPr id="7" name="Object 6">
                        <a:extLst>
                          <a:ext uri="{FF2B5EF4-FFF2-40B4-BE49-F238E27FC236}">
                            <a16:creationId xmlns:a16="http://schemas.microsoft.com/office/drawing/2014/main" id="{266DA775-5DF9-42BF-9D77-EFA2BF0B5843}"/>
                          </a:ext>
                        </a:extLst>
                      </p:cNvPr>
                      <p:cNvPicPr/>
                      <p:nvPr/>
                    </p:nvPicPr>
                    <p:blipFill>
                      <a:blip r:embed="rId5"/>
                      <a:stretch>
                        <a:fillRect/>
                      </a:stretch>
                    </p:blipFill>
                    <p:spPr>
                      <a:xfrm>
                        <a:off x="8001000" y="2014847"/>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436952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endParaRPr lang="en-US" alt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8</a:t>
            </a:fld>
            <a:endParaRPr lang="en-US" altLang="en-US" dirty="0"/>
          </a:p>
        </p:txBody>
      </p:sp>
    </p:spTree>
    <p:extLst>
      <p:ext uri="{BB962C8B-B14F-4D97-AF65-F5344CB8AC3E}">
        <p14:creationId xmlns:p14="http://schemas.microsoft.com/office/powerpoint/2010/main" val="20617987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A54C8-39AB-4E85-A4AF-9E2CCBDFCEA9}"/>
              </a:ext>
            </a:extLst>
          </p:cNvPr>
          <p:cNvSpPr>
            <a:spLocks noGrp="1"/>
          </p:cNvSpPr>
          <p:nvPr>
            <p:ph type="title"/>
          </p:nvPr>
        </p:nvSpPr>
        <p:spPr>
          <a:xfrm>
            <a:off x="685800" y="685800"/>
            <a:ext cx="8305800" cy="1066800"/>
          </a:xfrm>
        </p:spPr>
        <p:txBody>
          <a:bodyPr/>
          <a:lstStyle/>
          <a:p>
            <a:r>
              <a:rPr lang="en-AU" dirty="0"/>
              <a:t>There is no further news on the PWI on </a:t>
            </a:r>
            <a:r>
              <a:rPr lang="en-AU" i="1" dirty="0"/>
              <a:t>Industrial Wireless Network </a:t>
            </a:r>
            <a:r>
              <a:rPr lang="en-AU" dirty="0"/>
              <a:t>discussed by SC6/WG1 in Feb 2022</a:t>
            </a:r>
          </a:p>
        </p:txBody>
      </p:sp>
      <p:sp>
        <p:nvSpPr>
          <p:cNvPr id="3" name="Content Placeholder 2">
            <a:extLst>
              <a:ext uri="{FF2B5EF4-FFF2-40B4-BE49-F238E27FC236}">
                <a16:creationId xmlns:a16="http://schemas.microsoft.com/office/drawing/2014/main" id="{8D51EED8-68C4-4B4A-8C4B-F850FB10D908}"/>
              </a:ext>
            </a:extLst>
          </p:cNvPr>
          <p:cNvSpPr>
            <a:spLocks noGrp="1"/>
          </p:cNvSpPr>
          <p:nvPr>
            <p:ph idx="1"/>
          </p:nvPr>
        </p:nvSpPr>
        <p:spPr>
          <a:xfrm>
            <a:off x="685800" y="1600200"/>
            <a:ext cx="7772400" cy="4114800"/>
          </a:xfrm>
        </p:spPr>
        <p:txBody>
          <a:bodyPr/>
          <a:lstStyle/>
          <a:p>
            <a:pPr lvl="1"/>
            <a:r>
              <a:rPr lang="en-AU" dirty="0"/>
              <a:t>The LS was discussed at the SC6/WG1 meeting in Feb 2022</a:t>
            </a:r>
          </a:p>
          <a:p>
            <a:pPr lvl="1"/>
            <a:r>
              <a:rPr lang="en-AU" dirty="0"/>
              <a:t>The Korea NB provided an interim report (WG1 N303)</a:t>
            </a:r>
          </a:p>
          <a:p>
            <a:pPr lvl="2"/>
            <a:r>
              <a:rPr lang="en-AU" dirty="0"/>
              <a:t>Focused on lack of performance of very old versions of Wi-Fi (802.11-2012)</a:t>
            </a:r>
          </a:p>
          <a:p>
            <a:pPr lvl="3"/>
            <a:r>
              <a:rPr lang="en-AU" dirty="0"/>
              <a:t>Asserted MAC reliability at 10</a:t>
            </a:r>
            <a:r>
              <a:rPr lang="en-AU" baseline="30000" dirty="0"/>
              <a:t>-1</a:t>
            </a:r>
            <a:r>
              <a:rPr lang="en-AU" dirty="0"/>
              <a:t>!</a:t>
            </a:r>
          </a:p>
          <a:p>
            <a:pPr lvl="3"/>
            <a:r>
              <a:rPr lang="en-AU" dirty="0"/>
              <a:t>It failed to mention 802.11ax although it did reference 802.11be</a:t>
            </a:r>
          </a:p>
          <a:p>
            <a:pPr lvl="2"/>
            <a:r>
              <a:rPr lang="en-AU" dirty="0"/>
              <a:t>Asserted DWIN MAC latency of &lt;45us, reliability of 10</a:t>
            </a:r>
            <a:r>
              <a:rPr lang="en-AU" baseline="30000" dirty="0"/>
              <a:t>-6</a:t>
            </a:r>
            <a:r>
              <a:rPr lang="en-AU" dirty="0"/>
              <a:t> in unlicensed</a:t>
            </a:r>
          </a:p>
          <a:p>
            <a:pPr lvl="2"/>
            <a:r>
              <a:rPr lang="en-AU" dirty="0"/>
              <a:t>Asserted on DWIN could satisfy </a:t>
            </a:r>
            <a:r>
              <a:rPr lang="en-AU" i="1" dirty="0"/>
              <a:t>Industrial Wireless Network </a:t>
            </a:r>
            <a:r>
              <a:rPr lang="en-AU" dirty="0"/>
              <a:t>needs</a:t>
            </a:r>
          </a:p>
          <a:p>
            <a:pPr lvl="1"/>
            <a:r>
              <a:rPr lang="en-AU" dirty="0"/>
              <a:t>Andrew Myles represented the IEEE 802’s LS to SC6/WG1</a:t>
            </a:r>
          </a:p>
          <a:p>
            <a:pPr lvl="2"/>
            <a:r>
              <a:rPr lang="en-AU" dirty="0"/>
              <a:t>Emphasised the shift to widely available standards </a:t>
            </a:r>
          </a:p>
          <a:p>
            <a:pPr lvl="2"/>
            <a:r>
              <a:rPr lang="en-AU" dirty="0"/>
              <a:t>Suggested a need to understand better the work in IEEE 802 (and 3GPP) because these standards are satisfying needs today</a:t>
            </a:r>
          </a:p>
          <a:p>
            <a:pPr lvl="2"/>
            <a:r>
              <a:rPr lang="en-AU" dirty="0"/>
              <a:t>Suggested work in </a:t>
            </a:r>
            <a:r>
              <a:rPr lang="en-AU" dirty="0" err="1"/>
              <a:t>Avnu</a:t>
            </a:r>
            <a:r>
              <a:rPr lang="en-AU" dirty="0"/>
              <a:t> and WBA also interesting</a:t>
            </a:r>
          </a:p>
          <a:p>
            <a:pPr lvl="1"/>
            <a:r>
              <a:rPr lang="en-AU" dirty="0"/>
              <a:t>Korea NB plan to complete </a:t>
            </a:r>
            <a:r>
              <a:rPr lang="en-AU" b="0" i="1" dirty="0">
                <a:effectLst/>
                <a:latin typeface="Arial" panose="020B0604020202020204" pitchFamily="34" charset="0"/>
              </a:rPr>
              <a:t>Status Report on PWI Deterministic Wireless Industrial Network</a:t>
            </a:r>
            <a:r>
              <a:rPr lang="en-AU" dirty="0"/>
              <a:t> in next few months</a:t>
            </a:r>
          </a:p>
          <a:p>
            <a:pPr lvl="2"/>
            <a:r>
              <a:rPr lang="en-AU" dirty="0"/>
              <a:t>(Apr 2022) No news so far</a:t>
            </a:r>
          </a:p>
          <a:p>
            <a:pPr lvl="2"/>
            <a:endParaRPr lang="en-AU" dirty="0">
              <a:solidFill>
                <a:srgbClr val="FF0000"/>
              </a:solidFill>
            </a:endParaRPr>
          </a:p>
          <a:p>
            <a:pPr lvl="2"/>
            <a:endParaRPr lang="en-AU" dirty="0"/>
          </a:p>
          <a:p>
            <a:pPr lvl="1"/>
            <a:endParaRPr lang="en-AU" dirty="0"/>
          </a:p>
        </p:txBody>
      </p:sp>
      <p:sp>
        <p:nvSpPr>
          <p:cNvPr id="4" name="Footer Placeholder 3">
            <a:extLst>
              <a:ext uri="{FF2B5EF4-FFF2-40B4-BE49-F238E27FC236}">
                <a16:creationId xmlns:a16="http://schemas.microsoft.com/office/drawing/2014/main" id="{B437DE92-8B32-4D36-918F-17E66729A282}"/>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904D0CF8-08C5-4EC3-B3FF-2373378BD582}"/>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80</a:t>
            </a:fld>
            <a:endParaRPr lang="en-US"/>
          </a:p>
        </p:txBody>
      </p:sp>
      <p:graphicFrame>
        <p:nvGraphicFramePr>
          <p:cNvPr id="6" name="Object 5">
            <a:extLst>
              <a:ext uri="{FF2B5EF4-FFF2-40B4-BE49-F238E27FC236}">
                <a16:creationId xmlns:a16="http://schemas.microsoft.com/office/drawing/2014/main" id="{232DBF6C-5946-4001-B36E-2315CC56624C}"/>
              </a:ext>
            </a:extLst>
          </p:cNvPr>
          <p:cNvGraphicFramePr>
            <a:graphicFrameLocks noChangeAspect="1"/>
          </p:cNvGraphicFramePr>
          <p:nvPr/>
        </p:nvGraphicFramePr>
        <p:xfrm>
          <a:off x="8001000" y="2514600"/>
          <a:ext cx="914400" cy="806450"/>
        </p:xfrm>
        <a:graphic>
          <a:graphicData uri="http://schemas.openxmlformats.org/presentationml/2006/ole">
            <mc:AlternateContent xmlns:mc="http://schemas.openxmlformats.org/markup-compatibility/2006">
              <mc:Choice xmlns:v="urn:schemas-microsoft-com:vml" Requires="v">
                <p:oleObj spid="_x0000_s39941" name="Acrobat Document" showAsIcon="1" r:id="rId3" imgW="914597" imgH="806311" progId="Acrobat.Document.DC">
                  <p:embed/>
                </p:oleObj>
              </mc:Choice>
              <mc:Fallback>
                <p:oleObj name="Acrobat Document" showAsIcon="1" r:id="rId3" imgW="914597" imgH="806311" progId="Acrobat.Document.DC">
                  <p:embed/>
                  <p:pic>
                    <p:nvPicPr>
                      <p:cNvPr id="6" name="Object 5">
                        <a:extLst>
                          <a:ext uri="{FF2B5EF4-FFF2-40B4-BE49-F238E27FC236}">
                            <a16:creationId xmlns:a16="http://schemas.microsoft.com/office/drawing/2014/main" id="{232DBF6C-5946-4001-B36E-2315CC56624C}"/>
                          </a:ext>
                        </a:extLst>
                      </p:cNvPr>
                      <p:cNvPicPr/>
                      <p:nvPr/>
                    </p:nvPicPr>
                    <p:blipFill>
                      <a:blip r:embed="rId4"/>
                      <a:stretch>
                        <a:fillRect/>
                      </a:stretch>
                    </p:blipFill>
                    <p:spPr>
                      <a:xfrm>
                        <a:off x="8001000" y="2514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80214238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57064-418B-4A09-B5B4-2664869EF640}"/>
              </a:ext>
            </a:extLst>
          </p:cNvPr>
          <p:cNvSpPr>
            <a:spLocks noGrp="1"/>
          </p:cNvSpPr>
          <p:nvPr>
            <p:ph type="title"/>
          </p:nvPr>
        </p:nvSpPr>
        <p:spPr>
          <a:xfrm>
            <a:off x="685800" y="685800"/>
            <a:ext cx="7772400" cy="1066800"/>
          </a:xfrm>
        </p:spPr>
        <p:txBody>
          <a:bodyPr/>
          <a:lstStyle/>
          <a:p>
            <a:r>
              <a:rPr lang="en-AU" dirty="0"/>
              <a:t>There is a proposal in SC6/WG1 for </a:t>
            </a:r>
            <a:r>
              <a:rPr lang="en-AU" i="1" dirty="0"/>
              <a:t>Licensed narrowband in field area network for Smart Grid </a:t>
            </a:r>
          </a:p>
        </p:txBody>
      </p:sp>
      <p:sp>
        <p:nvSpPr>
          <p:cNvPr id="3" name="Content Placeholder 2">
            <a:extLst>
              <a:ext uri="{FF2B5EF4-FFF2-40B4-BE49-F238E27FC236}">
                <a16:creationId xmlns:a16="http://schemas.microsoft.com/office/drawing/2014/main" id="{340FE7EB-4BAD-4CEC-8206-03DE1EF4D69A}"/>
              </a:ext>
            </a:extLst>
          </p:cNvPr>
          <p:cNvSpPr>
            <a:spLocks noGrp="1"/>
          </p:cNvSpPr>
          <p:nvPr>
            <p:ph idx="1"/>
          </p:nvPr>
        </p:nvSpPr>
        <p:spPr>
          <a:xfrm>
            <a:off x="685800" y="1981200"/>
            <a:ext cx="7772400" cy="4114800"/>
          </a:xfrm>
        </p:spPr>
        <p:txBody>
          <a:bodyPr/>
          <a:lstStyle/>
          <a:p>
            <a:pPr lvl="1"/>
            <a:r>
              <a:rPr lang="en-AU" dirty="0"/>
              <a:t>The Korea NB proposal is for a RAT to support Smart Grid …</a:t>
            </a:r>
          </a:p>
          <a:p>
            <a:pPr lvl="2"/>
            <a:r>
              <a:rPr lang="en-AU" dirty="0"/>
              <a:t>With 100kbps peak rate </a:t>
            </a:r>
          </a:p>
          <a:p>
            <a:pPr lvl="2"/>
            <a:r>
              <a:rPr lang="en-AU" dirty="0"/>
              <a:t>With bandwidth&lt;=25kHz </a:t>
            </a:r>
          </a:p>
          <a:p>
            <a:pPr lvl="2"/>
            <a:r>
              <a:rPr lang="en-AU" dirty="0"/>
              <a:t>For licensed frequency band</a:t>
            </a:r>
          </a:p>
          <a:p>
            <a:pPr lvl="1"/>
            <a:r>
              <a:rPr lang="en-AU" dirty="0"/>
              <a:t>… asserting there is nothing suitable</a:t>
            </a:r>
          </a:p>
          <a:p>
            <a:pPr lvl="2"/>
            <a:r>
              <a:rPr lang="en-AU" dirty="0"/>
              <a:t>TRS APCO P25 (12.5KHz/6.252kHz, licensed band): 9.6kbps</a:t>
            </a:r>
          </a:p>
          <a:p>
            <a:pPr lvl="2"/>
            <a:r>
              <a:rPr lang="en-AU" dirty="0"/>
              <a:t>TRS TETRA (25kHz, licensed band): 36kbps</a:t>
            </a:r>
          </a:p>
          <a:p>
            <a:pPr lvl="2"/>
            <a:r>
              <a:rPr lang="en-AU" dirty="0"/>
              <a:t>3GPP LTE-M (1.08MHz, licensed band): 1Mbps</a:t>
            </a:r>
          </a:p>
          <a:p>
            <a:pPr lvl="2"/>
            <a:r>
              <a:rPr lang="en-AU" dirty="0"/>
              <a:t>3GPP NB-IoT (180kHz, licensed band): 200kbps</a:t>
            </a:r>
          </a:p>
          <a:p>
            <a:pPr lvl="2"/>
            <a:r>
              <a:rPr lang="en-AU" dirty="0">
                <a:highlight>
                  <a:srgbClr val="FFFF00"/>
                </a:highlight>
              </a:rPr>
              <a:t>IEEE Wi-Sun (180kHz, unlicensed band): 50kbps</a:t>
            </a:r>
          </a:p>
          <a:p>
            <a:pPr lvl="3"/>
            <a:r>
              <a:rPr lang="en-AU" dirty="0">
                <a:solidFill>
                  <a:srgbClr val="FF0000"/>
                </a:solidFill>
              </a:rPr>
              <a:t>Note: Wi-Sun Alliance is aware of this assertion</a:t>
            </a:r>
          </a:p>
          <a:p>
            <a:pPr lvl="2"/>
            <a:r>
              <a:rPr lang="en-AU" dirty="0"/>
              <a:t>LoRa (125kHz, unlicensed band): 5kbps</a:t>
            </a:r>
          </a:p>
          <a:p>
            <a:pPr lvl="2"/>
            <a:r>
              <a:rPr lang="en-AU" dirty="0" err="1"/>
              <a:t>SigFox</a:t>
            </a:r>
            <a:r>
              <a:rPr lang="en-AU" dirty="0"/>
              <a:t> (0.1kHz, unlicensed band): 100bps</a:t>
            </a:r>
          </a:p>
          <a:p>
            <a:pPr lvl="1"/>
            <a:r>
              <a:rPr lang="en-AU" dirty="0"/>
              <a:t>The NWIP ballot closes on 25 Mar 2022, and so it is up to the NBs now!</a:t>
            </a:r>
          </a:p>
        </p:txBody>
      </p:sp>
      <p:sp>
        <p:nvSpPr>
          <p:cNvPr id="4" name="Footer Placeholder 3">
            <a:extLst>
              <a:ext uri="{FF2B5EF4-FFF2-40B4-BE49-F238E27FC236}">
                <a16:creationId xmlns:a16="http://schemas.microsoft.com/office/drawing/2014/main" id="{D3A35735-8B62-48B9-BA72-99706CB1587B}"/>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790021C-A96B-4B96-BC04-CDC8CE7F61DC}"/>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81</a:t>
            </a:fld>
            <a:endParaRPr lang="en-US"/>
          </a:p>
        </p:txBody>
      </p:sp>
    </p:spTree>
    <p:extLst>
      <p:ext uri="{BB962C8B-B14F-4D97-AF65-F5344CB8AC3E}">
        <p14:creationId xmlns:p14="http://schemas.microsoft.com/office/powerpoint/2010/main" val="300109195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24140-3BF2-49C7-A2FC-542BF592388B}"/>
              </a:ext>
            </a:extLst>
          </p:cNvPr>
          <p:cNvSpPr>
            <a:spLocks noGrp="1"/>
          </p:cNvSpPr>
          <p:nvPr>
            <p:ph type="title"/>
          </p:nvPr>
        </p:nvSpPr>
        <p:spPr>
          <a:xfrm>
            <a:off x="685800" y="685800"/>
            <a:ext cx="7772400" cy="1066800"/>
          </a:xfrm>
        </p:spPr>
        <p:txBody>
          <a:bodyPr/>
          <a:lstStyle/>
          <a:p>
            <a:r>
              <a:rPr lang="en-AU" dirty="0"/>
              <a:t>Two </a:t>
            </a:r>
            <a:r>
              <a:rPr lang="en-AU" i="1" dirty="0"/>
              <a:t>Wireless LAN Access Control </a:t>
            </a:r>
            <a:r>
              <a:rPr lang="en-AU" dirty="0"/>
              <a:t>proposals were sent to CD ballot, which closed 30 Jan 2022</a:t>
            </a:r>
          </a:p>
        </p:txBody>
      </p:sp>
      <p:sp>
        <p:nvSpPr>
          <p:cNvPr id="9" name="Content Placeholder 8">
            <a:extLst>
              <a:ext uri="{FF2B5EF4-FFF2-40B4-BE49-F238E27FC236}">
                <a16:creationId xmlns:a16="http://schemas.microsoft.com/office/drawing/2014/main" id="{15DA6C45-DA65-4EB4-BB89-769CC947CCF8}"/>
              </a:ext>
            </a:extLst>
          </p:cNvPr>
          <p:cNvSpPr>
            <a:spLocks noGrp="1"/>
          </p:cNvSpPr>
          <p:nvPr>
            <p:ph idx="1"/>
          </p:nvPr>
        </p:nvSpPr>
        <p:spPr>
          <a:xfrm>
            <a:off x="685800" y="1828800"/>
            <a:ext cx="7772400" cy="4114800"/>
          </a:xfrm>
        </p:spPr>
        <p:txBody>
          <a:bodyPr/>
          <a:lstStyle/>
          <a:p>
            <a:pPr lvl="1"/>
            <a:r>
              <a:rPr lang="en-AU" dirty="0"/>
              <a:t>Proposed standards</a:t>
            </a:r>
          </a:p>
          <a:p>
            <a:pPr lvl="2"/>
            <a:r>
              <a:rPr lang="en-AU" dirty="0"/>
              <a:t>ISO/EC 5021-1: Wireless LAN Access Control – Part 1: Networking architecture specification</a:t>
            </a:r>
          </a:p>
          <a:p>
            <a:pPr lvl="2"/>
            <a:r>
              <a:rPr lang="en-AU" dirty="0"/>
              <a:t>ISO/IEC 5021-2: Wireless LAN Access Control – Part 2: Technical specification for dispatching platform</a:t>
            </a:r>
          </a:p>
          <a:p>
            <a:pPr lvl="1"/>
            <a:r>
              <a:rPr lang="en-AU" dirty="0"/>
              <a:t>Introduction</a:t>
            </a:r>
          </a:p>
          <a:p>
            <a:pPr lvl="2"/>
            <a:r>
              <a:rPr lang="en-AU" i="1" dirty="0">
                <a:effectLst/>
                <a:latin typeface="Arial" panose="020B0604020202020204" pitchFamily="34" charset="0"/>
              </a:rPr>
              <a:t>This International Standard specifies the Cloud AC networking architecture and operation mechanism based on Cloud AC dispatch platform(CADP). The Standard describes the Cloud AC network architecture, the Cloud AC allocating process, the wireless access point (AP) accessing process, Cloud AC changing-over process, and the hot backup mechanisms of CADP.</a:t>
            </a:r>
          </a:p>
          <a:p>
            <a:pPr lvl="2"/>
            <a:r>
              <a:rPr lang="en-AU" i="1" dirty="0">
                <a:effectLst/>
                <a:latin typeface="Arial" panose="020B0604020202020204" pitchFamily="34" charset="0"/>
              </a:rPr>
              <a:t>This International Standard is suitable for large-scale deployment of WLAN networks, making WLAN network deployment and operation easier, more efficient and less costly</a:t>
            </a:r>
          </a:p>
          <a:p>
            <a:br>
              <a:rPr lang="en-AU" b="0" i="0" dirty="0">
                <a:solidFill>
                  <a:srgbClr val="000000"/>
                </a:solidFill>
                <a:effectLst/>
                <a:latin typeface="Arial" panose="020B0604020202020204" pitchFamily="34" charset="0"/>
              </a:rPr>
            </a:br>
            <a:endParaRPr lang="en-AU" dirty="0"/>
          </a:p>
          <a:p>
            <a:br>
              <a:rPr lang="en-AU" dirty="0"/>
            </a:br>
            <a:endParaRPr lang="en-AU" dirty="0"/>
          </a:p>
        </p:txBody>
      </p:sp>
      <p:sp>
        <p:nvSpPr>
          <p:cNvPr id="4" name="Footer Placeholder 3">
            <a:extLst>
              <a:ext uri="{FF2B5EF4-FFF2-40B4-BE49-F238E27FC236}">
                <a16:creationId xmlns:a16="http://schemas.microsoft.com/office/drawing/2014/main" id="{D546C289-4952-4335-A2CF-1C4C2E49FC52}"/>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28F656C-8610-4AD7-A662-31FD80E40D41}"/>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82</a:t>
            </a:fld>
            <a:endParaRPr lang="en-US"/>
          </a:p>
        </p:txBody>
      </p:sp>
    </p:spTree>
    <p:extLst>
      <p:ext uri="{BB962C8B-B14F-4D97-AF65-F5344CB8AC3E}">
        <p14:creationId xmlns:p14="http://schemas.microsoft.com/office/powerpoint/2010/main" val="425313932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24140-3BF2-49C7-A2FC-542BF592388B}"/>
              </a:ext>
            </a:extLst>
          </p:cNvPr>
          <p:cNvSpPr>
            <a:spLocks noGrp="1"/>
          </p:cNvSpPr>
          <p:nvPr>
            <p:ph type="title"/>
          </p:nvPr>
        </p:nvSpPr>
        <p:spPr>
          <a:xfrm>
            <a:off x="685800" y="685800"/>
            <a:ext cx="7772400" cy="1066800"/>
          </a:xfrm>
        </p:spPr>
        <p:txBody>
          <a:bodyPr/>
          <a:lstStyle/>
          <a:p>
            <a:r>
              <a:rPr lang="en-AU" dirty="0"/>
              <a:t>Both </a:t>
            </a:r>
            <a:r>
              <a:rPr lang="en-AU" i="1" dirty="0"/>
              <a:t>Wireless LAN Access Control </a:t>
            </a:r>
            <a:r>
              <a:rPr lang="en-AU" dirty="0"/>
              <a:t>CD ballots passed with one negative vote</a:t>
            </a:r>
          </a:p>
        </p:txBody>
      </p:sp>
      <p:sp>
        <p:nvSpPr>
          <p:cNvPr id="9" name="Content Placeholder 8">
            <a:extLst>
              <a:ext uri="{FF2B5EF4-FFF2-40B4-BE49-F238E27FC236}">
                <a16:creationId xmlns:a16="http://schemas.microsoft.com/office/drawing/2014/main" id="{15DA6C45-DA65-4EB4-BB89-769CC947CCF8}"/>
              </a:ext>
            </a:extLst>
          </p:cNvPr>
          <p:cNvSpPr>
            <a:spLocks noGrp="1"/>
          </p:cNvSpPr>
          <p:nvPr>
            <p:ph idx="1"/>
          </p:nvPr>
        </p:nvSpPr>
        <p:spPr>
          <a:xfrm>
            <a:off x="685800" y="1828800"/>
            <a:ext cx="7772400" cy="4114800"/>
          </a:xfrm>
        </p:spPr>
        <p:txBody>
          <a:bodyPr/>
          <a:lstStyle/>
          <a:p>
            <a:pPr lvl="1"/>
            <a:r>
              <a:rPr lang="en-AU" b="0" i="1" dirty="0">
                <a:effectLst/>
                <a:latin typeface="+mj-lt"/>
              </a:rPr>
              <a:t>Do you approve the circulation of the draft as a DIS?</a:t>
            </a:r>
            <a:endParaRPr lang="en-AU" i="1" dirty="0">
              <a:solidFill>
                <a:srgbClr val="000000"/>
              </a:solidFill>
              <a:latin typeface="+mj-lt"/>
            </a:endParaRPr>
          </a:p>
          <a:p>
            <a:pPr lvl="2"/>
            <a:r>
              <a:rPr lang="en-AU" dirty="0">
                <a:solidFill>
                  <a:srgbClr val="000000"/>
                </a:solidFill>
                <a:latin typeface="+mj-lt"/>
              </a:rPr>
              <a:t>Both passed 6/1/12</a:t>
            </a:r>
          </a:p>
          <a:p>
            <a:pPr lvl="3"/>
            <a:r>
              <a:rPr lang="en-AU" dirty="0">
                <a:solidFill>
                  <a:srgbClr val="000000"/>
                </a:solidFill>
                <a:latin typeface="+mj-lt"/>
              </a:rPr>
              <a:t>Yes: </a:t>
            </a:r>
            <a:r>
              <a:rPr lang="en-AU" b="0" i="0" dirty="0">
                <a:effectLst/>
                <a:latin typeface="Arial" panose="020B0604020202020204" pitchFamily="34" charset="0"/>
              </a:rPr>
              <a:t>China, Kazakhstan, South Korea</a:t>
            </a:r>
            <a:r>
              <a:rPr lang="en-AU" dirty="0">
                <a:latin typeface="Arial" panose="020B0604020202020204" pitchFamily="34" charset="0"/>
              </a:rPr>
              <a:t>, </a:t>
            </a:r>
            <a:r>
              <a:rPr lang="en-AU" b="0" i="0" dirty="0">
                <a:effectLst/>
                <a:latin typeface="Arial" panose="020B0604020202020204" pitchFamily="34" charset="0"/>
              </a:rPr>
              <a:t>Russia, Spain, Ukraine</a:t>
            </a:r>
          </a:p>
          <a:p>
            <a:pPr lvl="3"/>
            <a:r>
              <a:rPr lang="en-AU" dirty="0">
                <a:latin typeface="Arial" panose="020B0604020202020204" pitchFamily="34" charset="0"/>
              </a:rPr>
              <a:t>No: US</a:t>
            </a:r>
          </a:p>
          <a:p>
            <a:pPr lvl="2"/>
            <a:r>
              <a:rPr lang="en-AU" dirty="0">
                <a:latin typeface="Arial" panose="020B0604020202020204" pitchFamily="34" charset="0"/>
              </a:rPr>
              <a:t>The US NB comments included:</a:t>
            </a:r>
          </a:p>
          <a:p>
            <a:pPr lvl="3"/>
            <a:r>
              <a:rPr lang="en-AU" dirty="0">
                <a:latin typeface="Arial" panose="020B0604020202020204" pitchFamily="34" charset="0"/>
              </a:rPr>
              <a:t>Minor technical issues</a:t>
            </a:r>
          </a:p>
          <a:p>
            <a:pPr lvl="3"/>
            <a:r>
              <a:rPr lang="en-AU" dirty="0">
                <a:latin typeface="Arial" panose="020B0604020202020204" pitchFamily="34" charset="0"/>
              </a:rPr>
              <a:t>Editorial issues</a:t>
            </a:r>
          </a:p>
          <a:p>
            <a:pPr lvl="3"/>
            <a:r>
              <a:rPr lang="en-AU" dirty="0">
                <a:latin typeface="Arial" panose="020B0604020202020204" pitchFamily="34" charset="0"/>
              </a:rPr>
              <a:t>A copyright issue based on apparent copying of large sections of I</a:t>
            </a:r>
            <a:r>
              <a:rPr lang="en-AU" b="0" i="0" dirty="0">
                <a:effectLst/>
                <a:latin typeface="Arial" panose="020B0604020202020204" pitchFamily="34" charset="0"/>
              </a:rPr>
              <a:t>ETF RFC5415</a:t>
            </a:r>
            <a:endParaRPr lang="en-AU" dirty="0">
              <a:latin typeface="+mj-lt"/>
            </a:endParaRPr>
          </a:p>
          <a:p>
            <a:br>
              <a:rPr lang="en-AU" dirty="0"/>
            </a:br>
            <a:endParaRPr lang="en-AU" dirty="0"/>
          </a:p>
        </p:txBody>
      </p:sp>
      <p:sp>
        <p:nvSpPr>
          <p:cNvPr id="4" name="Footer Placeholder 3">
            <a:extLst>
              <a:ext uri="{FF2B5EF4-FFF2-40B4-BE49-F238E27FC236}">
                <a16:creationId xmlns:a16="http://schemas.microsoft.com/office/drawing/2014/main" id="{D546C289-4952-4335-A2CF-1C4C2E49FC52}"/>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28F656C-8610-4AD7-A662-31FD80E40D41}"/>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83</a:t>
            </a:fld>
            <a:endParaRPr lang="en-US"/>
          </a:p>
        </p:txBody>
      </p:sp>
    </p:spTree>
    <p:extLst>
      <p:ext uri="{BB962C8B-B14F-4D97-AF65-F5344CB8AC3E}">
        <p14:creationId xmlns:p14="http://schemas.microsoft.com/office/powerpoint/2010/main" val="179029600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84</a:t>
            </a:fld>
            <a:endParaRPr lang="en-US"/>
          </a:p>
        </p:txBody>
      </p:sp>
    </p:spTree>
    <p:extLst>
      <p:ext uri="{BB962C8B-B14F-4D97-AF65-F5344CB8AC3E}">
        <p14:creationId xmlns:p14="http://schemas.microsoft.com/office/powerpoint/2010/main" val="124320472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85</a:t>
            </a:fld>
            <a:endParaRPr lang="en-US"/>
          </a:p>
        </p:txBody>
      </p:sp>
    </p:spTree>
    <p:extLst>
      <p:ext uri="{BB962C8B-B14F-4D97-AF65-F5344CB8AC3E}">
        <p14:creationId xmlns:p14="http://schemas.microsoft.com/office/powerpoint/2010/main" val="228502126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r>
              <a:rPr lang="en-AU" dirty="0"/>
              <a:t>Yell if you would like to be added …</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86</a:t>
            </a:fld>
            <a:endParaRPr lang="en-US"/>
          </a:p>
        </p:txBody>
      </p:sp>
    </p:spTree>
    <p:extLst>
      <p:ext uri="{BB962C8B-B14F-4D97-AF65-F5344CB8AC3E}">
        <p14:creationId xmlns:p14="http://schemas.microsoft.com/office/powerpoint/2010/main" val="93124392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a:t>
            </a:r>
          </a:p>
        </p:txBody>
      </p:sp>
      <p:sp>
        <p:nvSpPr>
          <p:cNvPr id="3" name="Content Placeholder 2"/>
          <p:cNvSpPr>
            <a:spLocks noGrp="1"/>
          </p:cNvSpPr>
          <p:nvPr>
            <p:ph sz="half" idx="1"/>
          </p:nvPr>
        </p:nvSpPr>
        <p:spPr/>
        <p:txBody>
          <a:bodyPr/>
          <a:lstStyle/>
          <a:p>
            <a:r>
              <a:rPr lang="en-AU" sz="1600" dirty="0"/>
              <a:t>IEEE experts to SC6</a:t>
            </a:r>
          </a:p>
          <a:p>
            <a:pPr lvl="1"/>
            <a:r>
              <a:rPr lang="en-AU" sz="1600" dirty="0"/>
              <a:t>Christy Bahn (staff)</a:t>
            </a:r>
          </a:p>
          <a:p>
            <a:pPr lvl="1"/>
            <a:r>
              <a:rPr lang="en-AU" sz="1600" dirty="0"/>
              <a:t>Adrien Barmaksiz (staff)</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p:txBody>
          <a:bodyPr/>
          <a:lstStyle/>
          <a:p>
            <a:pPr lvl="1"/>
            <a:r>
              <a:rPr lang="en-AU" sz="1600" dirty="0"/>
              <a:t>Andrew Myles (802)</a:t>
            </a:r>
          </a:p>
          <a:p>
            <a:pPr lvl="1"/>
            <a:r>
              <a:rPr lang="en-AU" sz="1600" dirty="0"/>
              <a:t>Paul Nikolich (802)</a:t>
            </a:r>
          </a:p>
          <a:p>
            <a:pPr lvl="1"/>
            <a:r>
              <a:rPr lang="en-AU" sz="1600" dirty="0"/>
              <a:t>Karen Randall (802.1)</a:t>
            </a:r>
          </a:p>
          <a:p>
            <a:pPr lvl="1"/>
            <a:r>
              <a:rPr lang="en-AU" sz="1600" dirty="0"/>
              <a:t>Peter Yee (802)</a:t>
            </a:r>
          </a:p>
          <a:p>
            <a:r>
              <a:rPr lang="en-AU" sz="1600" dirty="0"/>
              <a:t>NB experts in SC6</a:t>
            </a:r>
          </a:p>
          <a:p>
            <a:pPr lvl="1"/>
            <a:r>
              <a:rPr lang="en-AU" sz="1600" dirty="0"/>
              <a:t>&lt;none&gt;</a:t>
            </a:r>
          </a:p>
          <a:p>
            <a:endParaRPr lang="en-AU" sz="1600" dirty="0">
              <a:solidFill>
                <a:srgbClr val="FF0000"/>
              </a:solidFill>
            </a:endParaRPr>
          </a:p>
          <a:p>
            <a:pPr lvl="1"/>
            <a:endParaRPr lang="en-AU" sz="1600" dirty="0"/>
          </a:p>
          <a:p>
            <a:endParaRPr lang="en-AU" sz="1600"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87</a:t>
            </a:fld>
            <a:endParaRPr lang="en-US"/>
          </a:p>
        </p:txBody>
      </p:sp>
    </p:spTree>
    <p:extLst>
      <p:ext uri="{BB962C8B-B14F-4D97-AF65-F5344CB8AC3E}">
        <p14:creationId xmlns:p14="http://schemas.microsoft.com/office/powerpoint/2010/main" val="159414153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SC6/WG1</a:t>
            </a:r>
          </a:p>
        </p:txBody>
      </p:sp>
      <p:sp>
        <p:nvSpPr>
          <p:cNvPr id="3" name="Content Placeholder 2"/>
          <p:cNvSpPr>
            <a:spLocks noGrp="1"/>
          </p:cNvSpPr>
          <p:nvPr>
            <p:ph sz="half" idx="1"/>
          </p:nvPr>
        </p:nvSpPr>
        <p:spPr>
          <a:xfrm>
            <a:off x="685800" y="1752600"/>
            <a:ext cx="3810000" cy="4114800"/>
          </a:xfrm>
        </p:spPr>
        <p:txBody>
          <a:bodyPr/>
          <a:lstStyle/>
          <a:p>
            <a:r>
              <a:rPr lang="en-AU" sz="1600" dirty="0"/>
              <a:t>IEEE experts to SC6/WG1</a:t>
            </a:r>
          </a:p>
          <a:p>
            <a:pPr lvl="1"/>
            <a:r>
              <a:rPr lang="en-AU" sz="1600" dirty="0"/>
              <a:t>Adrien Barmaksiz (staff)</a:t>
            </a:r>
          </a:p>
          <a:p>
            <a:pPr lvl="1"/>
            <a:r>
              <a:rPr lang="en-AU" sz="1600" dirty="0"/>
              <a:t>Paul Congdon (802.1)</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dirty="0"/>
              <a:t>Andrew Myles (802)</a:t>
            </a:r>
          </a:p>
          <a:p>
            <a:pPr lvl="1"/>
            <a:r>
              <a:rPr lang="en-AU" sz="1600" dirty="0"/>
              <a:t>Paul Nikolich (802)</a:t>
            </a:r>
          </a:p>
          <a:p>
            <a:pPr lvl="1"/>
            <a:r>
              <a:rPr lang="en-AU" sz="1600" dirty="0"/>
              <a:t>Al Petrick (802)</a:t>
            </a:r>
          </a:p>
          <a:p>
            <a:pPr lvl="1"/>
            <a:r>
              <a:rPr lang="en-AU" sz="1600" dirty="0"/>
              <a:t>Karen Randall (802.1)</a:t>
            </a:r>
          </a:p>
          <a:p>
            <a:endParaRPr lang="en-AU" sz="1600" dirty="0">
              <a:solidFill>
                <a:srgbClr val="FF0000"/>
              </a:solidFill>
            </a:endParaRPr>
          </a:p>
          <a:p>
            <a:pPr marL="1588" lvl="1" indent="0">
              <a:buNone/>
            </a:pPr>
            <a:endParaRPr lang="en-AU" sz="1600" dirty="0"/>
          </a:p>
          <a:p>
            <a:pPr lvl="1"/>
            <a:endParaRPr lang="en-AU" sz="1600" dirty="0"/>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752600"/>
            <a:ext cx="3810000" cy="4114800"/>
          </a:xfrm>
        </p:spPr>
        <p:txBody>
          <a:bodyPr/>
          <a:lstStyle/>
          <a:p>
            <a:pPr lvl="1"/>
            <a:r>
              <a:rPr lang="en-AU" sz="1600" dirty="0"/>
              <a:t>Mick Seaman (802.1)</a:t>
            </a:r>
          </a:p>
          <a:p>
            <a:pPr lvl="1"/>
            <a:r>
              <a:rPr lang="en-AU" sz="1600" dirty="0"/>
              <a:t>Ian Sherlock (802.11)</a:t>
            </a:r>
          </a:p>
          <a:p>
            <a:pPr lvl="1"/>
            <a:r>
              <a:rPr lang="en-AU" sz="1600" dirty="0">
                <a:latin typeface="+mj-lt"/>
              </a:rPr>
              <a:t>Peter Yee (802)</a:t>
            </a:r>
          </a:p>
          <a:p>
            <a:pPr lvl="1"/>
            <a:r>
              <a:rPr lang="en-AU" sz="1600" dirty="0">
                <a:effectLst/>
                <a:latin typeface="+mj-lt"/>
                <a:ea typeface="Calibri" panose="020F0502020204030204" pitchFamily="34" charset="0"/>
                <a:cs typeface="Times New Roman" panose="02020603050405020304" pitchFamily="18" charset="0"/>
              </a:rPr>
              <a:t>Eldad Perahia (802.11)</a:t>
            </a:r>
          </a:p>
          <a:p>
            <a:pPr lvl="1"/>
            <a:r>
              <a:rPr lang="en-AU" sz="1600" dirty="0">
                <a:effectLst/>
                <a:latin typeface="+mj-lt"/>
                <a:ea typeface="Calibri" panose="020F0502020204030204" pitchFamily="34" charset="0"/>
                <a:cs typeface="Times New Roman" panose="02020603050405020304" pitchFamily="18" charset="0"/>
              </a:rPr>
              <a:t>Dave Cavalcanti (802.11)</a:t>
            </a:r>
            <a:endParaRPr lang="en-AU" sz="1600" dirty="0">
              <a:latin typeface="+mj-lt"/>
            </a:endParaRPr>
          </a:p>
          <a:p>
            <a:r>
              <a:rPr lang="en-AU" sz="1600" dirty="0"/>
              <a:t>NB experts in SC6/WG7</a:t>
            </a:r>
          </a:p>
          <a:p>
            <a:pPr lvl="1"/>
            <a:r>
              <a:rPr lang="en-AU" sz="1600" dirty="0"/>
              <a:t>Dorothy Stanley (US NB/802.11)</a:t>
            </a:r>
          </a:p>
          <a:p>
            <a:pPr lvl="1"/>
            <a:r>
              <a:rPr lang="en-AU" sz="1600" dirty="0"/>
              <a:t>Bill Carney (US NB/802.11)</a:t>
            </a:r>
          </a:p>
          <a:p>
            <a:pPr lvl="1"/>
            <a:r>
              <a:rPr lang="en-AU" sz="1600" dirty="0"/>
              <a:t>Stephen McCann (UK NB/802.11)</a:t>
            </a:r>
          </a:p>
          <a:p>
            <a:pPr lvl="1"/>
            <a:r>
              <a:rPr lang="en-AU" sz="1600" dirty="0"/>
              <a:t>John Messenger (UK NB/802.1)</a:t>
            </a:r>
          </a:p>
          <a:p>
            <a:pPr lvl="1"/>
            <a:r>
              <a:rPr lang="en-AU" sz="1600" dirty="0"/>
              <a:t>James Lepp (Canada NB/802.11)</a:t>
            </a:r>
          </a:p>
          <a:p>
            <a:pPr lvl="1"/>
            <a:r>
              <a:rPr lang="en-AU" sz="1600" dirty="0"/>
              <a:t>Glenn Parsons (Canada NB/802.1)</a:t>
            </a:r>
          </a:p>
        </p:txBody>
      </p:sp>
      <p:sp>
        <p:nvSpPr>
          <p:cNvPr id="4" name="Footer Placeholder 3"/>
          <p:cNvSpPr>
            <a:spLocks noGrp="1"/>
          </p:cNvSpPr>
          <p:nvPr>
            <p:ph type="ftr" sz="quarter" idx="10"/>
          </p:nvPr>
        </p:nvSpPr>
        <p:spPr>
          <a:xfrm>
            <a:off x="6610895" y="6475413"/>
            <a:ext cx="1933030" cy="184666"/>
          </a:xfrm>
        </p:spPr>
        <p:txBody>
          <a:bodyPr/>
          <a:lstStyle/>
          <a:p>
            <a:r>
              <a:rPr lang="en-US" dirty="0"/>
              <a:t>/802.11Andrew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88</a:t>
            </a:fld>
            <a:endParaRPr lang="en-US"/>
          </a:p>
        </p:txBody>
      </p:sp>
    </p:spTree>
    <p:extLst>
      <p:ext uri="{BB962C8B-B14F-4D97-AF65-F5344CB8AC3E}">
        <p14:creationId xmlns:p14="http://schemas.microsoft.com/office/powerpoint/2010/main" val="379957567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SC6/WG7</a:t>
            </a:r>
          </a:p>
        </p:txBody>
      </p:sp>
      <p:sp>
        <p:nvSpPr>
          <p:cNvPr id="3" name="Content Placeholder 2"/>
          <p:cNvSpPr>
            <a:spLocks noGrp="1"/>
          </p:cNvSpPr>
          <p:nvPr>
            <p:ph sz="half" idx="1"/>
          </p:nvPr>
        </p:nvSpPr>
        <p:spPr/>
        <p:txBody>
          <a:bodyPr/>
          <a:lstStyle/>
          <a:p>
            <a:r>
              <a:rPr lang="en-AU" sz="1600" dirty="0"/>
              <a:t>IEEE experts to SC6/WG7</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a:p>
            <a:pPr lvl="1"/>
            <a:r>
              <a:rPr lang="en-AU" sz="1600" dirty="0"/>
              <a:t>John Messenger (802.1)</a:t>
            </a:r>
          </a:p>
          <a:p>
            <a:pPr lvl="1"/>
            <a:r>
              <a:rPr lang="en-AU" sz="1600" dirty="0"/>
              <a:t>Andrew Myles (802.11)</a:t>
            </a:r>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981200"/>
            <a:ext cx="4114800" cy="4114800"/>
          </a:xfrm>
        </p:spPr>
        <p:txBody>
          <a:bodyPr/>
          <a:lstStyle/>
          <a:p>
            <a:pPr lvl="1"/>
            <a:r>
              <a:rPr lang="en-AU" sz="1600" dirty="0"/>
              <a:t>Al Petrick (802)</a:t>
            </a:r>
          </a:p>
          <a:p>
            <a:pPr lvl="1"/>
            <a:r>
              <a:rPr lang="en-AU" sz="1600" dirty="0"/>
              <a:t>Karen Randall (802.1)</a:t>
            </a:r>
          </a:p>
          <a:p>
            <a:pPr lvl="1"/>
            <a:r>
              <a:rPr lang="en-AU" sz="1600" dirty="0"/>
              <a:t>Mick Seaman (802.1)</a:t>
            </a:r>
          </a:p>
          <a:p>
            <a:pPr lvl="1"/>
            <a:r>
              <a:rPr lang="en-AU" sz="1600" dirty="0"/>
              <a:t>Ian Sherlock (802.11)</a:t>
            </a:r>
          </a:p>
          <a:p>
            <a:pPr lvl="1"/>
            <a:r>
              <a:rPr lang="en-AU" sz="1600" dirty="0"/>
              <a:t>Peter Yee (802)</a:t>
            </a:r>
          </a:p>
          <a:p>
            <a:r>
              <a:rPr lang="en-AU" sz="1600" dirty="0"/>
              <a:t>NB experts to SC6/WG7</a:t>
            </a:r>
          </a:p>
          <a:p>
            <a:pPr lvl="1"/>
            <a:r>
              <a:rPr lang="en-AU" sz="1600" dirty="0"/>
              <a:t>Dorothy Stanley (US NB/802.11)</a:t>
            </a:r>
          </a:p>
          <a:p>
            <a:pPr lvl="1"/>
            <a:r>
              <a:rPr lang="en-AU" sz="1600" dirty="0"/>
              <a:t>Bill Carney (US NB/802.11)</a:t>
            </a:r>
          </a:p>
          <a:p>
            <a:pPr lvl="1"/>
            <a:r>
              <a:rPr lang="en-AU" sz="1600" dirty="0"/>
              <a:t>James Lepp (Canada NB/802.11)</a:t>
            </a:r>
          </a:p>
          <a:p>
            <a:pPr lvl="1"/>
            <a:r>
              <a:rPr lang="en-AU" sz="1600" dirty="0"/>
              <a:t>Glenn Parsons (Canada NB/802.1)</a:t>
            </a:r>
          </a:p>
          <a:p>
            <a:pPr lvl="1"/>
            <a:endParaRPr lang="en-AU" sz="1600" dirty="0"/>
          </a:p>
          <a:p>
            <a:pPr lvl="1"/>
            <a:endParaRPr lang="en-AU" sz="1600" dirty="0">
              <a:solidFill>
                <a:srgbClr val="FF0000"/>
              </a:solidFill>
            </a:endParaRPr>
          </a:p>
          <a:p>
            <a:pPr lvl="1"/>
            <a:endParaRPr lang="en-AU" sz="1600" dirty="0"/>
          </a:p>
          <a:p>
            <a:pPr lvl="1"/>
            <a:endParaRPr lang="en-AU" sz="1600" dirty="0"/>
          </a:p>
          <a:p>
            <a:pPr lvl="1"/>
            <a:endParaRPr lang="en-AU" sz="1600" dirty="0"/>
          </a:p>
          <a:p>
            <a:endParaRPr lang="en-AU" sz="1600"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89</a:t>
            </a:fld>
            <a:endParaRPr lang="en-US"/>
          </a:p>
        </p:txBody>
      </p:sp>
    </p:spTree>
    <p:extLst>
      <p:ext uri="{BB962C8B-B14F-4D97-AF65-F5344CB8AC3E}">
        <p14:creationId xmlns:p14="http://schemas.microsoft.com/office/powerpoint/2010/main" val="2335631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9</a:t>
            </a:fld>
            <a:endParaRPr lang="en-US" altLang="en-US" dirty="0"/>
          </a:p>
        </p:txBody>
      </p:sp>
    </p:spTree>
    <p:extLst>
      <p:ext uri="{BB962C8B-B14F-4D97-AF65-F5344CB8AC3E}">
        <p14:creationId xmlns:p14="http://schemas.microsoft.com/office/powerpoint/2010/main" val="32945252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90</a:t>
            </a:fld>
            <a:endParaRPr lang="en-US"/>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May 2022,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91</a:t>
            </a:fld>
            <a:endParaRPr lang="en-US"/>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92</a:t>
            </a:fld>
            <a:endParaRPr lang="en-US"/>
          </a:p>
        </p:txBody>
      </p:sp>
    </p:spTree>
    <p:extLst>
      <p:ext uri="{BB962C8B-B14F-4D97-AF65-F5344CB8AC3E}">
        <p14:creationId xmlns:p14="http://schemas.microsoft.com/office/powerpoint/2010/main" val="332331781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93</a:t>
            </a:fld>
            <a:endParaRPr lang="en-US"/>
          </a:p>
        </p:txBody>
      </p:sp>
    </p:spTree>
    <p:extLst>
      <p:ext uri="{BB962C8B-B14F-4D97-AF65-F5344CB8AC3E}">
        <p14:creationId xmlns:p14="http://schemas.microsoft.com/office/powerpoint/2010/main" val="331765050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94</a:t>
            </a:fld>
            <a:endParaRPr lang="en-US"/>
          </a:p>
        </p:txBody>
      </p:sp>
    </p:spTree>
    <p:extLst>
      <p:ext uri="{BB962C8B-B14F-4D97-AF65-F5344CB8AC3E}">
        <p14:creationId xmlns:p14="http://schemas.microsoft.com/office/powerpoint/2010/main" val="328523446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98</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99</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19464</Words>
  <Application>Microsoft Office PowerPoint</Application>
  <PresentationFormat>On-screen Show (4:3)</PresentationFormat>
  <Paragraphs>2892</Paragraphs>
  <Slides>186</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186</vt:i4>
      </vt:variant>
    </vt:vector>
  </HeadingPairs>
  <TitlesOfParts>
    <vt:vector size="193" baseType="lpstr">
      <vt:lpstr>Arial</vt:lpstr>
      <vt:lpstr>Calibri</vt:lpstr>
      <vt:lpstr>Times New Roman</vt:lpstr>
      <vt:lpstr>802-11-Submission</vt:lpstr>
      <vt:lpstr>Acrobat Document</vt:lpstr>
      <vt:lpstr>Packager Shell Object</vt:lpstr>
      <vt:lpstr>Adobe Acrobat Document</vt:lpstr>
      <vt:lpstr>IEEE 802 JTC1 Standing Committee May 2022 agenda virtually</vt:lpstr>
      <vt:lpstr>This document will be used to provide information for any IEEE 802 JTC1 SC meetings in Mar 2022</vt:lpstr>
      <vt:lpstr>Registration is required for attendance at the IEEE 802 JTC1 SC meeting in May 2022</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virtually on Tuesday, 10 May 2022</vt:lpstr>
      <vt:lpstr>The IEEE 802 JTC1 SC regular meeting has a high-level list of agenda items to be considered</vt:lpstr>
      <vt:lpstr>The IEEE 802 JTC1 SC will consider approving its agenda</vt:lpstr>
      <vt:lpstr>The IEEE 802 JTC1 SC will consider approval of the minutes of its Mar 2022 meeting</vt:lpstr>
      <vt:lpstr>The goals of the IEEE 802 JTC1 SC were reaffirmed by the IEEE 802 EC in Nov 2020</vt:lpstr>
      <vt:lpstr>The IEEE 802 WGs continue to liaise drafts to SC6 for their information</vt:lpstr>
      <vt:lpstr>IEEE 802 continues to notify SC6 of various new projects</vt:lpstr>
      <vt:lpstr>The iMeet area for the “Adoption of IEEE 802 standards by ISO/IEC JTC1” is operational</vt:lpstr>
      <vt:lpstr>IEEE 802 has sent 89 standards through the PSDO adoption process, with 27 in-process</vt:lpstr>
      <vt:lpstr>IEEE 802.1 WG has sent 41 standards completely through the PSDO adoption process</vt:lpstr>
      <vt:lpstr>IEEE 802.1 WG has sent 41 standards completely through the PSDO adoption process</vt:lpstr>
      <vt:lpstr>IEEE 802.1 WG has sent 41 standards completely through the PSDO adoption process</vt:lpstr>
      <vt:lpstr>IEEE 802.1 WG has sent 41 standards completely through the PSDO adoption process</vt:lpstr>
      <vt:lpstr>IEEE 802.3 WG has sent 27 standards completely through the PSDO adoption process</vt:lpstr>
      <vt:lpstr>IEEE 802.3 WG has sent 27 standards completely through the PSDO adoption process</vt:lpstr>
      <vt:lpstr>IEEE 802.3 WG has sent 27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three standards completely through the PSDO adoption process</vt:lpstr>
      <vt:lpstr>IEEE 802.1 has 11 standards in the pipeline for adoption under the PSDO</vt:lpstr>
      <vt:lpstr>IEEE 802.1 WG has a number of regular participants in IEEE 802 JTC1 SC activities</vt:lpstr>
      <vt:lpstr>ISO/IEC/IEEE 8802-1BA:2016 and ISO/IEC/IEEE 8802-1BR:2016 were confirmed in systematic review</vt:lpstr>
      <vt:lpstr>China NB object to security aspects of ISO/IEC/IEEE 8802-1BA:2016 &amp; ISO/IEC/IEEE 8802-1BR:2016 in SR</vt:lpstr>
      <vt:lpstr>IEEE 802.1Q-REV was liaised for information in Sep 2021</vt:lpstr>
      <vt:lpstr>IEEE 802.1X-2020 was published as ISO/IEC/IEEE 8802-1X:2021, but a response is still required</vt:lpstr>
      <vt:lpstr>IEEE 802.1CS FDIS ballot closes on 26 May 2022</vt:lpstr>
      <vt:lpstr>IEEE 802.1Qcz was liaised in Aug 2020</vt:lpstr>
      <vt:lpstr>IEEE 802.1ABcu (LLDP YANG Data Model) was liaised in Jul 2021</vt:lpstr>
      <vt:lpstr>IEEE 802.1CBdb is waiting for start of 60-day pre-ballot</vt:lpstr>
      <vt:lpstr>IEEE 802.1CBcv is waiting for start of 60-day pre-ballot</vt:lpstr>
      <vt:lpstr>IEEE 802.1ABdh was liaised for information in Sep 2021</vt:lpstr>
      <vt:lpstr>IEEE 802.1AS-2020/Cor 1 was liaised for information in Sep 2021</vt:lpstr>
      <vt:lpstr>IEEE 802.1BA-Rev is waiting for start of 60-day pre-ballot</vt:lpstr>
      <vt:lpstr>IEEE 802.1ACct 60-day ballot closes on 10 April 2022</vt:lpstr>
      <vt:lpstr>IEEE 802.3 has 6 standards in the pipeline for adoption under the PSDO process</vt:lpstr>
      <vt:lpstr>IEEE 802.3 WG has a number of regular participants in IEEE 802 JTC1 SC activities</vt:lpstr>
      <vt:lpstr>IEEE 802.3cr FDIS ballot closes on 26 May 2022</vt:lpstr>
      <vt:lpstr>IEEE 802.3cu FDIS ballot closes on 26 May 2022</vt:lpstr>
      <vt:lpstr>IEEE 802.3ct is waiting for FDIS ballot</vt:lpstr>
      <vt:lpstr>IEEE 802.3cv is waiting for FDIS ballot</vt:lpstr>
      <vt:lpstr>IEEE 802.3cp is waiting for FDIS ballot</vt:lpstr>
      <vt:lpstr>IEEE 802.3-REV will be submitted to PSDO in the future</vt:lpstr>
      <vt:lpstr>IEEE 802.11 has 9 standards in the pipeline for adoption under the PSDO</vt:lpstr>
      <vt:lpstr>IEEE 802.11 WG has a number of regular participants in IEEE 802 JTC1 SC activities</vt:lpstr>
      <vt:lpstr>IEEE 802.11ax 60-day pre-ballot passed and responses have been sent, but it is on hold</vt:lpstr>
      <vt:lpstr>Responses were sent in Nov 2021 in relation the 60-day ballot on IEEE 802.11ax</vt:lpstr>
      <vt:lpstr>There is not yet closure on the 802.11ax IPR issue</vt:lpstr>
      <vt:lpstr>There is not yet closure on the 802.11ax IPR issue</vt:lpstr>
      <vt:lpstr>IEEE 802.11ay 60-day ballot failed on 9 Oct 2021 and the process will need to restart</vt:lpstr>
      <vt:lpstr>IEEE 802.11az will probably be liaised soon</vt:lpstr>
      <vt:lpstr>IEEE 802.11ba is waiting for start of 60-day ballot, but it will not start until IPR issues resolved</vt:lpstr>
      <vt:lpstr>IEEE 802.11bb will be liaised when appropriate</vt:lpstr>
      <vt:lpstr>IEEE 802.11bc will be liaised when appropriate</vt:lpstr>
      <vt:lpstr>IEEE 802.11bd will be liaised when appropriate</vt:lpstr>
      <vt:lpstr>IEEE 802.11be will be liaised when appropriate</vt:lpstr>
      <vt:lpstr>IEEE 802.11md FDIS ballot closes 13 Jun 2022</vt:lpstr>
      <vt:lpstr>IEEE 802.15 has zero standards in the pipeline for adoption under the PSDO</vt:lpstr>
      <vt:lpstr>IEEE 802.15 WG has a number of regular participants in IEEE 802 JTC1 SC activities</vt:lpstr>
      <vt:lpstr>802.15’s interest in the PSDO process is unclear</vt:lpstr>
      <vt:lpstr>IEEE 802.19 has not yet considered submissions to the PSDO process</vt:lpstr>
      <vt:lpstr>IEEE 802.19 WG has a number of regular participants in IEEE 802 JTC1 SC activities</vt:lpstr>
      <vt:lpstr>IEEE 802.22 has one standard in the pipeline for adoption under the PSDO</vt:lpstr>
      <vt:lpstr>IEEE 802.22 WG has a number of regular participants in IEEE 802 JTC1 SC activities</vt:lpstr>
      <vt:lpstr>IEEE 802.22-2019 FDIS ballot passed but a response is required</vt:lpstr>
      <vt:lpstr>The LS sent in response to the HK NB submission WG1 N289 was discussed by SC6/WG1 in Feb 2022</vt:lpstr>
      <vt:lpstr>The HK NB submission has now proposed an Advisory Group on MCS</vt:lpstr>
      <vt:lpstr>IEEE 802 responded in Jan 2022 to a PWI on Industrial Wireless Network proposed in SC6/WG1</vt:lpstr>
      <vt:lpstr>There is no further news on the PWI on Industrial Wireless Network discussed by SC6/WG1 in Feb 2022</vt:lpstr>
      <vt:lpstr>There is a proposal in SC6/WG1 for Licensed narrowband in field area network for Smart Grid </vt:lpstr>
      <vt:lpstr>Two Wireless LAN Access Control proposals were sent to CD ballot, which closed 30 Jan 2022</vt:lpstr>
      <vt:lpstr>Both Wireless LAN Access Control CD ballots passed with one negative vote</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as IEEE experts to SC6</vt:lpstr>
      <vt:lpstr>Various names have been added as IEEE experts to SC6/WG1</vt:lpstr>
      <vt:lpstr>Various names have been added as IEEE experts to SC6/WG7</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lpstr>IEEE 802.1Qcx will be included in IEEE 802.1Q-Rev rather than a separate submission</vt:lpstr>
      <vt:lpstr>IEEE 802.1Qcr will be included in IEEE 802.1Q-Rev rather than a separate submission</vt:lpstr>
      <vt:lpstr>IEEE 802.1Qcp-2018 was published as ISO/IEC/IEEE 8802-1Q:2020/AMD 2:2021 in Sep 2021</vt:lpstr>
      <vt:lpstr>IEEE 802.1Qcy-2019 was published as ISO/IEC/IEEE 8802-1Q:2020/AMD 3:2021 in Sep 2021</vt:lpstr>
      <vt:lpstr>IEEE 802.1AX-Rev was published as ISO/IEC/IEEE 8802-1AX:2021 in Sep 2021</vt:lpstr>
      <vt:lpstr>IEEE 802.1Qcc was published as ISO/IEC/IEEE 8802-1Q:2020/AMD 31:2021</vt:lpstr>
      <vt:lpstr>IEEE 802.1AS-Rev published as ISO/IEC/IEEE 8802-1AS:2021</vt:lpstr>
      <vt:lpstr>IEEE 802.1CMde published as ISO/IEC/IEEE 8802-1CM:2019/Amd 1:2021</vt:lpstr>
      <vt:lpstr>IEEE 802.3cn-2019 was published as ISO/IEC/IEEE 8802-3:2021/Amd 4:2021</vt:lpstr>
      <vt:lpstr>IEEE 802.3cq-2020 was published as ISO/IEC/IEEE 8802-3:2021/Amd 6:2021 </vt:lpstr>
      <vt:lpstr>IEEE 802.3cm-2020 was published as ISO/IEC/IEEE 8802-3:2021/Amd 7:2021 </vt:lpstr>
      <vt:lpstr>IEEE 802.3ch-2020 is published as ISO/IEC/IEEE 8802-3:2021/Amd 8:2021 </vt:lpstr>
      <vt:lpstr>IEEE 802.3.2-2019 was published as ISO/IEC/IEEE 8802-3-2:2021:2021 </vt:lpstr>
      <vt:lpstr>IEEE 802.3cb-2018 is published as ISO/IEC/IEEE 8802-3:2021/Amd 1:2021</vt:lpstr>
      <vt:lpstr>IEEE 802.3bt-2018 is published as ISO/IEC/IEEE 8802-3:2021/Amd 2:2021</vt:lpstr>
      <vt:lpstr>IEEE 802.3cd-2018 is published as ISO/IEC/IEEE 8802-3:2021/Amd 3:2021</vt:lpstr>
      <vt:lpstr>IEEE 802.3cg-2019 is published as ISO/IEC/IEEE 8802-3:2021/Amd 5:2021</vt:lpstr>
      <vt:lpstr>IEEE 802.3ca-2020 is published as ISO/IEC/IEEE 8802-3:2021/Amd 9:2021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2022-04-06T02:03:15Z</dcterms:modified>
</cp:coreProperties>
</file>