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6"/>
  </p:notesMasterIdLst>
  <p:handoutMasterIdLst>
    <p:handoutMasterId r:id="rId77"/>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2404" r:id="rId28"/>
    <p:sldId id="2405" r:id="rId29"/>
    <p:sldId id="679" r:id="rId30"/>
    <p:sldId id="680" r:id="rId31"/>
    <p:sldId id="2406" r:id="rId32"/>
    <p:sldId id="2407" r:id="rId33"/>
    <p:sldId id="2376" r:id="rId34"/>
    <p:sldId id="2485" r:id="rId35"/>
    <p:sldId id="2484" r:id="rId36"/>
    <p:sldId id="2480" r:id="rId37"/>
    <p:sldId id="2401" r:id="rId38"/>
    <p:sldId id="2481" r:id="rId39"/>
    <p:sldId id="2392" r:id="rId40"/>
    <p:sldId id="2483" r:id="rId41"/>
    <p:sldId id="2482" r:id="rId42"/>
    <p:sldId id="709" r:id="rId43"/>
    <p:sldId id="2489" r:id="rId44"/>
    <p:sldId id="2456" r:id="rId45"/>
    <p:sldId id="2457" r:id="rId46"/>
    <p:sldId id="2458" r:id="rId47"/>
    <p:sldId id="2488" r:id="rId48"/>
    <p:sldId id="2487" r:id="rId49"/>
    <p:sldId id="2486" r:id="rId50"/>
    <p:sldId id="2490" r:id="rId51"/>
    <p:sldId id="2491" r:id="rId52"/>
    <p:sldId id="2492" r:id="rId53"/>
    <p:sldId id="2493" r:id="rId54"/>
    <p:sldId id="2494" r:id="rId55"/>
    <p:sldId id="2495" r:id="rId56"/>
    <p:sldId id="2496" r:id="rId57"/>
    <p:sldId id="2497" r:id="rId58"/>
    <p:sldId id="2498" r:id="rId59"/>
    <p:sldId id="2499" r:id="rId60"/>
    <p:sldId id="2504" r:id="rId61"/>
    <p:sldId id="2500" r:id="rId62"/>
    <p:sldId id="2501" r:id="rId63"/>
    <p:sldId id="2502" r:id="rId64"/>
    <p:sldId id="2503" r:id="rId65"/>
    <p:sldId id="315" r:id="rId66"/>
    <p:sldId id="312" r:id="rId67"/>
    <p:sldId id="318" r:id="rId68"/>
    <p:sldId id="472" r:id="rId69"/>
    <p:sldId id="473" r:id="rId70"/>
    <p:sldId id="474" r:id="rId71"/>
    <p:sldId id="480" r:id="rId72"/>
    <p:sldId id="259" r:id="rId73"/>
    <p:sldId id="260" r:id="rId74"/>
    <p:sldId id="261" r:id="rId7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May 10th - May IEEE electronic meeting" id="{DE843586-E506-4D30-A655-52B441F0114A}">
          <p14:sldIdLst>
            <p14:sldId id="690"/>
            <p14:sldId id="694"/>
            <p14:sldId id="2404"/>
            <p14:sldId id="2405"/>
            <p14:sldId id="679"/>
            <p14:sldId id="680"/>
          </p14:sldIdLst>
        </p14:section>
        <p14:section name="May 12th - May IEEE electronic meeting" id="{347EDFAB-725B-4685-8406-804F1F654820}">
          <p14:sldIdLst>
            <p14:sldId id="2406"/>
            <p14:sldId id="2407"/>
            <p14:sldId id="2376"/>
            <p14:sldId id="2485"/>
            <p14:sldId id="2484"/>
            <p14:sldId id="2480"/>
            <p14:sldId id="2401"/>
            <p14:sldId id="2481"/>
            <p14:sldId id="2392"/>
            <p14:sldId id="2483"/>
            <p14:sldId id="2482"/>
            <p14:sldId id="709"/>
          </p14:sldIdLst>
        </p14:section>
        <p14:section name="June 22nd - TGaz Telecon" id="{594A7552-B389-4690-A594-5F9C642B8B76}">
          <p14:sldIdLst>
            <p14:sldId id="2489"/>
            <p14:sldId id="2456"/>
            <p14:sldId id="2457"/>
            <p14:sldId id="2458"/>
            <p14:sldId id="2488"/>
            <p14:sldId id="2487"/>
            <p14:sldId id="2486"/>
          </p14:sldIdLst>
        </p14:section>
        <p14:section name="June 29th - TGaz Telecon" id="{AC3FBFEC-F337-40F3-825D-9A445E7B8887}">
          <p14:sldIdLst>
            <p14:sldId id="2490"/>
            <p14:sldId id="2491"/>
            <p14:sldId id="2492"/>
            <p14:sldId id="2493"/>
            <p14:sldId id="2494"/>
            <p14:sldId id="2495"/>
            <p14:sldId id="2496"/>
          </p14:sldIdLst>
        </p14:section>
        <p14:section name="July 6th" id="{CB8A5EC9-BA7C-4CEA-848F-73BE9F00FE8C}">
          <p14:sldIdLst>
            <p14:sldId id="2497"/>
            <p14:sldId id="2498"/>
            <p14:sldId id="2499"/>
            <p14:sldId id="2504"/>
            <p14:sldId id="2500"/>
            <p14:sldId id="2501"/>
            <p14:sldId id="2502"/>
            <p14:sldId id="2503"/>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509" autoAdjust="0"/>
    <p:restoredTop sz="96807" autoAdjust="0"/>
  </p:normalViewPr>
  <p:slideViewPr>
    <p:cSldViewPr>
      <p:cViewPr varScale="1">
        <p:scale>
          <a:sx n="131" d="100"/>
          <a:sy n="131" d="100"/>
        </p:scale>
        <p:origin x="144" y="390"/>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159</c:v>
                </c:pt>
                <c:pt idx="1">
                  <c:v>6</c:v>
                </c:pt>
                <c:pt idx="2">
                  <c:v>192</c:v>
                </c:pt>
              </c:numCache>
            </c:numRef>
          </c:val>
          <c:extLst>
            <c:ext xmlns:c16="http://schemas.microsoft.com/office/drawing/2014/chart" uri="{C3380CC4-5D6E-409C-BE32-E72D297353CC}">
              <c16:uniqueId val="{00000001-7DDA-4C11-A3E1-0B160159F838}"/>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2039810137054709"/>
          <c:y val="0.25062650867075376"/>
          <c:w val="0.85273568510275022"/>
          <c:h val="0.49028094360541402"/>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C0AC-44D6-888A-D8E39792457A}"/>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164</c:v>
                </c:pt>
                <c:pt idx="1">
                  <c:v>6</c:v>
                </c:pt>
                <c:pt idx="2">
                  <c:v>192</c:v>
                </c:pt>
              </c:numCache>
            </c:numRef>
          </c:val>
          <c:extLst>
            <c:ext xmlns:c16="http://schemas.microsoft.com/office/drawing/2014/chart" uri="{C3380CC4-5D6E-409C-BE32-E72D297353CC}">
              <c16:uniqueId val="{00000001-C0AC-44D6-888A-D8E39792457A}"/>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7/6/2022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44</a:t>
            </a:fld>
            <a:endParaRPr lang="en-US"/>
          </a:p>
        </p:txBody>
      </p:sp>
    </p:spTree>
    <p:extLst>
      <p:ext uri="{BB962C8B-B14F-4D97-AF65-F5344CB8AC3E}">
        <p14:creationId xmlns:p14="http://schemas.microsoft.com/office/powerpoint/2010/main" val="11352236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46</a:t>
            </a:fld>
            <a:endParaRPr lang="en-US"/>
          </a:p>
        </p:txBody>
      </p:sp>
    </p:spTree>
    <p:extLst>
      <p:ext uri="{BB962C8B-B14F-4D97-AF65-F5344CB8AC3E}">
        <p14:creationId xmlns:p14="http://schemas.microsoft.com/office/powerpoint/2010/main" val="162394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14473196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53</a:t>
            </a:fld>
            <a:endParaRPr lang="en-US"/>
          </a:p>
        </p:txBody>
      </p:sp>
    </p:spTree>
    <p:extLst>
      <p:ext uri="{BB962C8B-B14F-4D97-AF65-F5344CB8AC3E}">
        <p14:creationId xmlns:p14="http://schemas.microsoft.com/office/powerpoint/2010/main" val="79948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24632201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61</a:t>
            </a:fld>
            <a:endParaRPr lang="en-US"/>
          </a:p>
        </p:txBody>
      </p:sp>
    </p:spTree>
    <p:extLst>
      <p:ext uri="{BB962C8B-B14F-4D97-AF65-F5344CB8AC3E}">
        <p14:creationId xmlns:p14="http://schemas.microsoft.com/office/powerpoint/2010/main" val="20596554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72</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73</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74</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38240501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802.11-22/607r9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3888500005&amp;t=47200043"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2022-06-29</a:t>
            </a:r>
          </a:p>
        </p:txBody>
      </p:sp>
      <p:sp>
        <p:nvSpPr>
          <p:cNvPr id="6" name="Date Placeholder 3"/>
          <p:cNvSpPr>
            <a:spLocks noGrp="1"/>
          </p:cNvSpPr>
          <p:nvPr>
            <p:ph type="dt" idx="10"/>
          </p:nvPr>
        </p:nvSpPr>
        <p:spPr/>
        <p:txBody>
          <a:bodyPr/>
          <a:lstStyle/>
          <a:p>
            <a:r>
              <a:rPr lang="en-US"/>
              <a:t>June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30"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May Electronic Meeting Agenda </a:t>
            </a:r>
          </a:p>
          <a:p>
            <a:pPr algn="ctr">
              <a:lnSpc>
                <a:spcPct val="90000"/>
              </a:lnSpc>
              <a:buFontTx/>
              <a:buNone/>
            </a:pPr>
            <a:r>
              <a:rPr lang="en-US" altLang="en-US" sz="3600" dirty="0">
                <a:cs typeface="Times New Roman" panose="02020603050405020304" pitchFamily="18" charset="0"/>
              </a:rPr>
              <a:t>And telecons meetings running between May  and July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June 2022</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May IEEE  Electronic Interim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Approval of previous meeting minutes.</a:t>
            </a:r>
          </a:p>
          <a:p>
            <a:pPr algn="just">
              <a:spcBef>
                <a:spcPct val="20000"/>
              </a:spcBef>
              <a:buFontTx/>
              <a:buChar char="•"/>
            </a:pPr>
            <a:r>
              <a:rPr lang="en-US" altLang="en-US" sz="1800" b="0" dirty="0"/>
              <a:t>Review SA1 CR status. </a:t>
            </a:r>
          </a:p>
          <a:p>
            <a:pPr algn="just">
              <a:spcBef>
                <a:spcPct val="20000"/>
              </a:spcBef>
              <a:buFontTx/>
              <a:buChar char="•"/>
            </a:pPr>
            <a:r>
              <a:rPr lang="en-US" altLang="en-US" sz="1800" b="0" dirty="0"/>
              <a:t>TG Vice chair and secretary affirmation.</a:t>
            </a:r>
          </a:p>
          <a:p>
            <a:pPr algn="just">
              <a:spcBef>
                <a:spcPct val="20000"/>
              </a:spcBef>
              <a:buFontTx/>
              <a:buChar char="•"/>
            </a:pPr>
            <a:r>
              <a:rPr lang="en-US" altLang="en-US" sz="1800" b="0" kern="0" dirty="0"/>
              <a:t>Review CR submissions</a:t>
            </a:r>
          </a:p>
          <a:p>
            <a:pPr algn="just">
              <a:spcBef>
                <a:spcPct val="20000"/>
              </a:spcBef>
              <a:buFontTx/>
              <a:buChar char="•"/>
            </a:pPr>
            <a:r>
              <a:rPr lang="en-US" altLang="en-US" sz="1800" b="0" dirty="0"/>
              <a:t>Perform group CR (as needed).</a:t>
            </a:r>
            <a:endParaRPr lang="en-US" altLang="en-US" sz="1800" b="0" kern="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Consider SA ballot completion and recirculation</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61133777"/>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11-22-084</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11az SA comments database</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7"/>
                  </a:ext>
                </a:extLst>
              </a:tr>
              <a:tr h="152392">
                <a:tc>
                  <a:txBody>
                    <a:bodyPr/>
                    <a:lstStyle/>
                    <a:p>
                      <a:r>
                        <a:rPr lang="en-US" sz="1400" dirty="0"/>
                        <a:t>11-22-198</a:t>
                      </a:r>
                    </a:p>
                  </a:txBody>
                  <a:tcPr marT="45712" marB="45712"/>
                </a:tc>
                <a:tc>
                  <a:txBody>
                    <a:bodyPr/>
                    <a:lstStyle/>
                    <a:p>
                      <a:r>
                        <a:rPr lang="en-US" sz="1400" dirty="0"/>
                        <a:t>Roy Want</a:t>
                      </a:r>
                    </a:p>
                  </a:txBody>
                  <a:tcPr marT="45712" marB="45712"/>
                </a:tc>
                <a:tc>
                  <a:txBody>
                    <a:bodyPr/>
                    <a:lstStyle/>
                    <a:p>
                      <a:r>
                        <a:rPr lang="en-US" sz="1400" dirty="0"/>
                        <a:t>CID resolution status for SA#1</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8"/>
                  </a:ext>
                </a:extLst>
              </a:tr>
              <a:tr h="152392">
                <a:tc>
                  <a:txBody>
                    <a:bodyPr/>
                    <a:lstStyle/>
                    <a:p>
                      <a:r>
                        <a:rPr lang="en-US" sz="1400" kern="1200" dirty="0">
                          <a:solidFill>
                            <a:schemeClr val="dk1"/>
                          </a:solidFill>
                          <a:latin typeface="+mn-lt"/>
                          <a:ea typeface="+mn-ea"/>
                          <a:cs typeface="+mn-cs"/>
                        </a:rPr>
                        <a:t>11-22-695</a:t>
                      </a:r>
                    </a:p>
                  </a:txBody>
                  <a:tcPr marT="45712" marB="45712"/>
                </a:tc>
                <a:tc>
                  <a:txBody>
                    <a:bodyPr/>
                    <a:lstStyle/>
                    <a:p>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 CID 7300, 7343 and 7353</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4101642387"/>
                  </a:ext>
                </a:extLst>
              </a:tr>
              <a:tr h="0">
                <a:tc>
                  <a:txBody>
                    <a:bodyPr/>
                    <a:lstStyle/>
                    <a:p>
                      <a:r>
                        <a:rPr lang="en-US" sz="1400" kern="1200" dirty="0">
                          <a:solidFill>
                            <a:schemeClr val="dk1"/>
                          </a:solidFill>
                          <a:latin typeface="+mn-lt"/>
                          <a:ea typeface="+mn-ea"/>
                          <a:cs typeface="+mn-cs"/>
                        </a:rPr>
                        <a:t>11-22-696</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TXVECTOR</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11-22-712</a:t>
                      </a:r>
                    </a:p>
                  </a:txBody>
                  <a:tcPr marT="45712" marB="45712"/>
                </a:tc>
                <a:tc>
                  <a:txBody>
                    <a:bodyPr/>
                    <a:lstStyle/>
                    <a:p>
                      <a:r>
                        <a:rPr lang="en-US" sz="1400" kern="1200" dirty="0">
                          <a:solidFill>
                            <a:schemeClr val="dk1"/>
                          </a:solidFill>
                          <a:latin typeface="+mn-lt"/>
                          <a:ea typeface="+mn-ea"/>
                          <a:cs typeface="+mn-cs"/>
                        </a:rPr>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sab1 CID 7209 Secure LTF detection</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511714432"/>
                  </a:ext>
                </a:extLst>
              </a:tr>
              <a:tr h="0">
                <a:tc>
                  <a:txBody>
                    <a:bodyPr/>
                    <a:lstStyle/>
                    <a:p>
                      <a:r>
                        <a:rPr lang="en-US" sz="1400" kern="1200" dirty="0">
                          <a:solidFill>
                            <a:schemeClr val="dk1"/>
                          </a:solidFill>
                          <a:latin typeface="+mn-lt"/>
                          <a:ea typeface="+mn-ea"/>
                          <a:cs typeface="+mn-cs"/>
                        </a:rPr>
                        <a:t>11-22-</a:t>
                      </a:r>
                    </a:p>
                  </a:txBody>
                  <a:tcPr marT="45712" marB="45712"/>
                </a:tc>
                <a:tc>
                  <a:txBody>
                    <a:bodyPr/>
                    <a:lstStyle/>
                    <a:p>
                      <a:r>
                        <a:rPr lang="en-US" sz="1400" kern="1200" dirty="0">
                          <a:solidFill>
                            <a:schemeClr val="dk1"/>
                          </a:solidFill>
                          <a:latin typeface="+mn-lt"/>
                          <a:ea typeface="+mn-ea"/>
                          <a:cs typeface="+mn-cs"/>
                        </a:rPr>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CID 7217</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874132184"/>
                  </a:ext>
                </a:extLst>
              </a:tr>
              <a:tr h="0">
                <a:tc>
                  <a:txBody>
                    <a:bodyPr/>
                    <a:lstStyle/>
                    <a:p>
                      <a:r>
                        <a:rPr lang="en-US" sz="1400" kern="1200" dirty="0">
                          <a:solidFill>
                            <a:schemeClr val="dk1"/>
                          </a:solidFill>
                          <a:latin typeface="+mn-lt"/>
                          <a:ea typeface="+mn-ea"/>
                          <a:cs typeface="+mn-cs"/>
                        </a:rPr>
                        <a:t>11-22-735</a:t>
                      </a:r>
                    </a:p>
                  </a:txBody>
                  <a:tcPr marT="45712" marB="45712"/>
                </a:tc>
                <a:tc>
                  <a:txBody>
                    <a:bodyPr/>
                    <a:lstStyle/>
                    <a:p>
                      <a:r>
                        <a:rPr lang="en-US" sz="14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Phase shift TOA feedback CR</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2463426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727669512"/>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May 10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11-22-198 SAB Comment Resolution Status (Roy Want)</a:t>
            </a:r>
          </a:p>
          <a:p>
            <a:pPr algn="just">
              <a:spcBef>
                <a:spcPct val="20000"/>
              </a:spcBef>
              <a:buFontTx/>
              <a:buChar char="•"/>
            </a:pPr>
            <a:r>
              <a:rPr lang="en-US" altLang="en-US" sz="1600" b="0" dirty="0"/>
              <a:t>11-22-607 TG Vice chair and secretary affirmation (Jonathan Segev)</a:t>
            </a:r>
          </a:p>
          <a:p>
            <a:pPr algn="just">
              <a:spcBef>
                <a:spcPct val="20000"/>
              </a:spcBef>
              <a:buFontTx/>
              <a:buChar char="•"/>
            </a:pPr>
            <a:r>
              <a:rPr lang="en-US" altLang="en-US" sz="1600" b="0" dirty="0"/>
              <a:t>11-22-771 Previous meeting minutes approval (Jonathan Segev)</a:t>
            </a:r>
          </a:p>
          <a:p>
            <a:pPr algn="just">
              <a:spcBef>
                <a:spcPct val="20000"/>
              </a:spcBef>
              <a:buFontTx/>
              <a:buChar char="•"/>
            </a:pPr>
            <a:r>
              <a:rPr lang="en-US" sz="1600" b="0" dirty="0"/>
              <a:t>Review CR submissions:</a:t>
            </a:r>
          </a:p>
          <a:p>
            <a:pPr lvl="1" algn="just">
              <a:spcBef>
                <a:spcPct val="20000"/>
              </a:spcBef>
              <a:buFontTx/>
              <a:buChar char="•"/>
            </a:pPr>
            <a:r>
              <a:rPr lang="en-US" sz="1400" b="0" dirty="0"/>
              <a:t>11-22-695 Comment Resolution SA1 - CID 7300, 7343 and 7353 (Niranjan Grandhe) – 30min</a:t>
            </a:r>
          </a:p>
          <a:p>
            <a:pPr lvl="1" algn="just">
              <a:spcBef>
                <a:spcPct val="20000"/>
              </a:spcBef>
              <a:buFontTx/>
              <a:buChar char="•"/>
            </a:pPr>
            <a:r>
              <a:rPr lang="en-US" sz="1400" dirty="0"/>
              <a:t>11-22-712 </a:t>
            </a:r>
            <a:r>
              <a:rPr lang="en-US" sz="1400" kern="1200" dirty="0">
                <a:solidFill>
                  <a:schemeClr val="dk1"/>
                </a:solidFill>
                <a:cs typeface="+mn-cs"/>
              </a:rPr>
              <a:t>CR sab1 CID 7209 Secure LTF detection (Tianyu Wu) – 40min</a:t>
            </a:r>
          </a:p>
          <a:p>
            <a:pPr lvl="1" algn="just">
              <a:spcBef>
                <a:spcPct val="20000"/>
              </a:spcBef>
              <a:buFontTx/>
              <a:buChar char="•"/>
            </a:pPr>
            <a:r>
              <a:rPr lang="en-US" sz="1400" kern="1200" dirty="0">
                <a:solidFill>
                  <a:schemeClr val="dk1"/>
                </a:solidFill>
                <a:latin typeface="+mn-lt"/>
                <a:ea typeface="+mn-ea"/>
                <a:cs typeface="+mn-cs"/>
              </a:rPr>
              <a:t>11-22-735 SAB Phase shift TOA feedback CR (Erik Lindskog)</a:t>
            </a:r>
          </a:p>
          <a:p>
            <a:pPr lvl="1" algn="just">
              <a:spcBef>
                <a:spcPct val="20000"/>
              </a:spcBef>
              <a:buFontTx/>
              <a:buChar char="•"/>
            </a:pPr>
            <a:r>
              <a:rPr lang="en-US" sz="1400" b="0" dirty="0"/>
              <a:t>11-22-696 </a:t>
            </a:r>
            <a:r>
              <a:rPr lang="en-US" sz="1400" kern="1200" dirty="0">
                <a:solidFill>
                  <a:schemeClr val="dk1"/>
                </a:solidFill>
                <a:latin typeface="+mn-lt"/>
                <a:ea typeface="+mn-ea"/>
                <a:cs typeface="+mn-cs"/>
              </a:rPr>
              <a:t>Comment resolution SA1 TXVECTOR (Christian Berger) – 25min </a:t>
            </a:r>
          </a:p>
          <a:p>
            <a:pPr algn="just">
              <a:spcBef>
                <a:spcPct val="20000"/>
              </a:spcBef>
              <a:buFontTx/>
              <a:buChar char="•"/>
            </a:pPr>
            <a:r>
              <a:rPr lang="en-US" sz="1600" b="0" dirty="0"/>
              <a:t>Do group CR for any remaining CIDs 7254, 7295(G), 7217(T)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73061466"/>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11-22-084</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11az SA comments database</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8"/>
                  </a:ext>
                </a:extLst>
              </a:tr>
              <a:tr h="0">
                <a:tc>
                  <a:txBody>
                    <a:bodyPr/>
                    <a:lstStyle/>
                    <a:p>
                      <a:r>
                        <a:rPr lang="en-US" sz="1400" dirty="0"/>
                        <a:t>11-22-198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SAB Comment Resolution Status (Roy Want)</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11-22-695</a:t>
                      </a:r>
                    </a:p>
                  </a:txBody>
                  <a:tcPr marT="45712" marB="45712"/>
                </a:tc>
                <a:tc>
                  <a:txBody>
                    <a:bodyPr/>
                    <a:lstStyle/>
                    <a:p>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 CID 7300, 7343 and 7353</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868341811"/>
                  </a:ext>
                </a:extLst>
              </a:tr>
              <a:tr h="0">
                <a:tc>
                  <a:txBody>
                    <a:bodyPr/>
                    <a:lstStyle/>
                    <a:p>
                      <a:r>
                        <a:rPr lang="en-US" sz="1400" kern="1200" dirty="0">
                          <a:solidFill>
                            <a:schemeClr val="dk1"/>
                          </a:solidFill>
                          <a:latin typeface="+mn-lt"/>
                          <a:ea typeface="+mn-ea"/>
                          <a:cs typeface="+mn-cs"/>
                        </a:rPr>
                        <a:t>11-22-696</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TXVECTOR</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142323225"/>
                  </a:ext>
                </a:extLst>
              </a:tr>
              <a:tr h="0">
                <a:tc>
                  <a:txBody>
                    <a:bodyPr/>
                    <a:lstStyle/>
                    <a:p>
                      <a:r>
                        <a:rPr lang="en-US" sz="1400" kern="1200" dirty="0">
                          <a:solidFill>
                            <a:schemeClr val="dk1"/>
                          </a:solidFill>
                          <a:latin typeface="+mn-lt"/>
                          <a:ea typeface="+mn-ea"/>
                          <a:cs typeface="+mn-cs"/>
                        </a:rPr>
                        <a:t>11-22-674</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SAB1 CID 7343 resolution</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621250036"/>
                  </a:ext>
                </a:extLst>
              </a:tr>
              <a:tr h="0">
                <a:tc>
                  <a:txBody>
                    <a:bodyPr/>
                    <a:lstStyle/>
                    <a:p>
                      <a:r>
                        <a:rPr lang="en-US" sz="1400" kern="1200" dirty="0">
                          <a:solidFill>
                            <a:schemeClr val="dk1"/>
                          </a:solidFill>
                          <a:latin typeface="+mn-lt"/>
                          <a:ea typeface="+mn-ea"/>
                          <a:cs typeface="+mn-cs"/>
                        </a:rPr>
                        <a:t>11-22-712</a:t>
                      </a:r>
                    </a:p>
                  </a:txBody>
                  <a:tcPr marT="45712" marB="45712"/>
                </a:tc>
                <a:tc>
                  <a:txBody>
                    <a:bodyPr/>
                    <a:lstStyle/>
                    <a:p>
                      <a:r>
                        <a:rPr lang="en-US" sz="1400" kern="1200" dirty="0">
                          <a:solidFill>
                            <a:schemeClr val="dk1"/>
                          </a:solidFill>
                          <a:latin typeface="+mn-lt"/>
                          <a:ea typeface="+mn-ea"/>
                          <a:cs typeface="+mn-cs"/>
                        </a:rPr>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sab1 CID 7209 Secure LTF detection</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281966889"/>
                  </a:ext>
                </a:extLst>
              </a:tr>
              <a:tr h="0">
                <a:tc>
                  <a:txBody>
                    <a:bodyPr/>
                    <a:lstStyle/>
                    <a:p>
                      <a:r>
                        <a:rPr lang="en-US" sz="1400" kern="1200" dirty="0">
                          <a:solidFill>
                            <a:schemeClr val="dk1"/>
                          </a:solidFill>
                          <a:latin typeface="+mn-lt"/>
                          <a:ea typeface="+mn-ea"/>
                          <a:cs typeface="+mn-cs"/>
                        </a:rPr>
                        <a:t>11-22-735</a:t>
                      </a:r>
                    </a:p>
                  </a:txBody>
                  <a:tcPr marT="45712" marB="45712"/>
                </a:tc>
                <a:tc>
                  <a:txBody>
                    <a:bodyPr/>
                    <a:lstStyle/>
                    <a:p>
                      <a:r>
                        <a:rPr lang="en-US" sz="14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Phase shift TOA feedback CR</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TGaz</a:t>
            </a:r>
            <a:r>
              <a:rPr lang="en-GB" dirty="0"/>
              <a:t> Next Generation Positioning</a:t>
            </a:r>
          </a:p>
        </p:txBody>
      </p:sp>
      <p:sp>
        <p:nvSpPr>
          <p:cNvPr id="4098" name="Rectangle 2"/>
          <p:cNvSpPr>
            <a:spLocks noGrp="1" noChangeArrowheads="1"/>
          </p:cNvSpPr>
          <p:nvPr>
            <p:ph idx="1"/>
          </p:nvPr>
        </p:nvSpPr>
        <p:spPr>
          <a:xfrm>
            <a:off x="191344" y="1701804"/>
            <a:ext cx="7560840" cy="477361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Status and Work completed since March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In SA Ballot Comment Resolution.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93% approve / 6% disapprove / 5% abstain</a:t>
            </a:r>
            <a:endParaRPr lang="en-US" dirty="0">
              <a:highlight>
                <a:srgbClr val="FFFF00"/>
              </a:highlight>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received/resolved</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364/357 total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166/159 Technical</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192/192 Editorial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6/6 General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Since March:</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Adopted resolution to 29 Technical/General and 92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Published new minor draft D4.2 .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June 2022</a:t>
            </a:r>
            <a:endParaRPr lang="en-GB" dirty="0"/>
          </a:p>
        </p:txBody>
      </p:sp>
      <p:graphicFrame>
        <p:nvGraphicFramePr>
          <p:cNvPr id="7" name="Chart 6">
            <a:extLst>
              <a:ext uri="{FF2B5EF4-FFF2-40B4-BE49-F238E27FC236}">
                <a16:creationId xmlns:a16="http://schemas.microsoft.com/office/drawing/2014/main" id="{C0807CB6-20C1-45B5-8F67-26150D548148}"/>
              </a:ext>
            </a:extLst>
          </p:cNvPr>
          <p:cNvGraphicFramePr/>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D7507-F9E9-401B-97CC-CBDD2A4E62FF}"/>
              </a:ext>
            </a:extLst>
          </p:cNvPr>
          <p:cNvSpPr>
            <a:spLocks noGrp="1"/>
          </p:cNvSpPr>
          <p:nvPr>
            <p:ph type="title"/>
          </p:nvPr>
        </p:nvSpPr>
        <p:spPr/>
        <p:txBody>
          <a:bodyPr/>
          <a:lstStyle/>
          <a:p>
            <a:r>
              <a:rPr lang="en-US" dirty="0"/>
              <a:t>TG Vice Chair Affirmation</a:t>
            </a:r>
          </a:p>
        </p:txBody>
      </p:sp>
      <p:sp>
        <p:nvSpPr>
          <p:cNvPr id="3" name="Content Placeholder 2">
            <a:extLst>
              <a:ext uri="{FF2B5EF4-FFF2-40B4-BE49-F238E27FC236}">
                <a16:creationId xmlns:a16="http://schemas.microsoft.com/office/drawing/2014/main" id="{2D955D70-7561-4A24-9C0C-4F355C9C68F6}"/>
              </a:ext>
            </a:extLst>
          </p:cNvPr>
          <p:cNvSpPr>
            <a:spLocks noGrp="1"/>
          </p:cNvSpPr>
          <p:nvPr>
            <p:ph idx="1"/>
          </p:nvPr>
        </p:nvSpPr>
        <p:spPr/>
        <p:txBody>
          <a:bodyPr/>
          <a:lstStyle/>
          <a:p>
            <a:pPr>
              <a:buFont typeface="Arial" panose="020B0604020202020204" pitchFamily="34" charset="0"/>
              <a:buChar char="•"/>
            </a:pPr>
            <a:r>
              <a:rPr lang="en-US" dirty="0"/>
              <a:t>WG chair and vice chairs are elected to office every 2 years.</a:t>
            </a:r>
          </a:p>
          <a:p>
            <a:pPr>
              <a:buFont typeface="Arial" panose="020B0604020202020204" pitchFamily="34" charset="0"/>
              <a:buChar char="•"/>
            </a:pPr>
            <a:r>
              <a:rPr lang="en-US" dirty="0"/>
              <a:t>WG sub committee (TG) chairs are affirmed within the WG every 2 years,  one session after the elections of the WG leadership.</a:t>
            </a:r>
          </a:p>
          <a:p>
            <a:pPr>
              <a:buFont typeface="Arial" panose="020B0604020202020204" pitchFamily="34" charset="0"/>
              <a:buChar char="•"/>
            </a:pPr>
            <a:r>
              <a:rPr lang="en-US" dirty="0"/>
              <a:t>WG sub committee (TG) vice chairs are elected by the sub committees and affirmed by the WG, one session after the elections of the WG leadership.</a:t>
            </a:r>
          </a:p>
          <a:p>
            <a:pPr>
              <a:buFont typeface="Arial" panose="020B0604020202020204" pitchFamily="34" charset="0"/>
              <a:buChar char="•"/>
            </a:pPr>
            <a:r>
              <a:rPr lang="en-US" dirty="0"/>
              <a:t>WG sub committee (TG) secretaries are appointed by the subcommittee chair and affirmed by majority </a:t>
            </a:r>
            <a:r>
              <a:rPr lang="en-US"/>
              <a:t>vote within </a:t>
            </a:r>
            <a:r>
              <a:rPr lang="en-US" dirty="0"/>
              <a:t>the sub committees, one session after the elections of the WG leadership.</a:t>
            </a:r>
            <a:endParaRPr lang="he-IL" dirty="0"/>
          </a:p>
        </p:txBody>
      </p:sp>
      <p:sp>
        <p:nvSpPr>
          <p:cNvPr id="4" name="Slide Number Placeholder 3">
            <a:extLst>
              <a:ext uri="{FF2B5EF4-FFF2-40B4-BE49-F238E27FC236}">
                <a16:creationId xmlns:a16="http://schemas.microsoft.com/office/drawing/2014/main" id="{9EAE76F0-9ACD-4421-93F3-2AF2129A13E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C787A02C-FEB0-44C4-93A3-EE2325FE0D92}"/>
              </a:ext>
            </a:extLst>
          </p:cNvPr>
          <p:cNvSpPr>
            <a:spLocks noGrp="1"/>
          </p:cNvSpPr>
          <p:nvPr>
            <p:ph type="ftr" idx="14"/>
          </p:nvPr>
        </p:nvSpPr>
        <p:spPr/>
        <p:txBody>
          <a:bodyPr/>
          <a:lstStyle/>
          <a:p>
            <a:r>
              <a:rPr lang="en-GB" dirty="0"/>
              <a:t>Jonathan Segev, Intel corporation</a:t>
            </a:r>
          </a:p>
        </p:txBody>
      </p:sp>
      <p:sp>
        <p:nvSpPr>
          <p:cNvPr id="6" name="Date Placeholder 5">
            <a:extLst>
              <a:ext uri="{FF2B5EF4-FFF2-40B4-BE49-F238E27FC236}">
                <a16:creationId xmlns:a16="http://schemas.microsoft.com/office/drawing/2014/main" id="{E99DE031-253B-4CCE-A754-49B6B7F8D5DB}"/>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6752102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a:t>
            </a:r>
            <a:r>
              <a:rPr lang="en-US" altLang="en-US"/>
              <a:t>of May 2022 </a:t>
            </a:r>
            <a:r>
              <a:rPr lang="en-US" altLang="en-US" dirty="0"/>
              <a:t>Electronic meeting and teleconferences running between the May and July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May 12</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191345" y="1560288"/>
            <a:ext cx="6952412"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a:t>
            </a:r>
          </a:p>
          <a:p>
            <a:pPr marL="0" indent="0" algn="just">
              <a:spcBef>
                <a:spcPct val="20000"/>
              </a:spcBef>
            </a:pPr>
            <a:r>
              <a:rPr lang="en-US" altLang="en-US" sz="1600" b="0" dirty="0"/>
              <a:t>	call for potential essential patents, guidelines for anti-trust and 	competition laws and participation on individual basis,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CR submissions:</a:t>
            </a:r>
          </a:p>
          <a:p>
            <a:pPr lvl="1" algn="just">
              <a:spcBef>
                <a:spcPct val="20000"/>
              </a:spcBef>
              <a:buFontTx/>
              <a:buChar char="•"/>
            </a:pPr>
            <a:r>
              <a:rPr lang="en-US" sz="1400" dirty="0"/>
              <a:t>11-22-712 CR sab1 CID 7209 Secure LTF detection Tianyu Wu – ready for motion (8 min)</a:t>
            </a:r>
          </a:p>
          <a:p>
            <a:pPr lvl="1" algn="just">
              <a:spcBef>
                <a:spcPct val="20000"/>
              </a:spcBef>
              <a:buFontTx/>
              <a:buChar char="•"/>
            </a:pPr>
            <a:r>
              <a:rPr lang="en-US" sz="1400" dirty="0"/>
              <a:t>11-22-751 </a:t>
            </a:r>
            <a:r>
              <a:rPr lang="fr-FR" sz="1400" dirty="0" err="1"/>
              <a:t>TGaz</a:t>
            </a:r>
            <a:r>
              <a:rPr lang="fr-FR" sz="1400" dirty="0"/>
              <a:t> SAB Comment Resolution CID 7295 – </a:t>
            </a:r>
            <a:r>
              <a:rPr lang="fr-FR" sz="1400" dirty="0" err="1"/>
              <a:t>ready</a:t>
            </a:r>
            <a:r>
              <a:rPr lang="fr-FR" sz="1400" dirty="0"/>
              <a:t> for motion (7 min)</a:t>
            </a:r>
          </a:p>
          <a:p>
            <a:pPr lvl="1" algn="just">
              <a:spcBef>
                <a:spcPct val="20000"/>
              </a:spcBef>
              <a:buFontTx/>
              <a:buChar char="•"/>
            </a:pPr>
            <a:r>
              <a:rPr lang="en-US" sz="1400" dirty="0"/>
              <a:t>11-22-758 Comment Resolution SA1 - CID 7300  (Niranjan Grandhe) – 20 min</a:t>
            </a:r>
          </a:p>
          <a:p>
            <a:pPr lvl="1" algn="just">
              <a:spcBef>
                <a:spcPct val="20000"/>
              </a:spcBef>
              <a:buFontTx/>
              <a:buChar char="•"/>
            </a:pPr>
            <a:r>
              <a:rPr lang="en-US" sz="1400" dirty="0"/>
              <a:t>11-22-739 </a:t>
            </a:r>
            <a:r>
              <a:rPr lang="en-US" sz="1400" kern="1200" dirty="0">
                <a:solidFill>
                  <a:schemeClr val="dk1"/>
                </a:solidFill>
                <a:cs typeface="+mn-cs"/>
              </a:rPr>
              <a:t>CR sab1 CID 7217 (Tianyu Wu) – 15min</a:t>
            </a:r>
          </a:p>
          <a:p>
            <a:pPr lvl="1" algn="just">
              <a:spcBef>
                <a:spcPct val="20000"/>
              </a:spcBef>
              <a:buFontTx/>
              <a:buChar char="•"/>
            </a:pPr>
            <a:r>
              <a:rPr lang="en-US" sz="1400" dirty="0"/>
              <a:t>11-22-767 Comment resolution SA 1 LTF Vector edit (Christina Berger) (5min)</a:t>
            </a:r>
          </a:p>
          <a:p>
            <a:pPr algn="just">
              <a:spcBef>
                <a:spcPct val="20000"/>
              </a:spcBef>
              <a:buFontTx/>
              <a:buChar char="•"/>
            </a:pPr>
            <a:r>
              <a:rPr lang="en-US" sz="1600" b="0" strike="sngStrike" dirty="0"/>
              <a:t>Do group CR for any remaining CIDs (as time permits/needed)</a:t>
            </a:r>
          </a:p>
          <a:p>
            <a:pPr algn="just">
              <a:spcBef>
                <a:spcPct val="20000"/>
              </a:spcBef>
              <a:buFontTx/>
              <a:buChar char="•"/>
            </a:pPr>
            <a:r>
              <a:rPr lang="en-US" sz="1600" b="0" dirty="0"/>
              <a:t>Recess for 10 min to form CR DB addressing the ballot – 11:38 PT at recess till  11:48 PT.</a:t>
            </a:r>
          </a:p>
          <a:p>
            <a:pPr algn="just">
              <a:spcBef>
                <a:spcPct val="20000"/>
              </a:spcBef>
              <a:buFontTx/>
              <a:buChar char="•"/>
            </a:pPr>
            <a:r>
              <a:rPr lang="en-US" sz="1600" b="0" dirty="0"/>
              <a:t>Consider SA ballot recirculation.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
        <p:nvSpPr>
          <p:cNvPr id="7" name="Content Placeholder 2">
            <a:extLst>
              <a:ext uri="{FF2B5EF4-FFF2-40B4-BE49-F238E27FC236}">
                <a16:creationId xmlns:a16="http://schemas.microsoft.com/office/drawing/2014/main" id="{EE5C1AEA-EE8D-4132-8F32-DE608C291BDA}"/>
              </a:ext>
            </a:extLst>
          </p:cNvPr>
          <p:cNvSpPr txBox="1">
            <a:spLocks/>
          </p:cNvSpPr>
          <p:nvPr/>
        </p:nvSpPr>
        <p:spPr bwMode="auto">
          <a:xfrm>
            <a:off x="7536160" y="1569064"/>
            <a:ext cx="4358902" cy="397415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400" b="0" kern="0" dirty="0"/>
              <a:t>Review TG progress during the week. (special order) 5min</a:t>
            </a:r>
          </a:p>
          <a:p>
            <a:pPr algn="just">
              <a:spcBef>
                <a:spcPct val="20000"/>
              </a:spcBef>
              <a:buFontTx/>
              <a:buChar char="•"/>
            </a:pPr>
            <a:r>
              <a:rPr lang="en-US" sz="1400" b="0" kern="0" dirty="0"/>
              <a:t>Review telecon times (special order) 5min</a:t>
            </a:r>
          </a:p>
          <a:p>
            <a:pPr algn="just">
              <a:spcBef>
                <a:spcPct val="20000"/>
              </a:spcBef>
              <a:buFontTx/>
              <a:buChar char="•"/>
            </a:pPr>
            <a:r>
              <a:rPr lang="en-US" sz="1400" b="0" kern="0" dirty="0"/>
              <a:t>Review submission pipeline (special order) 5min</a:t>
            </a:r>
          </a:p>
          <a:p>
            <a:pPr algn="just">
              <a:spcBef>
                <a:spcPct val="20000"/>
              </a:spcBef>
              <a:buFontTx/>
              <a:buChar char="•"/>
            </a:pPr>
            <a:r>
              <a:rPr lang="en-US" sz="1400" b="0" kern="0" dirty="0"/>
              <a:t>11-22-696 </a:t>
            </a:r>
            <a:r>
              <a:rPr lang="en-US" sz="1400" b="0" kern="1200" dirty="0">
                <a:solidFill>
                  <a:schemeClr val="dk1"/>
                </a:solidFill>
              </a:rPr>
              <a:t>Comment resolution SA1 TXVECTOR (Christian Berger) – 25min (as time permits)</a:t>
            </a:r>
          </a:p>
          <a:p>
            <a:pPr algn="just">
              <a:spcBef>
                <a:spcPct val="20000"/>
              </a:spcBef>
              <a:buFontTx/>
              <a:buChar char="•"/>
            </a:pPr>
            <a:r>
              <a:rPr lang="en-US" sz="1400" b="0" kern="0" dirty="0" err="1"/>
              <a:t>AoB</a:t>
            </a:r>
            <a:endParaRPr lang="en-US" sz="1400" b="0" kern="0" dirty="0"/>
          </a:p>
          <a:p>
            <a:pPr algn="just">
              <a:spcBef>
                <a:spcPct val="20000"/>
              </a:spcBef>
              <a:buFontTx/>
              <a:buChar char="•"/>
            </a:pPr>
            <a:r>
              <a:rPr lang="en-US" sz="1400" b="0" kern="0" dirty="0"/>
              <a:t>Adjourn</a:t>
            </a:r>
            <a:endParaRPr lang="en-US" sz="1100" kern="0" dirty="0"/>
          </a:p>
        </p:txBody>
      </p:sp>
    </p:spTree>
    <p:extLst>
      <p:ext uri="{BB962C8B-B14F-4D97-AF65-F5344CB8AC3E}">
        <p14:creationId xmlns:p14="http://schemas.microsoft.com/office/powerpoint/2010/main" val="11895584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56321405"/>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328592">
                  <a:extLst>
                    <a:ext uri="{9D8B030D-6E8A-4147-A177-3AD203B41FA5}">
                      <a16:colId xmlns:a16="http://schemas.microsoft.com/office/drawing/2014/main" val="20002"/>
                    </a:ext>
                  </a:extLst>
                </a:gridCol>
                <a:gridCol w="203860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11-22-084</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11az SA comments database</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8"/>
                  </a:ext>
                </a:extLst>
              </a:tr>
              <a:tr h="0">
                <a:tc>
                  <a:txBody>
                    <a:bodyPr/>
                    <a:lstStyle/>
                    <a:p>
                      <a:r>
                        <a:rPr lang="en-US" sz="1400" dirty="0"/>
                        <a:t>11-22-198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SAB Comment Resolution Status (Roy Want)</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11-22-758</a:t>
                      </a:r>
                    </a:p>
                  </a:txBody>
                  <a:tcPr marT="45712" marB="45712"/>
                </a:tc>
                <a:tc>
                  <a:txBody>
                    <a:bodyPr/>
                    <a:lstStyle/>
                    <a:p>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 CID 7300</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868341811"/>
                  </a:ext>
                </a:extLst>
              </a:tr>
              <a:tr h="0">
                <a:tc>
                  <a:txBody>
                    <a:bodyPr/>
                    <a:lstStyle/>
                    <a:p>
                      <a:r>
                        <a:rPr lang="en-US" sz="1400" kern="1200" dirty="0">
                          <a:solidFill>
                            <a:schemeClr val="dk1"/>
                          </a:solidFill>
                          <a:latin typeface="+mn-lt"/>
                          <a:ea typeface="+mn-ea"/>
                          <a:cs typeface="+mn-cs"/>
                        </a:rPr>
                        <a:t>11-22-712</a:t>
                      </a:r>
                    </a:p>
                  </a:txBody>
                  <a:tcPr marT="45712" marB="45712"/>
                </a:tc>
                <a:tc>
                  <a:txBody>
                    <a:bodyPr/>
                    <a:lstStyle/>
                    <a:p>
                      <a:r>
                        <a:rPr lang="en-US" sz="1400" kern="1200" dirty="0">
                          <a:solidFill>
                            <a:schemeClr val="dk1"/>
                          </a:solidFill>
                          <a:latin typeface="+mn-lt"/>
                          <a:ea typeface="+mn-ea"/>
                          <a:cs typeface="+mn-cs"/>
                        </a:rPr>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sab1 CID 7209 Secure LTF detection</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142323225"/>
                  </a:ext>
                </a:extLst>
              </a:tr>
              <a:tr h="0">
                <a:tc>
                  <a:txBody>
                    <a:bodyPr/>
                    <a:lstStyle/>
                    <a:p>
                      <a:r>
                        <a:rPr lang="en-US" sz="1400" kern="1200" dirty="0">
                          <a:solidFill>
                            <a:schemeClr val="dk1"/>
                          </a:solidFill>
                          <a:latin typeface="+mn-lt"/>
                          <a:ea typeface="+mn-ea"/>
                          <a:cs typeface="+mn-cs"/>
                        </a:rPr>
                        <a:t>11-22-739</a:t>
                      </a:r>
                    </a:p>
                  </a:txBody>
                  <a:tcPr marT="45712" marB="45712"/>
                </a:tc>
                <a:tc>
                  <a:txBody>
                    <a:bodyPr/>
                    <a:lstStyle/>
                    <a:p>
                      <a:r>
                        <a:rPr lang="en-US" sz="1400" kern="1200" dirty="0">
                          <a:solidFill>
                            <a:schemeClr val="dk1"/>
                          </a:solidFill>
                          <a:latin typeface="+mn-lt"/>
                          <a:ea typeface="+mn-ea"/>
                          <a:cs typeface="+mn-cs"/>
                        </a:rPr>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400" kern="1200" dirty="0">
                          <a:solidFill>
                            <a:schemeClr val="dk1"/>
                          </a:solidFill>
                          <a:latin typeface="+mn-lt"/>
                          <a:ea typeface="+mn-ea"/>
                          <a:cs typeface="+mn-cs"/>
                        </a:rPr>
                        <a:t>SAB1 CR for CID 7217</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281966889"/>
                  </a:ext>
                </a:extLst>
              </a:tr>
              <a:tr h="0">
                <a:tc>
                  <a:txBody>
                    <a:bodyPr/>
                    <a:lstStyle/>
                    <a:p>
                      <a:r>
                        <a:rPr lang="en-US" sz="1400" dirty="0"/>
                        <a:t>11-22-751</a:t>
                      </a:r>
                    </a:p>
                  </a:txBody>
                  <a:tcPr marT="45712" marB="45712"/>
                </a:tc>
                <a:tc>
                  <a:txBody>
                    <a:bodyPr/>
                    <a:lstStyle/>
                    <a:p>
                      <a:r>
                        <a:rPr lang="en-US" sz="1400" dirty="0"/>
                        <a:t>Jonathan Segev</a:t>
                      </a:r>
                    </a:p>
                  </a:txBody>
                  <a:tcPr marT="45712" marB="45712"/>
                </a:tc>
                <a:tc>
                  <a:txBody>
                    <a:bodyPr/>
                    <a:lstStyle/>
                    <a:p>
                      <a:r>
                        <a:rPr lang="fr-FR" sz="1400" dirty="0" err="1"/>
                        <a:t>TGaz</a:t>
                      </a:r>
                      <a:r>
                        <a:rPr lang="fr-FR" sz="1400" dirty="0"/>
                        <a:t> SAB Comment Resolution CID 7295</a:t>
                      </a:r>
                      <a:endParaRPr lang="en-US" sz="1400" dirty="0"/>
                    </a:p>
                  </a:txBody>
                  <a:tcPr marT="45712" marB="45712"/>
                </a:tc>
                <a:tc>
                  <a:txBody>
                    <a:bodyPr/>
                    <a:lstStyle/>
                    <a:p>
                      <a:r>
                        <a:rPr lang="en-US" sz="1400" dirty="0"/>
                        <a:t>SAB CR</a:t>
                      </a:r>
                      <a:endParaRPr lang="en-US" dirty="0"/>
                    </a:p>
                  </a:txBody>
                  <a:tcPr marT="45712" marB="45712"/>
                </a:tc>
                <a:extLst>
                  <a:ext uri="{0D108BD9-81ED-4DB2-BD59-A6C34878D82A}">
                    <a16:rowId xmlns:a16="http://schemas.microsoft.com/office/drawing/2014/main" val="3408709058"/>
                  </a:ext>
                </a:extLst>
              </a:tr>
              <a:tr h="0">
                <a:tc>
                  <a:txBody>
                    <a:bodyPr/>
                    <a:lstStyle/>
                    <a:p>
                      <a:r>
                        <a:rPr lang="en-US" sz="1400" kern="1200" dirty="0">
                          <a:solidFill>
                            <a:schemeClr val="dk1"/>
                          </a:solidFill>
                          <a:latin typeface="+mn-lt"/>
                          <a:ea typeface="+mn-ea"/>
                          <a:cs typeface="+mn-cs"/>
                        </a:rPr>
                        <a:t>11-22-696</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TXVECTOR</a:t>
                      </a:r>
                    </a:p>
                  </a:txBody>
                  <a:tcPr marT="45712" marB="45712"/>
                </a:tc>
                <a:tc>
                  <a:txBody>
                    <a:bodyPr/>
                    <a:lstStyle/>
                    <a:p>
                      <a:r>
                        <a:rPr lang="en-US" sz="1400" kern="1200" dirty="0">
                          <a:solidFill>
                            <a:schemeClr val="dk1"/>
                          </a:solidFill>
                          <a:latin typeface="+mn-lt"/>
                          <a:ea typeface="+mn-ea"/>
                          <a:cs typeface="+mn-cs"/>
                        </a:rPr>
                        <a:t>Technical contribution</a:t>
                      </a:r>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2166910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lgn="ctr"/>
            <a:endParaRPr lang="en-US" sz="3600"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8940516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621E9-8B21-4B49-A7D6-60456FE3891D}"/>
              </a:ext>
            </a:extLst>
          </p:cNvPr>
          <p:cNvSpPr>
            <a:spLocks noGrp="1"/>
          </p:cNvSpPr>
          <p:nvPr>
            <p:ph type="title"/>
          </p:nvPr>
        </p:nvSpPr>
        <p:spPr/>
        <p:txBody>
          <a:bodyPr/>
          <a:lstStyle/>
          <a:p>
            <a:r>
              <a:rPr lang="en-US" dirty="0"/>
              <a:t>Submission 11-22-758</a:t>
            </a:r>
          </a:p>
        </p:txBody>
      </p:sp>
      <p:sp>
        <p:nvSpPr>
          <p:cNvPr id="3" name="Content Placeholder 2">
            <a:extLst>
              <a:ext uri="{FF2B5EF4-FFF2-40B4-BE49-F238E27FC236}">
                <a16:creationId xmlns:a16="http://schemas.microsoft.com/office/drawing/2014/main" id="{6223C370-3457-4932-990D-BA10DDFFD14F}"/>
              </a:ext>
            </a:extLst>
          </p:cNvPr>
          <p:cNvSpPr>
            <a:spLocks noGrp="1"/>
          </p:cNvSpPr>
          <p:nvPr>
            <p:ph idx="1"/>
          </p:nvPr>
        </p:nvSpPr>
        <p:spPr/>
        <p:txBody>
          <a:bodyPr/>
          <a:lstStyle/>
          <a:p>
            <a:r>
              <a:rPr lang="en-US" dirty="0" err="1"/>
              <a:t>Strawpoll</a:t>
            </a:r>
            <a:endParaRPr lang="en-US" dirty="0"/>
          </a:p>
          <a:p>
            <a:r>
              <a:rPr lang="en-US" dirty="0"/>
              <a:t>Do you believe section 27.3.18a.4 should include a figure for clarity?</a:t>
            </a:r>
          </a:p>
          <a:p>
            <a:r>
              <a:rPr lang="en-US" dirty="0"/>
              <a:t>Result (Y/N/A): 7/16/5</a:t>
            </a:r>
          </a:p>
        </p:txBody>
      </p:sp>
      <p:sp>
        <p:nvSpPr>
          <p:cNvPr id="4" name="Slide Number Placeholder 3">
            <a:extLst>
              <a:ext uri="{FF2B5EF4-FFF2-40B4-BE49-F238E27FC236}">
                <a16:creationId xmlns:a16="http://schemas.microsoft.com/office/drawing/2014/main" id="{C18E0EDB-5320-4815-AF00-1DEF3C3969C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AC97B610-8BBE-40E4-A348-7116CD6A633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C9497FE-CDA3-4D64-85DE-8CB910E43B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0491117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F692A-7EBE-4211-A56E-200DECD5DD48}"/>
              </a:ext>
            </a:extLst>
          </p:cNvPr>
          <p:cNvSpPr>
            <a:spLocks noGrp="1"/>
          </p:cNvSpPr>
          <p:nvPr>
            <p:ph type="title"/>
          </p:nvPr>
        </p:nvSpPr>
        <p:spPr/>
        <p:txBody>
          <a:bodyPr/>
          <a:lstStyle/>
          <a:p>
            <a:r>
              <a:rPr lang="en-US" dirty="0"/>
              <a:t>Recess till 11:50</a:t>
            </a:r>
          </a:p>
        </p:txBody>
      </p:sp>
      <p:sp>
        <p:nvSpPr>
          <p:cNvPr id="3" name="Content Placeholder 2">
            <a:extLst>
              <a:ext uri="{FF2B5EF4-FFF2-40B4-BE49-F238E27FC236}">
                <a16:creationId xmlns:a16="http://schemas.microsoft.com/office/drawing/2014/main" id="{0AB9D5D0-B19D-4200-BEC8-AE92E4783C2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13E2A0A1-AA84-4B46-B9E0-7434F0841DE8}"/>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2A5DA961-485F-499F-9671-CB53112237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9DCF904-FC7B-4831-BF88-33AC747D024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0137772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June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June 		8</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June 		15</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June 		22</a:t>
            </a:r>
            <a:r>
              <a:rPr lang="en-US" altLang="en-US" sz="2000" b="0" kern="0" baseline="30000" dirty="0"/>
              <a:t>nd</a:t>
            </a:r>
            <a:r>
              <a:rPr lang="en-US" altLang="en-US" sz="2000" b="0" kern="0" dirty="0"/>
              <a:t> 	 Wed.	13:00 – 15:00 ET*</a:t>
            </a:r>
          </a:p>
          <a:p>
            <a:pPr>
              <a:buFont typeface="Arial" panose="020B0604020202020204" pitchFamily="34" charset="0"/>
              <a:buChar char="•"/>
            </a:pPr>
            <a:r>
              <a:rPr lang="en-US" altLang="en-US" sz="2000" b="0" kern="0" dirty="0"/>
              <a:t>June 		29</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July 		6</a:t>
            </a:r>
            <a:r>
              <a:rPr lang="en-US" altLang="en-US" sz="2000" b="0" kern="0" baseline="30000" dirty="0"/>
              <a:t>th</a:t>
            </a:r>
            <a:r>
              <a:rPr lang="en-US" altLang="en-US" sz="2000" b="0" kern="0" dirty="0"/>
              <a:t> 		 Wed.	13:00 – 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3712923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June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93000">
                <a:srgbClr val="00B050"/>
              </a:gs>
              <a:gs pos="10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9"/>
            <a:ext cx="864000" cy="65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243456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June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61346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776892"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93000">
                <a:srgbClr val="00B050"/>
              </a:gs>
              <a:gs pos="10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5736415" y="4871795"/>
            <a:ext cx="1580531" cy="487541"/>
          </a:xfrm>
          <a:prstGeom prst="wedgeEllipseCallout">
            <a:avLst>
              <a:gd name="adj1" fmla="val 45178"/>
              <a:gd name="adj2" fmla="val -241907"/>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335733" y="3683510"/>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871183" y="3684659"/>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93672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400256" y="3071487"/>
            <a:ext cx="887141"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09-22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83230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45159" y="3962375"/>
            <a:ext cx="864000" cy="65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917155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760320"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284849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May Progress and Targets Towards the July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7632847"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Reviewed and approved resolutions to remaining CIDs, by that completing SAB#1.</a:t>
            </a:r>
          </a:p>
          <a:p>
            <a:pPr lvl="1">
              <a:buFont typeface="Arial" panose="020B0604020202020204" pitchFamily="34" charset="0"/>
              <a:buChar char="•"/>
            </a:pPr>
            <a:r>
              <a:rPr lang="en-US" dirty="0"/>
              <a:t>Approve SA recirculation ballot.</a:t>
            </a:r>
          </a:p>
          <a:p>
            <a:pPr>
              <a:buFont typeface="Arial" panose="020B0604020202020204" pitchFamily="34" charset="0"/>
              <a:buChar char="•"/>
            </a:pPr>
            <a:r>
              <a:rPr lang="en-US" b="0" dirty="0"/>
              <a:t>Targets towards the July meeting:</a:t>
            </a:r>
          </a:p>
          <a:p>
            <a:pPr lvl="1">
              <a:buFont typeface="Arial" panose="020B0604020202020204" pitchFamily="34" charset="0"/>
              <a:buChar char="•"/>
            </a:pPr>
            <a:r>
              <a:rPr lang="en-US" dirty="0"/>
              <a:t>Publish new major draft, D5.0</a:t>
            </a:r>
            <a:r>
              <a:rPr lang="en-US" b="0" dirty="0"/>
              <a:t>.</a:t>
            </a:r>
          </a:p>
          <a:p>
            <a:pPr lvl="1">
              <a:buFont typeface="Arial" panose="020B0604020202020204" pitchFamily="34" charset="0"/>
              <a:buChar char="•"/>
            </a:pPr>
            <a:r>
              <a:rPr lang="en-US" b="0" dirty="0"/>
              <a:t>Run recirculation ballot.</a:t>
            </a:r>
          </a:p>
          <a:p>
            <a:pPr lvl="1">
              <a:buFont typeface="Arial" panose="020B0604020202020204" pitchFamily="34" charset="0"/>
              <a:buChar char="•"/>
            </a:pPr>
            <a:r>
              <a:rPr lang="en-US" dirty="0"/>
              <a:t>Review recirculation ballot results and assign CIDs.</a:t>
            </a:r>
            <a:endParaRPr lang="en-US" b="0" dirty="0"/>
          </a:p>
          <a:p>
            <a:pPr lvl="1">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June 2022</a:t>
            </a:r>
            <a:endParaRPr lang="en-GB" dirty="0"/>
          </a:p>
        </p:txBody>
      </p:sp>
      <p:graphicFrame>
        <p:nvGraphicFramePr>
          <p:cNvPr id="7" name="Chart 6">
            <a:extLst>
              <a:ext uri="{FF2B5EF4-FFF2-40B4-BE49-F238E27FC236}">
                <a16:creationId xmlns:a16="http://schemas.microsoft.com/office/drawing/2014/main" id="{DD857EA2-8230-4DED-A5E1-3B659BC440E6}"/>
              </a:ext>
            </a:extLst>
          </p:cNvPr>
          <p:cNvGraphicFramePr/>
          <p:nvPr>
            <p:extLst>
              <p:ext uri="{D42A27DB-BD31-4B8C-83A1-F6EECF244321}">
                <p14:modId xmlns:p14="http://schemas.microsoft.com/office/powerpoint/2010/main" val="539986530"/>
              </p:ext>
            </p:extLst>
          </p:nvPr>
        </p:nvGraphicFramePr>
        <p:xfrm>
          <a:off x="7752184" y="2127656"/>
          <a:ext cx="4341878" cy="346158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01246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May meeting:</a:t>
            </a:r>
            <a:endParaRPr lang="en-US" sz="2000" b="0" dirty="0"/>
          </a:p>
          <a:p>
            <a:pPr>
              <a:buFont typeface="Arial" panose="020B0604020202020204" pitchFamily="34" charset="0"/>
              <a:buChar char="•"/>
            </a:pPr>
            <a:r>
              <a:rPr lang="en-US" sz="2000" b="0" dirty="0"/>
              <a:t>This meeting is part of the May IEEE 802 Wireless Interim session</a:t>
            </a:r>
          </a:p>
          <a:p>
            <a:pPr>
              <a:buFont typeface="Arial" panose="020B0604020202020204" pitchFamily="34" charset="0"/>
              <a:buChar char="•"/>
            </a:pPr>
            <a:r>
              <a:rPr lang="en-US" sz="2000" b="0" dirty="0"/>
              <a:t>You must pay the registration fee in order to attend</a:t>
            </a:r>
          </a:p>
          <a:p>
            <a:pPr>
              <a:buFont typeface="Arial" panose="020B0604020202020204" pitchFamily="34" charset="0"/>
              <a:buChar char="•"/>
            </a:pPr>
            <a:r>
              <a:rPr lang="en-US" sz="2000" b="0" dirty="0"/>
              <a:t>If you have not already done so, you can register </a:t>
            </a:r>
            <a:r>
              <a:rPr lang="en-US" sz="2000" b="0" dirty="0">
                <a:hlinkClick r:id="rId2"/>
              </a:rPr>
              <a:t>here</a:t>
            </a:r>
            <a:endParaRPr lang="en-US" sz="2000" b="0" dirty="0"/>
          </a:p>
          <a:p>
            <a:pPr>
              <a:buFont typeface="Arial" panose="020B0604020202020204" pitchFamily="34" charset="0"/>
              <a:buChar char="•"/>
            </a:pPr>
            <a:r>
              <a:rPr lang="en-US" sz="2000" b="0" dirty="0"/>
              <a:t>If you do not intend to register for this session you must leave this meeting and, if you have logged</a:t>
            </a:r>
            <a:endParaRPr lang="en-US" b="0" dirty="0"/>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70315-BB65-42CD-99F1-5A63DB660E0B}"/>
              </a:ext>
            </a:extLst>
          </p:cNvPr>
          <p:cNvSpPr>
            <a:spLocks noGrp="1"/>
          </p:cNvSpPr>
          <p:nvPr>
            <p:ph type="title"/>
          </p:nvPr>
        </p:nvSpPr>
        <p:spPr/>
        <p:txBody>
          <a:bodyPr/>
          <a:lstStyle/>
          <a:p>
            <a:r>
              <a:rPr lang="en-US" dirty="0"/>
              <a:t>Review submission pipeline</a:t>
            </a:r>
          </a:p>
        </p:txBody>
      </p:sp>
      <p:sp>
        <p:nvSpPr>
          <p:cNvPr id="4" name="Slide Number Placeholder 3">
            <a:extLst>
              <a:ext uri="{FF2B5EF4-FFF2-40B4-BE49-F238E27FC236}">
                <a16:creationId xmlns:a16="http://schemas.microsoft.com/office/drawing/2014/main" id="{96FB224E-1D1C-4D60-AFEE-8BA333DC6B7B}"/>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0A043C94-235A-4832-8814-A14D3863A93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C24F0F9-5411-4A79-9994-75F7B4AB3369}"/>
              </a:ext>
            </a:extLst>
          </p:cNvPr>
          <p:cNvSpPr>
            <a:spLocks noGrp="1"/>
          </p:cNvSpPr>
          <p:nvPr>
            <p:ph type="dt" idx="15"/>
          </p:nvPr>
        </p:nvSpPr>
        <p:spPr/>
        <p:txBody>
          <a:bodyPr/>
          <a:lstStyle/>
          <a:p>
            <a:r>
              <a:rPr lang="en-US"/>
              <a:t>June 2022</a:t>
            </a:r>
            <a:endParaRPr lang="en-GB" dirty="0"/>
          </a:p>
        </p:txBody>
      </p:sp>
      <p:graphicFrame>
        <p:nvGraphicFramePr>
          <p:cNvPr id="7" name="Content Placeholder 6">
            <a:extLst>
              <a:ext uri="{FF2B5EF4-FFF2-40B4-BE49-F238E27FC236}">
                <a16:creationId xmlns:a16="http://schemas.microsoft.com/office/drawing/2014/main" id="{F06FC33D-7879-479A-9F8C-D012993E9B91}"/>
              </a:ext>
            </a:extLst>
          </p:cNvPr>
          <p:cNvGraphicFramePr>
            <a:graphicFrameLocks noGrp="1"/>
          </p:cNvGraphicFramePr>
          <p:nvPr>
            <p:ph idx="1"/>
            <p:extLst>
              <p:ext uri="{D42A27DB-BD31-4B8C-83A1-F6EECF244321}">
                <p14:modId xmlns:p14="http://schemas.microsoft.com/office/powerpoint/2010/main" val="2161078907"/>
              </p:ext>
            </p:extLst>
          </p:nvPr>
        </p:nvGraphicFramePr>
        <p:xfrm>
          <a:off x="695400" y="1744889"/>
          <a:ext cx="10460567" cy="94483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328592">
                  <a:extLst>
                    <a:ext uri="{9D8B030D-6E8A-4147-A177-3AD203B41FA5}">
                      <a16:colId xmlns:a16="http://schemas.microsoft.com/office/drawing/2014/main" val="20002"/>
                    </a:ext>
                  </a:extLst>
                </a:gridCol>
                <a:gridCol w="203860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11-22-696</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TXVECTOR</a:t>
                      </a:r>
                    </a:p>
                  </a:txBody>
                  <a:tcPr marT="45712" marB="45712"/>
                </a:tc>
                <a:tc>
                  <a:txBody>
                    <a:bodyPr/>
                    <a:lstStyle/>
                    <a:p>
                      <a:r>
                        <a:rPr lang="en-US" sz="1400" kern="1200" dirty="0">
                          <a:solidFill>
                            <a:schemeClr val="dk1"/>
                          </a:solidFill>
                          <a:latin typeface="+mn-lt"/>
                          <a:ea typeface="+mn-ea"/>
                          <a:cs typeface="+mn-cs"/>
                        </a:rPr>
                        <a:t>Technical contribution</a:t>
                      </a:r>
                    </a:p>
                  </a:txBody>
                  <a:tcPr marT="45712" marB="45712"/>
                </a:tc>
                <a:extLst>
                  <a:ext uri="{0D108BD9-81ED-4DB2-BD59-A6C34878D82A}">
                    <a16:rowId xmlns:a16="http://schemas.microsoft.com/office/drawing/2014/main" val="34087090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69681874"/>
                  </a:ext>
                </a:extLst>
              </a:tr>
            </a:tbl>
          </a:graphicData>
        </a:graphic>
      </p:graphicFrame>
    </p:spTree>
    <p:extLst>
      <p:ext uri="{BB962C8B-B14F-4D97-AF65-F5344CB8AC3E}">
        <p14:creationId xmlns:p14="http://schemas.microsoft.com/office/powerpoint/2010/main" val="226325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C8DB8-A7C3-481D-A934-539D317BB55F}"/>
              </a:ext>
            </a:extLst>
          </p:cNvPr>
          <p:cNvSpPr>
            <a:spLocks noGrp="1"/>
          </p:cNvSpPr>
          <p:nvPr>
            <p:ph type="title"/>
          </p:nvPr>
        </p:nvSpPr>
        <p:spPr/>
        <p:txBody>
          <a:bodyPr/>
          <a:lstStyle/>
          <a:p>
            <a:r>
              <a:rPr lang="en-US" dirty="0"/>
              <a:t>Review Submission 11-22-696 </a:t>
            </a:r>
          </a:p>
        </p:txBody>
      </p:sp>
      <p:sp>
        <p:nvSpPr>
          <p:cNvPr id="3" name="Content Placeholder 2">
            <a:extLst>
              <a:ext uri="{FF2B5EF4-FFF2-40B4-BE49-F238E27FC236}">
                <a16:creationId xmlns:a16="http://schemas.microsoft.com/office/drawing/2014/main" id="{823F1548-F56C-4FA5-BDA3-94F57758AD6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CFDDF4C-7E78-40BC-B415-1FD9FECF5119}"/>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F81066A8-941A-4866-A7EC-6BE73553FA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86EE4AF-B242-4265-A15E-F7BB3C6EE39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5510948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9D46F-A203-4C1F-BF20-821102ADBB63}"/>
              </a:ext>
            </a:extLst>
          </p:cNvPr>
          <p:cNvSpPr>
            <a:spLocks noGrp="1"/>
          </p:cNvSpPr>
          <p:nvPr>
            <p:ph type="title"/>
          </p:nvPr>
        </p:nvSpPr>
        <p:spPr/>
        <p:txBody>
          <a:bodyPr/>
          <a:lstStyle/>
          <a:p>
            <a:r>
              <a:rPr lang="en-US" dirty="0"/>
              <a:t>June 22</a:t>
            </a:r>
            <a:r>
              <a:rPr lang="en-US" baseline="30000" dirty="0"/>
              <a:t>nd</a:t>
            </a:r>
            <a:r>
              <a:rPr lang="en-US" dirty="0"/>
              <a:t> </a:t>
            </a:r>
            <a:r>
              <a:rPr lang="en-US" dirty="0" err="1"/>
              <a:t>TGaz</a:t>
            </a:r>
            <a:r>
              <a:rPr lang="en-US" dirty="0"/>
              <a:t> CRC Telecon</a:t>
            </a:r>
          </a:p>
        </p:txBody>
      </p:sp>
      <p:sp>
        <p:nvSpPr>
          <p:cNvPr id="3" name="Content Placeholder 2">
            <a:extLst>
              <a:ext uri="{FF2B5EF4-FFF2-40B4-BE49-F238E27FC236}">
                <a16:creationId xmlns:a16="http://schemas.microsoft.com/office/drawing/2014/main" id="{F4D00181-D564-40D1-8CF1-809231FD3074}"/>
              </a:ext>
            </a:extLst>
          </p:cNvPr>
          <p:cNvSpPr>
            <a:spLocks noGrp="1"/>
          </p:cNvSpPr>
          <p:nvPr>
            <p:ph idx="1"/>
          </p:nvPr>
        </p:nvSpPr>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800" b="0" kern="1200" dirty="0">
                <a:solidFill>
                  <a:schemeClr val="dk1"/>
                </a:solidFill>
                <a:latin typeface="+mn-lt"/>
                <a:ea typeface="+mn-ea"/>
                <a:cs typeface="+mn-cs"/>
              </a:rPr>
              <a:t>SAB#1 recirculation CID assignment (Roy Want) – as needed</a:t>
            </a: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endParaRPr lang="en-US" dirty="0"/>
          </a:p>
        </p:txBody>
      </p:sp>
      <p:sp>
        <p:nvSpPr>
          <p:cNvPr id="4" name="Slide Number Placeholder 3">
            <a:extLst>
              <a:ext uri="{FF2B5EF4-FFF2-40B4-BE49-F238E27FC236}">
                <a16:creationId xmlns:a16="http://schemas.microsoft.com/office/drawing/2014/main" id="{06E512C5-757F-46BE-AF2C-EB6E8AADE523}"/>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BCD18D1-4786-46B0-823A-4E8AA3427D2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4FA2CF9-90FF-4ADD-9652-9F8939813D8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85125698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23</a:t>
            </a:r>
            <a:r>
              <a:rPr lang="en-US" altLang="en-US" baseline="30000" dirty="0">
                <a:solidFill>
                  <a:schemeClr val="tx2"/>
                </a:solidFill>
              </a:rPr>
              <a:t>rd</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89223427"/>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11-22-898</a:t>
                      </a:r>
                    </a:p>
                  </a:txBody>
                  <a:tcPr marT="45712" marB="45712"/>
                </a:tc>
                <a:tc>
                  <a:txBody>
                    <a:bodyPr/>
                    <a:lstStyle/>
                    <a:p>
                      <a:r>
                        <a:rPr lang="en-US" sz="1400" dirty="0"/>
                        <a:t>Chao Chun Wang</a:t>
                      </a:r>
                    </a:p>
                  </a:txBody>
                  <a:tcPr marT="45712" marB="45712"/>
                </a:tc>
                <a:tc>
                  <a:txBody>
                    <a:bodyPr/>
                    <a:lstStyle/>
                    <a:p>
                      <a:r>
                        <a:rPr lang="en-US" sz="1400" dirty="0"/>
                        <a:t>SA Recirculation #1 CR DB</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73262629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7166189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14551184"/>
              </p:ext>
            </p:extLst>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5502061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June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June 		29</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July 		6</a:t>
            </a:r>
            <a:r>
              <a:rPr lang="en-US" altLang="en-US" sz="2000" b="0" kern="0" baseline="30000" dirty="0"/>
              <a:t>th</a:t>
            </a:r>
            <a:r>
              <a:rPr lang="en-US" altLang="en-US" sz="2000" b="0" kern="0" dirty="0"/>
              <a:t> 		 Wed.	13:00 – 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397433687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AF97C-4798-466B-B1D0-71D1D0AF2C9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2D69DA9-78DB-4FFE-B3A6-CD9D8D2BD38C}"/>
              </a:ext>
            </a:extLst>
          </p:cNvPr>
          <p:cNvSpPr>
            <a:spLocks noGrp="1"/>
          </p:cNvSpPr>
          <p:nvPr>
            <p:ph idx="1"/>
          </p:nvPr>
        </p:nvSpPr>
        <p:spPr/>
        <p:txBody>
          <a:bodyPr/>
          <a:lstStyle/>
          <a:p>
            <a:pPr algn="ctr"/>
            <a:r>
              <a:rPr kumimoji="0" lang="en-US" sz="6000" b="1" i="0" u="none" strike="noStrike" kern="0" cap="none" spc="0" normalizeH="0" baseline="0" noProof="0" dirty="0">
                <a:ln>
                  <a:noFill/>
                </a:ln>
                <a:solidFill>
                  <a:srgbClr val="000000"/>
                </a:solidFill>
                <a:effectLst/>
                <a:uLnTx/>
                <a:uFillTx/>
                <a:latin typeface="Times New Roman"/>
                <a:ea typeface="MS Gothic"/>
                <a:cs typeface="+mn-cs"/>
              </a:rPr>
              <a:t>AOB</a:t>
            </a:r>
            <a:endParaRPr lang="en-US" dirty="0"/>
          </a:p>
        </p:txBody>
      </p:sp>
      <p:sp>
        <p:nvSpPr>
          <p:cNvPr id="4" name="Slide Number Placeholder 3">
            <a:extLst>
              <a:ext uri="{FF2B5EF4-FFF2-40B4-BE49-F238E27FC236}">
                <a16:creationId xmlns:a16="http://schemas.microsoft.com/office/drawing/2014/main" id="{869B2FE5-80B3-4112-AF6D-9CDA694098D6}"/>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B295468-D838-420F-AFCE-AF13894E99A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4F9441E-C346-417A-8746-945007E0D8A9}"/>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59475104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89EC5-97C0-4B9B-B72A-C2C73F0A360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E5A9B3A-A4AE-478E-96EE-740CACD99DEB}"/>
              </a:ext>
            </a:extLst>
          </p:cNvPr>
          <p:cNvSpPr>
            <a:spLocks noGrp="1"/>
          </p:cNvSpPr>
          <p:nvPr>
            <p:ph idx="1"/>
          </p:nvPr>
        </p:nvSpPr>
        <p:spPr/>
        <p:txBody>
          <a:bodyPr/>
          <a:lstStyle/>
          <a:p>
            <a:pPr marL="342900" marR="0" lvl="0" indent="-342900" algn="ctr"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6000" b="1" i="0" u="none" strike="noStrike" kern="0" cap="none" spc="0" normalizeH="0" baseline="0" noProof="0" dirty="0">
                <a:ln>
                  <a:noFill/>
                </a:ln>
                <a:solidFill>
                  <a:srgbClr val="000000"/>
                </a:solidFill>
                <a:effectLst/>
                <a:uLnTx/>
                <a:uFillTx/>
                <a:latin typeface="Times New Roman"/>
                <a:ea typeface="MS Gothic"/>
                <a:cs typeface="+mn-cs"/>
              </a:rPr>
              <a:t>Adjourn</a:t>
            </a:r>
          </a:p>
          <a:p>
            <a:endParaRPr lang="en-US" dirty="0"/>
          </a:p>
        </p:txBody>
      </p:sp>
      <p:sp>
        <p:nvSpPr>
          <p:cNvPr id="4" name="Slide Number Placeholder 3">
            <a:extLst>
              <a:ext uri="{FF2B5EF4-FFF2-40B4-BE49-F238E27FC236}">
                <a16:creationId xmlns:a16="http://schemas.microsoft.com/office/drawing/2014/main" id="{02A9E543-B18E-4453-BF63-638D7B67E143}"/>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612E13BE-0B10-44BE-9B4C-25A14D58DB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B8587E-8060-403A-AF6B-5119C3E94E6B}"/>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072487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9D46F-A203-4C1F-BF20-821102ADBB63}"/>
              </a:ext>
            </a:extLst>
          </p:cNvPr>
          <p:cNvSpPr>
            <a:spLocks noGrp="1"/>
          </p:cNvSpPr>
          <p:nvPr>
            <p:ph type="title"/>
          </p:nvPr>
        </p:nvSpPr>
        <p:spPr/>
        <p:txBody>
          <a:bodyPr/>
          <a:lstStyle/>
          <a:p>
            <a:r>
              <a:rPr lang="en-US" dirty="0"/>
              <a:t>June 29</a:t>
            </a:r>
            <a:r>
              <a:rPr lang="en-US" baseline="30000" dirty="0"/>
              <a:t>nd</a:t>
            </a:r>
            <a:r>
              <a:rPr lang="en-US" dirty="0"/>
              <a:t> </a:t>
            </a:r>
            <a:r>
              <a:rPr lang="en-US" dirty="0" err="1"/>
              <a:t>TGaz</a:t>
            </a:r>
            <a:r>
              <a:rPr lang="en-US" dirty="0"/>
              <a:t> CRC Telecon</a:t>
            </a:r>
          </a:p>
        </p:txBody>
      </p:sp>
      <p:sp>
        <p:nvSpPr>
          <p:cNvPr id="3" name="Content Placeholder 2">
            <a:extLst>
              <a:ext uri="{FF2B5EF4-FFF2-40B4-BE49-F238E27FC236}">
                <a16:creationId xmlns:a16="http://schemas.microsoft.com/office/drawing/2014/main" id="{F4D00181-D564-40D1-8CF1-809231FD3074}"/>
              </a:ext>
            </a:extLst>
          </p:cNvPr>
          <p:cNvSpPr>
            <a:spLocks noGrp="1"/>
          </p:cNvSpPr>
          <p:nvPr>
            <p:ph idx="1"/>
          </p:nvPr>
        </p:nvSpPr>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800" b="0" kern="0" dirty="0"/>
              <a:t>Review assignment status 11-22-946 (Roy Want) – 5min</a:t>
            </a:r>
          </a:p>
          <a:p>
            <a:pPr algn="just">
              <a:spcBef>
                <a:spcPct val="20000"/>
              </a:spcBef>
              <a:buFontTx/>
              <a:buChar char="•"/>
            </a:pPr>
            <a:r>
              <a:rPr lang="en-US" sz="1800" b="0" kern="0" dirty="0"/>
              <a:t>Review CR submissions:</a:t>
            </a:r>
          </a:p>
          <a:p>
            <a:pPr lvl="1" algn="just">
              <a:spcBef>
                <a:spcPct val="20000"/>
              </a:spcBef>
              <a:buFontTx/>
              <a:buChar char="•"/>
            </a:pPr>
            <a:r>
              <a:rPr lang="en-US" sz="1400" b="0" kern="0" dirty="0"/>
              <a:t>11-22-0929 Comment resolution SA1 8000s (Christian </a:t>
            </a:r>
            <a:r>
              <a:rPr lang="en-US" sz="1400" b="0" kern="0" dirty="0" err="1"/>
              <a:t>Beger</a:t>
            </a:r>
            <a:r>
              <a:rPr lang="en-US" sz="1400" b="0" kern="0" dirty="0"/>
              <a:t>)</a:t>
            </a: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endParaRPr lang="en-US" dirty="0"/>
          </a:p>
        </p:txBody>
      </p:sp>
      <p:sp>
        <p:nvSpPr>
          <p:cNvPr id="4" name="Slide Number Placeholder 3">
            <a:extLst>
              <a:ext uri="{FF2B5EF4-FFF2-40B4-BE49-F238E27FC236}">
                <a16:creationId xmlns:a16="http://schemas.microsoft.com/office/drawing/2014/main" id="{06E512C5-757F-46BE-AF2C-EB6E8AADE523}"/>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3BCD18D1-4786-46B0-823A-4E8AA3427D2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4FA2CF9-90FF-4ADD-9652-9F8939813D8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6460123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29</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18050963"/>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11-22-898</a:t>
                      </a:r>
                    </a:p>
                  </a:txBody>
                  <a:tcPr marT="45712" marB="45712"/>
                </a:tc>
                <a:tc>
                  <a:txBody>
                    <a:bodyPr/>
                    <a:lstStyle/>
                    <a:p>
                      <a:r>
                        <a:rPr lang="en-US" sz="1400" dirty="0"/>
                        <a:t>Chao Chun Wang</a:t>
                      </a:r>
                    </a:p>
                  </a:txBody>
                  <a:tcPr marT="45712" marB="45712"/>
                </a:tc>
                <a:tc>
                  <a:txBody>
                    <a:bodyPr/>
                    <a:lstStyle/>
                    <a:p>
                      <a:r>
                        <a:rPr lang="en-US" sz="1400" dirty="0"/>
                        <a:t>SA Recirculation #1 CR DB</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5"/>
                  </a:ext>
                </a:extLst>
              </a:tr>
              <a:tr h="0">
                <a:tc>
                  <a:txBody>
                    <a:bodyPr/>
                    <a:lstStyle/>
                    <a:p>
                      <a:r>
                        <a:rPr lang="en-US" sz="1400" dirty="0"/>
                        <a:t>11-22-946</a:t>
                      </a:r>
                    </a:p>
                  </a:txBody>
                  <a:tcPr marT="45712" marB="45712"/>
                </a:tc>
                <a:tc>
                  <a:txBody>
                    <a:bodyPr/>
                    <a:lstStyle/>
                    <a:p>
                      <a:r>
                        <a:rPr lang="en-US" sz="1400" dirty="0"/>
                        <a:t>Roy Want</a:t>
                      </a:r>
                    </a:p>
                  </a:txBody>
                  <a:tcPr marT="45712" marB="45712"/>
                </a:tc>
                <a:tc>
                  <a:txBody>
                    <a:bodyPr/>
                    <a:lstStyle/>
                    <a:p>
                      <a:r>
                        <a:rPr lang="en-US" sz="1400" dirty="0"/>
                        <a:t>Cid resolution status for </a:t>
                      </a:r>
                      <a:r>
                        <a:rPr lang="en-US" sz="1400" dirty="0" err="1"/>
                        <a:t>tgaz</a:t>
                      </a:r>
                      <a:r>
                        <a:rPr lang="en-US" sz="1400" dirty="0"/>
                        <a:t> sa1 8000</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pPr marL="0" algn="l" defTabSz="914400" rtl="0" eaLnBrk="1" latinLnBrk="0" hangingPunct="1"/>
                      <a:r>
                        <a:rPr lang="en-US" sz="1400" kern="1200" dirty="0">
                          <a:solidFill>
                            <a:schemeClr val="dk1"/>
                          </a:solidFill>
                          <a:latin typeface="+mn-lt"/>
                          <a:ea typeface="+mn-ea"/>
                          <a:cs typeface="+mn-cs"/>
                        </a:rPr>
                        <a:t>11-22-929</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Christian Berger</a:t>
                      </a:r>
                    </a:p>
                  </a:txBody>
                  <a:tcPr marT="45712" marB="45712"/>
                </a:tc>
                <a:tc>
                  <a:txBody>
                    <a:bodyPr/>
                    <a:lstStyle/>
                    <a:p>
                      <a:pPr marL="0" algn="l" defTabSz="914400" rtl="0" eaLnBrk="1" latinLnBrk="0" hangingPunct="1"/>
                      <a:r>
                        <a:rPr lang="en-US" sz="1400" b="0" kern="0" dirty="0"/>
                        <a:t>Comment resolution SA1 8000s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2304655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54917649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9701370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June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a:t>July </a:t>
            </a:r>
            <a:r>
              <a:rPr lang="en-US" altLang="en-US" sz="2000" b="0" kern="0" dirty="0"/>
              <a:t>		6</a:t>
            </a:r>
            <a:r>
              <a:rPr lang="en-US" altLang="en-US" sz="2000" b="0" kern="0" baseline="30000" dirty="0"/>
              <a:t>th</a:t>
            </a:r>
            <a:r>
              <a:rPr lang="en-US" altLang="en-US" sz="2000" b="0" kern="0" dirty="0"/>
              <a:t> 		 Wed.	13:00 – 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119421371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AF97C-4798-466B-B1D0-71D1D0AF2C9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2D69DA9-78DB-4FFE-B3A6-CD9D8D2BD38C}"/>
              </a:ext>
            </a:extLst>
          </p:cNvPr>
          <p:cNvSpPr>
            <a:spLocks noGrp="1"/>
          </p:cNvSpPr>
          <p:nvPr>
            <p:ph idx="1"/>
          </p:nvPr>
        </p:nvSpPr>
        <p:spPr/>
        <p:txBody>
          <a:bodyPr/>
          <a:lstStyle/>
          <a:p>
            <a:pPr algn="ctr"/>
            <a:r>
              <a:rPr kumimoji="0" lang="en-US" sz="6000" b="1" i="0" u="none" strike="noStrike" kern="0" cap="none" spc="0" normalizeH="0" baseline="0" noProof="0" dirty="0">
                <a:ln>
                  <a:noFill/>
                </a:ln>
                <a:solidFill>
                  <a:srgbClr val="000000"/>
                </a:solidFill>
                <a:effectLst/>
                <a:uLnTx/>
                <a:uFillTx/>
                <a:latin typeface="Times New Roman"/>
                <a:ea typeface="MS Gothic"/>
                <a:cs typeface="+mn-cs"/>
              </a:rPr>
              <a:t>AOB</a:t>
            </a:r>
            <a:endParaRPr lang="en-US" dirty="0"/>
          </a:p>
        </p:txBody>
      </p:sp>
      <p:sp>
        <p:nvSpPr>
          <p:cNvPr id="4" name="Slide Number Placeholder 3">
            <a:extLst>
              <a:ext uri="{FF2B5EF4-FFF2-40B4-BE49-F238E27FC236}">
                <a16:creationId xmlns:a16="http://schemas.microsoft.com/office/drawing/2014/main" id="{869B2FE5-80B3-4112-AF6D-9CDA694098D6}"/>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B295468-D838-420F-AFCE-AF13894E99A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4F9441E-C346-417A-8746-945007E0D8A9}"/>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4890209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89EC5-97C0-4B9B-B72A-C2C73F0A360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E5A9B3A-A4AE-478E-96EE-740CACD99DEB}"/>
              </a:ext>
            </a:extLst>
          </p:cNvPr>
          <p:cNvSpPr>
            <a:spLocks noGrp="1"/>
          </p:cNvSpPr>
          <p:nvPr>
            <p:ph idx="1"/>
          </p:nvPr>
        </p:nvSpPr>
        <p:spPr/>
        <p:txBody>
          <a:bodyPr/>
          <a:lstStyle/>
          <a:p>
            <a:pPr marL="342900" marR="0" lvl="0" indent="-342900" algn="ctr"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6000" b="1" i="0" u="none" strike="noStrike" kern="0" cap="none" spc="0" normalizeH="0" baseline="0" noProof="0" dirty="0">
                <a:ln>
                  <a:noFill/>
                </a:ln>
                <a:solidFill>
                  <a:srgbClr val="000000"/>
                </a:solidFill>
                <a:effectLst/>
                <a:uLnTx/>
                <a:uFillTx/>
                <a:latin typeface="Times New Roman"/>
                <a:ea typeface="MS Gothic"/>
                <a:cs typeface="+mn-cs"/>
              </a:rPr>
              <a:t>Adjourn</a:t>
            </a:r>
          </a:p>
          <a:p>
            <a:endParaRPr lang="en-US" dirty="0"/>
          </a:p>
        </p:txBody>
      </p:sp>
      <p:sp>
        <p:nvSpPr>
          <p:cNvPr id="4" name="Slide Number Placeholder 3">
            <a:extLst>
              <a:ext uri="{FF2B5EF4-FFF2-40B4-BE49-F238E27FC236}">
                <a16:creationId xmlns:a16="http://schemas.microsoft.com/office/drawing/2014/main" id="{02A9E543-B18E-4453-BF63-638D7B67E143}"/>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612E13BE-0B10-44BE-9B4C-25A14D58DB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B8587E-8060-403A-AF6B-5119C3E94E6B}"/>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4991816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9D46F-A203-4C1F-BF20-821102ADBB63}"/>
              </a:ext>
            </a:extLst>
          </p:cNvPr>
          <p:cNvSpPr>
            <a:spLocks noGrp="1"/>
          </p:cNvSpPr>
          <p:nvPr>
            <p:ph type="title"/>
          </p:nvPr>
        </p:nvSpPr>
        <p:spPr/>
        <p:txBody>
          <a:bodyPr/>
          <a:lstStyle/>
          <a:p>
            <a:r>
              <a:rPr lang="en-US" dirty="0"/>
              <a:t>July 6</a:t>
            </a:r>
            <a:r>
              <a:rPr lang="en-US" baseline="30000" dirty="0"/>
              <a:t>th</a:t>
            </a:r>
            <a:r>
              <a:rPr lang="en-US" dirty="0"/>
              <a:t> TGaz CRC Telecon</a:t>
            </a:r>
          </a:p>
        </p:txBody>
      </p:sp>
      <p:sp>
        <p:nvSpPr>
          <p:cNvPr id="3" name="Content Placeholder 2">
            <a:extLst>
              <a:ext uri="{FF2B5EF4-FFF2-40B4-BE49-F238E27FC236}">
                <a16:creationId xmlns:a16="http://schemas.microsoft.com/office/drawing/2014/main" id="{F4D00181-D564-40D1-8CF1-809231FD3074}"/>
              </a:ext>
            </a:extLst>
          </p:cNvPr>
          <p:cNvSpPr>
            <a:spLocks noGrp="1"/>
          </p:cNvSpPr>
          <p:nvPr>
            <p:ph idx="1"/>
          </p:nvPr>
        </p:nvSpPr>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800" b="0" kern="0" dirty="0"/>
              <a:t>Review CR submissions:</a:t>
            </a:r>
          </a:p>
          <a:p>
            <a:pPr lvl="1" algn="just">
              <a:spcBef>
                <a:spcPct val="20000"/>
              </a:spcBef>
              <a:buFontTx/>
              <a:buChar char="•"/>
            </a:pPr>
            <a:r>
              <a:rPr lang="en-US" sz="1400" b="0" kern="0" dirty="0"/>
              <a:t>11-22-957r0 – proposed resolution to some CIDs of 11az SAB2</a:t>
            </a: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endParaRPr lang="en-US" dirty="0"/>
          </a:p>
        </p:txBody>
      </p:sp>
      <p:sp>
        <p:nvSpPr>
          <p:cNvPr id="4" name="Slide Number Placeholder 3">
            <a:extLst>
              <a:ext uri="{FF2B5EF4-FFF2-40B4-BE49-F238E27FC236}">
                <a16:creationId xmlns:a16="http://schemas.microsoft.com/office/drawing/2014/main" id="{06E512C5-757F-46BE-AF2C-EB6E8AADE523}"/>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BCD18D1-4786-46B0-823A-4E8AA3427D2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4FA2CF9-90FF-4ADD-9652-9F8939813D8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48299034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29</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30293081"/>
              </p:ext>
            </p:extLst>
          </p:nvPr>
        </p:nvGraphicFramePr>
        <p:xfrm>
          <a:off x="854232" y="1556792"/>
          <a:ext cx="10535552" cy="1249616"/>
        </p:xfrm>
        <a:graphic>
          <a:graphicData uri="http://schemas.openxmlformats.org/drawingml/2006/table">
            <a:tbl>
              <a:tblPr firstRow="1" bandRow="1">
                <a:tableStyleId>{21E4AEA4-8DFA-4A89-87EB-49C32662AFE0}</a:tableStyleId>
              </a:tblPr>
              <a:tblGrid>
                <a:gridCol w="1296144">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46231696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4834120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11-20-0957</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202207-01</a:t>
            </a:r>
            <a:endParaRPr lang="en-US" dirty="0"/>
          </a:p>
          <a:p>
            <a:pPr marL="0" indent="0"/>
            <a:r>
              <a:rPr lang="en-US" sz="2000" b="0" dirty="0"/>
              <a:t>Move to adopt the resolutions depicted by document 11-20-0957r1 for CIDs 8020, 8058, 8059, 8060, 8061, 8062 and 8063 (Total of 7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 Wang</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0597341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36885951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June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July 		6</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July         20</a:t>
            </a:r>
            <a:r>
              <a:rPr lang="en-US" altLang="en-US" sz="2000" b="0" kern="0" baseline="30000" dirty="0"/>
              <a:t>th</a:t>
            </a:r>
            <a:r>
              <a:rPr lang="en-US" altLang="en-US" sz="2000" b="0" kern="0" dirty="0"/>
              <a:t>         Wed.	13:00 – 15:00 ET *</a:t>
            </a:r>
          </a:p>
          <a:p>
            <a:pPr>
              <a:buFont typeface="Arial" panose="020B0604020202020204" pitchFamily="34" charset="0"/>
              <a:buChar char="•"/>
            </a:pPr>
            <a:r>
              <a:rPr lang="en-US" altLang="en-US" sz="2000" b="0" kern="0" dirty="0"/>
              <a:t>July         27</a:t>
            </a:r>
            <a:r>
              <a:rPr lang="en-US" altLang="en-US" sz="2000" b="0" kern="0" baseline="30000" dirty="0"/>
              <a:t>th</a:t>
            </a:r>
            <a:r>
              <a:rPr lang="en-US" altLang="en-US" sz="2000" b="0" kern="0" dirty="0"/>
              <a:t>         Wed.	13:00 – 15:00 ET * </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85652452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AF97C-4798-466B-B1D0-71D1D0AF2C9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2D69DA9-78DB-4FFE-B3A6-CD9D8D2BD38C}"/>
              </a:ext>
            </a:extLst>
          </p:cNvPr>
          <p:cNvSpPr>
            <a:spLocks noGrp="1"/>
          </p:cNvSpPr>
          <p:nvPr>
            <p:ph idx="1"/>
          </p:nvPr>
        </p:nvSpPr>
        <p:spPr/>
        <p:txBody>
          <a:bodyPr/>
          <a:lstStyle/>
          <a:p>
            <a:pPr algn="ctr"/>
            <a:r>
              <a:rPr kumimoji="0" lang="en-US" sz="6000" b="1" i="0" u="none" strike="noStrike" kern="0" cap="none" spc="0" normalizeH="0" baseline="0" noProof="0" dirty="0">
                <a:ln>
                  <a:noFill/>
                </a:ln>
                <a:solidFill>
                  <a:srgbClr val="000000"/>
                </a:solidFill>
                <a:effectLst/>
                <a:uLnTx/>
                <a:uFillTx/>
                <a:latin typeface="Times New Roman"/>
                <a:ea typeface="MS Gothic"/>
                <a:cs typeface="+mn-cs"/>
              </a:rPr>
              <a:t>AOB</a:t>
            </a:r>
            <a:endParaRPr lang="en-US" dirty="0"/>
          </a:p>
        </p:txBody>
      </p:sp>
      <p:sp>
        <p:nvSpPr>
          <p:cNvPr id="4" name="Slide Number Placeholder 3">
            <a:extLst>
              <a:ext uri="{FF2B5EF4-FFF2-40B4-BE49-F238E27FC236}">
                <a16:creationId xmlns:a16="http://schemas.microsoft.com/office/drawing/2014/main" id="{869B2FE5-80B3-4112-AF6D-9CDA694098D6}"/>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B295468-D838-420F-AFCE-AF13894E99A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4F9441E-C346-417A-8746-945007E0D8A9}"/>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54368209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89EC5-97C0-4B9B-B72A-C2C73F0A360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E5A9B3A-A4AE-478E-96EE-740CACD99DEB}"/>
              </a:ext>
            </a:extLst>
          </p:cNvPr>
          <p:cNvSpPr>
            <a:spLocks noGrp="1"/>
          </p:cNvSpPr>
          <p:nvPr>
            <p:ph idx="1"/>
          </p:nvPr>
        </p:nvSpPr>
        <p:spPr/>
        <p:txBody>
          <a:bodyPr/>
          <a:lstStyle/>
          <a:p>
            <a:pPr marL="342900" marR="0" lvl="0" indent="-342900" algn="ctr"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6000" b="1" i="0" u="none" strike="noStrike" kern="0" cap="none" spc="0" normalizeH="0" baseline="0" noProof="0" dirty="0">
                <a:ln>
                  <a:noFill/>
                </a:ln>
                <a:solidFill>
                  <a:srgbClr val="000000"/>
                </a:solidFill>
                <a:effectLst/>
                <a:uLnTx/>
                <a:uFillTx/>
                <a:latin typeface="Times New Roman"/>
                <a:ea typeface="MS Gothic"/>
                <a:cs typeface="+mn-cs"/>
              </a:rPr>
              <a:t>Adjourn</a:t>
            </a:r>
          </a:p>
          <a:p>
            <a:endParaRPr lang="en-US" dirty="0"/>
          </a:p>
        </p:txBody>
      </p:sp>
      <p:sp>
        <p:nvSpPr>
          <p:cNvPr id="4" name="Slide Number Placeholder 3">
            <a:extLst>
              <a:ext uri="{FF2B5EF4-FFF2-40B4-BE49-F238E27FC236}">
                <a16:creationId xmlns:a16="http://schemas.microsoft.com/office/drawing/2014/main" id="{02A9E543-B18E-4453-BF63-638D7B67E143}"/>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612E13BE-0B10-44BE-9B4C-25A14D58DB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B8587E-8060-403A-AF6B-5119C3E94E6B}"/>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42940819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108613</TotalTime>
  <Words>6403</Words>
  <Application>Microsoft Office PowerPoint</Application>
  <PresentationFormat>Widescreen</PresentationFormat>
  <Paragraphs>1010</Paragraphs>
  <Slides>74</Slides>
  <Notes>18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74</vt:i4>
      </vt:variant>
    </vt:vector>
  </HeadingPairs>
  <TitlesOfParts>
    <vt:vector size="82" baseType="lpstr">
      <vt:lpstr>Arial</vt:lpstr>
      <vt:lpstr>Calibri</vt:lpstr>
      <vt:lpstr>Monotype Sorts</vt:lpstr>
      <vt:lpstr>Montserrat</vt:lpstr>
      <vt:lpstr>Times</vt:lpstr>
      <vt:lpstr>Times New Roman</vt:lpstr>
      <vt:lpstr>Office Theme</vt:lpstr>
      <vt:lpstr>Document</vt:lpstr>
      <vt:lpstr>TGaz Next Generation Positioning  Agenda for the May Electronic Meeting and  the Following Telecons Agenda</vt:lpstr>
      <vt:lpstr>IEEE 802.11 Task Group AZ Next Generation Positioning </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May IEEE  Electronic Interim Meeting Week Agenda</vt:lpstr>
      <vt:lpstr>Submission List for the week</vt:lpstr>
      <vt:lpstr>IEEE Electronic Meeting Week – May 10th </vt:lpstr>
      <vt:lpstr>Submission List for the May 10th meeting</vt:lpstr>
      <vt:lpstr>TGaz Next Generation Positioning</vt:lpstr>
      <vt:lpstr>TG Vice Chair Affirmation</vt:lpstr>
      <vt:lpstr>Review Submissions</vt:lpstr>
      <vt:lpstr>PowerPoint Presentation</vt:lpstr>
      <vt:lpstr>IEEE Electronic Meeting Week – May 12th </vt:lpstr>
      <vt:lpstr>Submission List for the May 10th meeting</vt:lpstr>
      <vt:lpstr>Review Submissions</vt:lpstr>
      <vt:lpstr>Submission 11-22-758</vt:lpstr>
      <vt:lpstr>Recess till 11:50</vt:lpstr>
      <vt:lpstr>Scheduled TGaz CRC telecons</vt:lpstr>
      <vt:lpstr>Timeline – previously approved</vt:lpstr>
      <vt:lpstr>Timeline – Updated</vt:lpstr>
      <vt:lpstr>May Progress and Targets Towards the July Meeting</vt:lpstr>
      <vt:lpstr>Review submission pipeline</vt:lpstr>
      <vt:lpstr>Review Submission 11-22-696 </vt:lpstr>
      <vt:lpstr>PowerPoint Presentation</vt:lpstr>
      <vt:lpstr>June 22nd TGaz CRC Telecon</vt:lpstr>
      <vt:lpstr>Submission List for the March 23rd meeting</vt:lpstr>
      <vt:lpstr>Review Submissions</vt:lpstr>
      <vt:lpstr>Submission pipeline</vt:lpstr>
      <vt:lpstr>Scheduled TGaz CRC telecons</vt:lpstr>
      <vt:lpstr>PowerPoint Presentation</vt:lpstr>
      <vt:lpstr>PowerPoint Presentation</vt:lpstr>
      <vt:lpstr>June 29nd TGaz CRC Telecon</vt:lpstr>
      <vt:lpstr>Submission List for the March 29th meeting</vt:lpstr>
      <vt:lpstr>Review Submissions</vt:lpstr>
      <vt:lpstr>Submission pipeline</vt:lpstr>
      <vt:lpstr>Scheduled TGaz CRC telecons</vt:lpstr>
      <vt:lpstr>PowerPoint Presentation</vt:lpstr>
      <vt:lpstr>PowerPoint Presentation</vt:lpstr>
      <vt:lpstr>July 6th TGaz CRC Telecon</vt:lpstr>
      <vt:lpstr>Submission List for the March 29th meeting</vt:lpstr>
      <vt:lpstr>Review Submissions</vt:lpstr>
      <vt:lpstr>11-20-0957</vt:lpstr>
      <vt:lpstr>Submission pipeline</vt:lpstr>
      <vt:lpstr>Scheduled TGaz CRC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REV-6</cp:lastModifiedBy>
  <cp:revision>706</cp:revision>
  <cp:lastPrinted>1601-01-01T00:00:00Z</cp:lastPrinted>
  <dcterms:created xsi:type="dcterms:W3CDTF">2018-08-06T10:28:59Z</dcterms:created>
  <dcterms:modified xsi:type="dcterms:W3CDTF">2022-07-07T07:59:27Z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