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vml" ContentType="application/vnd.openxmlformats-officedocument.vmlDrawing"/>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9.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76"/>
  </p:notesMasterIdLst>
  <p:handoutMasterIdLst>
    <p:handoutMasterId r:id="rId77"/>
  </p:handoutMasterIdLst>
  <p:sldIdLst>
    <p:sldId id="256" r:id="rId2"/>
    <p:sldId id="265" r:id="rId3"/>
    <p:sldId id="257" r:id="rId4"/>
    <p:sldId id="2366" r:id="rId5"/>
    <p:sldId id="2367" r:id="rId6"/>
    <p:sldId id="267" r:id="rId7"/>
    <p:sldId id="268" r:id="rId8"/>
    <p:sldId id="269" r:id="rId9"/>
    <p:sldId id="270" r:id="rId10"/>
    <p:sldId id="271" r:id="rId11"/>
    <p:sldId id="276" r:id="rId12"/>
    <p:sldId id="407" r:id="rId13"/>
    <p:sldId id="408" r:id="rId14"/>
    <p:sldId id="409" r:id="rId15"/>
    <p:sldId id="410" r:id="rId16"/>
    <p:sldId id="411" r:id="rId17"/>
    <p:sldId id="412" r:id="rId18"/>
    <p:sldId id="413" r:id="rId19"/>
    <p:sldId id="272" r:id="rId20"/>
    <p:sldId id="414" r:id="rId21"/>
    <p:sldId id="415" r:id="rId22"/>
    <p:sldId id="691" r:id="rId23"/>
    <p:sldId id="569" r:id="rId24"/>
    <p:sldId id="345" r:id="rId25"/>
    <p:sldId id="690" r:id="rId26"/>
    <p:sldId id="694" r:id="rId27"/>
    <p:sldId id="2404" r:id="rId28"/>
    <p:sldId id="2405" r:id="rId29"/>
    <p:sldId id="679" r:id="rId30"/>
    <p:sldId id="680" r:id="rId31"/>
    <p:sldId id="2406" r:id="rId32"/>
    <p:sldId id="2407" r:id="rId33"/>
    <p:sldId id="2376" r:id="rId34"/>
    <p:sldId id="2485" r:id="rId35"/>
    <p:sldId id="2484" r:id="rId36"/>
    <p:sldId id="2480" r:id="rId37"/>
    <p:sldId id="2401" r:id="rId38"/>
    <p:sldId id="2481" r:id="rId39"/>
    <p:sldId id="2392" r:id="rId40"/>
    <p:sldId id="2483" r:id="rId41"/>
    <p:sldId id="2482" r:id="rId42"/>
    <p:sldId id="709" r:id="rId43"/>
    <p:sldId id="2489" r:id="rId44"/>
    <p:sldId id="2456" r:id="rId45"/>
    <p:sldId id="2457" r:id="rId46"/>
    <p:sldId id="2458" r:id="rId47"/>
    <p:sldId id="2488" r:id="rId48"/>
    <p:sldId id="2487" r:id="rId49"/>
    <p:sldId id="2486" r:id="rId50"/>
    <p:sldId id="2490" r:id="rId51"/>
    <p:sldId id="2491" r:id="rId52"/>
    <p:sldId id="2492" r:id="rId53"/>
    <p:sldId id="2493" r:id="rId54"/>
    <p:sldId id="2494" r:id="rId55"/>
    <p:sldId id="2495" r:id="rId56"/>
    <p:sldId id="2496" r:id="rId57"/>
    <p:sldId id="2497" r:id="rId58"/>
    <p:sldId id="2498" r:id="rId59"/>
    <p:sldId id="2499" r:id="rId60"/>
    <p:sldId id="2504" r:id="rId61"/>
    <p:sldId id="2500" r:id="rId62"/>
    <p:sldId id="2501" r:id="rId63"/>
    <p:sldId id="2502" r:id="rId64"/>
    <p:sldId id="2503" r:id="rId65"/>
    <p:sldId id="315" r:id="rId66"/>
    <p:sldId id="312" r:id="rId67"/>
    <p:sldId id="318" r:id="rId68"/>
    <p:sldId id="472" r:id="rId69"/>
    <p:sldId id="473" r:id="rId70"/>
    <p:sldId id="474" r:id="rId71"/>
    <p:sldId id="480" r:id="rId72"/>
    <p:sldId id="259" r:id="rId73"/>
    <p:sldId id="260" r:id="rId74"/>
    <p:sldId id="261" r:id="rId75"/>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F1D38888-79E6-4B8F-A7E5-96BDED502F2F}">
          <p14:sldIdLst>
            <p14:sldId id="256"/>
            <p14:sldId id="265"/>
            <p14:sldId id="257"/>
            <p14:sldId id="2366"/>
            <p14:sldId id="2367"/>
            <p14:sldId id="267"/>
            <p14:sldId id="268"/>
            <p14:sldId id="269"/>
            <p14:sldId id="270"/>
            <p14:sldId id="271"/>
            <p14:sldId id="276"/>
            <p14:sldId id="407"/>
            <p14:sldId id="408"/>
            <p14:sldId id="409"/>
            <p14:sldId id="410"/>
            <p14:sldId id="411"/>
            <p14:sldId id="412"/>
            <p14:sldId id="413"/>
            <p14:sldId id="272"/>
            <p14:sldId id="414"/>
            <p14:sldId id="415"/>
            <p14:sldId id="691"/>
            <p14:sldId id="569"/>
            <p14:sldId id="345"/>
          </p14:sldIdLst>
        </p14:section>
        <p14:section name="May 10th - May IEEE electronic meeting" id="{DE843586-E506-4D30-A655-52B441F0114A}">
          <p14:sldIdLst>
            <p14:sldId id="690"/>
            <p14:sldId id="694"/>
            <p14:sldId id="2404"/>
            <p14:sldId id="2405"/>
            <p14:sldId id="679"/>
            <p14:sldId id="680"/>
          </p14:sldIdLst>
        </p14:section>
        <p14:section name="May 12th - May IEEE electronic meeting" id="{347EDFAB-725B-4685-8406-804F1F654820}">
          <p14:sldIdLst>
            <p14:sldId id="2406"/>
            <p14:sldId id="2407"/>
            <p14:sldId id="2376"/>
            <p14:sldId id="2485"/>
            <p14:sldId id="2484"/>
            <p14:sldId id="2480"/>
            <p14:sldId id="2401"/>
            <p14:sldId id="2481"/>
            <p14:sldId id="2392"/>
            <p14:sldId id="2483"/>
            <p14:sldId id="2482"/>
            <p14:sldId id="709"/>
          </p14:sldIdLst>
        </p14:section>
        <p14:section name="June 22nd - TGaz Telecon" id="{594A7552-B389-4690-A594-5F9C642B8B76}">
          <p14:sldIdLst>
            <p14:sldId id="2489"/>
            <p14:sldId id="2456"/>
            <p14:sldId id="2457"/>
            <p14:sldId id="2458"/>
            <p14:sldId id="2488"/>
            <p14:sldId id="2487"/>
            <p14:sldId id="2486"/>
          </p14:sldIdLst>
        </p14:section>
        <p14:section name="June 29th - TGaz Telecon" id="{AC3FBFEC-F337-40F3-825D-9A445E7B8887}">
          <p14:sldIdLst>
            <p14:sldId id="2490"/>
            <p14:sldId id="2491"/>
            <p14:sldId id="2492"/>
            <p14:sldId id="2493"/>
            <p14:sldId id="2494"/>
            <p14:sldId id="2495"/>
            <p14:sldId id="2496"/>
          </p14:sldIdLst>
        </p14:section>
        <p14:section name="July 6th" id="{CB8A5EC9-BA7C-4CEA-848F-73BE9F00FE8C}">
          <p14:sldIdLst>
            <p14:sldId id="2497"/>
            <p14:sldId id="2498"/>
            <p14:sldId id="2499"/>
            <p14:sldId id="2504"/>
            <p14:sldId id="2500"/>
            <p14:sldId id="2501"/>
            <p14:sldId id="2502"/>
            <p14:sldId id="2503"/>
          </p14:sldIdLst>
        </p14:section>
        <p14:section name="Backup" id="{62682A0D-7317-4EE9-B56C-63AD74488E19}">
          <p14:sldIdLst>
            <p14:sldId id="315"/>
            <p14:sldId id="312"/>
            <p14:sldId id="318"/>
            <p14:sldId id="472"/>
            <p14:sldId id="473"/>
            <p14:sldId id="474"/>
            <p14:sldId id="480"/>
            <p14:sldId id="259"/>
            <p14:sldId id="260"/>
            <p14:sldId id="261"/>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9509" autoAdjust="0"/>
    <p:restoredTop sz="96807" autoAdjust="0"/>
  </p:normalViewPr>
  <p:slideViewPr>
    <p:cSldViewPr>
      <p:cViewPr varScale="1">
        <p:scale>
          <a:sx n="131" d="100"/>
          <a:sy n="131" d="100"/>
        </p:scale>
        <p:origin x="144" y="390"/>
      </p:cViewPr>
      <p:guideLst>
        <p:guide orient="horz" pos="2160"/>
        <p:guide pos="3840"/>
      </p:guideLst>
    </p:cSldViewPr>
  </p:slideViewPr>
  <p:outlineViewPr>
    <p:cViewPr varScale="1">
      <p:scale>
        <a:sx n="170" d="200"/>
        <a:sy n="170" d="200"/>
      </p:scale>
      <p:origin x="0" y="0"/>
    </p:cViewPr>
  </p:outlineViewPr>
  <p:notesTextViewPr>
    <p:cViewPr>
      <p:scale>
        <a:sx n="3" d="2"/>
        <a:sy n="3" d="2"/>
      </p:scale>
      <p:origin x="0" y="0"/>
    </p:cViewPr>
  </p:notesTextViewPr>
  <p:notesViewPr>
    <p:cSldViewPr>
      <p:cViewPr varScale="1">
        <p:scale>
          <a:sx n="83" d="100"/>
          <a:sy n="83" d="100"/>
        </p:scale>
        <p:origin x="3834"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notesMaster" Target="notesMasters/notesMaster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presProps" Target="presProps.xml"/><Relationship Id="rId8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baseline="0">
                <a:solidFill>
                  <a:schemeClr val="tx1">
                    <a:lumMod val="65000"/>
                    <a:lumOff val="35000"/>
                  </a:schemeClr>
                </a:solidFill>
                <a:latin typeface="+mn-lt"/>
                <a:ea typeface="+mn-ea"/>
                <a:cs typeface="+mn-cs"/>
              </a:defRPr>
            </a:pPr>
            <a:r>
              <a:rPr lang="en-US" dirty="0"/>
              <a:t>P802.11az</a:t>
            </a:r>
            <a:r>
              <a:rPr lang="en-US" baseline="0" dirty="0"/>
              <a:t> </a:t>
            </a:r>
            <a:r>
              <a:rPr lang="en-US" dirty="0"/>
              <a:t>SA1</a:t>
            </a:r>
            <a:r>
              <a:rPr lang="en-US" baseline="0" dirty="0"/>
              <a:t> CR Status</a:t>
            </a:r>
            <a:endParaRPr lang="en-US" dirty="0"/>
          </a:p>
        </c:rich>
      </c:tx>
      <c:overlay val="0"/>
      <c:spPr>
        <a:noFill/>
        <a:ln>
          <a:noFill/>
        </a:ln>
        <a:effectLst/>
      </c:spPr>
      <c:txPr>
        <a:bodyPr rot="0" spcFirstLastPara="1" vertOverflow="ellipsis" vert="horz" wrap="square" anchor="ctr" anchorCtr="1"/>
        <a:lstStyle/>
        <a:p>
          <a:pPr>
            <a:defRPr sz="2128" b="1" i="0" u="none" strike="noStrike" kern="120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11294623498792468"/>
          <c:y val="0.16645970674947"/>
          <c:w val="0.86251844759057739"/>
          <c:h val="0.64167057773928859"/>
        </c:manualLayout>
      </c:layout>
      <c:barChart>
        <c:barDir val="col"/>
        <c:grouping val="clustered"/>
        <c:varyColors val="0"/>
        <c:ser>
          <c:idx val="0"/>
          <c:order val="0"/>
          <c:tx>
            <c:strRef>
              <c:f>Sheet1!$B$1</c:f>
              <c:strCache>
                <c:ptCount val="1"/>
                <c:pt idx="0">
                  <c:v>Received</c:v>
                </c:pt>
              </c:strCache>
            </c:strRef>
          </c:tx>
          <c:spPr>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cat>
            <c:strRef>
              <c:f>Sheet1!$A$2:$A$5</c:f>
              <c:strCache>
                <c:ptCount val="3"/>
                <c:pt idx="0">
                  <c:v>Technical</c:v>
                </c:pt>
                <c:pt idx="1">
                  <c:v>General</c:v>
                </c:pt>
                <c:pt idx="2">
                  <c:v>Editorial</c:v>
                </c:pt>
              </c:strCache>
            </c:strRef>
          </c:cat>
          <c:val>
            <c:numRef>
              <c:f>Sheet1!$B$2:$B$5</c:f>
              <c:numCache>
                <c:formatCode>General</c:formatCode>
                <c:ptCount val="4"/>
                <c:pt idx="0">
                  <c:v>166</c:v>
                </c:pt>
                <c:pt idx="1">
                  <c:v>6</c:v>
                </c:pt>
                <c:pt idx="2">
                  <c:v>192</c:v>
                </c:pt>
              </c:numCache>
            </c:numRef>
          </c:val>
          <c:extLst>
            <c:ext xmlns:c16="http://schemas.microsoft.com/office/drawing/2014/chart" uri="{C3380CC4-5D6E-409C-BE32-E72D297353CC}">
              <c16:uniqueId val="{00000000-7DDA-4C11-A3E1-0B160159F838}"/>
            </c:ext>
          </c:extLst>
        </c:ser>
        <c:ser>
          <c:idx val="1"/>
          <c:order val="1"/>
          <c:tx>
            <c:strRef>
              <c:f>Sheet1!$C$1</c:f>
              <c:strCache>
                <c:ptCount val="1"/>
                <c:pt idx="0">
                  <c:v>Resolved</c:v>
                </c:pt>
              </c:strCache>
            </c:strRef>
          </c:tx>
          <c:spPr>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cat>
            <c:strRef>
              <c:f>Sheet1!$A$2:$A$5</c:f>
              <c:strCache>
                <c:ptCount val="3"/>
                <c:pt idx="0">
                  <c:v>Technical</c:v>
                </c:pt>
                <c:pt idx="1">
                  <c:v>General</c:v>
                </c:pt>
                <c:pt idx="2">
                  <c:v>Editorial</c:v>
                </c:pt>
              </c:strCache>
            </c:strRef>
          </c:cat>
          <c:val>
            <c:numRef>
              <c:f>Sheet1!$C$2:$C$5</c:f>
              <c:numCache>
                <c:formatCode>General</c:formatCode>
                <c:ptCount val="4"/>
                <c:pt idx="0">
                  <c:v>159</c:v>
                </c:pt>
                <c:pt idx="1">
                  <c:v>6</c:v>
                </c:pt>
                <c:pt idx="2">
                  <c:v>192</c:v>
                </c:pt>
              </c:numCache>
            </c:numRef>
          </c:val>
          <c:extLst>
            <c:ext xmlns:c16="http://schemas.microsoft.com/office/drawing/2014/chart" uri="{C3380CC4-5D6E-409C-BE32-E72D297353CC}">
              <c16:uniqueId val="{00000001-7DDA-4C11-A3E1-0B160159F838}"/>
            </c:ext>
          </c:extLst>
        </c:ser>
        <c:dLbls>
          <c:showLegendKey val="0"/>
          <c:showVal val="0"/>
          <c:showCatName val="0"/>
          <c:showSerName val="0"/>
          <c:showPercent val="0"/>
          <c:showBubbleSize val="0"/>
        </c:dLbls>
        <c:gapWidth val="100"/>
        <c:overlap val="-24"/>
        <c:axId val="1133470200"/>
        <c:axId val="1133476432"/>
      </c:barChart>
      <c:catAx>
        <c:axId val="1133470200"/>
        <c:scaling>
          <c:orientation val="minMax"/>
        </c:scaling>
        <c:delete val="0"/>
        <c:axPos val="b"/>
        <c:numFmt formatCode="General" sourceLinked="1"/>
        <c:majorTickMark val="none"/>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133476432"/>
        <c:crosses val="autoZero"/>
        <c:auto val="1"/>
        <c:lblAlgn val="ctr"/>
        <c:lblOffset val="100"/>
        <c:noMultiLvlLbl val="0"/>
      </c:catAx>
      <c:valAx>
        <c:axId val="113347643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13347020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baseline="0">
                <a:solidFill>
                  <a:schemeClr val="tx1">
                    <a:lumMod val="65000"/>
                    <a:lumOff val="35000"/>
                  </a:schemeClr>
                </a:solidFill>
                <a:latin typeface="+mn-lt"/>
                <a:ea typeface="+mn-ea"/>
                <a:cs typeface="+mn-cs"/>
              </a:defRPr>
            </a:pPr>
            <a:r>
              <a:rPr lang="en-US" dirty="0"/>
              <a:t>P802.11az</a:t>
            </a:r>
            <a:r>
              <a:rPr lang="en-US" baseline="0" dirty="0"/>
              <a:t> </a:t>
            </a:r>
            <a:r>
              <a:rPr lang="en-US" dirty="0"/>
              <a:t>SA1</a:t>
            </a:r>
            <a:r>
              <a:rPr lang="en-US" baseline="0" dirty="0"/>
              <a:t> CR Status</a:t>
            </a:r>
            <a:endParaRPr lang="en-US" dirty="0"/>
          </a:p>
        </c:rich>
      </c:tx>
      <c:overlay val="0"/>
      <c:spPr>
        <a:noFill/>
        <a:ln>
          <a:noFill/>
        </a:ln>
        <a:effectLst/>
      </c:spPr>
      <c:txPr>
        <a:bodyPr rot="0" spcFirstLastPara="1" vertOverflow="ellipsis" vert="horz" wrap="square" anchor="ctr" anchorCtr="1"/>
        <a:lstStyle/>
        <a:p>
          <a:pPr>
            <a:defRPr sz="2128" b="1" i="0" u="none" strike="noStrike" kern="120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12039810137054709"/>
          <c:y val="0.25062650867075376"/>
          <c:w val="0.85273568510275022"/>
          <c:h val="0.49028094360541402"/>
        </c:manualLayout>
      </c:layout>
      <c:barChart>
        <c:barDir val="col"/>
        <c:grouping val="clustered"/>
        <c:varyColors val="0"/>
        <c:ser>
          <c:idx val="0"/>
          <c:order val="0"/>
          <c:tx>
            <c:strRef>
              <c:f>Sheet1!$B$1</c:f>
              <c:strCache>
                <c:ptCount val="1"/>
                <c:pt idx="0">
                  <c:v>Received</c:v>
                </c:pt>
              </c:strCache>
            </c:strRef>
          </c:tx>
          <c:spPr>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cat>
            <c:strRef>
              <c:f>Sheet1!$A$2:$A$5</c:f>
              <c:strCache>
                <c:ptCount val="3"/>
                <c:pt idx="0">
                  <c:v>Technical</c:v>
                </c:pt>
                <c:pt idx="1">
                  <c:v>General</c:v>
                </c:pt>
                <c:pt idx="2">
                  <c:v>Editorial</c:v>
                </c:pt>
              </c:strCache>
            </c:strRef>
          </c:cat>
          <c:val>
            <c:numRef>
              <c:f>Sheet1!$B$2:$B$5</c:f>
              <c:numCache>
                <c:formatCode>General</c:formatCode>
                <c:ptCount val="4"/>
                <c:pt idx="0">
                  <c:v>166</c:v>
                </c:pt>
                <c:pt idx="1">
                  <c:v>6</c:v>
                </c:pt>
                <c:pt idx="2">
                  <c:v>192</c:v>
                </c:pt>
              </c:numCache>
            </c:numRef>
          </c:val>
          <c:extLst>
            <c:ext xmlns:c16="http://schemas.microsoft.com/office/drawing/2014/chart" uri="{C3380CC4-5D6E-409C-BE32-E72D297353CC}">
              <c16:uniqueId val="{00000000-C0AC-44D6-888A-D8E39792457A}"/>
            </c:ext>
          </c:extLst>
        </c:ser>
        <c:ser>
          <c:idx val="1"/>
          <c:order val="1"/>
          <c:tx>
            <c:strRef>
              <c:f>Sheet1!$C$1</c:f>
              <c:strCache>
                <c:ptCount val="1"/>
                <c:pt idx="0">
                  <c:v>Resolved</c:v>
                </c:pt>
              </c:strCache>
            </c:strRef>
          </c:tx>
          <c:spPr>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cat>
            <c:strRef>
              <c:f>Sheet1!$A$2:$A$5</c:f>
              <c:strCache>
                <c:ptCount val="3"/>
                <c:pt idx="0">
                  <c:v>Technical</c:v>
                </c:pt>
                <c:pt idx="1">
                  <c:v>General</c:v>
                </c:pt>
                <c:pt idx="2">
                  <c:v>Editorial</c:v>
                </c:pt>
              </c:strCache>
            </c:strRef>
          </c:cat>
          <c:val>
            <c:numRef>
              <c:f>Sheet1!$C$2:$C$5</c:f>
              <c:numCache>
                <c:formatCode>General</c:formatCode>
                <c:ptCount val="4"/>
                <c:pt idx="0">
                  <c:v>164</c:v>
                </c:pt>
                <c:pt idx="1">
                  <c:v>6</c:v>
                </c:pt>
                <c:pt idx="2">
                  <c:v>192</c:v>
                </c:pt>
              </c:numCache>
            </c:numRef>
          </c:val>
          <c:extLst>
            <c:ext xmlns:c16="http://schemas.microsoft.com/office/drawing/2014/chart" uri="{C3380CC4-5D6E-409C-BE32-E72D297353CC}">
              <c16:uniqueId val="{00000001-C0AC-44D6-888A-D8E39792457A}"/>
            </c:ext>
          </c:extLst>
        </c:ser>
        <c:dLbls>
          <c:showLegendKey val="0"/>
          <c:showVal val="0"/>
          <c:showCatName val="0"/>
          <c:showSerName val="0"/>
          <c:showPercent val="0"/>
          <c:showBubbleSize val="0"/>
        </c:dLbls>
        <c:gapWidth val="100"/>
        <c:overlap val="-24"/>
        <c:axId val="1133470200"/>
        <c:axId val="1133476432"/>
      </c:barChart>
      <c:catAx>
        <c:axId val="1133470200"/>
        <c:scaling>
          <c:orientation val="minMax"/>
        </c:scaling>
        <c:delete val="0"/>
        <c:axPos val="b"/>
        <c:numFmt formatCode="General" sourceLinked="1"/>
        <c:majorTickMark val="none"/>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133476432"/>
        <c:crosses val="autoZero"/>
        <c:auto val="1"/>
        <c:lblAlgn val="ctr"/>
        <c:lblOffset val="100"/>
        <c:noMultiLvlLbl val="0"/>
      </c:catAx>
      <c:valAx>
        <c:axId val="113347643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13347020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40">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lt1"/>
    </cs:fontRef>
  </cs:dataPoint>
  <cs:dataPoint3D>
    <cs:lnRef idx="0"/>
    <cs:fillRef idx="3">
      <cs:styleClr val="auto"/>
    </cs:fillRef>
    <cs:effectRef idx="3"/>
    <cs:fontRef idx="minor">
      <a:schemeClr val="lt1"/>
    </cs:fontRef>
  </cs:dataPoint3D>
  <cs:dataPointLine>
    <cs:lnRef idx="0">
      <cs:styleClr val="auto"/>
    </cs:lnRef>
    <cs:fillRef idx="3"/>
    <cs:effectRef idx="3"/>
    <cs:fontRef idx="minor">
      <a:schemeClr val="lt1"/>
    </cs:fontRef>
    <cs:spPr>
      <a:ln w="34925" cap="rnd">
        <a:solidFill>
          <a:schemeClr val="phClr"/>
        </a:solidFill>
        <a:round/>
      </a:ln>
    </cs:spPr>
  </cs:dataPointLine>
  <cs:dataPointMarker>
    <cs:lnRef idx="0">
      <cs:styleClr val="auto"/>
    </cs:lnRef>
    <cs:fillRef idx="3">
      <cs:styleClr val="auto"/>
    </cs:fillRef>
    <cs:effectRef idx="3"/>
    <cs:fontRef idx="minor">
      <a:schemeClr val="lt1"/>
    </cs:fontRef>
    <cs:spPr>
      <a:ln w="9525">
        <a:solidFill>
          <a:schemeClr val="phClr"/>
        </a:solidFill>
        <a:round/>
      </a:ln>
    </cs:spPr>
  </cs:dataPointMarker>
  <cs:dataPointMarkerLayout symbol="circle" size="6"/>
  <cs:dataPointWireframe>
    <cs:lnRef idx="0">
      <cs:styleClr val="auto"/>
    </cs:lnRef>
    <cs:fillRef idx="3"/>
    <cs:effectRef idx="3"/>
    <cs:fontRef idx="minor">
      <a:schemeClr val="lt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lt1"/>
    </cs:fontRef>
  </cs:wall>
</cs:chartStyle>
</file>

<file path=ppt/charts/style2.xml><?xml version="1.0" encoding="utf-8"?>
<cs:chartStyle xmlns:cs="http://schemas.microsoft.com/office/drawing/2012/chartStyle" xmlns:a="http://schemas.openxmlformats.org/drawingml/2006/main" id="340">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lt1"/>
    </cs:fontRef>
  </cs:dataPoint>
  <cs:dataPoint3D>
    <cs:lnRef idx="0"/>
    <cs:fillRef idx="3">
      <cs:styleClr val="auto"/>
    </cs:fillRef>
    <cs:effectRef idx="3"/>
    <cs:fontRef idx="minor">
      <a:schemeClr val="lt1"/>
    </cs:fontRef>
  </cs:dataPoint3D>
  <cs:dataPointLine>
    <cs:lnRef idx="0">
      <cs:styleClr val="auto"/>
    </cs:lnRef>
    <cs:fillRef idx="3"/>
    <cs:effectRef idx="3"/>
    <cs:fontRef idx="minor">
      <a:schemeClr val="lt1"/>
    </cs:fontRef>
    <cs:spPr>
      <a:ln w="34925" cap="rnd">
        <a:solidFill>
          <a:schemeClr val="phClr"/>
        </a:solidFill>
        <a:round/>
      </a:ln>
    </cs:spPr>
  </cs:dataPointLine>
  <cs:dataPointMarker>
    <cs:lnRef idx="0">
      <cs:styleClr val="auto"/>
    </cs:lnRef>
    <cs:fillRef idx="3">
      <cs:styleClr val="auto"/>
    </cs:fillRef>
    <cs:effectRef idx="3"/>
    <cs:fontRef idx="minor">
      <a:schemeClr val="lt1"/>
    </cs:fontRef>
    <cs:spPr>
      <a:ln w="9525">
        <a:solidFill>
          <a:schemeClr val="phClr"/>
        </a:solidFill>
        <a:round/>
      </a:ln>
    </cs:spPr>
  </cs:dataPointMarker>
  <cs:dataPointMarkerLayout symbol="circle" size="6"/>
  <cs:dataPointWireframe>
    <cs:lnRef idx="0">
      <cs:styleClr val="auto"/>
    </cs:lnRef>
    <cs:fillRef idx="3"/>
    <cs:effectRef idx="3"/>
    <cs:fontRef idx="minor">
      <a:schemeClr val="lt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lt1"/>
    </cs:fontRef>
  </cs:wall>
</cs:chartStyle>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7/6/2022</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44</a:t>
            </a:fld>
            <a:endParaRPr lang="en-US"/>
          </a:p>
        </p:txBody>
      </p:sp>
    </p:spTree>
    <p:extLst>
      <p:ext uri="{BB962C8B-B14F-4D97-AF65-F5344CB8AC3E}">
        <p14:creationId xmlns:p14="http://schemas.microsoft.com/office/powerpoint/2010/main" val="113522364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46</a:t>
            </a:fld>
            <a:endParaRPr lang="en-US"/>
          </a:p>
        </p:txBody>
      </p:sp>
    </p:spTree>
    <p:extLst>
      <p:ext uri="{BB962C8B-B14F-4D97-AF65-F5344CB8AC3E}">
        <p14:creationId xmlns:p14="http://schemas.microsoft.com/office/powerpoint/2010/main" val="1623943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51</a:t>
            </a:fld>
            <a:endParaRPr lang="en-US"/>
          </a:p>
        </p:txBody>
      </p:sp>
    </p:spTree>
    <p:extLst>
      <p:ext uri="{BB962C8B-B14F-4D97-AF65-F5344CB8AC3E}">
        <p14:creationId xmlns:p14="http://schemas.microsoft.com/office/powerpoint/2010/main" val="144731966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53</a:t>
            </a:fld>
            <a:endParaRPr lang="en-US"/>
          </a:p>
        </p:txBody>
      </p:sp>
    </p:spTree>
    <p:extLst>
      <p:ext uri="{BB962C8B-B14F-4D97-AF65-F5344CB8AC3E}">
        <p14:creationId xmlns:p14="http://schemas.microsoft.com/office/powerpoint/2010/main" val="799482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58</a:t>
            </a:fld>
            <a:endParaRPr lang="en-US"/>
          </a:p>
        </p:txBody>
      </p:sp>
    </p:spTree>
    <p:extLst>
      <p:ext uri="{BB962C8B-B14F-4D97-AF65-F5344CB8AC3E}">
        <p14:creationId xmlns:p14="http://schemas.microsoft.com/office/powerpoint/2010/main" val="246322010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61</a:t>
            </a:fld>
            <a:endParaRPr lang="en-US"/>
          </a:p>
        </p:txBody>
      </p:sp>
    </p:spTree>
    <p:extLst>
      <p:ext uri="{BB962C8B-B14F-4D97-AF65-F5344CB8AC3E}">
        <p14:creationId xmlns:p14="http://schemas.microsoft.com/office/powerpoint/2010/main" val="205965547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72</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73</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74</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13072805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19</a:t>
            </a:fld>
            <a:endParaRPr lang="en-US"/>
          </a:p>
        </p:txBody>
      </p:sp>
    </p:spTree>
    <p:extLst>
      <p:ext uri="{BB962C8B-B14F-4D97-AF65-F5344CB8AC3E}">
        <p14:creationId xmlns:p14="http://schemas.microsoft.com/office/powerpoint/2010/main" val="18488836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a:t>Page </a:t>
            </a:r>
            <a:fld id="{F4F34E98-D62A-4186-8764-CE3AA6FA445F}" type="slidenum">
              <a:rPr lang="en-US" smtClean="0"/>
              <a:pPr>
                <a:defRPr/>
              </a:pPr>
              <a:t>22</a:t>
            </a:fld>
            <a:endParaRPr lang="en-US"/>
          </a:p>
        </p:txBody>
      </p:sp>
    </p:spTree>
    <p:extLst>
      <p:ext uri="{BB962C8B-B14F-4D97-AF65-F5344CB8AC3E}">
        <p14:creationId xmlns:p14="http://schemas.microsoft.com/office/powerpoint/2010/main" val="23898400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24</a:t>
            </a:fld>
            <a:endParaRPr lang="en-US"/>
          </a:p>
        </p:txBody>
      </p:sp>
    </p:spTree>
    <p:extLst>
      <p:ext uri="{BB962C8B-B14F-4D97-AF65-F5344CB8AC3E}">
        <p14:creationId xmlns:p14="http://schemas.microsoft.com/office/powerpoint/2010/main" val="30632312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26</a:t>
            </a:fld>
            <a:endParaRPr lang="en-US"/>
          </a:p>
        </p:txBody>
      </p:sp>
    </p:spTree>
    <p:extLst>
      <p:ext uri="{BB962C8B-B14F-4D97-AF65-F5344CB8AC3E}">
        <p14:creationId xmlns:p14="http://schemas.microsoft.com/office/powerpoint/2010/main" val="26274591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32</a:t>
            </a:fld>
            <a:endParaRPr lang="en-US"/>
          </a:p>
        </p:txBody>
      </p:sp>
    </p:spTree>
    <p:extLst>
      <p:ext uri="{BB962C8B-B14F-4D97-AF65-F5344CB8AC3E}">
        <p14:creationId xmlns:p14="http://schemas.microsoft.com/office/powerpoint/2010/main" val="38240501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June 2022</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June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June 2022</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June 2022</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June 2022</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June 2022</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June 2022</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June 2022</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June 2022</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June 2022</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802.11-22/607r9</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6.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8" Type="http://schemas.openxmlformats.org/officeDocument/2006/relationships/hyperlink" Target="http://www.ieee802.org/devdocs.shtml" TargetMode="External"/><Relationship Id="rId3" Type="http://schemas.openxmlformats.org/officeDocument/2006/relationships/hyperlink" Target="https://mentor.ieee.org/802-ec/dcn/17/ec-17-0120-29-0PNP-ieee-802-lmsc-chairs-guidelines.pdf" TargetMode="External"/><Relationship Id="rId7" Type="http://schemas.openxmlformats.org/officeDocument/2006/relationships/hyperlink" Target="http://www.ieee802.org/11/Rules/rules.shtml"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s://mentor.ieee.org/802-ec/dcn/17/ec-17-0093-05-0PNP-ieee-802-participation-slide-ppt.ppt" TargetMode="External"/><Relationship Id="rId5" Type="http://schemas.openxmlformats.org/officeDocument/2006/relationships/hyperlink" Target="http://grouper.ieee.org/groups/802/PNP/approved/IEEE_802_LMSC_OM_approved_120725.pdf" TargetMode="External"/><Relationship Id="rId4" Type="http://schemas.openxmlformats.org/officeDocument/2006/relationships/hyperlink" Target="http://www.ieee802.org/PNP/approved/IEEE_802_WG_PandP_v19.pdf"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 TargetMode="External"/><Relationship Id="rId2" Type="http://schemas.openxmlformats.org/officeDocument/2006/relationships/hyperlink" Target="https://touchpoint.eventsair.com/2022-may-ieee-802-wireless-interim-session" TargetMode="External"/><Relationship Id="rId1" Type="http://schemas.openxmlformats.org/officeDocument/2006/relationships/slideLayout" Target="../slideLayouts/slideLayout2.xml"/><Relationship Id="rId4" Type="http://schemas.openxmlformats.org/officeDocument/2006/relationships/hyperlink" Target="https://imat.ieee.org/sp7200043/attendance-log?p=3888500005&amp;t=47200043"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grouper.ieee.org/groups/802/11/" TargetMode="External"/><Relationship Id="rId2" Type="http://schemas.openxmlformats.org/officeDocument/2006/relationships/hyperlink" Target="https://mentor.ieee.org/802.11/documents" TargetMode="Externa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34032" y="695733"/>
            <a:ext cx="11201002"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Next Generation Positioning </a:t>
            </a:r>
            <a:br>
              <a:rPr lang="en-US" altLang="en-US" dirty="0"/>
            </a:br>
            <a:r>
              <a:rPr lang="en-US" altLang="en-US" dirty="0"/>
              <a:t>Agenda for the May Electronic Meeting and </a:t>
            </a:r>
            <a:br>
              <a:rPr lang="en-US" altLang="en-US" dirty="0"/>
            </a:br>
            <a:r>
              <a:rPr lang="en-US" altLang="en-US" dirty="0"/>
              <a:t>the Following Telecons Agenda</a:t>
            </a:r>
            <a:endParaRPr lang="en-GB" dirty="0"/>
          </a:p>
        </p:txBody>
      </p:sp>
      <p:sp>
        <p:nvSpPr>
          <p:cNvPr id="3074" name="Rectangle 2"/>
          <p:cNvSpPr>
            <a:spLocks noGrp="1" noChangeArrowheads="1"/>
          </p:cNvSpPr>
          <p:nvPr>
            <p:ph type="subTitle" idx="1"/>
          </p:nvPr>
        </p:nvSpPr>
        <p:spPr>
          <a:xfrm>
            <a:off x="1526118" y="2313254"/>
            <a:ext cx="8534400" cy="381001"/>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2022-06-29</a:t>
            </a:r>
          </a:p>
        </p:txBody>
      </p:sp>
      <p:sp>
        <p:nvSpPr>
          <p:cNvPr id="6" name="Date Placeholder 3"/>
          <p:cNvSpPr>
            <a:spLocks noGrp="1"/>
          </p:cNvSpPr>
          <p:nvPr>
            <p:ph type="dt" idx="10"/>
          </p:nvPr>
        </p:nvSpPr>
        <p:spPr/>
        <p:txBody>
          <a:bodyPr/>
          <a:lstStyle/>
          <a:p>
            <a:r>
              <a:rPr lang="en-US"/>
              <a:t>June 2022</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961652924"/>
              </p:ext>
            </p:extLst>
          </p:nvPr>
        </p:nvGraphicFramePr>
        <p:xfrm>
          <a:off x="929217" y="3268935"/>
          <a:ext cx="10542588" cy="2470150"/>
        </p:xfrm>
        <a:graphic>
          <a:graphicData uri="http://schemas.openxmlformats.org/presentationml/2006/ole">
            <mc:AlternateContent xmlns:mc="http://schemas.openxmlformats.org/markup-compatibility/2006">
              <mc:Choice xmlns:v="urn:schemas-microsoft-com:vml" Requires="v">
                <p:oleObj spid="_x0000_s1030" name="Document" r:id="rId4" imgW="10822609" imgH="2534496" progId="Word.Document.8">
                  <p:embed/>
                </p:oleObj>
              </mc:Choice>
              <mc:Fallback>
                <p:oleObj name="Document" r:id="rId4" imgW="10822609" imgH="2534496" progId="Word.Document.8">
                  <p:embed/>
                  <p:pic>
                    <p:nvPicPr>
                      <p:cNvPr id="3075" name="Object 3"/>
                      <p:cNvPicPr>
                        <a:picLocks noChangeAspect="1" noChangeArrowheads="1"/>
                      </p:cNvPicPr>
                      <p:nvPr/>
                    </p:nvPicPr>
                    <p:blipFill>
                      <a:blip r:embed="rId5"/>
                      <a:srcRect/>
                      <a:stretch>
                        <a:fillRect/>
                      </a:stretch>
                    </p:blipFill>
                    <p:spPr bwMode="auto">
                      <a:xfrm>
                        <a:off x="929217" y="3268935"/>
                        <a:ext cx="10542588" cy="2470150"/>
                      </a:xfrm>
                      <a:prstGeom prst="rect">
                        <a:avLst/>
                      </a:prstGeom>
                      <a:noFill/>
                    </p:spPr>
                  </p:pic>
                </p:oleObj>
              </mc:Fallback>
            </mc:AlternateContent>
          </a:graphicData>
        </a:graphic>
      </p:graphicFrame>
      <p:sp>
        <p:nvSpPr>
          <p:cNvPr id="3076" name="Rectangle 4"/>
          <p:cNvSpPr>
            <a:spLocks noChangeArrowheads="1"/>
          </p:cNvSpPr>
          <p:nvPr/>
        </p:nvSpPr>
        <p:spPr bwMode="auto">
          <a:xfrm>
            <a:off x="929217" y="2780928"/>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r>
              <a:rPr lang="en-GB" sz="2000" dirty="0">
                <a:solidFill>
                  <a:srgbClr val="000000"/>
                </a:solidFill>
              </a:rPr>
              <a:t>:</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2022</a:t>
            </a:r>
            <a:endParaRPr lang="en-GB" dirty="0"/>
          </a:p>
        </p:txBody>
      </p:sp>
      <p:sp>
        <p:nvSpPr>
          <p:cNvPr id="7" name="Text Box 7">
            <a:extLst>
              <a:ext uri="{FF2B5EF4-FFF2-40B4-BE49-F238E27FC236}">
                <a16:creationId xmlns:a16="http://schemas.microsoft.com/office/drawing/2014/main" id="{6EE376DF-B823-47B7-9BF4-6E97CA5FB19A}"/>
              </a:ext>
            </a:extLst>
          </p:cNvPr>
          <p:cNvSpPr txBox="1">
            <a:spLocks noChangeArrowheads="1"/>
          </p:cNvSpPr>
          <p:nvPr/>
        </p:nvSpPr>
        <p:spPr bwMode="auto">
          <a:xfrm>
            <a:off x="10704512" y="6084121"/>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6493800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marL="914400" lvl="2" indent="0">
              <a:lnSpc>
                <a:spcPct val="90000"/>
              </a:lnSpc>
              <a:buSzPct val="150000"/>
            </a:pP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2022</a:t>
            </a:r>
            <a:endParaRPr lang="en-GB" dirty="0"/>
          </a:p>
        </p:txBody>
      </p:sp>
      <p:sp>
        <p:nvSpPr>
          <p:cNvPr id="7" name="Text Box 7">
            <a:extLst>
              <a:ext uri="{FF2B5EF4-FFF2-40B4-BE49-F238E27FC236}">
                <a16:creationId xmlns:a16="http://schemas.microsoft.com/office/drawing/2014/main" id="{2BD2B973-A9A5-4E5A-BD4B-E53956EE2E16}"/>
              </a:ext>
            </a:extLst>
          </p:cNvPr>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716215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9381D-498F-4C09-A385-5E7B21EFC3D5}"/>
              </a:ext>
            </a:extLst>
          </p:cNvPr>
          <p:cNvSpPr>
            <a:spLocks noGrp="1"/>
          </p:cNvSpPr>
          <p:nvPr>
            <p:ph type="title"/>
          </p:nvPr>
        </p:nvSpPr>
        <p:spPr/>
        <p:txBody>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FCC9B7F8-4564-4C97-B98D-59A952A879D7}"/>
              </a:ext>
            </a:extLst>
          </p:cNvPr>
          <p:cNvSpPr>
            <a:spLocks noGrp="1"/>
          </p:cNvSpPr>
          <p:nvPr>
            <p:ph idx="1"/>
          </p:nvPr>
        </p:nvSpPr>
        <p:spPr/>
        <p:txBody>
          <a:bodyPr/>
          <a:lstStyle/>
          <a:p>
            <a:pPr>
              <a:spcBef>
                <a:spcPts val="0"/>
              </a:spcBef>
              <a:spcAft>
                <a:spcPts val="0"/>
              </a:spcAft>
              <a:buClrTx/>
              <a:buSzPct val="120000"/>
              <a:buFont typeface="Arial" panose="020B0604020202020204" pitchFamily="34" charset="0"/>
              <a:buChar char="•"/>
            </a:pPr>
            <a:r>
              <a:rPr lang="en-US" altLang="en-US" sz="2133" dirty="0">
                <a:latin typeface="Montserrat" panose="00000500000000000000" pitchFamily="2" charset="0"/>
                <a:cs typeface="Calibri" pitchFamily="34" charset="0"/>
              </a:rPr>
              <a:t>At the beginning of each standards development meeting the chair or a designee is to:</a:t>
            </a:r>
          </a:p>
          <a:p>
            <a:pPr marL="714375" lvl="2" indent="-342900">
              <a:buSzPct val="150000"/>
              <a:buFont typeface="Arial" panose="020B0604020202020204" pitchFamily="34" charset="0"/>
              <a:buChar char="•"/>
            </a:pPr>
            <a:r>
              <a:rPr lang="en-US" altLang="en-US" sz="1867" dirty="0"/>
              <a:t>Show the following slides (or provide them beforehand)</a:t>
            </a:r>
          </a:p>
          <a:p>
            <a:pPr marL="714375" lvl="2" indent="-342900">
              <a:buSzPct val="150000"/>
              <a:buFont typeface="Arial" panose="020B0604020202020204" pitchFamily="34" charset="0"/>
              <a:buChar char="•"/>
            </a:pPr>
            <a:r>
              <a:rPr lang="en-US" altLang="en-US" sz="1867" dirty="0"/>
              <a:t>Advise the standards development group participants that: </a:t>
            </a:r>
          </a:p>
          <a:p>
            <a:pPr marL="714375" lvl="2" indent="-342900">
              <a:buSzPct val="150000"/>
              <a:buFont typeface="Arial" panose="020B0604020202020204" pitchFamily="34" charset="0"/>
              <a:buChar char="•"/>
            </a:pPr>
            <a:r>
              <a:rPr lang="en-US" altLang="en-US" sz="1867" dirty="0"/>
              <a:t>IEEE SA’s copyright policy is described in Clause 7 of the IEEE SA Standards Board Bylaws and Clause 6.1 of the IEEE SA Standards Board Operations Manual;</a:t>
            </a:r>
          </a:p>
          <a:p>
            <a:pPr marL="714375" lvl="2" indent="-342900">
              <a:buSzPct val="150000"/>
              <a:buFont typeface="Arial" panose="020B0604020202020204" pitchFamily="34" charset="0"/>
              <a:buChar char="•"/>
            </a:pPr>
            <a:r>
              <a:rPr lang="en-US" altLang="en-US" sz="1867" dirty="0"/>
              <a:t>Any material submitted during standards development, whether verbal, recorded, or in written form, is a Contribution and shall comply with the IEEE SA Copyright Policy; </a:t>
            </a:r>
          </a:p>
          <a:p>
            <a:pPr marL="714375" lvl="2" indent="-342900">
              <a:buSzPct val="150000"/>
              <a:buFont typeface="Arial" panose="020B0604020202020204" pitchFamily="34" charset="0"/>
              <a:buChar char="•"/>
            </a:pPr>
            <a:r>
              <a:rPr lang="en-US" altLang="en-US" sz="1867" dirty="0"/>
              <a:t>Instruct the Secretary to record in the minutes of the relevant meeting: </a:t>
            </a:r>
          </a:p>
          <a:p>
            <a:pPr marL="714375" lvl="2" indent="-342900">
              <a:buSzPct val="150000"/>
              <a:buFont typeface="Arial" panose="020B0604020202020204" pitchFamily="34" charset="0"/>
              <a:buChar char="•"/>
            </a:pPr>
            <a:r>
              <a:rPr lang="en-US" altLang="en-US" sz="1867" dirty="0"/>
              <a:t>That the foregoing information was provided and that the copyright slides were shown (or provided beforehand). </a:t>
            </a:r>
          </a:p>
          <a:p>
            <a:endParaRPr lang="en-US" dirty="0"/>
          </a:p>
        </p:txBody>
      </p:sp>
      <p:sp>
        <p:nvSpPr>
          <p:cNvPr id="4" name="Slide Number Placeholder 3">
            <a:extLst>
              <a:ext uri="{FF2B5EF4-FFF2-40B4-BE49-F238E27FC236}">
                <a16:creationId xmlns:a16="http://schemas.microsoft.com/office/drawing/2014/main" id="{C4C408C7-984E-4847-B383-5EA6A6453288}"/>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6A5591B6-54E4-4223-8222-2A70F3CAF68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A7920B7-5FE0-48DA-BAD8-840E92CF33D9}"/>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5556630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C00A3-DB52-46F6-8BA3-8C6D8FF5DEBE}"/>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0CC06F6C-0FB2-4558-ABFA-963A2CE51776}"/>
              </a:ext>
            </a:extLst>
          </p:cNvPr>
          <p:cNvSpPr>
            <a:spLocks noGrp="1"/>
          </p:cNvSpPr>
          <p:nvPr>
            <p:ph idx="1"/>
          </p:nvPr>
        </p:nvSpPr>
        <p:spPr/>
        <p:txBody>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a:p>
            <a:endParaRPr lang="en-US" dirty="0"/>
          </a:p>
        </p:txBody>
      </p:sp>
      <p:sp>
        <p:nvSpPr>
          <p:cNvPr id="4" name="Slide Number Placeholder 3">
            <a:extLst>
              <a:ext uri="{FF2B5EF4-FFF2-40B4-BE49-F238E27FC236}">
                <a16:creationId xmlns:a16="http://schemas.microsoft.com/office/drawing/2014/main" id="{A2CB711C-7186-4CEE-93A2-5B6066F641EB}"/>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902AB1CD-967A-4C97-BD34-D9BC1AF6A29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DC4397C-3B7B-4F45-BF1C-6EA5A0FA6867}"/>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29739136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867B5-056F-4B22-A63A-98560D29CB8B}"/>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7671ACA1-CCAE-47EC-BBF1-CCE10AC9F0D1}"/>
              </a:ext>
            </a:extLst>
          </p:cNvPr>
          <p:cNvSpPr>
            <a:spLocks noGrp="1"/>
          </p:cNvSpPr>
          <p:nvPr>
            <p:ph idx="1"/>
          </p:nvPr>
        </p:nvSpPr>
        <p:spPr>
          <a:xfrm>
            <a:off x="914401" y="1700809"/>
            <a:ext cx="10361084" cy="4393606"/>
          </a:xfrm>
        </p:spPr>
        <p:txBody>
          <a:bodyPr/>
          <a:lstStyle/>
          <a:p>
            <a:pPr marL="400050">
              <a:buSzPct val="150000"/>
              <a:buFont typeface="Arial" panose="020B0604020202020204" pitchFamily="34" charset="0"/>
              <a:buChar char="•"/>
            </a:pPr>
            <a:r>
              <a:rPr lang="en-US" sz="1800" dirty="0"/>
              <a:t>The IEEE SA Copyright Policy is described in the IEEE SA Standards Board Bylaws and IEEE SA Standards Board Operations Manual”</a:t>
            </a:r>
          </a:p>
          <a:p>
            <a:pPr marL="800100" lvl="1">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sz="1600" dirty="0">
                <a:hlinkClick r:id="rId2"/>
              </a:rPr>
              <a:t>https://standards.ieee.org/about/policies/bylaws/sect6-7.html#7</a:t>
            </a:r>
            <a:br>
              <a:rPr lang="en-US" sz="1600" dirty="0"/>
            </a:br>
            <a:r>
              <a:rPr lang="en-US" sz="1800" dirty="0"/>
              <a:t>	Clause 6.1 of the IEEE SA Standards Board Operations Manual</a:t>
            </a:r>
            <a:br>
              <a:rPr lang="en-US" sz="1800" dirty="0"/>
            </a:br>
            <a:r>
              <a:rPr lang="en-US" sz="1800" dirty="0"/>
              <a:t>	</a:t>
            </a:r>
            <a:r>
              <a:rPr lang="en-US" sz="1600" dirty="0">
                <a:hlinkClick r:id="rId3"/>
              </a:rPr>
              <a:t>https://standards.ieee.org/about/policies/opman/sect6.html</a:t>
            </a:r>
            <a:endParaRPr lang="en-US" sz="1600" dirty="0"/>
          </a:p>
          <a:p>
            <a:pPr marL="400050">
              <a:buSzPct val="150000"/>
              <a:buFont typeface="Arial" panose="020B0604020202020204" pitchFamily="34" charset="0"/>
              <a:buChar char="•"/>
            </a:pPr>
            <a:r>
              <a:rPr lang="en-US" sz="1800" dirty="0"/>
              <a:t>IEEE SA Copyright Permission</a:t>
            </a:r>
          </a:p>
          <a:p>
            <a:pPr marL="800100" lvl="1">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400050">
              <a:buSzPct val="150000"/>
              <a:buFont typeface="Arial" panose="020B0604020202020204" pitchFamily="34" charset="0"/>
              <a:buChar char="•"/>
            </a:pPr>
            <a:r>
              <a:rPr lang="en-US" sz="1800" dirty="0"/>
              <a:t>IEEE SA Copyright FAQs</a:t>
            </a:r>
          </a:p>
          <a:p>
            <a:pPr marL="800100" lvl="1">
              <a:buSzPct val="150000"/>
              <a:buFont typeface="Arial" panose="020B0604020202020204" pitchFamily="34" charset="0"/>
              <a:buChar char="•"/>
            </a:pPr>
            <a:r>
              <a:rPr lang="en-US" sz="1600" dirty="0">
                <a:hlinkClick r:id="rId5"/>
              </a:rPr>
              <a:t>http://standards.ieee.org/faqs/copyrights.html/</a:t>
            </a:r>
            <a:endParaRPr lang="en-US" sz="1600" dirty="0"/>
          </a:p>
          <a:p>
            <a:pPr marL="400050">
              <a:buSzPct val="150000"/>
              <a:buFont typeface="Arial" panose="020B0604020202020204" pitchFamily="34" charset="0"/>
              <a:buChar char="•"/>
            </a:pPr>
            <a:r>
              <a:rPr lang="en-US" sz="1800" dirty="0"/>
              <a:t>IEEE SA Best Practices for IEEE Standards Development </a:t>
            </a:r>
          </a:p>
          <a:p>
            <a:pPr marL="800100" lvl="1">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400050">
              <a:buSzPct val="150000"/>
              <a:buFont typeface="Arial" panose="020B0604020202020204" pitchFamily="34" charset="0"/>
              <a:buChar char="•"/>
            </a:pPr>
            <a:r>
              <a:rPr lang="en-US" sz="1800" dirty="0"/>
              <a:t>Distribution of Draft Standards (see 6.1.3 of the SASB Operations Manual)</a:t>
            </a:r>
          </a:p>
          <a:p>
            <a:pPr marL="800100" lvl="1">
              <a:buSzPct val="150000"/>
              <a:buFont typeface="Arial" panose="020B0604020202020204" pitchFamily="34" charset="0"/>
              <a:buChar char="•"/>
            </a:pPr>
            <a:r>
              <a:rPr lang="en-US" sz="1600" dirty="0">
                <a:hlinkClick r:id="rId3"/>
              </a:rPr>
              <a:t>https://standards.ieee.org/about/policies/opman/sect6.html</a:t>
            </a:r>
            <a:endParaRPr lang="en-US" sz="1600" dirty="0"/>
          </a:p>
          <a:p>
            <a:pPr marL="1200150" lvl="2" indent="-285750">
              <a:buSzPct val="150000"/>
              <a:buFont typeface="Arial" panose="020B0604020202020204" pitchFamily="34" charset="0"/>
              <a:buChar char="•"/>
            </a:pPr>
            <a:endParaRPr lang="en-US" altLang="en-US" sz="1600" dirty="0"/>
          </a:p>
          <a:p>
            <a:endParaRPr lang="en-US" dirty="0"/>
          </a:p>
        </p:txBody>
      </p:sp>
      <p:sp>
        <p:nvSpPr>
          <p:cNvPr id="4" name="Slide Number Placeholder 3">
            <a:extLst>
              <a:ext uri="{FF2B5EF4-FFF2-40B4-BE49-F238E27FC236}">
                <a16:creationId xmlns:a16="http://schemas.microsoft.com/office/drawing/2014/main" id="{0244AEF8-B7C8-4DB3-9F05-59E54AA53D93}"/>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02D09226-2F44-4C45-81F3-123E0BBC55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3F1F8B9-0E84-4058-9F56-76BABF9321DE}"/>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26378857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D5DEE-C8DA-4C6B-8BED-5EA3EF765966}"/>
              </a:ext>
            </a:extLst>
          </p:cNvPr>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a:extLst>
              <a:ext uri="{FF2B5EF4-FFF2-40B4-BE49-F238E27FC236}">
                <a16:creationId xmlns:a16="http://schemas.microsoft.com/office/drawing/2014/main" id="{7C9C6ED2-3037-4E43-8F84-9580D81E57F4}"/>
              </a:ext>
            </a:extLst>
          </p:cNvPr>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a:p>
            <a:endParaRPr lang="en-US" dirty="0"/>
          </a:p>
        </p:txBody>
      </p:sp>
      <p:sp>
        <p:nvSpPr>
          <p:cNvPr id="4" name="Slide Number Placeholder 3">
            <a:extLst>
              <a:ext uri="{FF2B5EF4-FFF2-40B4-BE49-F238E27FC236}">
                <a16:creationId xmlns:a16="http://schemas.microsoft.com/office/drawing/2014/main" id="{EE6641B8-FC1C-4C01-BDA8-2FDEE38EE1EC}"/>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F8DECA6E-672A-4DCF-8287-9FDE96C3C22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7C40B0B-DEA2-4E68-BDD5-D6DC977CCFFE}"/>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4072873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40E08-CCA3-4D3E-AEAE-A7FACF56B421}"/>
              </a:ext>
            </a:extLst>
          </p:cNvPr>
          <p:cNvSpPr>
            <a:spLocks noGrp="1"/>
          </p:cNvSpPr>
          <p:nvPr>
            <p:ph type="title"/>
          </p:nvPr>
        </p:nvSpPr>
        <p:spPr>
          <a:xfrm>
            <a:off x="914401" y="685801"/>
            <a:ext cx="10361084" cy="798983"/>
          </a:xfrm>
        </p:spPr>
        <p:txBody>
          <a:bodyPr/>
          <a:lstStyle/>
          <a:p>
            <a:r>
              <a:rPr lang="en-US" sz="2800" dirty="0"/>
              <a:t>Participants in the IEEE-SA “individual process” shall</a:t>
            </a:r>
            <a:br>
              <a:rPr lang="en-US" sz="2800" dirty="0"/>
            </a:br>
            <a:r>
              <a:rPr lang="en-US" sz="2800" dirty="0"/>
              <a:t>act independently of others, including employers</a:t>
            </a:r>
          </a:p>
        </p:txBody>
      </p:sp>
      <p:sp>
        <p:nvSpPr>
          <p:cNvPr id="3" name="Content Placeholder 2">
            <a:extLst>
              <a:ext uri="{FF2B5EF4-FFF2-40B4-BE49-F238E27FC236}">
                <a16:creationId xmlns:a16="http://schemas.microsoft.com/office/drawing/2014/main" id="{F526F47A-3B9D-4696-A759-6B3DFB860B77}"/>
              </a:ext>
            </a:extLst>
          </p:cNvPr>
          <p:cNvSpPr>
            <a:spLocks noGrp="1"/>
          </p:cNvSpPr>
          <p:nvPr>
            <p:ph idx="1"/>
          </p:nvPr>
        </p:nvSpPr>
        <p:spPr>
          <a:xfrm>
            <a:off x="914401" y="1700809"/>
            <a:ext cx="10361084" cy="4393606"/>
          </a:xfrm>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a:p>
            <a:endParaRPr lang="en-US" dirty="0"/>
          </a:p>
        </p:txBody>
      </p:sp>
      <p:sp>
        <p:nvSpPr>
          <p:cNvPr id="4" name="Slide Number Placeholder 3">
            <a:extLst>
              <a:ext uri="{FF2B5EF4-FFF2-40B4-BE49-F238E27FC236}">
                <a16:creationId xmlns:a16="http://schemas.microsoft.com/office/drawing/2014/main" id="{59D86CC0-33BF-4C00-A7A4-C5103662E342}"/>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96261505-27DD-41D0-8E2B-B9D15FA0F58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FE19497-391C-4125-BC18-B393DE4B555B}"/>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33916880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A7BD1-9BED-4378-8F03-6216A076641D}"/>
              </a:ext>
            </a:extLst>
          </p:cNvPr>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a:extLst>
              <a:ext uri="{FF2B5EF4-FFF2-40B4-BE49-F238E27FC236}">
                <a16:creationId xmlns:a16="http://schemas.microsoft.com/office/drawing/2014/main" id="{895D588B-82FF-4BB6-9D77-8D907E5547A7}"/>
              </a:ext>
            </a:extLst>
          </p:cNvPr>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a:p>
            <a:endParaRPr lang="en-US" dirty="0"/>
          </a:p>
        </p:txBody>
      </p:sp>
      <p:sp>
        <p:nvSpPr>
          <p:cNvPr id="4" name="Slide Number Placeholder 3">
            <a:extLst>
              <a:ext uri="{FF2B5EF4-FFF2-40B4-BE49-F238E27FC236}">
                <a16:creationId xmlns:a16="http://schemas.microsoft.com/office/drawing/2014/main" id="{2D1327A7-BCDD-471B-880B-68C5DC7672EC}"/>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28F3C2B7-DAF1-4549-9719-366CD8CE2C6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9DF7CC4-8212-49D5-BF5F-10757093C41C}"/>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19589008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7D9D7-C959-48E2-8347-87FB53507919}"/>
              </a:ext>
            </a:extLst>
          </p:cNvPr>
          <p:cNvSpPr>
            <a:spLocks noGrp="1"/>
          </p:cNvSpPr>
          <p:nvPr>
            <p:ph type="title"/>
          </p:nvPr>
        </p:nvSpPr>
        <p:spPr/>
        <p:txBody>
          <a:bodyPr/>
          <a:lstStyle/>
          <a:p>
            <a:r>
              <a:rPr lang="en-US" dirty="0"/>
              <a:t>IEEE SA Policy Documents</a:t>
            </a:r>
          </a:p>
        </p:txBody>
      </p:sp>
      <p:sp>
        <p:nvSpPr>
          <p:cNvPr id="3" name="Content Placeholder 2">
            <a:extLst>
              <a:ext uri="{FF2B5EF4-FFF2-40B4-BE49-F238E27FC236}">
                <a16:creationId xmlns:a16="http://schemas.microsoft.com/office/drawing/2014/main" id="{E82EEE88-48DE-4859-8699-DF7E4EC8F6ED}"/>
              </a:ext>
            </a:extLst>
          </p:cNvPr>
          <p:cNvSpPr>
            <a:spLocks noGrp="1"/>
          </p:cNvSpPr>
          <p:nvPr>
            <p:ph idx="1"/>
          </p:nvPr>
        </p:nvSpPr>
        <p:spPr>
          <a:xfrm>
            <a:off x="914401" y="1751013"/>
            <a:ext cx="10361084" cy="4343401"/>
          </a:xfrm>
        </p:spPr>
        <p:txBody>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pPr>
              <a:buNone/>
            </a:pPr>
            <a:endParaRPr lang="en-GB" sz="1200" dirty="0"/>
          </a:p>
          <a:p>
            <a:endParaRPr lang="en-US" dirty="0"/>
          </a:p>
        </p:txBody>
      </p:sp>
      <p:sp>
        <p:nvSpPr>
          <p:cNvPr id="4" name="Slide Number Placeholder 3">
            <a:extLst>
              <a:ext uri="{FF2B5EF4-FFF2-40B4-BE49-F238E27FC236}">
                <a16:creationId xmlns:a16="http://schemas.microsoft.com/office/drawing/2014/main" id="{860BF99C-1593-4E31-B040-51A5B30284AC}"/>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BBAD4E8E-71BA-45BE-9C0D-60E8520D27E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3E165B6-163C-4F2F-A330-74EE3956B570}"/>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219355251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a:xfrm>
            <a:off x="914400" y="1830391"/>
            <a:ext cx="10798223" cy="4264024"/>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3"/>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4"/>
              </a:rPr>
              <a:t>http://standards.ieee.org/develop/policies/bylaws/sb_bylaws.pdf</a:t>
            </a:r>
            <a:r>
              <a:rPr lang="en-US" sz="2400" dirty="0"/>
              <a:t> (PDF version)</a:t>
            </a:r>
            <a:r>
              <a:rPr lang="en-US" sz="1800" dirty="0"/>
              <a:t> </a:t>
            </a:r>
          </a:p>
          <a:p>
            <a:pPr lvl="0" defTabSz="914400" eaLnBrk="0" hangingPunct="0">
              <a:spcBef>
                <a:spcPct val="20000"/>
              </a:spcBef>
              <a:buClrTx/>
              <a:buSzTx/>
              <a:defRPr/>
            </a:pP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5"/>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6"/>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3600" dirty="0">
                <a:cs typeface="Times New Roman" panose="02020603050405020304" pitchFamily="18" charset="0"/>
              </a:rPr>
              <a:t>May Electronic Meeting Agenda </a:t>
            </a:r>
          </a:p>
          <a:p>
            <a:pPr algn="ctr">
              <a:lnSpc>
                <a:spcPct val="90000"/>
              </a:lnSpc>
              <a:buFontTx/>
              <a:buNone/>
            </a:pPr>
            <a:r>
              <a:rPr lang="en-US" altLang="en-US" sz="3600" dirty="0">
                <a:cs typeface="Times New Roman" panose="02020603050405020304" pitchFamily="18" charset="0"/>
              </a:rPr>
              <a:t>And telecons meetings running between May  and July 2022 electronic meetings</a:t>
            </a:r>
            <a:endParaRPr lang="en-US" altLang="en-US" sz="2000" dirty="0">
              <a:cs typeface="Times New Roman" panose="02020603050405020304" pitchFamily="18" charset="0"/>
            </a:endParaRPr>
          </a:p>
          <a:p>
            <a:pPr marL="1524000">
              <a:lnSpc>
                <a:spcPct val="90000"/>
              </a:lnSpc>
              <a:buFontTx/>
              <a:buNone/>
            </a:pPr>
            <a:r>
              <a:rPr lang="en-US" altLang="en-US" sz="2000" dirty="0">
                <a:cs typeface="Times New Roman" panose="02020603050405020304" pitchFamily="18" charset="0"/>
              </a:rPr>
              <a:t>Chair: </a:t>
            </a:r>
            <a:r>
              <a:rPr lang="en-US" altLang="en-US" sz="2000" b="0" dirty="0">
                <a:cs typeface="Times New Roman" panose="02020603050405020304" pitchFamily="18" charset="0"/>
              </a:rPr>
              <a:t>Jonathan Segev </a:t>
            </a:r>
            <a:r>
              <a:rPr lang="en-US" altLang="en-US" sz="1600" b="0" dirty="0">
                <a:cs typeface="Times New Roman" panose="02020603050405020304" pitchFamily="18" charset="0"/>
              </a:rPr>
              <a:t>(Intel Corporation)</a:t>
            </a:r>
          </a:p>
          <a:p>
            <a:pPr marL="1524000">
              <a:lnSpc>
                <a:spcPct val="90000"/>
              </a:lnSpc>
            </a:pPr>
            <a:r>
              <a:rPr lang="en-US" altLang="en-US" sz="2000" dirty="0">
                <a:cs typeface="Times New Roman" panose="02020603050405020304" pitchFamily="18" charset="0"/>
              </a:rPr>
              <a:t>Vice Chair: </a:t>
            </a:r>
            <a:r>
              <a:rPr lang="en-US" altLang="en-US" sz="2000" b="0" dirty="0">
                <a:cs typeface="Times New Roman" panose="02020603050405020304" pitchFamily="18" charset="0"/>
              </a:rPr>
              <a:t>Assaf Kasher </a:t>
            </a:r>
            <a:r>
              <a:rPr lang="en-US" altLang="en-US" sz="1600" b="0" dirty="0">
                <a:cs typeface="Times New Roman" panose="02020603050405020304" pitchFamily="18" charset="0"/>
              </a:rPr>
              <a:t>(Qualcomm)</a:t>
            </a:r>
          </a:p>
          <a:p>
            <a:pPr marL="1524000">
              <a:lnSpc>
                <a:spcPct val="90000"/>
              </a:lnSpc>
              <a:buFontTx/>
              <a:buNone/>
            </a:pPr>
            <a:r>
              <a:rPr lang="en-US" altLang="en-US" sz="2000" dirty="0">
                <a:cs typeface="Times New Roman" panose="02020603050405020304" pitchFamily="18" charset="0"/>
              </a:rPr>
              <a:t>Technical Editor: </a:t>
            </a:r>
            <a:r>
              <a:rPr lang="en-US" altLang="en-US" sz="2000" b="0" dirty="0">
                <a:cs typeface="Times New Roman" panose="02020603050405020304" pitchFamily="18" charset="0"/>
              </a:rPr>
              <a:t>Chao Chun Wang </a:t>
            </a:r>
            <a:r>
              <a:rPr lang="en-US" altLang="en-US" sz="1600" b="0" dirty="0">
                <a:cs typeface="Times New Roman" panose="02020603050405020304" pitchFamily="18" charset="0"/>
              </a:rPr>
              <a:t>(</a:t>
            </a:r>
            <a:r>
              <a:rPr lang="en-US" altLang="en-US" sz="1600" b="0" dirty="0" err="1">
                <a:cs typeface="Times New Roman" panose="02020603050405020304" pitchFamily="18" charset="0"/>
              </a:rPr>
              <a:t>MediaTek</a:t>
            </a:r>
            <a:r>
              <a:rPr lang="en-US" altLang="en-US" sz="1600" b="0" dirty="0">
                <a:cs typeface="Times New Roman" panose="02020603050405020304" pitchFamily="18" charset="0"/>
              </a:rPr>
              <a:t>), </a:t>
            </a:r>
            <a:r>
              <a:rPr lang="en-US" altLang="en-US" sz="2000" b="0" dirty="0">
                <a:cs typeface="Times New Roman" panose="02020603050405020304" pitchFamily="18" charset="0"/>
              </a:rPr>
              <a:t>Roy Want </a:t>
            </a:r>
            <a:r>
              <a:rPr lang="en-US" altLang="en-US" sz="1600" b="0" dirty="0">
                <a:cs typeface="Times New Roman" panose="02020603050405020304" pitchFamily="18" charset="0"/>
              </a:rPr>
              <a:t>(Google)</a:t>
            </a:r>
          </a:p>
          <a:p>
            <a:pPr marL="1524000">
              <a:lnSpc>
                <a:spcPct val="90000"/>
              </a:lnSpc>
              <a:buFontTx/>
              <a:buNone/>
            </a:pPr>
            <a:r>
              <a:rPr lang="en-US" altLang="en-US" sz="2000" dirty="0">
                <a:cs typeface="Times New Roman" panose="02020603050405020304" pitchFamily="18" charset="0"/>
              </a:rPr>
              <a:t>Secretary</a:t>
            </a:r>
            <a:r>
              <a:rPr lang="en-US" altLang="en-US" sz="2000" b="0" dirty="0">
                <a:cs typeface="Times New Roman" panose="02020603050405020304" pitchFamily="18" charset="0"/>
              </a:rPr>
              <a:t>: Assaf Kasher (Qualcomm) </a:t>
            </a:r>
            <a:endParaRPr lang="en-US" altLang="en-US" sz="1600" b="0" dirty="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2022</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AZ</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Next Generation Positioning </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EAFFD-A63C-4806-B36A-FDB3DA79B804}"/>
              </a:ext>
            </a:extLst>
          </p:cNvPr>
          <p:cNvSpPr>
            <a:spLocks noGrp="1"/>
          </p:cNvSpPr>
          <p:nvPr>
            <p:ph type="title"/>
          </p:nvPr>
        </p:nvSpPr>
        <p:spPr/>
        <p:txBody>
          <a:bodyPr/>
          <a:lstStyle/>
          <a:p>
            <a:r>
              <a:rPr lang="en-US" dirty="0"/>
              <a:t>IEEE 802 Ground Rules</a:t>
            </a:r>
          </a:p>
        </p:txBody>
      </p:sp>
      <p:sp>
        <p:nvSpPr>
          <p:cNvPr id="3" name="Content Placeholder 2">
            <a:extLst>
              <a:ext uri="{FF2B5EF4-FFF2-40B4-BE49-F238E27FC236}">
                <a16:creationId xmlns:a16="http://schemas.microsoft.com/office/drawing/2014/main" id="{AA2E66CF-1199-4401-85E7-EC54CBC31898}"/>
              </a:ext>
            </a:extLst>
          </p:cNvPr>
          <p:cNvSpPr>
            <a:spLocks noGrp="1"/>
          </p:cNvSpPr>
          <p:nvPr>
            <p:ph idx="1"/>
          </p:nvPr>
        </p:nvSpPr>
        <p:spPr/>
        <p:txBody>
          <a:bodyPr/>
          <a:lstStyle/>
          <a:p>
            <a:pPr indent="-457200">
              <a:buFont typeface="Arial" panose="020B0604020202020204" pitchFamily="34" charset="0"/>
              <a:buChar char="•"/>
            </a:pPr>
            <a:r>
              <a:rPr lang="en-US" dirty="0">
                <a:cs typeface="DejaVu Sans" pitchFamily="34" charset="0"/>
              </a:rPr>
              <a:t>Respect … give it, get it</a:t>
            </a:r>
          </a:p>
          <a:p>
            <a:pPr indent="-457200">
              <a:buFont typeface="Arial" panose="020B0604020202020204" pitchFamily="34" charset="0"/>
              <a:buChar char="•"/>
            </a:pPr>
            <a:r>
              <a:rPr lang="en-US" dirty="0">
                <a:cs typeface="DejaVu Sans" pitchFamily="34" charset="0"/>
              </a:rPr>
              <a:t>NO product pitches</a:t>
            </a:r>
          </a:p>
          <a:p>
            <a:pPr indent="-457200">
              <a:buFont typeface="Arial" panose="020B0604020202020204" pitchFamily="34" charset="0"/>
              <a:buChar char="•"/>
            </a:pPr>
            <a:r>
              <a:rPr lang="en-US" dirty="0">
                <a:cs typeface="DejaVu Sans" pitchFamily="34" charset="0"/>
              </a:rPr>
              <a:t>NO corporate pitches</a:t>
            </a:r>
          </a:p>
          <a:p>
            <a:pPr indent="-457200">
              <a:buFont typeface="Arial" panose="020B0604020202020204" pitchFamily="34" charset="0"/>
              <a:buChar char="•"/>
            </a:pPr>
            <a:r>
              <a:rPr lang="en-US" dirty="0">
                <a:cs typeface="DejaVu Sans" pitchFamily="34" charset="0"/>
              </a:rPr>
              <a:t>NO prices</a:t>
            </a:r>
          </a:p>
          <a:p>
            <a:pPr indent="-457200">
              <a:buFont typeface="Arial" panose="020B0604020202020204" pitchFamily="34" charset="0"/>
              <a:buChar char="•"/>
            </a:pPr>
            <a:r>
              <a:rPr lang="en-US" dirty="0">
                <a:cs typeface="DejaVu Sans" pitchFamily="34" charset="0"/>
              </a:rPr>
              <a:t>NO restrictive notices – (no confidentially notices in email)</a:t>
            </a:r>
          </a:p>
          <a:p>
            <a:pPr indent="-457200">
              <a:buFont typeface="Arial" panose="020B0604020202020204" pitchFamily="34" charset="0"/>
              <a:buChar char="•"/>
            </a:pPr>
            <a:r>
              <a:rPr lang="en-US" dirty="0">
                <a:cs typeface="DejaVu Sans" pitchFamily="34" charset="0"/>
              </a:rPr>
              <a:t>Presentations must be openly available</a:t>
            </a:r>
          </a:p>
          <a:p>
            <a:endParaRPr lang="en-US" dirty="0"/>
          </a:p>
        </p:txBody>
      </p:sp>
      <p:sp>
        <p:nvSpPr>
          <p:cNvPr id="4" name="Slide Number Placeholder 3">
            <a:extLst>
              <a:ext uri="{FF2B5EF4-FFF2-40B4-BE49-F238E27FC236}">
                <a16:creationId xmlns:a16="http://schemas.microsoft.com/office/drawing/2014/main" id="{2F38F93E-E7B4-4037-B49B-013B2239B90B}"/>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2DC6924C-5B2A-4369-BAF1-60422B9B5FC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34D0F77-3728-49EB-902A-704204CA4083}"/>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296573538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E60AC-FC90-43B0-A5DF-6AE8F7E48DA7}"/>
              </a:ext>
            </a:extLst>
          </p:cNvPr>
          <p:cNvSpPr>
            <a:spLocks noGrp="1"/>
          </p:cNvSpPr>
          <p:nvPr>
            <p:ph type="title"/>
          </p:nvPr>
        </p:nvSpPr>
        <p:spPr>
          <a:xfrm>
            <a:off x="914401" y="685801"/>
            <a:ext cx="10361084" cy="763591"/>
          </a:xfrm>
        </p:spPr>
        <p:txBody>
          <a:bodyPr/>
          <a:lstStyle/>
          <a:p>
            <a:r>
              <a:rPr lang="en-US" dirty="0"/>
              <a:t>IEEE 802 Rules Documents </a:t>
            </a:r>
          </a:p>
        </p:txBody>
      </p:sp>
      <p:sp>
        <p:nvSpPr>
          <p:cNvPr id="3" name="Content Placeholder 2">
            <a:extLst>
              <a:ext uri="{FF2B5EF4-FFF2-40B4-BE49-F238E27FC236}">
                <a16:creationId xmlns:a16="http://schemas.microsoft.com/office/drawing/2014/main" id="{53129AE0-154C-44C2-BB01-C9AED5640D70}"/>
              </a:ext>
            </a:extLst>
          </p:cNvPr>
          <p:cNvSpPr>
            <a:spLocks noGrp="1"/>
          </p:cNvSpPr>
          <p:nvPr>
            <p:ph idx="1"/>
          </p:nvPr>
        </p:nvSpPr>
        <p:spPr>
          <a:xfrm>
            <a:off x="914401" y="1340768"/>
            <a:ext cx="10361084" cy="4768080"/>
          </a:xfrm>
        </p:spPr>
        <p:txBody>
          <a:bodyPr/>
          <a:lstStyle/>
          <a:p>
            <a:r>
              <a:rPr lang="en-US" sz="2000" dirty="0"/>
              <a:t>IEEE 802 Policies &amp; Procedures (Approved June 2014)</a:t>
            </a:r>
          </a:p>
          <a:p>
            <a:pPr lvl="1"/>
            <a:r>
              <a:rPr lang="en-US" sz="1800" dirty="0">
                <a:hlinkClick r:id="rId2"/>
              </a:rPr>
              <a:t>http://standards.ieee.org/board/aud/LMSC.pdf</a:t>
            </a:r>
            <a:endParaRPr lang="en-US" sz="1800" dirty="0"/>
          </a:p>
          <a:p>
            <a:r>
              <a:rPr lang="en-US" sz="2000" dirty="0"/>
              <a:t>IEEE 802 Operations Manual (Approved 4 August 2020)</a:t>
            </a:r>
          </a:p>
          <a:p>
            <a:pPr lvl="1">
              <a:lnSpc>
                <a:spcPct val="80000"/>
              </a:lnSpc>
              <a:defRPr/>
            </a:pPr>
            <a:r>
              <a:rPr lang="en-US" altLang="en-US" sz="1800" dirty="0">
                <a:hlinkClick r:id="rId3"/>
              </a:rPr>
              <a:t>https://mentor.ieee.org/802-ec/dcn/17/ec-17-0090-24-0PNP-ieee-802-lmsc-operations-manual.pdf</a:t>
            </a:r>
            <a:endParaRPr lang="en-US" altLang="en-US" sz="1800" dirty="0"/>
          </a:p>
          <a:p>
            <a:pPr>
              <a:lnSpc>
                <a:spcPct val="80000"/>
              </a:lnSpc>
              <a:defRPr/>
            </a:pPr>
            <a:r>
              <a:rPr lang="en-US" sz="2000" dirty="0"/>
              <a:t>IEEE 802 Working Group Policies &amp; Procedures (29 July 2016)</a:t>
            </a:r>
            <a:r>
              <a:rPr lang="en-US" altLang="en-US" sz="2000" dirty="0"/>
              <a:t> </a:t>
            </a:r>
          </a:p>
          <a:p>
            <a:pPr lvl="1"/>
            <a:r>
              <a:rPr lang="en-US" altLang="en-US" sz="1800" dirty="0">
                <a:hlinkClick r:id="rId4"/>
              </a:rPr>
              <a:t>http://www.ieee802.org/PNP/approved/IEEE_802_WG_PandP_v19.pdf</a:t>
            </a:r>
            <a:r>
              <a:rPr lang="en-US" altLang="en-US" sz="1800" dirty="0"/>
              <a:t> </a:t>
            </a:r>
          </a:p>
          <a:p>
            <a:r>
              <a:rPr lang="en-US" sz="2000" dirty="0"/>
              <a:t>IEEE 802 LMSC Chair's Guidelines (Approved 15 November 2019)</a:t>
            </a:r>
            <a:endParaRPr lang="en-US" sz="2000" dirty="0">
              <a:hlinkClick r:id="rId5"/>
            </a:endParaRPr>
          </a:p>
          <a:p>
            <a:pPr lvl="1"/>
            <a:r>
              <a:rPr lang="en-US" sz="1800" dirty="0">
                <a:hlinkClick r:id="rId3"/>
              </a:rPr>
              <a:t>https://mentor.ieee.org/802-ec/dcn/17/ec-17-0120-29-0PNP-ieee-802-lmsc-chairs-guidelines.pdf</a:t>
            </a:r>
            <a:r>
              <a:rPr lang="en-US" sz="1800" dirty="0"/>
              <a:t> </a:t>
            </a:r>
          </a:p>
          <a:p>
            <a:r>
              <a:rPr lang="en-US" sz="2000" dirty="0"/>
              <a:t>Participation in IEEE 802 Meetings</a:t>
            </a:r>
          </a:p>
          <a:p>
            <a:pPr lvl="1"/>
            <a:r>
              <a:rPr lang="en-US" sz="1800" u="sng" dirty="0">
                <a:hlinkClick r:id="rId6"/>
              </a:rPr>
              <a:t>https://mentor.ieee.org/802-ec/dcn/17/ec-17-0093-05-0PNP-ieee-802-participation-slide-ppt.ppt</a:t>
            </a:r>
            <a:endParaRPr lang="en-US" sz="1800" u="sng" dirty="0"/>
          </a:p>
          <a:p>
            <a:pPr lvl="1"/>
            <a:endParaRPr lang="en-US" sz="1600" dirty="0"/>
          </a:p>
          <a:p>
            <a:r>
              <a:rPr lang="en-US" sz="1600" dirty="0"/>
              <a:t>Policies and Procedures hierarchy: </a:t>
            </a:r>
            <a:r>
              <a:rPr lang="en-US" sz="1600" b="0" dirty="0">
                <a:hlinkClick r:id="rId7"/>
              </a:rPr>
              <a:t>http://www.ieee802.org/11/Rules/rules.shtml</a:t>
            </a:r>
            <a:endParaRPr lang="en-US" sz="1600" b="0" dirty="0"/>
          </a:p>
          <a:p>
            <a:pPr marL="342900" lvl="1" indent="-342900">
              <a:buFontTx/>
              <a:buChar char="•"/>
            </a:pPr>
            <a:r>
              <a:rPr lang="en-US" altLang="en-US" sz="1600" b="1" dirty="0"/>
              <a:t>IEEE 802 Procedural document website: </a:t>
            </a:r>
            <a:r>
              <a:rPr lang="en-US" altLang="en-US" sz="1600" dirty="0">
                <a:hlinkClick r:id="rId8"/>
              </a:rPr>
              <a:t>http://www.ieee802.org/devdocs.shtml</a:t>
            </a:r>
            <a:endParaRPr lang="en-US" altLang="en-US" sz="1600" dirty="0"/>
          </a:p>
        </p:txBody>
      </p:sp>
      <p:sp>
        <p:nvSpPr>
          <p:cNvPr id="4" name="Slide Number Placeholder 3">
            <a:extLst>
              <a:ext uri="{FF2B5EF4-FFF2-40B4-BE49-F238E27FC236}">
                <a16:creationId xmlns:a16="http://schemas.microsoft.com/office/drawing/2014/main" id="{F7AB0DEE-B75D-4F9D-8547-3D3A0FCBB9A3}"/>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0F91ADEB-41AD-4208-8901-68E8AF7B8E9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AC68828-28ED-4DFE-BE1B-A085FB5C0529}"/>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251498619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7" name="Rectangle 2"/>
          <p:cNvSpPr>
            <a:spLocks noGrp="1" noChangeArrowheads="1"/>
          </p:cNvSpPr>
          <p:nvPr>
            <p:ph type="title"/>
          </p:nvPr>
        </p:nvSpPr>
        <p:spPr/>
        <p:txBody>
          <a:bodyPr/>
          <a:lstStyle/>
          <a:p>
            <a:r>
              <a:rPr lang="en-US" dirty="0"/>
              <a:t>IEEE 802.11 Rules Document </a:t>
            </a:r>
          </a:p>
        </p:txBody>
      </p:sp>
      <p:sp>
        <p:nvSpPr>
          <p:cNvPr id="8198" name="Rectangle 3"/>
          <p:cNvSpPr>
            <a:spLocks noGrp="1" noChangeArrowheads="1"/>
          </p:cNvSpPr>
          <p:nvPr>
            <p:ph idx="1"/>
          </p:nvPr>
        </p:nvSpPr>
        <p:spPr>
          <a:noFill/>
        </p:spPr>
        <p:txBody>
          <a:bodyPr/>
          <a:lstStyle/>
          <a:p>
            <a:r>
              <a:rPr lang="en-US" dirty="0"/>
              <a:t>IEEE 802.11 WG Operations Manual (Approved 13 July 2018):</a:t>
            </a:r>
          </a:p>
          <a:p>
            <a:pPr lvl="1"/>
            <a:r>
              <a:rPr lang="en-US" altLang="en-US" dirty="0">
                <a:hlinkClick r:id="rId3"/>
              </a:rPr>
              <a:t>https://mentor.ieee.org/802.11/dcn/14/11-14-0629-22-0000-802-11-operations-manual.docx</a:t>
            </a:r>
            <a:endParaRPr lang="en-US" altLang="en-US" dirty="0"/>
          </a:p>
          <a:p>
            <a:pPr lvl="1"/>
            <a:endParaRPr lang="en-US" altLang="en-US" dirty="0"/>
          </a:p>
          <a:p>
            <a:pPr marL="57150" indent="0"/>
            <a:r>
              <a:rPr lang="en-US" altLang="en-US" dirty="0"/>
              <a:t>No changes since July 2018    </a:t>
            </a:r>
          </a:p>
          <a:p>
            <a:endParaRPr lang="en-US" dirty="0"/>
          </a:p>
        </p:txBody>
      </p:sp>
      <p:sp>
        <p:nvSpPr>
          <p:cNvPr id="2" name="Slide Number Placeholder 1"/>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8195" name="Footer Placeholder 4"/>
          <p:cNvSpPr>
            <a:spLocks noGrp="1"/>
          </p:cNvSpPr>
          <p:nvPr>
            <p:ph type="ftr" idx="14"/>
          </p:nvPr>
        </p:nvSpPr>
        <p:spPr>
          <a:prstGeom prst="rect">
            <a:avLst/>
          </a:prstGeom>
          <a:noFill/>
        </p:spPr>
        <p:txBody>
          <a:bodyPr/>
          <a:lstStyle/>
          <a:p>
            <a:r>
              <a:rPr lang="en-US"/>
              <a:t>Jonathan Segev, Intel corporation</a:t>
            </a:r>
          </a:p>
        </p:txBody>
      </p:sp>
      <p:sp>
        <p:nvSpPr>
          <p:cNvPr id="8194" name="Date Placeholder 3"/>
          <p:cNvSpPr>
            <a:spLocks noGrp="1"/>
          </p:cNvSpPr>
          <p:nvPr>
            <p:ph type="dt" idx="15"/>
          </p:nvPr>
        </p:nvSpPr>
        <p:spPr>
          <a:prstGeom prst="rect">
            <a:avLst/>
          </a:prstGeom>
          <a:noFill/>
        </p:spPr>
        <p:txBody>
          <a:bodyPr/>
          <a:lstStyle/>
          <a:p>
            <a:r>
              <a:rPr lang="en-US"/>
              <a:t>June 2022</a:t>
            </a:r>
          </a:p>
        </p:txBody>
      </p:sp>
    </p:spTree>
    <p:extLst>
      <p:ext uri="{BB962C8B-B14F-4D97-AF65-F5344CB8AC3E}">
        <p14:creationId xmlns:p14="http://schemas.microsoft.com/office/powerpoint/2010/main" val="92592904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dirty="0">
                <a:solidFill>
                  <a:schemeClr val="tx2"/>
                </a:solidFill>
              </a:rPr>
              <a:t>May IEEE  Electronic Interim Meeting Week Agenda</a:t>
            </a:r>
            <a:endParaRPr lang="en-US" dirty="0"/>
          </a:p>
        </p:txBody>
      </p:sp>
      <p:sp>
        <p:nvSpPr>
          <p:cNvPr id="3" name="Content Placeholder 2"/>
          <p:cNvSpPr>
            <a:spLocks noGrp="1"/>
          </p:cNvSpPr>
          <p:nvPr>
            <p:ph idx="1"/>
          </p:nvPr>
        </p:nvSpPr>
        <p:spPr>
          <a:xfrm>
            <a:off x="335361" y="1484784"/>
            <a:ext cx="5256583" cy="4824537"/>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log attendance on IMAT</a:t>
            </a:r>
            <a:r>
              <a:rPr lang="en-US" sz="1800" b="0" dirty="0"/>
              <a:t>.</a:t>
            </a:r>
          </a:p>
          <a:p>
            <a:pPr algn="just">
              <a:spcBef>
                <a:spcPct val="20000"/>
              </a:spcBef>
              <a:buFontTx/>
              <a:buChar char="•"/>
            </a:pPr>
            <a:r>
              <a:rPr lang="en-US" altLang="en-US" sz="1800" b="0" dirty="0"/>
              <a:t>Agenda setting for the week (8 min).</a:t>
            </a:r>
          </a:p>
          <a:p>
            <a:pPr algn="just">
              <a:spcBef>
                <a:spcPct val="20000"/>
              </a:spcBef>
              <a:buFontTx/>
              <a:buChar char="•"/>
            </a:pPr>
            <a:r>
              <a:rPr lang="en-US" altLang="en-US" sz="1800" b="0" dirty="0"/>
              <a:t>Approval of previous meeting minutes.</a:t>
            </a:r>
          </a:p>
          <a:p>
            <a:pPr algn="just">
              <a:spcBef>
                <a:spcPct val="20000"/>
              </a:spcBef>
              <a:buFontTx/>
              <a:buChar char="•"/>
            </a:pPr>
            <a:r>
              <a:rPr lang="en-US" altLang="en-US" sz="1800" b="0" dirty="0"/>
              <a:t>Review SA1 CR status. </a:t>
            </a:r>
          </a:p>
          <a:p>
            <a:pPr algn="just">
              <a:spcBef>
                <a:spcPct val="20000"/>
              </a:spcBef>
              <a:buFontTx/>
              <a:buChar char="•"/>
            </a:pPr>
            <a:r>
              <a:rPr lang="en-US" altLang="en-US" sz="1800" b="0" dirty="0"/>
              <a:t>TG Vice chair and secretary affirmation.</a:t>
            </a:r>
          </a:p>
          <a:p>
            <a:pPr algn="just">
              <a:spcBef>
                <a:spcPct val="20000"/>
              </a:spcBef>
              <a:buFontTx/>
              <a:buChar char="•"/>
            </a:pPr>
            <a:r>
              <a:rPr lang="en-US" altLang="en-US" sz="1800" b="0" kern="0" dirty="0"/>
              <a:t>Review CR submissions</a:t>
            </a:r>
          </a:p>
          <a:p>
            <a:pPr algn="just">
              <a:spcBef>
                <a:spcPct val="20000"/>
              </a:spcBef>
              <a:buFontTx/>
              <a:buChar char="•"/>
            </a:pPr>
            <a:r>
              <a:rPr lang="en-US" altLang="en-US" sz="1800" b="0" dirty="0"/>
              <a:t>Perform group CR (as needed).</a:t>
            </a:r>
            <a:endParaRPr lang="en-US" altLang="en-US" sz="1800" b="0" kern="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2022</a:t>
            </a:r>
            <a:endParaRPr lang="en-GB" dirty="0"/>
          </a:p>
        </p:txBody>
      </p:sp>
      <p:sp>
        <p:nvSpPr>
          <p:cNvPr id="7" name="Content Placeholder 2">
            <a:extLst>
              <a:ext uri="{FF2B5EF4-FFF2-40B4-BE49-F238E27FC236}">
                <a16:creationId xmlns:a16="http://schemas.microsoft.com/office/drawing/2014/main" id="{13C21951-EF11-4B7C-A112-83E121BD1D41}"/>
              </a:ext>
            </a:extLst>
          </p:cNvPr>
          <p:cNvSpPr txBox="1">
            <a:spLocks/>
          </p:cNvSpPr>
          <p:nvPr/>
        </p:nvSpPr>
        <p:spPr bwMode="auto">
          <a:xfrm>
            <a:off x="5951984" y="1484784"/>
            <a:ext cx="5904655" cy="4658444"/>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gn="just">
              <a:spcBef>
                <a:spcPct val="20000"/>
              </a:spcBef>
              <a:buFontTx/>
              <a:buChar char="•"/>
            </a:pPr>
            <a:r>
              <a:rPr lang="en-US" sz="1800" b="0" kern="0" dirty="0"/>
              <a:t>Consider SA ballot completion and recirculation</a:t>
            </a:r>
          </a:p>
          <a:p>
            <a:pPr algn="just">
              <a:spcBef>
                <a:spcPct val="20000"/>
              </a:spcBef>
              <a:buFontTx/>
              <a:buChar char="•"/>
            </a:pPr>
            <a:r>
              <a:rPr lang="en-US" sz="1800" b="0" kern="0" dirty="0"/>
              <a:t>Review progress made during the week – 5 min special order</a:t>
            </a:r>
          </a:p>
          <a:p>
            <a:pPr algn="just">
              <a:spcBef>
                <a:spcPct val="20000"/>
              </a:spcBef>
              <a:buFontTx/>
              <a:buChar char="•"/>
            </a:pPr>
            <a:r>
              <a:rPr lang="en-US" sz="1800" b="0" kern="0" dirty="0"/>
              <a:t>Review program timelines – 10 min special order</a:t>
            </a:r>
          </a:p>
          <a:p>
            <a:pPr algn="just">
              <a:spcBef>
                <a:spcPct val="20000"/>
              </a:spcBef>
              <a:buFontTx/>
              <a:buChar char="•"/>
            </a:pPr>
            <a:r>
              <a:rPr lang="en-US" sz="1800" b="0" kern="0" dirty="0"/>
              <a:t>Review and setup telecon plan – 5 min special order</a:t>
            </a:r>
          </a:p>
          <a:p>
            <a:pPr algn="just">
              <a:spcBef>
                <a:spcPct val="20000"/>
              </a:spcBef>
              <a:buFontTx/>
              <a:buChar char="•"/>
            </a:pPr>
            <a:r>
              <a:rPr lang="en-US" sz="1800" b="0" kern="0" dirty="0"/>
              <a:t>Review submission pipeline – 5 min special order</a:t>
            </a:r>
          </a:p>
          <a:p>
            <a:pPr algn="just">
              <a:spcBef>
                <a:spcPct val="20000"/>
              </a:spcBef>
              <a:buFontTx/>
              <a:buChar char="•"/>
            </a:pPr>
            <a:r>
              <a:rPr lang="en-US" sz="1800" b="0" kern="0" dirty="0" err="1"/>
              <a:t>AoB</a:t>
            </a:r>
            <a:endParaRPr lang="en-US" sz="1800" b="0" kern="0" dirty="0"/>
          </a:p>
          <a:p>
            <a:pPr algn="just">
              <a:spcBef>
                <a:spcPct val="20000"/>
              </a:spcBef>
              <a:buFontTx/>
              <a:buChar char="•"/>
            </a:pPr>
            <a:r>
              <a:rPr lang="en-US" sz="1800" b="0" kern="0" dirty="0"/>
              <a:t>Adjourn</a:t>
            </a:r>
          </a:p>
          <a:p>
            <a:pPr lvl="1" algn="just">
              <a:spcBef>
                <a:spcPct val="20000"/>
              </a:spcBef>
              <a:buFontTx/>
              <a:buChar char="•"/>
            </a:pPr>
            <a:endParaRPr lang="en-US" sz="1400" kern="0" dirty="0"/>
          </a:p>
        </p:txBody>
      </p:sp>
    </p:spTree>
    <p:extLst>
      <p:ext uri="{BB962C8B-B14F-4D97-AF65-F5344CB8AC3E}">
        <p14:creationId xmlns:p14="http://schemas.microsoft.com/office/powerpoint/2010/main" val="401121650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week</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2022</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461133777"/>
              </p:ext>
            </p:extLst>
          </p:nvPr>
        </p:nvGraphicFramePr>
        <p:xfrm>
          <a:off x="914401" y="1260086"/>
          <a:ext cx="10460567" cy="3383104"/>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11-22-607</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r>
                        <a:rPr lang="en-US" sz="1400" dirty="0"/>
                        <a:t>11-20-771</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Motion compendium slide deck</a:t>
                      </a:r>
                    </a:p>
                  </a:txBody>
                  <a:tcPr marT="45712" marB="45712"/>
                </a:tc>
                <a:tc>
                  <a:txBody>
                    <a:bodyPr/>
                    <a:lstStyle/>
                    <a:p>
                      <a:r>
                        <a:rPr lang="en-US" sz="1400" dirty="0"/>
                        <a:t>agenda</a:t>
                      </a:r>
                    </a:p>
                  </a:txBody>
                  <a:tcPr marT="45712" marB="45712"/>
                </a:tc>
                <a:extLst>
                  <a:ext uri="{0D108BD9-81ED-4DB2-BD59-A6C34878D82A}">
                    <a16:rowId xmlns:a16="http://schemas.microsoft.com/office/drawing/2014/main" val="10002"/>
                  </a:ext>
                </a:extLst>
              </a:tr>
              <a:tr h="0">
                <a:tc>
                  <a:txBody>
                    <a:bodyPr/>
                    <a:lstStyle/>
                    <a:p>
                      <a:r>
                        <a:rPr lang="en-US" sz="1400" kern="1200" dirty="0">
                          <a:solidFill>
                            <a:schemeClr val="dk1"/>
                          </a:solidFill>
                          <a:latin typeface="+mn-lt"/>
                          <a:ea typeface="+mn-ea"/>
                          <a:cs typeface="+mn-cs"/>
                        </a:rPr>
                        <a:t>11-22-084</a:t>
                      </a:r>
                    </a:p>
                  </a:txBody>
                  <a:tcPr marT="45712" marB="45712"/>
                </a:tc>
                <a:tc>
                  <a:txBody>
                    <a:bodyPr/>
                    <a:lstStyle/>
                    <a:p>
                      <a:r>
                        <a:rPr lang="en-US" sz="1400" kern="1200" dirty="0">
                          <a:solidFill>
                            <a:schemeClr val="dk1"/>
                          </a:solidFill>
                          <a:latin typeface="+mn-lt"/>
                          <a:ea typeface="+mn-ea"/>
                          <a:cs typeface="+mn-cs"/>
                        </a:rPr>
                        <a:t>Roy Want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11az SA comments database</a:t>
                      </a:r>
                    </a:p>
                  </a:txBody>
                  <a:tcPr marT="45712" marB="45712"/>
                </a:tc>
                <a:tc>
                  <a:txBody>
                    <a:bodyPr/>
                    <a:lstStyle/>
                    <a:p>
                      <a:r>
                        <a:rPr lang="en-US" sz="1400" kern="1200" dirty="0">
                          <a:solidFill>
                            <a:schemeClr val="dk1"/>
                          </a:solidFill>
                          <a:latin typeface="+mn-lt"/>
                          <a:ea typeface="+mn-ea"/>
                          <a:cs typeface="+mn-cs"/>
                        </a:rPr>
                        <a:t>SAB CR</a:t>
                      </a:r>
                    </a:p>
                  </a:txBody>
                  <a:tcPr marT="45712" marB="45712"/>
                </a:tc>
                <a:extLst>
                  <a:ext uri="{0D108BD9-81ED-4DB2-BD59-A6C34878D82A}">
                    <a16:rowId xmlns:a16="http://schemas.microsoft.com/office/drawing/2014/main" val="10007"/>
                  </a:ext>
                </a:extLst>
              </a:tr>
              <a:tr h="152392">
                <a:tc>
                  <a:txBody>
                    <a:bodyPr/>
                    <a:lstStyle/>
                    <a:p>
                      <a:r>
                        <a:rPr lang="en-US" sz="1400" dirty="0"/>
                        <a:t>11-22-198</a:t>
                      </a:r>
                    </a:p>
                  </a:txBody>
                  <a:tcPr marT="45712" marB="45712"/>
                </a:tc>
                <a:tc>
                  <a:txBody>
                    <a:bodyPr/>
                    <a:lstStyle/>
                    <a:p>
                      <a:r>
                        <a:rPr lang="en-US" sz="1400" dirty="0"/>
                        <a:t>Roy Want</a:t>
                      </a:r>
                    </a:p>
                  </a:txBody>
                  <a:tcPr marT="45712" marB="45712"/>
                </a:tc>
                <a:tc>
                  <a:txBody>
                    <a:bodyPr/>
                    <a:lstStyle/>
                    <a:p>
                      <a:r>
                        <a:rPr lang="en-US" sz="1400" dirty="0"/>
                        <a:t>CID resolution status for SA#1</a:t>
                      </a:r>
                    </a:p>
                  </a:txBody>
                  <a:tcPr marT="45712" marB="45712"/>
                </a:tc>
                <a:tc>
                  <a:txBody>
                    <a:bodyPr/>
                    <a:lstStyle/>
                    <a:p>
                      <a:r>
                        <a:rPr lang="en-US" sz="1400" dirty="0"/>
                        <a:t>SAB CR</a:t>
                      </a:r>
                    </a:p>
                  </a:txBody>
                  <a:tcPr marT="45712" marB="45712"/>
                </a:tc>
                <a:extLst>
                  <a:ext uri="{0D108BD9-81ED-4DB2-BD59-A6C34878D82A}">
                    <a16:rowId xmlns:a16="http://schemas.microsoft.com/office/drawing/2014/main" val="10008"/>
                  </a:ext>
                </a:extLst>
              </a:tr>
              <a:tr h="152392">
                <a:tc>
                  <a:txBody>
                    <a:bodyPr/>
                    <a:lstStyle/>
                    <a:p>
                      <a:r>
                        <a:rPr lang="en-US" sz="1400" kern="1200" dirty="0">
                          <a:solidFill>
                            <a:schemeClr val="dk1"/>
                          </a:solidFill>
                          <a:latin typeface="+mn-lt"/>
                          <a:ea typeface="+mn-ea"/>
                          <a:cs typeface="+mn-cs"/>
                        </a:rPr>
                        <a:t>11-22-695</a:t>
                      </a:r>
                    </a:p>
                  </a:txBody>
                  <a:tcPr marT="45712" marB="45712"/>
                </a:tc>
                <a:tc>
                  <a:txBody>
                    <a:bodyPr/>
                    <a:lstStyle/>
                    <a:p>
                      <a:r>
                        <a:rPr lang="en-US" sz="1400" kern="1200" dirty="0">
                          <a:solidFill>
                            <a:schemeClr val="dk1"/>
                          </a:solidFill>
                          <a:latin typeface="+mn-lt"/>
                          <a:ea typeface="+mn-ea"/>
                          <a:cs typeface="+mn-cs"/>
                        </a:rPr>
                        <a:t>Niranjan Grandhe</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Comment Resolution SA1 - CID 7300, 7343 and 7353</a:t>
                      </a:r>
                    </a:p>
                  </a:txBody>
                  <a:tcPr marT="45712" marB="45712"/>
                </a:tc>
                <a:tc>
                  <a:txBody>
                    <a:bodyPr/>
                    <a:lstStyle/>
                    <a:p>
                      <a:r>
                        <a:rPr lang="en-US" sz="1400" kern="1200" dirty="0">
                          <a:solidFill>
                            <a:schemeClr val="dk1"/>
                          </a:solidFill>
                          <a:latin typeface="+mn-lt"/>
                          <a:ea typeface="+mn-ea"/>
                          <a:cs typeface="+mn-cs"/>
                        </a:rPr>
                        <a:t>SAB CR</a:t>
                      </a:r>
                    </a:p>
                  </a:txBody>
                  <a:tcPr marT="45712" marB="45712"/>
                </a:tc>
                <a:extLst>
                  <a:ext uri="{0D108BD9-81ED-4DB2-BD59-A6C34878D82A}">
                    <a16:rowId xmlns:a16="http://schemas.microsoft.com/office/drawing/2014/main" val="4101642387"/>
                  </a:ext>
                </a:extLst>
              </a:tr>
              <a:tr h="0">
                <a:tc>
                  <a:txBody>
                    <a:bodyPr/>
                    <a:lstStyle/>
                    <a:p>
                      <a:r>
                        <a:rPr lang="en-US" sz="1400" kern="1200" dirty="0">
                          <a:solidFill>
                            <a:schemeClr val="dk1"/>
                          </a:solidFill>
                          <a:latin typeface="+mn-lt"/>
                          <a:ea typeface="+mn-ea"/>
                          <a:cs typeface="+mn-cs"/>
                        </a:rPr>
                        <a:t>11-22-696</a:t>
                      </a:r>
                    </a:p>
                  </a:txBody>
                  <a:tcPr marT="45712" marB="45712"/>
                </a:tc>
                <a:tc>
                  <a:txBody>
                    <a:bodyPr/>
                    <a:lstStyle/>
                    <a:p>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Comment resolution SA1 TXVECTOR</a:t>
                      </a:r>
                    </a:p>
                  </a:txBody>
                  <a:tcPr marT="45712" marB="45712"/>
                </a:tc>
                <a:tc>
                  <a:txBody>
                    <a:bodyPr/>
                    <a:lstStyle/>
                    <a:p>
                      <a:r>
                        <a:rPr lang="en-US" sz="1400" kern="1200" dirty="0">
                          <a:solidFill>
                            <a:schemeClr val="dk1"/>
                          </a:solidFill>
                          <a:latin typeface="+mn-lt"/>
                          <a:ea typeface="+mn-ea"/>
                          <a:cs typeface="+mn-cs"/>
                        </a:rPr>
                        <a:t>SAB CR</a:t>
                      </a:r>
                    </a:p>
                  </a:txBody>
                  <a:tcPr marT="45712" marB="45712"/>
                </a:tc>
                <a:extLst>
                  <a:ext uri="{0D108BD9-81ED-4DB2-BD59-A6C34878D82A}">
                    <a16:rowId xmlns:a16="http://schemas.microsoft.com/office/drawing/2014/main" val="10009"/>
                  </a:ext>
                </a:extLst>
              </a:tr>
              <a:tr h="0">
                <a:tc>
                  <a:txBody>
                    <a:bodyPr/>
                    <a:lstStyle/>
                    <a:p>
                      <a:r>
                        <a:rPr lang="en-US" sz="1400" kern="1200" dirty="0">
                          <a:solidFill>
                            <a:schemeClr val="dk1"/>
                          </a:solidFill>
                          <a:latin typeface="+mn-lt"/>
                          <a:ea typeface="+mn-ea"/>
                          <a:cs typeface="+mn-cs"/>
                        </a:rPr>
                        <a:t>11-22-712</a:t>
                      </a:r>
                    </a:p>
                  </a:txBody>
                  <a:tcPr marT="45712" marB="45712"/>
                </a:tc>
                <a:tc>
                  <a:txBody>
                    <a:bodyPr/>
                    <a:lstStyle/>
                    <a:p>
                      <a:r>
                        <a:rPr lang="en-US" sz="1400" kern="1200" dirty="0">
                          <a:solidFill>
                            <a:schemeClr val="dk1"/>
                          </a:solidFill>
                          <a:latin typeface="+mn-lt"/>
                          <a:ea typeface="+mn-ea"/>
                          <a:cs typeface="+mn-cs"/>
                        </a:rPr>
                        <a:t>Tianyu Wu</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CR sab1 CID 7209 Secure LTF detection</a:t>
                      </a:r>
                    </a:p>
                  </a:txBody>
                  <a:tcPr marT="45712" marB="45712"/>
                </a:tc>
                <a:tc>
                  <a:txBody>
                    <a:bodyPr/>
                    <a:lstStyle/>
                    <a:p>
                      <a:r>
                        <a:rPr lang="en-US" sz="1400" kern="1200" dirty="0">
                          <a:solidFill>
                            <a:schemeClr val="dk1"/>
                          </a:solidFill>
                          <a:latin typeface="+mn-lt"/>
                          <a:ea typeface="+mn-ea"/>
                          <a:cs typeface="+mn-cs"/>
                        </a:rPr>
                        <a:t>SAB CR</a:t>
                      </a:r>
                    </a:p>
                  </a:txBody>
                  <a:tcPr marT="45712" marB="45712"/>
                </a:tc>
                <a:extLst>
                  <a:ext uri="{0D108BD9-81ED-4DB2-BD59-A6C34878D82A}">
                    <a16:rowId xmlns:a16="http://schemas.microsoft.com/office/drawing/2014/main" val="511714432"/>
                  </a:ext>
                </a:extLst>
              </a:tr>
              <a:tr h="0">
                <a:tc>
                  <a:txBody>
                    <a:bodyPr/>
                    <a:lstStyle/>
                    <a:p>
                      <a:r>
                        <a:rPr lang="en-US" sz="1400" kern="1200" dirty="0">
                          <a:solidFill>
                            <a:schemeClr val="dk1"/>
                          </a:solidFill>
                          <a:latin typeface="+mn-lt"/>
                          <a:ea typeface="+mn-ea"/>
                          <a:cs typeface="+mn-cs"/>
                        </a:rPr>
                        <a:t>11-22-</a:t>
                      </a:r>
                    </a:p>
                  </a:txBody>
                  <a:tcPr marT="45712" marB="45712"/>
                </a:tc>
                <a:tc>
                  <a:txBody>
                    <a:bodyPr/>
                    <a:lstStyle/>
                    <a:p>
                      <a:r>
                        <a:rPr lang="en-US" sz="1400" kern="1200" dirty="0">
                          <a:solidFill>
                            <a:schemeClr val="dk1"/>
                          </a:solidFill>
                          <a:latin typeface="+mn-lt"/>
                          <a:ea typeface="+mn-ea"/>
                          <a:cs typeface="+mn-cs"/>
                        </a:rPr>
                        <a:t>Tianyu Wu</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CID 7217</a:t>
                      </a:r>
                    </a:p>
                  </a:txBody>
                  <a:tcPr marT="45712" marB="45712"/>
                </a:tc>
                <a:tc>
                  <a:txBody>
                    <a:bodyPr/>
                    <a:lstStyle/>
                    <a:p>
                      <a:r>
                        <a:rPr lang="en-US" sz="1400" kern="1200" dirty="0">
                          <a:solidFill>
                            <a:schemeClr val="dk1"/>
                          </a:solidFill>
                          <a:latin typeface="+mn-lt"/>
                          <a:ea typeface="+mn-ea"/>
                          <a:cs typeface="+mn-cs"/>
                        </a:rPr>
                        <a:t>SAB CR</a:t>
                      </a:r>
                    </a:p>
                  </a:txBody>
                  <a:tcPr marT="45712" marB="45712"/>
                </a:tc>
                <a:extLst>
                  <a:ext uri="{0D108BD9-81ED-4DB2-BD59-A6C34878D82A}">
                    <a16:rowId xmlns:a16="http://schemas.microsoft.com/office/drawing/2014/main" val="1874132184"/>
                  </a:ext>
                </a:extLst>
              </a:tr>
              <a:tr h="0">
                <a:tc>
                  <a:txBody>
                    <a:bodyPr/>
                    <a:lstStyle/>
                    <a:p>
                      <a:r>
                        <a:rPr lang="en-US" sz="1400" kern="1200" dirty="0">
                          <a:solidFill>
                            <a:schemeClr val="dk1"/>
                          </a:solidFill>
                          <a:latin typeface="+mn-lt"/>
                          <a:ea typeface="+mn-ea"/>
                          <a:cs typeface="+mn-cs"/>
                        </a:rPr>
                        <a:t>11-22-735</a:t>
                      </a:r>
                    </a:p>
                  </a:txBody>
                  <a:tcPr marT="45712" marB="45712"/>
                </a:tc>
                <a:tc>
                  <a:txBody>
                    <a:bodyPr/>
                    <a:lstStyle/>
                    <a:p>
                      <a:r>
                        <a:rPr lang="en-US" sz="1400" kern="1200" dirty="0">
                          <a:solidFill>
                            <a:schemeClr val="dk1"/>
                          </a:solidFill>
                          <a:latin typeface="+mn-lt"/>
                          <a:ea typeface="+mn-ea"/>
                          <a:cs typeface="+mn-cs"/>
                        </a:rPr>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SAB Phase shift TOA feedback CR</a:t>
                      </a:r>
                    </a:p>
                  </a:txBody>
                  <a:tcPr marT="45712" marB="45712"/>
                </a:tc>
                <a:tc>
                  <a:txBody>
                    <a:bodyPr/>
                    <a:lstStyle/>
                    <a:p>
                      <a:r>
                        <a:rPr lang="en-US" sz="1400" kern="1200" dirty="0">
                          <a:solidFill>
                            <a:schemeClr val="dk1"/>
                          </a:solidFill>
                          <a:latin typeface="+mn-lt"/>
                          <a:ea typeface="+mn-ea"/>
                          <a:cs typeface="+mn-cs"/>
                        </a:rPr>
                        <a:t>SAB CR</a:t>
                      </a:r>
                    </a:p>
                  </a:txBody>
                  <a:tcPr marT="45712" marB="45712"/>
                </a:tc>
                <a:extLst>
                  <a:ext uri="{0D108BD9-81ED-4DB2-BD59-A6C34878D82A}">
                    <a16:rowId xmlns:a16="http://schemas.microsoft.com/office/drawing/2014/main" val="3246342602"/>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727669512"/>
                  </a:ext>
                </a:extLst>
              </a:tr>
            </a:tbl>
          </a:graphicData>
        </a:graphic>
      </p:graphicFrame>
    </p:spTree>
    <p:extLst>
      <p:ext uri="{BB962C8B-B14F-4D97-AF65-F5344CB8AC3E}">
        <p14:creationId xmlns:p14="http://schemas.microsoft.com/office/powerpoint/2010/main" val="160697815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May 10</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slot (5 min).</a:t>
            </a:r>
          </a:p>
          <a:p>
            <a:pPr algn="just">
              <a:spcBef>
                <a:spcPct val="20000"/>
              </a:spcBef>
              <a:buFontTx/>
              <a:buChar char="•"/>
            </a:pPr>
            <a:r>
              <a:rPr lang="en-US" altLang="en-US" sz="1600" b="0" dirty="0"/>
              <a:t>11-22-198 SAB Comment Resolution Status (Roy Want)</a:t>
            </a:r>
          </a:p>
          <a:p>
            <a:pPr algn="just">
              <a:spcBef>
                <a:spcPct val="20000"/>
              </a:spcBef>
              <a:buFontTx/>
              <a:buChar char="•"/>
            </a:pPr>
            <a:r>
              <a:rPr lang="en-US" altLang="en-US" sz="1600" b="0" dirty="0"/>
              <a:t>11-22-607 TG Vice chair and secretary affirmation (Jonathan Segev)</a:t>
            </a:r>
          </a:p>
          <a:p>
            <a:pPr algn="just">
              <a:spcBef>
                <a:spcPct val="20000"/>
              </a:spcBef>
              <a:buFontTx/>
              <a:buChar char="•"/>
            </a:pPr>
            <a:r>
              <a:rPr lang="en-US" altLang="en-US" sz="1600" b="0" dirty="0"/>
              <a:t>11-22-771 Previous meeting minutes approval (Jonathan Segev)</a:t>
            </a:r>
          </a:p>
          <a:p>
            <a:pPr algn="just">
              <a:spcBef>
                <a:spcPct val="20000"/>
              </a:spcBef>
              <a:buFontTx/>
              <a:buChar char="•"/>
            </a:pPr>
            <a:r>
              <a:rPr lang="en-US" sz="1600" b="0" dirty="0"/>
              <a:t>Review CR submissions:</a:t>
            </a:r>
          </a:p>
          <a:p>
            <a:pPr lvl="1" algn="just">
              <a:spcBef>
                <a:spcPct val="20000"/>
              </a:spcBef>
              <a:buFontTx/>
              <a:buChar char="•"/>
            </a:pPr>
            <a:r>
              <a:rPr lang="en-US" sz="1400" b="0" dirty="0"/>
              <a:t>11-22-695 Comment Resolution SA1 - CID 7300, 7343 and 7353 (Niranjan Grandhe) – 30min</a:t>
            </a:r>
          </a:p>
          <a:p>
            <a:pPr lvl="1" algn="just">
              <a:spcBef>
                <a:spcPct val="20000"/>
              </a:spcBef>
              <a:buFontTx/>
              <a:buChar char="•"/>
            </a:pPr>
            <a:r>
              <a:rPr lang="en-US" sz="1400" dirty="0"/>
              <a:t>11-22-712 </a:t>
            </a:r>
            <a:r>
              <a:rPr lang="en-US" sz="1400" kern="1200" dirty="0">
                <a:solidFill>
                  <a:schemeClr val="dk1"/>
                </a:solidFill>
                <a:cs typeface="+mn-cs"/>
              </a:rPr>
              <a:t>CR sab1 CID 7209 Secure LTF detection (Tianyu Wu) – 40min</a:t>
            </a:r>
          </a:p>
          <a:p>
            <a:pPr lvl="1" algn="just">
              <a:spcBef>
                <a:spcPct val="20000"/>
              </a:spcBef>
              <a:buFontTx/>
              <a:buChar char="•"/>
            </a:pPr>
            <a:r>
              <a:rPr lang="en-US" sz="1400" kern="1200" dirty="0">
                <a:solidFill>
                  <a:schemeClr val="dk1"/>
                </a:solidFill>
                <a:latin typeface="+mn-lt"/>
                <a:ea typeface="+mn-ea"/>
                <a:cs typeface="+mn-cs"/>
              </a:rPr>
              <a:t>11-22-735 SAB Phase shift TOA feedback CR (Erik Lindskog)</a:t>
            </a:r>
          </a:p>
          <a:p>
            <a:pPr lvl="1" algn="just">
              <a:spcBef>
                <a:spcPct val="20000"/>
              </a:spcBef>
              <a:buFontTx/>
              <a:buChar char="•"/>
            </a:pPr>
            <a:r>
              <a:rPr lang="en-US" sz="1400" b="0" dirty="0"/>
              <a:t>11-22-696 </a:t>
            </a:r>
            <a:r>
              <a:rPr lang="en-US" sz="1400" kern="1200" dirty="0">
                <a:solidFill>
                  <a:schemeClr val="dk1"/>
                </a:solidFill>
                <a:latin typeface="+mn-lt"/>
                <a:ea typeface="+mn-ea"/>
                <a:cs typeface="+mn-cs"/>
              </a:rPr>
              <a:t>Comment resolution SA1 TXVECTOR (Christian Berger) – 25min </a:t>
            </a:r>
          </a:p>
          <a:p>
            <a:pPr algn="just">
              <a:spcBef>
                <a:spcPct val="20000"/>
              </a:spcBef>
              <a:buFontTx/>
              <a:buChar char="•"/>
            </a:pPr>
            <a:r>
              <a:rPr lang="en-US" sz="1600" b="0" dirty="0"/>
              <a:t>Do group CR for any remaining CIDs 7254, 7295(G), 7217(T) (as time permits)</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Recess</a:t>
            </a:r>
          </a:p>
          <a:p>
            <a:pPr lvl="1"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227949378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May 10</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2022</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273061466"/>
              </p:ext>
            </p:extLst>
          </p:nvPr>
        </p:nvGraphicFramePr>
        <p:xfrm>
          <a:off x="914401" y="1260086"/>
          <a:ext cx="10460567" cy="3383104"/>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11-22-607</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r>
                        <a:rPr lang="en-US" sz="1400" dirty="0"/>
                        <a:t>11-20-771</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Motion compendium slide deck</a:t>
                      </a:r>
                    </a:p>
                  </a:txBody>
                  <a:tcPr marT="45712" marB="45712"/>
                </a:tc>
                <a:tc>
                  <a:txBody>
                    <a:bodyPr/>
                    <a:lstStyle/>
                    <a:p>
                      <a:r>
                        <a:rPr lang="en-US" sz="1400" dirty="0"/>
                        <a:t>agenda</a:t>
                      </a:r>
                    </a:p>
                  </a:txBody>
                  <a:tcPr marT="45712" marB="45712"/>
                </a:tc>
                <a:extLst>
                  <a:ext uri="{0D108BD9-81ED-4DB2-BD59-A6C34878D82A}">
                    <a16:rowId xmlns:a16="http://schemas.microsoft.com/office/drawing/2014/main" val="10002"/>
                  </a:ext>
                </a:extLst>
              </a:tr>
              <a:tr h="0">
                <a:tc>
                  <a:txBody>
                    <a:bodyPr/>
                    <a:lstStyle/>
                    <a:p>
                      <a:r>
                        <a:rPr lang="en-US" sz="1400" kern="1200" dirty="0">
                          <a:solidFill>
                            <a:schemeClr val="dk1"/>
                          </a:solidFill>
                          <a:latin typeface="+mn-lt"/>
                          <a:ea typeface="+mn-ea"/>
                          <a:cs typeface="+mn-cs"/>
                        </a:rPr>
                        <a:t>11-22-084</a:t>
                      </a:r>
                    </a:p>
                  </a:txBody>
                  <a:tcPr marT="45712" marB="45712"/>
                </a:tc>
                <a:tc>
                  <a:txBody>
                    <a:bodyPr/>
                    <a:lstStyle/>
                    <a:p>
                      <a:r>
                        <a:rPr lang="en-US" sz="1400" kern="1200" dirty="0">
                          <a:solidFill>
                            <a:schemeClr val="dk1"/>
                          </a:solidFill>
                          <a:latin typeface="+mn-lt"/>
                          <a:ea typeface="+mn-ea"/>
                          <a:cs typeface="+mn-cs"/>
                        </a:rPr>
                        <a:t>Roy Want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11az SA comments database</a:t>
                      </a:r>
                    </a:p>
                  </a:txBody>
                  <a:tcPr marT="45712" marB="45712"/>
                </a:tc>
                <a:tc>
                  <a:txBody>
                    <a:bodyPr/>
                    <a:lstStyle/>
                    <a:p>
                      <a:r>
                        <a:rPr lang="en-US" sz="1400" kern="1200" dirty="0">
                          <a:solidFill>
                            <a:schemeClr val="dk1"/>
                          </a:solidFill>
                          <a:latin typeface="+mn-lt"/>
                          <a:ea typeface="+mn-ea"/>
                          <a:cs typeface="+mn-cs"/>
                        </a:rPr>
                        <a:t>SAB CR</a:t>
                      </a:r>
                    </a:p>
                  </a:txBody>
                  <a:tcPr marT="45712" marB="45712"/>
                </a:tc>
                <a:extLst>
                  <a:ext uri="{0D108BD9-81ED-4DB2-BD59-A6C34878D82A}">
                    <a16:rowId xmlns:a16="http://schemas.microsoft.com/office/drawing/2014/main" val="10008"/>
                  </a:ext>
                </a:extLst>
              </a:tr>
              <a:tr h="0">
                <a:tc>
                  <a:txBody>
                    <a:bodyPr/>
                    <a:lstStyle/>
                    <a:p>
                      <a:r>
                        <a:rPr lang="en-US" sz="1400" dirty="0"/>
                        <a:t>11-22-198</a:t>
                      </a:r>
                    </a:p>
                  </a:txBody>
                  <a:tcPr marT="45712" marB="45712"/>
                </a:tc>
                <a:tc>
                  <a:txBody>
                    <a:bodyPr/>
                    <a:lstStyle/>
                    <a:p>
                      <a:r>
                        <a:rPr lang="en-US" sz="1400" dirty="0"/>
                        <a:t>Roy Want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b="0" dirty="0"/>
                        <a:t>SAB Comment Resolution Status (Roy Want)</a:t>
                      </a:r>
                    </a:p>
                  </a:txBody>
                  <a:tcPr marT="45712" marB="45712"/>
                </a:tc>
                <a:tc>
                  <a:txBody>
                    <a:bodyPr/>
                    <a:lstStyle/>
                    <a:p>
                      <a:r>
                        <a:rPr lang="en-US" sz="1400" dirty="0"/>
                        <a:t>SAB CR</a:t>
                      </a:r>
                    </a:p>
                  </a:txBody>
                  <a:tcPr marT="45712" marB="45712"/>
                </a:tc>
                <a:extLst>
                  <a:ext uri="{0D108BD9-81ED-4DB2-BD59-A6C34878D82A}">
                    <a16:rowId xmlns:a16="http://schemas.microsoft.com/office/drawing/2014/main" val="10009"/>
                  </a:ext>
                </a:extLst>
              </a:tr>
              <a:tr h="0">
                <a:tc>
                  <a:txBody>
                    <a:bodyPr/>
                    <a:lstStyle/>
                    <a:p>
                      <a:r>
                        <a:rPr lang="en-US" sz="1400" kern="1200" dirty="0">
                          <a:solidFill>
                            <a:schemeClr val="dk1"/>
                          </a:solidFill>
                          <a:latin typeface="+mn-lt"/>
                          <a:ea typeface="+mn-ea"/>
                          <a:cs typeface="+mn-cs"/>
                        </a:rPr>
                        <a:t>11-22-695</a:t>
                      </a:r>
                    </a:p>
                  </a:txBody>
                  <a:tcPr marT="45712" marB="45712"/>
                </a:tc>
                <a:tc>
                  <a:txBody>
                    <a:bodyPr/>
                    <a:lstStyle/>
                    <a:p>
                      <a:r>
                        <a:rPr lang="en-US" sz="1400" kern="1200" dirty="0">
                          <a:solidFill>
                            <a:schemeClr val="dk1"/>
                          </a:solidFill>
                          <a:latin typeface="+mn-lt"/>
                          <a:ea typeface="+mn-ea"/>
                          <a:cs typeface="+mn-cs"/>
                        </a:rPr>
                        <a:t>Niranjan Grandhe</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Comment Resolution SA1 - CID 7300, 7343 and 7353</a:t>
                      </a:r>
                    </a:p>
                  </a:txBody>
                  <a:tcPr marT="45712" marB="45712"/>
                </a:tc>
                <a:tc>
                  <a:txBody>
                    <a:bodyPr/>
                    <a:lstStyle/>
                    <a:p>
                      <a:r>
                        <a:rPr lang="en-US" sz="1400" kern="1200" dirty="0">
                          <a:solidFill>
                            <a:schemeClr val="dk1"/>
                          </a:solidFill>
                          <a:latin typeface="+mn-lt"/>
                          <a:ea typeface="+mn-ea"/>
                          <a:cs typeface="+mn-cs"/>
                        </a:rPr>
                        <a:t>SAB CR</a:t>
                      </a:r>
                    </a:p>
                  </a:txBody>
                  <a:tcPr marT="45712" marB="45712"/>
                </a:tc>
                <a:extLst>
                  <a:ext uri="{0D108BD9-81ED-4DB2-BD59-A6C34878D82A}">
                    <a16:rowId xmlns:a16="http://schemas.microsoft.com/office/drawing/2014/main" val="3868341811"/>
                  </a:ext>
                </a:extLst>
              </a:tr>
              <a:tr h="0">
                <a:tc>
                  <a:txBody>
                    <a:bodyPr/>
                    <a:lstStyle/>
                    <a:p>
                      <a:r>
                        <a:rPr lang="en-US" sz="1400" kern="1200" dirty="0">
                          <a:solidFill>
                            <a:schemeClr val="dk1"/>
                          </a:solidFill>
                          <a:latin typeface="+mn-lt"/>
                          <a:ea typeface="+mn-ea"/>
                          <a:cs typeface="+mn-cs"/>
                        </a:rPr>
                        <a:t>11-22-696</a:t>
                      </a:r>
                    </a:p>
                  </a:txBody>
                  <a:tcPr marT="45712" marB="45712"/>
                </a:tc>
                <a:tc>
                  <a:txBody>
                    <a:bodyPr/>
                    <a:lstStyle/>
                    <a:p>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Comment resolution SA1 TXVECTOR</a:t>
                      </a:r>
                    </a:p>
                  </a:txBody>
                  <a:tcPr marT="45712" marB="45712"/>
                </a:tc>
                <a:tc>
                  <a:txBody>
                    <a:bodyPr/>
                    <a:lstStyle/>
                    <a:p>
                      <a:r>
                        <a:rPr lang="en-US" sz="1400" kern="1200" dirty="0">
                          <a:solidFill>
                            <a:schemeClr val="dk1"/>
                          </a:solidFill>
                          <a:latin typeface="+mn-lt"/>
                          <a:ea typeface="+mn-ea"/>
                          <a:cs typeface="+mn-cs"/>
                        </a:rPr>
                        <a:t>SAB CR</a:t>
                      </a:r>
                    </a:p>
                  </a:txBody>
                  <a:tcPr marT="45712" marB="45712"/>
                </a:tc>
                <a:extLst>
                  <a:ext uri="{0D108BD9-81ED-4DB2-BD59-A6C34878D82A}">
                    <a16:rowId xmlns:a16="http://schemas.microsoft.com/office/drawing/2014/main" val="1142323225"/>
                  </a:ext>
                </a:extLst>
              </a:tr>
              <a:tr h="0">
                <a:tc>
                  <a:txBody>
                    <a:bodyPr/>
                    <a:lstStyle/>
                    <a:p>
                      <a:r>
                        <a:rPr lang="en-US" sz="1400" kern="1200" dirty="0">
                          <a:solidFill>
                            <a:schemeClr val="dk1"/>
                          </a:solidFill>
                          <a:latin typeface="+mn-lt"/>
                          <a:ea typeface="+mn-ea"/>
                          <a:cs typeface="+mn-cs"/>
                        </a:rPr>
                        <a:t>11-22-674</a:t>
                      </a:r>
                    </a:p>
                  </a:txBody>
                  <a:tcPr marT="45712" marB="45712"/>
                </a:tc>
                <a:tc>
                  <a:txBody>
                    <a:bodyPr/>
                    <a:lstStyle/>
                    <a:p>
                      <a:r>
                        <a:rPr lang="en-US" sz="1400" kern="1200" dirty="0">
                          <a:solidFill>
                            <a:schemeClr val="dk1"/>
                          </a:solidFill>
                          <a:latin typeface="+mn-lt"/>
                          <a:ea typeface="+mn-ea"/>
                          <a:cs typeface="+mn-cs"/>
                        </a:rPr>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SAB1 CID 7343 resolution</a:t>
                      </a:r>
                    </a:p>
                  </a:txBody>
                  <a:tcPr marT="45712" marB="45712"/>
                </a:tc>
                <a:tc>
                  <a:txBody>
                    <a:bodyPr/>
                    <a:lstStyle/>
                    <a:p>
                      <a:r>
                        <a:rPr lang="en-US" sz="1400" kern="1200" dirty="0">
                          <a:solidFill>
                            <a:schemeClr val="dk1"/>
                          </a:solidFill>
                          <a:latin typeface="+mn-lt"/>
                          <a:ea typeface="+mn-ea"/>
                          <a:cs typeface="+mn-cs"/>
                        </a:rPr>
                        <a:t>SAB CR</a:t>
                      </a:r>
                    </a:p>
                  </a:txBody>
                  <a:tcPr marT="45712" marB="45712"/>
                </a:tc>
                <a:extLst>
                  <a:ext uri="{0D108BD9-81ED-4DB2-BD59-A6C34878D82A}">
                    <a16:rowId xmlns:a16="http://schemas.microsoft.com/office/drawing/2014/main" val="3621250036"/>
                  </a:ext>
                </a:extLst>
              </a:tr>
              <a:tr h="0">
                <a:tc>
                  <a:txBody>
                    <a:bodyPr/>
                    <a:lstStyle/>
                    <a:p>
                      <a:r>
                        <a:rPr lang="en-US" sz="1400" kern="1200" dirty="0">
                          <a:solidFill>
                            <a:schemeClr val="dk1"/>
                          </a:solidFill>
                          <a:latin typeface="+mn-lt"/>
                          <a:ea typeface="+mn-ea"/>
                          <a:cs typeface="+mn-cs"/>
                        </a:rPr>
                        <a:t>11-22-712</a:t>
                      </a:r>
                    </a:p>
                  </a:txBody>
                  <a:tcPr marT="45712" marB="45712"/>
                </a:tc>
                <a:tc>
                  <a:txBody>
                    <a:bodyPr/>
                    <a:lstStyle/>
                    <a:p>
                      <a:r>
                        <a:rPr lang="en-US" sz="1400" kern="1200" dirty="0">
                          <a:solidFill>
                            <a:schemeClr val="dk1"/>
                          </a:solidFill>
                          <a:latin typeface="+mn-lt"/>
                          <a:ea typeface="+mn-ea"/>
                          <a:cs typeface="+mn-cs"/>
                        </a:rPr>
                        <a:t>Tianyu Wu</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CR sab1 CID 7209 Secure LTF detection</a:t>
                      </a:r>
                    </a:p>
                  </a:txBody>
                  <a:tcPr marT="45712" marB="45712"/>
                </a:tc>
                <a:tc>
                  <a:txBody>
                    <a:bodyPr/>
                    <a:lstStyle/>
                    <a:p>
                      <a:r>
                        <a:rPr lang="en-US" sz="1400" kern="1200" dirty="0">
                          <a:solidFill>
                            <a:schemeClr val="dk1"/>
                          </a:solidFill>
                          <a:latin typeface="+mn-lt"/>
                          <a:ea typeface="+mn-ea"/>
                          <a:cs typeface="+mn-cs"/>
                        </a:rPr>
                        <a:t>SAB CR</a:t>
                      </a:r>
                    </a:p>
                  </a:txBody>
                  <a:tcPr marT="45712" marB="45712"/>
                </a:tc>
                <a:extLst>
                  <a:ext uri="{0D108BD9-81ED-4DB2-BD59-A6C34878D82A}">
                    <a16:rowId xmlns:a16="http://schemas.microsoft.com/office/drawing/2014/main" val="3281966889"/>
                  </a:ext>
                </a:extLst>
              </a:tr>
              <a:tr h="0">
                <a:tc>
                  <a:txBody>
                    <a:bodyPr/>
                    <a:lstStyle/>
                    <a:p>
                      <a:r>
                        <a:rPr lang="en-US" sz="1400" kern="1200" dirty="0">
                          <a:solidFill>
                            <a:schemeClr val="dk1"/>
                          </a:solidFill>
                          <a:latin typeface="+mn-lt"/>
                          <a:ea typeface="+mn-ea"/>
                          <a:cs typeface="+mn-cs"/>
                        </a:rPr>
                        <a:t>11-22-735</a:t>
                      </a:r>
                    </a:p>
                  </a:txBody>
                  <a:tcPr marT="45712" marB="45712"/>
                </a:tc>
                <a:tc>
                  <a:txBody>
                    <a:bodyPr/>
                    <a:lstStyle/>
                    <a:p>
                      <a:r>
                        <a:rPr lang="en-US" sz="1400" kern="1200" dirty="0">
                          <a:solidFill>
                            <a:schemeClr val="dk1"/>
                          </a:solidFill>
                          <a:latin typeface="+mn-lt"/>
                          <a:ea typeface="+mn-ea"/>
                          <a:cs typeface="+mn-cs"/>
                        </a:rPr>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SAB Phase shift TOA feedback CR</a:t>
                      </a:r>
                    </a:p>
                  </a:txBody>
                  <a:tcPr marT="45712" marB="45712"/>
                </a:tc>
                <a:tc>
                  <a:txBody>
                    <a:bodyPr/>
                    <a:lstStyle/>
                    <a:p>
                      <a:r>
                        <a:rPr lang="en-US" sz="1400" kern="1200" dirty="0">
                          <a:solidFill>
                            <a:schemeClr val="dk1"/>
                          </a:solidFill>
                          <a:latin typeface="+mn-lt"/>
                          <a:ea typeface="+mn-ea"/>
                          <a:cs typeface="+mn-cs"/>
                        </a:rPr>
                        <a:t>SAB CR</a:t>
                      </a:r>
                    </a:p>
                  </a:txBody>
                  <a:tcPr marT="45712" marB="45712"/>
                </a:tc>
                <a:extLst>
                  <a:ext uri="{0D108BD9-81ED-4DB2-BD59-A6C34878D82A}">
                    <a16:rowId xmlns:a16="http://schemas.microsoft.com/office/drawing/2014/main" val="340870905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2584876864"/>
                  </a:ext>
                </a:extLst>
              </a:tr>
            </a:tbl>
          </a:graphicData>
        </a:graphic>
      </p:graphicFrame>
    </p:spTree>
    <p:extLst>
      <p:ext uri="{BB962C8B-B14F-4D97-AF65-F5344CB8AC3E}">
        <p14:creationId xmlns:p14="http://schemas.microsoft.com/office/powerpoint/2010/main" val="347334563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err="1"/>
              <a:t>TGaz</a:t>
            </a:r>
            <a:r>
              <a:rPr lang="en-GB" dirty="0"/>
              <a:t> Next Generation Positioning</a:t>
            </a:r>
          </a:p>
        </p:txBody>
      </p:sp>
      <p:sp>
        <p:nvSpPr>
          <p:cNvPr id="4098" name="Rectangle 2"/>
          <p:cNvSpPr>
            <a:spLocks noGrp="1" noChangeArrowheads="1"/>
          </p:cNvSpPr>
          <p:nvPr>
            <p:ph idx="1"/>
          </p:nvPr>
        </p:nvSpPr>
        <p:spPr>
          <a:xfrm>
            <a:off x="191344" y="1701804"/>
            <a:ext cx="7560840" cy="4773610"/>
          </a:xfrm>
          <a:ln/>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Status and Work completed since March meeting:</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In SA Ballot Comment Resolution.</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Ballot results:</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93% approve / 6% disapprove / 5% abstain</a:t>
            </a:r>
            <a:endParaRPr lang="en-US" dirty="0">
              <a:highlight>
                <a:srgbClr val="FFFF00"/>
              </a:highlight>
            </a:endParaRP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Comments received/resolved</a:t>
            </a:r>
          </a:p>
          <a:p>
            <a:pPr lvl="3">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364/357 total </a:t>
            </a:r>
          </a:p>
          <a:p>
            <a:pPr lvl="3">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166/159 Technical</a:t>
            </a:r>
          </a:p>
          <a:p>
            <a:pPr lvl="3">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192/192 Editorial </a:t>
            </a:r>
          </a:p>
          <a:p>
            <a:pPr lvl="3">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6/6 General</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Since March:</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Adopted resolution to 29 Technical/General and 92 editorial comments.</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Published new minor draft D4.2 . </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27</a:t>
            </a:fld>
            <a:endParaRPr lang="en-GB"/>
          </a:p>
        </p:txBody>
      </p:sp>
      <p:sp>
        <p:nvSpPr>
          <p:cNvPr id="5" name="Footer Placeholder 4"/>
          <p:cNvSpPr>
            <a:spLocks noGrp="1"/>
          </p:cNvSpPr>
          <p:nvPr>
            <p:ph type="ftr" idx="14"/>
          </p:nvPr>
        </p:nvSpPr>
        <p:spPr/>
        <p:txBody>
          <a:bodyPr/>
          <a:lstStyle/>
          <a:p>
            <a:r>
              <a:rPr lang="en-GB" dirty="0"/>
              <a:t>Jonathan Segev, Intel corporation</a:t>
            </a:r>
          </a:p>
        </p:txBody>
      </p:sp>
      <p:sp>
        <p:nvSpPr>
          <p:cNvPr id="4" name="Date Placeholder 3"/>
          <p:cNvSpPr>
            <a:spLocks noGrp="1"/>
          </p:cNvSpPr>
          <p:nvPr>
            <p:ph type="dt" idx="15"/>
          </p:nvPr>
        </p:nvSpPr>
        <p:spPr/>
        <p:txBody>
          <a:bodyPr/>
          <a:lstStyle/>
          <a:p>
            <a:r>
              <a:rPr lang="en-US"/>
              <a:t>June 2022</a:t>
            </a:r>
            <a:endParaRPr lang="en-GB" dirty="0"/>
          </a:p>
        </p:txBody>
      </p:sp>
      <p:graphicFrame>
        <p:nvGraphicFramePr>
          <p:cNvPr id="7" name="Chart 6">
            <a:extLst>
              <a:ext uri="{FF2B5EF4-FFF2-40B4-BE49-F238E27FC236}">
                <a16:creationId xmlns:a16="http://schemas.microsoft.com/office/drawing/2014/main" id="{C0807CB6-20C1-45B5-8F67-26150D548148}"/>
              </a:ext>
            </a:extLst>
          </p:cNvPr>
          <p:cNvGraphicFramePr/>
          <p:nvPr/>
        </p:nvGraphicFramePr>
        <p:xfrm>
          <a:off x="8184232" y="2767017"/>
          <a:ext cx="4007768" cy="3441085"/>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BD7507-F9E9-401B-97CC-CBDD2A4E62FF}"/>
              </a:ext>
            </a:extLst>
          </p:cNvPr>
          <p:cNvSpPr>
            <a:spLocks noGrp="1"/>
          </p:cNvSpPr>
          <p:nvPr>
            <p:ph type="title"/>
          </p:nvPr>
        </p:nvSpPr>
        <p:spPr/>
        <p:txBody>
          <a:bodyPr/>
          <a:lstStyle/>
          <a:p>
            <a:r>
              <a:rPr lang="en-US" dirty="0"/>
              <a:t>TG Vice Chair Affirmation</a:t>
            </a:r>
          </a:p>
        </p:txBody>
      </p:sp>
      <p:sp>
        <p:nvSpPr>
          <p:cNvPr id="3" name="Content Placeholder 2">
            <a:extLst>
              <a:ext uri="{FF2B5EF4-FFF2-40B4-BE49-F238E27FC236}">
                <a16:creationId xmlns:a16="http://schemas.microsoft.com/office/drawing/2014/main" id="{2D955D70-7561-4A24-9C0C-4F355C9C68F6}"/>
              </a:ext>
            </a:extLst>
          </p:cNvPr>
          <p:cNvSpPr>
            <a:spLocks noGrp="1"/>
          </p:cNvSpPr>
          <p:nvPr>
            <p:ph idx="1"/>
          </p:nvPr>
        </p:nvSpPr>
        <p:spPr/>
        <p:txBody>
          <a:bodyPr/>
          <a:lstStyle/>
          <a:p>
            <a:pPr>
              <a:buFont typeface="Arial" panose="020B0604020202020204" pitchFamily="34" charset="0"/>
              <a:buChar char="•"/>
            </a:pPr>
            <a:r>
              <a:rPr lang="en-US" dirty="0"/>
              <a:t>WG chair and vice chairs are elected to office every 2 years.</a:t>
            </a:r>
          </a:p>
          <a:p>
            <a:pPr>
              <a:buFont typeface="Arial" panose="020B0604020202020204" pitchFamily="34" charset="0"/>
              <a:buChar char="•"/>
            </a:pPr>
            <a:r>
              <a:rPr lang="en-US" dirty="0"/>
              <a:t>WG sub committee (TG) chairs are affirmed within the WG every 2 years,  one session after the elections of the WG leadership.</a:t>
            </a:r>
          </a:p>
          <a:p>
            <a:pPr>
              <a:buFont typeface="Arial" panose="020B0604020202020204" pitchFamily="34" charset="0"/>
              <a:buChar char="•"/>
            </a:pPr>
            <a:r>
              <a:rPr lang="en-US" dirty="0"/>
              <a:t>WG sub committee (TG) vice chairs are elected by the sub committees and affirmed by the WG, one session after the elections of the WG leadership.</a:t>
            </a:r>
          </a:p>
          <a:p>
            <a:pPr>
              <a:buFont typeface="Arial" panose="020B0604020202020204" pitchFamily="34" charset="0"/>
              <a:buChar char="•"/>
            </a:pPr>
            <a:r>
              <a:rPr lang="en-US" dirty="0"/>
              <a:t>WG sub committee (TG) secretaries are appointed by the subcommittee chair and affirmed by majority </a:t>
            </a:r>
            <a:r>
              <a:rPr lang="en-US"/>
              <a:t>vote within </a:t>
            </a:r>
            <a:r>
              <a:rPr lang="en-US" dirty="0"/>
              <a:t>the sub committees, one session after the elections of the WG leadership.</a:t>
            </a:r>
            <a:endParaRPr lang="he-IL" dirty="0"/>
          </a:p>
        </p:txBody>
      </p:sp>
      <p:sp>
        <p:nvSpPr>
          <p:cNvPr id="4" name="Slide Number Placeholder 3">
            <a:extLst>
              <a:ext uri="{FF2B5EF4-FFF2-40B4-BE49-F238E27FC236}">
                <a16:creationId xmlns:a16="http://schemas.microsoft.com/office/drawing/2014/main" id="{9EAE76F0-9ACD-4421-93F3-2AF2129A13E3}"/>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C787A02C-FEB0-44C4-93A3-EE2325FE0D92}"/>
              </a:ext>
            </a:extLst>
          </p:cNvPr>
          <p:cNvSpPr>
            <a:spLocks noGrp="1"/>
          </p:cNvSpPr>
          <p:nvPr>
            <p:ph type="ftr" idx="14"/>
          </p:nvPr>
        </p:nvSpPr>
        <p:spPr/>
        <p:txBody>
          <a:bodyPr/>
          <a:lstStyle/>
          <a:p>
            <a:r>
              <a:rPr lang="en-GB" dirty="0"/>
              <a:t>Jonathan Segev, Intel corporation</a:t>
            </a:r>
          </a:p>
        </p:txBody>
      </p:sp>
      <p:sp>
        <p:nvSpPr>
          <p:cNvPr id="6" name="Date Placeholder 5">
            <a:extLst>
              <a:ext uri="{FF2B5EF4-FFF2-40B4-BE49-F238E27FC236}">
                <a16:creationId xmlns:a16="http://schemas.microsoft.com/office/drawing/2014/main" id="{E99DE031-253B-4CCE-A754-49B6B7F8D5DB}"/>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67521025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18180591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xfrm>
            <a:off x="479376" y="1981201"/>
            <a:ext cx="11161240" cy="4113213"/>
          </a:xfrm>
          <a:ln/>
        </p:spPr>
        <p:txBody>
          <a:bodyPr/>
          <a:lstStyle/>
          <a:p>
            <a:pPr indent="12700" algn="just">
              <a:spcBef>
                <a:spcPct val="20000"/>
              </a:spcBef>
            </a:pPr>
            <a:r>
              <a:rPr lang="en-US" altLang="en-US" dirty="0"/>
              <a:t>This submission contains the agenda for IEEE 802.11 </a:t>
            </a:r>
            <a:r>
              <a:rPr lang="en-US" altLang="en-US" dirty="0" err="1"/>
              <a:t>TGaz</a:t>
            </a:r>
            <a:r>
              <a:rPr lang="en-US" altLang="en-US" dirty="0"/>
              <a:t> Next Generation Positioning </a:t>
            </a:r>
            <a:r>
              <a:rPr lang="en-US" altLang="en-US"/>
              <a:t>of May 2022 </a:t>
            </a:r>
            <a:r>
              <a:rPr lang="en-US" altLang="en-US" dirty="0"/>
              <a:t>Electronic meeting and teleconferences running between the May and July 2022 IEEE 802.11 meetings.</a:t>
            </a:r>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June 2022</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371564815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May 12</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191345" y="1560288"/>
            <a:ext cx="6952412" cy="48210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a:t>
            </a:r>
          </a:p>
          <a:p>
            <a:pPr marL="0" indent="0" algn="just">
              <a:spcBef>
                <a:spcPct val="20000"/>
              </a:spcBef>
            </a:pPr>
            <a:r>
              <a:rPr lang="en-US" altLang="en-US" sz="1600" b="0" dirty="0"/>
              <a:t>	call for potential essential patents, guidelines for anti-trust and 	competition laws and participation on individual basis,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slot (5 min).</a:t>
            </a:r>
          </a:p>
          <a:p>
            <a:pPr algn="just">
              <a:spcBef>
                <a:spcPct val="20000"/>
              </a:spcBef>
              <a:buFontTx/>
              <a:buChar char="•"/>
            </a:pPr>
            <a:r>
              <a:rPr lang="en-US" sz="1600" b="0" dirty="0"/>
              <a:t>Review CR submissions:</a:t>
            </a:r>
          </a:p>
          <a:p>
            <a:pPr lvl="1" algn="just">
              <a:spcBef>
                <a:spcPct val="20000"/>
              </a:spcBef>
              <a:buFontTx/>
              <a:buChar char="•"/>
            </a:pPr>
            <a:r>
              <a:rPr lang="en-US" sz="1400" dirty="0"/>
              <a:t>11-22-712 CR sab1 CID 7209 Secure LTF detection Tianyu Wu – ready for motion (8 min)</a:t>
            </a:r>
          </a:p>
          <a:p>
            <a:pPr lvl="1" algn="just">
              <a:spcBef>
                <a:spcPct val="20000"/>
              </a:spcBef>
              <a:buFontTx/>
              <a:buChar char="•"/>
            </a:pPr>
            <a:r>
              <a:rPr lang="en-US" sz="1400" dirty="0"/>
              <a:t>11-22-751 </a:t>
            </a:r>
            <a:r>
              <a:rPr lang="fr-FR" sz="1400" dirty="0" err="1"/>
              <a:t>TGaz</a:t>
            </a:r>
            <a:r>
              <a:rPr lang="fr-FR" sz="1400" dirty="0"/>
              <a:t> SAB Comment Resolution CID 7295 – </a:t>
            </a:r>
            <a:r>
              <a:rPr lang="fr-FR" sz="1400" dirty="0" err="1"/>
              <a:t>ready</a:t>
            </a:r>
            <a:r>
              <a:rPr lang="fr-FR" sz="1400" dirty="0"/>
              <a:t> for motion (7 min)</a:t>
            </a:r>
          </a:p>
          <a:p>
            <a:pPr lvl="1" algn="just">
              <a:spcBef>
                <a:spcPct val="20000"/>
              </a:spcBef>
              <a:buFontTx/>
              <a:buChar char="•"/>
            </a:pPr>
            <a:r>
              <a:rPr lang="en-US" sz="1400" dirty="0"/>
              <a:t>11-22-758 Comment Resolution SA1 - CID 7300  (Niranjan Grandhe) – 20 min</a:t>
            </a:r>
          </a:p>
          <a:p>
            <a:pPr lvl="1" algn="just">
              <a:spcBef>
                <a:spcPct val="20000"/>
              </a:spcBef>
              <a:buFontTx/>
              <a:buChar char="•"/>
            </a:pPr>
            <a:r>
              <a:rPr lang="en-US" sz="1400" dirty="0"/>
              <a:t>11-22-739 </a:t>
            </a:r>
            <a:r>
              <a:rPr lang="en-US" sz="1400" kern="1200" dirty="0">
                <a:solidFill>
                  <a:schemeClr val="dk1"/>
                </a:solidFill>
                <a:cs typeface="+mn-cs"/>
              </a:rPr>
              <a:t>CR sab1 CID 7217 (Tianyu Wu) – 15min</a:t>
            </a:r>
          </a:p>
          <a:p>
            <a:pPr lvl="1" algn="just">
              <a:spcBef>
                <a:spcPct val="20000"/>
              </a:spcBef>
              <a:buFontTx/>
              <a:buChar char="•"/>
            </a:pPr>
            <a:r>
              <a:rPr lang="en-US" sz="1400" dirty="0"/>
              <a:t>11-22-767 Comment resolution SA 1 LTF Vector edit (Christina Berger) (5min)</a:t>
            </a:r>
          </a:p>
          <a:p>
            <a:pPr algn="just">
              <a:spcBef>
                <a:spcPct val="20000"/>
              </a:spcBef>
              <a:buFontTx/>
              <a:buChar char="•"/>
            </a:pPr>
            <a:r>
              <a:rPr lang="en-US" sz="1600" b="0" strike="sngStrike" dirty="0"/>
              <a:t>Do group CR for any remaining CIDs (as time permits/needed)</a:t>
            </a:r>
          </a:p>
          <a:p>
            <a:pPr algn="just">
              <a:spcBef>
                <a:spcPct val="20000"/>
              </a:spcBef>
              <a:buFontTx/>
              <a:buChar char="•"/>
            </a:pPr>
            <a:r>
              <a:rPr lang="en-US" sz="1600" b="0" dirty="0"/>
              <a:t>Recess for 10 min to form CR DB addressing the ballot – 11:38 PT at recess till  11:48 PT.</a:t>
            </a:r>
          </a:p>
          <a:p>
            <a:pPr algn="just">
              <a:spcBef>
                <a:spcPct val="20000"/>
              </a:spcBef>
              <a:buFontTx/>
              <a:buChar char="•"/>
            </a:pPr>
            <a:r>
              <a:rPr lang="en-US" sz="1600" b="0" dirty="0"/>
              <a:t>Consider SA ballot recirculation.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2022</a:t>
            </a:r>
            <a:endParaRPr lang="en-GB" dirty="0"/>
          </a:p>
        </p:txBody>
      </p:sp>
      <p:sp>
        <p:nvSpPr>
          <p:cNvPr id="7" name="Content Placeholder 2">
            <a:extLst>
              <a:ext uri="{FF2B5EF4-FFF2-40B4-BE49-F238E27FC236}">
                <a16:creationId xmlns:a16="http://schemas.microsoft.com/office/drawing/2014/main" id="{EE5C1AEA-EE8D-4132-8F32-DE608C291BDA}"/>
              </a:ext>
            </a:extLst>
          </p:cNvPr>
          <p:cNvSpPr txBox="1">
            <a:spLocks/>
          </p:cNvSpPr>
          <p:nvPr/>
        </p:nvSpPr>
        <p:spPr bwMode="auto">
          <a:xfrm>
            <a:off x="7536160" y="1569064"/>
            <a:ext cx="4358902" cy="3974154"/>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gn="just">
              <a:spcBef>
                <a:spcPct val="20000"/>
              </a:spcBef>
              <a:buFontTx/>
              <a:buChar char="•"/>
            </a:pPr>
            <a:r>
              <a:rPr lang="en-US" sz="1400" b="0" kern="0" dirty="0"/>
              <a:t>Review TG progress during the week. (special order) 5min</a:t>
            </a:r>
          </a:p>
          <a:p>
            <a:pPr algn="just">
              <a:spcBef>
                <a:spcPct val="20000"/>
              </a:spcBef>
              <a:buFontTx/>
              <a:buChar char="•"/>
            </a:pPr>
            <a:r>
              <a:rPr lang="en-US" sz="1400" b="0" kern="0" dirty="0"/>
              <a:t>Review telecon times (special order) 5min</a:t>
            </a:r>
          </a:p>
          <a:p>
            <a:pPr algn="just">
              <a:spcBef>
                <a:spcPct val="20000"/>
              </a:spcBef>
              <a:buFontTx/>
              <a:buChar char="•"/>
            </a:pPr>
            <a:r>
              <a:rPr lang="en-US" sz="1400" b="0" kern="0" dirty="0"/>
              <a:t>Review submission pipeline (special order) 5min</a:t>
            </a:r>
          </a:p>
          <a:p>
            <a:pPr algn="just">
              <a:spcBef>
                <a:spcPct val="20000"/>
              </a:spcBef>
              <a:buFontTx/>
              <a:buChar char="•"/>
            </a:pPr>
            <a:r>
              <a:rPr lang="en-US" sz="1400" b="0" kern="0" dirty="0"/>
              <a:t>11-22-696 </a:t>
            </a:r>
            <a:r>
              <a:rPr lang="en-US" sz="1400" b="0" kern="1200" dirty="0">
                <a:solidFill>
                  <a:schemeClr val="dk1"/>
                </a:solidFill>
              </a:rPr>
              <a:t>Comment resolution SA1 TXVECTOR (Christian Berger) – 25min (as time permits)</a:t>
            </a:r>
          </a:p>
          <a:p>
            <a:pPr algn="just">
              <a:spcBef>
                <a:spcPct val="20000"/>
              </a:spcBef>
              <a:buFontTx/>
              <a:buChar char="•"/>
            </a:pPr>
            <a:r>
              <a:rPr lang="en-US" sz="1400" b="0" kern="0" dirty="0" err="1"/>
              <a:t>AoB</a:t>
            </a:r>
            <a:endParaRPr lang="en-US" sz="1400" b="0" kern="0" dirty="0"/>
          </a:p>
          <a:p>
            <a:pPr algn="just">
              <a:spcBef>
                <a:spcPct val="20000"/>
              </a:spcBef>
              <a:buFontTx/>
              <a:buChar char="•"/>
            </a:pPr>
            <a:r>
              <a:rPr lang="en-US" sz="1400" b="0" kern="0" dirty="0"/>
              <a:t>Adjourn</a:t>
            </a:r>
            <a:endParaRPr lang="en-US" sz="1100" kern="0" dirty="0"/>
          </a:p>
        </p:txBody>
      </p:sp>
    </p:spTree>
    <p:extLst>
      <p:ext uri="{BB962C8B-B14F-4D97-AF65-F5344CB8AC3E}">
        <p14:creationId xmlns:p14="http://schemas.microsoft.com/office/powerpoint/2010/main" val="118955844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May 10</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2022</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656321405"/>
              </p:ext>
            </p:extLst>
          </p:nvPr>
        </p:nvGraphicFramePr>
        <p:xfrm>
          <a:off x="914401" y="1260086"/>
          <a:ext cx="10460567" cy="3078320"/>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328592">
                  <a:extLst>
                    <a:ext uri="{9D8B030D-6E8A-4147-A177-3AD203B41FA5}">
                      <a16:colId xmlns:a16="http://schemas.microsoft.com/office/drawing/2014/main" val="20002"/>
                    </a:ext>
                  </a:extLst>
                </a:gridCol>
                <a:gridCol w="2038608">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11-22-607</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r>
                        <a:rPr lang="en-US" sz="1400" dirty="0"/>
                        <a:t>11-20-771</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Motion compendium slide deck</a:t>
                      </a:r>
                    </a:p>
                  </a:txBody>
                  <a:tcPr marT="45712" marB="45712"/>
                </a:tc>
                <a:tc>
                  <a:txBody>
                    <a:bodyPr/>
                    <a:lstStyle/>
                    <a:p>
                      <a:r>
                        <a:rPr lang="en-US" sz="1400" dirty="0"/>
                        <a:t>agenda</a:t>
                      </a:r>
                    </a:p>
                  </a:txBody>
                  <a:tcPr marT="45712" marB="45712"/>
                </a:tc>
                <a:extLst>
                  <a:ext uri="{0D108BD9-81ED-4DB2-BD59-A6C34878D82A}">
                    <a16:rowId xmlns:a16="http://schemas.microsoft.com/office/drawing/2014/main" val="10002"/>
                  </a:ext>
                </a:extLst>
              </a:tr>
              <a:tr h="0">
                <a:tc>
                  <a:txBody>
                    <a:bodyPr/>
                    <a:lstStyle/>
                    <a:p>
                      <a:r>
                        <a:rPr lang="en-US" sz="1400" kern="1200" dirty="0">
                          <a:solidFill>
                            <a:schemeClr val="dk1"/>
                          </a:solidFill>
                          <a:latin typeface="+mn-lt"/>
                          <a:ea typeface="+mn-ea"/>
                          <a:cs typeface="+mn-cs"/>
                        </a:rPr>
                        <a:t>11-22-084</a:t>
                      </a:r>
                    </a:p>
                  </a:txBody>
                  <a:tcPr marT="45712" marB="45712"/>
                </a:tc>
                <a:tc>
                  <a:txBody>
                    <a:bodyPr/>
                    <a:lstStyle/>
                    <a:p>
                      <a:r>
                        <a:rPr lang="en-US" sz="1400" kern="1200" dirty="0">
                          <a:solidFill>
                            <a:schemeClr val="dk1"/>
                          </a:solidFill>
                          <a:latin typeface="+mn-lt"/>
                          <a:ea typeface="+mn-ea"/>
                          <a:cs typeface="+mn-cs"/>
                        </a:rPr>
                        <a:t>Roy Want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11az SA comments database</a:t>
                      </a:r>
                    </a:p>
                  </a:txBody>
                  <a:tcPr marT="45712" marB="45712"/>
                </a:tc>
                <a:tc>
                  <a:txBody>
                    <a:bodyPr/>
                    <a:lstStyle/>
                    <a:p>
                      <a:r>
                        <a:rPr lang="en-US" sz="1400" kern="1200" dirty="0">
                          <a:solidFill>
                            <a:schemeClr val="dk1"/>
                          </a:solidFill>
                          <a:latin typeface="+mn-lt"/>
                          <a:ea typeface="+mn-ea"/>
                          <a:cs typeface="+mn-cs"/>
                        </a:rPr>
                        <a:t>SAB CR</a:t>
                      </a:r>
                    </a:p>
                  </a:txBody>
                  <a:tcPr marT="45712" marB="45712"/>
                </a:tc>
                <a:extLst>
                  <a:ext uri="{0D108BD9-81ED-4DB2-BD59-A6C34878D82A}">
                    <a16:rowId xmlns:a16="http://schemas.microsoft.com/office/drawing/2014/main" val="10008"/>
                  </a:ext>
                </a:extLst>
              </a:tr>
              <a:tr h="0">
                <a:tc>
                  <a:txBody>
                    <a:bodyPr/>
                    <a:lstStyle/>
                    <a:p>
                      <a:r>
                        <a:rPr lang="en-US" sz="1400" dirty="0"/>
                        <a:t>11-22-198</a:t>
                      </a:r>
                    </a:p>
                  </a:txBody>
                  <a:tcPr marT="45712" marB="45712"/>
                </a:tc>
                <a:tc>
                  <a:txBody>
                    <a:bodyPr/>
                    <a:lstStyle/>
                    <a:p>
                      <a:r>
                        <a:rPr lang="en-US" sz="1400" dirty="0"/>
                        <a:t>Roy Want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b="0" dirty="0"/>
                        <a:t>SAB Comment Resolution Status (Roy Want)</a:t>
                      </a:r>
                    </a:p>
                  </a:txBody>
                  <a:tcPr marT="45712" marB="45712"/>
                </a:tc>
                <a:tc>
                  <a:txBody>
                    <a:bodyPr/>
                    <a:lstStyle/>
                    <a:p>
                      <a:r>
                        <a:rPr lang="en-US" sz="1400" dirty="0"/>
                        <a:t>SAB CR</a:t>
                      </a:r>
                    </a:p>
                  </a:txBody>
                  <a:tcPr marT="45712" marB="45712"/>
                </a:tc>
                <a:extLst>
                  <a:ext uri="{0D108BD9-81ED-4DB2-BD59-A6C34878D82A}">
                    <a16:rowId xmlns:a16="http://schemas.microsoft.com/office/drawing/2014/main" val="10009"/>
                  </a:ext>
                </a:extLst>
              </a:tr>
              <a:tr h="0">
                <a:tc>
                  <a:txBody>
                    <a:bodyPr/>
                    <a:lstStyle/>
                    <a:p>
                      <a:r>
                        <a:rPr lang="en-US" sz="1400" kern="1200" dirty="0">
                          <a:solidFill>
                            <a:schemeClr val="dk1"/>
                          </a:solidFill>
                          <a:latin typeface="+mn-lt"/>
                          <a:ea typeface="+mn-ea"/>
                          <a:cs typeface="+mn-cs"/>
                        </a:rPr>
                        <a:t>11-22-758</a:t>
                      </a:r>
                    </a:p>
                  </a:txBody>
                  <a:tcPr marT="45712" marB="45712"/>
                </a:tc>
                <a:tc>
                  <a:txBody>
                    <a:bodyPr/>
                    <a:lstStyle/>
                    <a:p>
                      <a:r>
                        <a:rPr lang="en-US" sz="1400" kern="1200" dirty="0">
                          <a:solidFill>
                            <a:schemeClr val="dk1"/>
                          </a:solidFill>
                          <a:latin typeface="+mn-lt"/>
                          <a:ea typeface="+mn-ea"/>
                          <a:cs typeface="+mn-cs"/>
                        </a:rPr>
                        <a:t>Niranjan Grandhe</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Comment Resolution SA1 - CID 7300</a:t>
                      </a:r>
                    </a:p>
                  </a:txBody>
                  <a:tcPr marT="45712" marB="45712"/>
                </a:tc>
                <a:tc>
                  <a:txBody>
                    <a:bodyPr/>
                    <a:lstStyle/>
                    <a:p>
                      <a:r>
                        <a:rPr lang="en-US" sz="1400" kern="1200" dirty="0">
                          <a:solidFill>
                            <a:schemeClr val="dk1"/>
                          </a:solidFill>
                          <a:latin typeface="+mn-lt"/>
                          <a:ea typeface="+mn-ea"/>
                          <a:cs typeface="+mn-cs"/>
                        </a:rPr>
                        <a:t>SAB CR</a:t>
                      </a:r>
                    </a:p>
                  </a:txBody>
                  <a:tcPr marT="45712" marB="45712"/>
                </a:tc>
                <a:extLst>
                  <a:ext uri="{0D108BD9-81ED-4DB2-BD59-A6C34878D82A}">
                    <a16:rowId xmlns:a16="http://schemas.microsoft.com/office/drawing/2014/main" val="3868341811"/>
                  </a:ext>
                </a:extLst>
              </a:tr>
              <a:tr h="0">
                <a:tc>
                  <a:txBody>
                    <a:bodyPr/>
                    <a:lstStyle/>
                    <a:p>
                      <a:r>
                        <a:rPr lang="en-US" sz="1400" kern="1200" dirty="0">
                          <a:solidFill>
                            <a:schemeClr val="dk1"/>
                          </a:solidFill>
                          <a:latin typeface="+mn-lt"/>
                          <a:ea typeface="+mn-ea"/>
                          <a:cs typeface="+mn-cs"/>
                        </a:rPr>
                        <a:t>11-22-712</a:t>
                      </a:r>
                    </a:p>
                  </a:txBody>
                  <a:tcPr marT="45712" marB="45712"/>
                </a:tc>
                <a:tc>
                  <a:txBody>
                    <a:bodyPr/>
                    <a:lstStyle/>
                    <a:p>
                      <a:r>
                        <a:rPr lang="en-US" sz="1400" kern="1200" dirty="0">
                          <a:solidFill>
                            <a:schemeClr val="dk1"/>
                          </a:solidFill>
                          <a:latin typeface="+mn-lt"/>
                          <a:ea typeface="+mn-ea"/>
                          <a:cs typeface="+mn-cs"/>
                        </a:rPr>
                        <a:t>Tianyu Wu</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CR sab1 CID 7209 Secure LTF detection</a:t>
                      </a:r>
                    </a:p>
                  </a:txBody>
                  <a:tcPr marT="45712" marB="45712"/>
                </a:tc>
                <a:tc>
                  <a:txBody>
                    <a:bodyPr/>
                    <a:lstStyle/>
                    <a:p>
                      <a:r>
                        <a:rPr lang="en-US" sz="1400" kern="1200" dirty="0">
                          <a:solidFill>
                            <a:schemeClr val="dk1"/>
                          </a:solidFill>
                          <a:latin typeface="+mn-lt"/>
                          <a:ea typeface="+mn-ea"/>
                          <a:cs typeface="+mn-cs"/>
                        </a:rPr>
                        <a:t>SAB CR</a:t>
                      </a:r>
                    </a:p>
                  </a:txBody>
                  <a:tcPr marT="45712" marB="45712"/>
                </a:tc>
                <a:extLst>
                  <a:ext uri="{0D108BD9-81ED-4DB2-BD59-A6C34878D82A}">
                    <a16:rowId xmlns:a16="http://schemas.microsoft.com/office/drawing/2014/main" val="1142323225"/>
                  </a:ext>
                </a:extLst>
              </a:tr>
              <a:tr h="0">
                <a:tc>
                  <a:txBody>
                    <a:bodyPr/>
                    <a:lstStyle/>
                    <a:p>
                      <a:r>
                        <a:rPr lang="en-US" sz="1400" kern="1200" dirty="0">
                          <a:solidFill>
                            <a:schemeClr val="dk1"/>
                          </a:solidFill>
                          <a:latin typeface="+mn-lt"/>
                          <a:ea typeface="+mn-ea"/>
                          <a:cs typeface="+mn-cs"/>
                        </a:rPr>
                        <a:t>11-22-739</a:t>
                      </a:r>
                    </a:p>
                  </a:txBody>
                  <a:tcPr marT="45712" marB="45712"/>
                </a:tc>
                <a:tc>
                  <a:txBody>
                    <a:bodyPr/>
                    <a:lstStyle/>
                    <a:p>
                      <a:r>
                        <a:rPr lang="en-US" sz="1400" kern="1200" dirty="0">
                          <a:solidFill>
                            <a:schemeClr val="dk1"/>
                          </a:solidFill>
                          <a:latin typeface="+mn-lt"/>
                          <a:ea typeface="+mn-ea"/>
                          <a:cs typeface="+mn-cs"/>
                        </a:rPr>
                        <a:t>Tianyu Wu</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a-DK" sz="1400" kern="1200" dirty="0">
                          <a:solidFill>
                            <a:schemeClr val="dk1"/>
                          </a:solidFill>
                          <a:latin typeface="+mn-lt"/>
                          <a:ea typeface="+mn-ea"/>
                          <a:cs typeface="+mn-cs"/>
                        </a:rPr>
                        <a:t>SAB1 CR for CID 7217</a:t>
                      </a:r>
                      <a:endParaRPr lang="en-US" sz="1400" kern="1200" dirty="0">
                        <a:solidFill>
                          <a:schemeClr val="dk1"/>
                        </a:solidFill>
                        <a:latin typeface="+mn-lt"/>
                        <a:ea typeface="+mn-ea"/>
                        <a:cs typeface="+mn-cs"/>
                      </a:endParaRPr>
                    </a:p>
                  </a:txBody>
                  <a:tcPr marT="45712" marB="45712"/>
                </a:tc>
                <a:tc>
                  <a:txBody>
                    <a:bodyPr/>
                    <a:lstStyle/>
                    <a:p>
                      <a:r>
                        <a:rPr lang="en-US" sz="1400" kern="1200" dirty="0">
                          <a:solidFill>
                            <a:schemeClr val="dk1"/>
                          </a:solidFill>
                          <a:latin typeface="+mn-lt"/>
                          <a:ea typeface="+mn-ea"/>
                          <a:cs typeface="+mn-cs"/>
                        </a:rPr>
                        <a:t>SAB CR</a:t>
                      </a:r>
                    </a:p>
                  </a:txBody>
                  <a:tcPr marT="45712" marB="45712"/>
                </a:tc>
                <a:extLst>
                  <a:ext uri="{0D108BD9-81ED-4DB2-BD59-A6C34878D82A}">
                    <a16:rowId xmlns:a16="http://schemas.microsoft.com/office/drawing/2014/main" val="3281966889"/>
                  </a:ext>
                </a:extLst>
              </a:tr>
              <a:tr h="0">
                <a:tc>
                  <a:txBody>
                    <a:bodyPr/>
                    <a:lstStyle/>
                    <a:p>
                      <a:r>
                        <a:rPr lang="en-US" sz="1400" dirty="0"/>
                        <a:t>11-22-751</a:t>
                      </a:r>
                    </a:p>
                  </a:txBody>
                  <a:tcPr marT="45712" marB="45712"/>
                </a:tc>
                <a:tc>
                  <a:txBody>
                    <a:bodyPr/>
                    <a:lstStyle/>
                    <a:p>
                      <a:r>
                        <a:rPr lang="en-US" sz="1400" dirty="0"/>
                        <a:t>Jonathan Segev</a:t>
                      </a:r>
                    </a:p>
                  </a:txBody>
                  <a:tcPr marT="45712" marB="45712"/>
                </a:tc>
                <a:tc>
                  <a:txBody>
                    <a:bodyPr/>
                    <a:lstStyle/>
                    <a:p>
                      <a:r>
                        <a:rPr lang="fr-FR" sz="1400" dirty="0" err="1"/>
                        <a:t>TGaz</a:t>
                      </a:r>
                      <a:r>
                        <a:rPr lang="fr-FR" sz="1400" dirty="0"/>
                        <a:t> SAB Comment Resolution CID 7295</a:t>
                      </a:r>
                      <a:endParaRPr lang="en-US" sz="1400" dirty="0"/>
                    </a:p>
                  </a:txBody>
                  <a:tcPr marT="45712" marB="45712"/>
                </a:tc>
                <a:tc>
                  <a:txBody>
                    <a:bodyPr/>
                    <a:lstStyle/>
                    <a:p>
                      <a:r>
                        <a:rPr lang="en-US" sz="1400" dirty="0"/>
                        <a:t>SAB CR</a:t>
                      </a:r>
                      <a:endParaRPr lang="en-US" dirty="0"/>
                    </a:p>
                  </a:txBody>
                  <a:tcPr marT="45712" marB="45712"/>
                </a:tc>
                <a:extLst>
                  <a:ext uri="{0D108BD9-81ED-4DB2-BD59-A6C34878D82A}">
                    <a16:rowId xmlns:a16="http://schemas.microsoft.com/office/drawing/2014/main" val="3408709058"/>
                  </a:ext>
                </a:extLst>
              </a:tr>
              <a:tr h="0">
                <a:tc>
                  <a:txBody>
                    <a:bodyPr/>
                    <a:lstStyle/>
                    <a:p>
                      <a:r>
                        <a:rPr lang="en-US" sz="1400" kern="1200" dirty="0">
                          <a:solidFill>
                            <a:schemeClr val="dk1"/>
                          </a:solidFill>
                          <a:latin typeface="+mn-lt"/>
                          <a:ea typeface="+mn-ea"/>
                          <a:cs typeface="+mn-cs"/>
                        </a:rPr>
                        <a:t>11-22-696</a:t>
                      </a:r>
                    </a:p>
                  </a:txBody>
                  <a:tcPr marT="45712" marB="45712"/>
                </a:tc>
                <a:tc>
                  <a:txBody>
                    <a:bodyPr/>
                    <a:lstStyle/>
                    <a:p>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Comment resolution SA1 TXVECTOR</a:t>
                      </a:r>
                    </a:p>
                  </a:txBody>
                  <a:tcPr marT="45712" marB="45712"/>
                </a:tc>
                <a:tc>
                  <a:txBody>
                    <a:bodyPr/>
                    <a:lstStyle/>
                    <a:p>
                      <a:r>
                        <a:rPr lang="en-US" sz="1400" kern="1200" dirty="0">
                          <a:solidFill>
                            <a:schemeClr val="dk1"/>
                          </a:solidFill>
                          <a:latin typeface="+mn-lt"/>
                          <a:ea typeface="+mn-ea"/>
                          <a:cs typeface="+mn-cs"/>
                        </a:rPr>
                        <a:t>Technical contribution</a:t>
                      </a:r>
                    </a:p>
                  </a:txBody>
                  <a:tcPr marT="45712" marB="45712"/>
                </a:tc>
                <a:extLst>
                  <a:ext uri="{0D108BD9-81ED-4DB2-BD59-A6C34878D82A}">
                    <a16:rowId xmlns:a16="http://schemas.microsoft.com/office/drawing/2014/main" val="2584876864"/>
                  </a:ext>
                </a:extLst>
              </a:tr>
            </a:tbl>
          </a:graphicData>
        </a:graphic>
      </p:graphicFrame>
    </p:spTree>
    <p:extLst>
      <p:ext uri="{BB962C8B-B14F-4D97-AF65-F5344CB8AC3E}">
        <p14:creationId xmlns:p14="http://schemas.microsoft.com/office/powerpoint/2010/main" val="421669109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pPr algn="ctr"/>
            <a:endParaRPr lang="en-US" sz="3600" dirty="0"/>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89405162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8621E9-8B21-4B49-A7D6-60456FE3891D}"/>
              </a:ext>
            </a:extLst>
          </p:cNvPr>
          <p:cNvSpPr>
            <a:spLocks noGrp="1"/>
          </p:cNvSpPr>
          <p:nvPr>
            <p:ph type="title"/>
          </p:nvPr>
        </p:nvSpPr>
        <p:spPr/>
        <p:txBody>
          <a:bodyPr/>
          <a:lstStyle/>
          <a:p>
            <a:r>
              <a:rPr lang="en-US" dirty="0"/>
              <a:t>Submission 11-22-758</a:t>
            </a:r>
          </a:p>
        </p:txBody>
      </p:sp>
      <p:sp>
        <p:nvSpPr>
          <p:cNvPr id="3" name="Content Placeholder 2">
            <a:extLst>
              <a:ext uri="{FF2B5EF4-FFF2-40B4-BE49-F238E27FC236}">
                <a16:creationId xmlns:a16="http://schemas.microsoft.com/office/drawing/2014/main" id="{6223C370-3457-4932-990D-BA10DDFFD14F}"/>
              </a:ext>
            </a:extLst>
          </p:cNvPr>
          <p:cNvSpPr>
            <a:spLocks noGrp="1"/>
          </p:cNvSpPr>
          <p:nvPr>
            <p:ph idx="1"/>
          </p:nvPr>
        </p:nvSpPr>
        <p:spPr/>
        <p:txBody>
          <a:bodyPr/>
          <a:lstStyle/>
          <a:p>
            <a:r>
              <a:rPr lang="en-US" dirty="0" err="1"/>
              <a:t>Strawpoll</a:t>
            </a:r>
            <a:endParaRPr lang="en-US" dirty="0"/>
          </a:p>
          <a:p>
            <a:r>
              <a:rPr lang="en-US" dirty="0"/>
              <a:t>Do you believe section 27.3.18a.4 should include a figure for clarity?</a:t>
            </a:r>
          </a:p>
          <a:p>
            <a:r>
              <a:rPr lang="en-US" dirty="0"/>
              <a:t>Result (Y/N/A): 7/16/5</a:t>
            </a:r>
          </a:p>
        </p:txBody>
      </p:sp>
      <p:sp>
        <p:nvSpPr>
          <p:cNvPr id="4" name="Slide Number Placeholder 3">
            <a:extLst>
              <a:ext uri="{FF2B5EF4-FFF2-40B4-BE49-F238E27FC236}">
                <a16:creationId xmlns:a16="http://schemas.microsoft.com/office/drawing/2014/main" id="{C18E0EDB-5320-4815-AF00-1DEF3C3969C2}"/>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AC97B610-8BBE-40E4-A348-7116CD6A633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C9497FE-CDA3-4D64-85DE-8CB910E43BD5}"/>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204911178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AF692A-7EBE-4211-A56E-200DECD5DD48}"/>
              </a:ext>
            </a:extLst>
          </p:cNvPr>
          <p:cNvSpPr>
            <a:spLocks noGrp="1"/>
          </p:cNvSpPr>
          <p:nvPr>
            <p:ph type="title"/>
          </p:nvPr>
        </p:nvSpPr>
        <p:spPr/>
        <p:txBody>
          <a:bodyPr/>
          <a:lstStyle/>
          <a:p>
            <a:r>
              <a:rPr lang="en-US" dirty="0"/>
              <a:t>Recess till 11:50</a:t>
            </a:r>
          </a:p>
        </p:txBody>
      </p:sp>
      <p:sp>
        <p:nvSpPr>
          <p:cNvPr id="3" name="Content Placeholder 2">
            <a:extLst>
              <a:ext uri="{FF2B5EF4-FFF2-40B4-BE49-F238E27FC236}">
                <a16:creationId xmlns:a16="http://schemas.microsoft.com/office/drawing/2014/main" id="{0AB9D5D0-B19D-4200-BEC8-AE92E4783C2C}"/>
              </a:ext>
            </a:extLst>
          </p:cNvPr>
          <p:cNvSpPr>
            <a:spLocks noGrp="1"/>
          </p:cNvSpPr>
          <p:nvPr>
            <p:ph idx="1"/>
          </p:nvPr>
        </p:nvSpPr>
        <p:spPr/>
        <p:txBody>
          <a:bodyPr/>
          <a:lstStyle/>
          <a:p>
            <a:endParaRPr lang="en-US" dirty="0"/>
          </a:p>
        </p:txBody>
      </p:sp>
      <p:sp>
        <p:nvSpPr>
          <p:cNvPr id="4" name="Slide Number Placeholder 3">
            <a:extLst>
              <a:ext uri="{FF2B5EF4-FFF2-40B4-BE49-F238E27FC236}">
                <a16:creationId xmlns:a16="http://schemas.microsoft.com/office/drawing/2014/main" id="{13E2A0A1-AA84-4B46-B9E0-7434F0841DE8}"/>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2A5DA961-485F-499F-9671-CB531122371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9DCF904-FC7B-4831-BF88-33AC747D024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301377722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AAA7D-AF08-4879-953B-4B7FF0391C1D}"/>
              </a:ext>
            </a:extLst>
          </p:cNvPr>
          <p:cNvSpPr>
            <a:spLocks noGrp="1"/>
          </p:cNvSpPr>
          <p:nvPr>
            <p:ph type="title"/>
          </p:nvPr>
        </p:nvSpPr>
        <p:spPr>
          <a:xfrm>
            <a:off x="914401" y="685801"/>
            <a:ext cx="10361084" cy="726975"/>
          </a:xfrm>
        </p:spPr>
        <p:txBody>
          <a:bodyPr/>
          <a:lstStyle/>
          <a:p>
            <a:r>
              <a:rPr lang="en-US" dirty="0"/>
              <a:t>Scheduled </a:t>
            </a:r>
            <a:r>
              <a:rPr lang="en-US" dirty="0" err="1"/>
              <a:t>TGaz</a:t>
            </a:r>
            <a:r>
              <a:rPr lang="en-US" dirty="0"/>
              <a:t> CRC telecons</a:t>
            </a:r>
          </a:p>
        </p:txBody>
      </p:sp>
      <p:sp>
        <p:nvSpPr>
          <p:cNvPr id="4" name="Slide Number Placeholder 3">
            <a:extLst>
              <a:ext uri="{FF2B5EF4-FFF2-40B4-BE49-F238E27FC236}">
                <a16:creationId xmlns:a16="http://schemas.microsoft.com/office/drawing/2014/main" id="{EFD4E48F-9300-438A-8C3B-A714C94868D8}"/>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485B51AB-6A1D-4BA6-8817-ECA2366E18E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5D1BC66-0A21-4D49-9A97-9FE36CAC67F1}"/>
              </a:ext>
            </a:extLst>
          </p:cNvPr>
          <p:cNvSpPr>
            <a:spLocks noGrp="1"/>
          </p:cNvSpPr>
          <p:nvPr>
            <p:ph type="dt" idx="15"/>
          </p:nvPr>
        </p:nvSpPr>
        <p:spPr/>
        <p:txBody>
          <a:bodyPr/>
          <a:lstStyle/>
          <a:p>
            <a:r>
              <a:rPr lang="en-US"/>
              <a:t>June 2022</a:t>
            </a:r>
            <a:endParaRPr lang="en-GB" dirty="0"/>
          </a:p>
        </p:txBody>
      </p:sp>
      <p:sp>
        <p:nvSpPr>
          <p:cNvPr id="8" name="Content Placeholder 2">
            <a:extLst>
              <a:ext uri="{FF2B5EF4-FFF2-40B4-BE49-F238E27FC236}">
                <a16:creationId xmlns:a16="http://schemas.microsoft.com/office/drawing/2014/main" id="{CC5B7EB9-3DEF-4981-89A9-614127FF9327}"/>
              </a:ext>
            </a:extLst>
          </p:cNvPr>
          <p:cNvSpPr txBox="1">
            <a:spLocks/>
          </p:cNvSpPr>
          <p:nvPr/>
        </p:nvSpPr>
        <p:spPr bwMode="auto">
          <a:xfrm>
            <a:off x="869621" y="1738820"/>
            <a:ext cx="10190067" cy="214403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2000" b="0" kern="0" dirty="0"/>
              <a:t>June 		8</a:t>
            </a:r>
            <a:r>
              <a:rPr lang="en-US" altLang="en-US" sz="2000" b="0" kern="0" baseline="30000" dirty="0"/>
              <a:t>th</a:t>
            </a:r>
            <a:r>
              <a:rPr lang="en-US" altLang="en-US" sz="2000" b="0" kern="0" dirty="0"/>
              <a:t> 		 Wed.	13:00 – 15:00 ET*</a:t>
            </a:r>
          </a:p>
          <a:p>
            <a:pPr>
              <a:buFont typeface="Arial" panose="020B0604020202020204" pitchFamily="34" charset="0"/>
              <a:buChar char="•"/>
            </a:pPr>
            <a:r>
              <a:rPr lang="en-US" altLang="en-US" sz="2000" b="0" kern="0" dirty="0"/>
              <a:t>June 		15</a:t>
            </a:r>
            <a:r>
              <a:rPr lang="en-US" altLang="en-US" sz="2000" b="0" kern="0" baseline="30000" dirty="0"/>
              <a:t>th</a:t>
            </a:r>
            <a:r>
              <a:rPr lang="en-US" altLang="en-US" sz="2000" b="0" kern="0" dirty="0"/>
              <a:t> 		 Wed.	13:00 – 15:00 ET*</a:t>
            </a:r>
          </a:p>
          <a:p>
            <a:pPr>
              <a:buFont typeface="Arial" panose="020B0604020202020204" pitchFamily="34" charset="0"/>
              <a:buChar char="•"/>
            </a:pPr>
            <a:r>
              <a:rPr lang="en-US" altLang="en-US" sz="2000" b="0" kern="0" dirty="0"/>
              <a:t>June 		22</a:t>
            </a:r>
            <a:r>
              <a:rPr lang="en-US" altLang="en-US" sz="2000" b="0" kern="0" baseline="30000" dirty="0"/>
              <a:t>nd</a:t>
            </a:r>
            <a:r>
              <a:rPr lang="en-US" altLang="en-US" sz="2000" b="0" kern="0" dirty="0"/>
              <a:t> 	 Wed.	13:00 – 15:00 ET*</a:t>
            </a:r>
          </a:p>
          <a:p>
            <a:pPr>
              <a:buFont typeface="Arial" panose="020B0604020202020204" pitchFamily="34" charset="0"/>
              <a:buChar char="•"/>
            </a:pPr>
            <a:r>
              <a:rPr lang="en-US" altLang="en-US" sz="2000" b="0" kern="0" dirty="0"/>
              <a:t>June 		29</a:t>
            </a:r>
            <a:r>
              <a:rPr lang="en-US" altLang="en-US" sz="2000" b="0" kern="0" baseline="30000" dirty="0"/>
              <a:t>th</a:t>
            </a:r>
            <a:r>
              <a:rPr lang="en-US" altLang="en-US" sz="2000" b="0" kern="0" dirty="0"/>
              <a:t> 		 Wed.	13:00 – 15:00 ET*</a:t>
            </a:r>
          </a:p>
          <a:p>
            <a:pPr>
              <a:buFont typeface="Arial" panose="020B0604020202020204" pitchFamily="34" charset="0"/>
              <a:buChar char="•"/>
            </a:pPr>
            <a:r>
              <a:rPr lang="en-US" altLang="en-US" sz="2000" b="0" kern="0" dirty="0"/>
              <a:t>July 		6</a:t>
            </a:r>
            <a:r>
              <a:rPr lang="en-US" altLang="en-US" sz="2000" b="0" kern="0" baseline="30000" dirty="0"/>
              <a:t>th</a:t>
            </a:r>
            <a:r>
              <a:rPr lang="en-US" altLang="en-US" sz="2000" b="0" kern="0" dirty="0"/>
              <a:t> 		 Wed.	13:00 – 15:00 ET*</a:t>
            </a:r>
          </a:p>
          <a:p>
            <a:pPr>
              <a:buFont typeface="Arial" panose="020B0604020202020204" pitchFamily="34" charset="0"/>
              <a:buChar char="•"/>
            </a:pPr>
            <a:endParaRPr lang="en-US" altLang="en-US" sz="2000" b="0" kern="0" dirty="0"/>
          </a:p>
          <a:p>
            <a:pPr>
              <a:buFont typeface="Arial" panose="020B0604020202020204" pitchFamily="34" charset="0"/>
              <a:buChar char="•"/>
            </a:pPr>
            <a:endParaRPr lang="en-US" altLang="en-US" sz="2000" b="0" kern="0" dirty="0"/>
          </a:p>
        </p:txBody>
      </p:sp>
      <p:sp>
        <p:nvSpPr>
          <p:cNvPr id="9" name="TextBox 8">
            <a:extLst>
              <a:ext uri="{FF2B5EF4-FFF2-40B4-BE49-F238E27FC236}">
                <a16:creationId xmlns:a16="http://schemas.microsoft.com/office/drawing/2014/main" id="{C62FCB9C-804D-48A6-AD0F-0AA4C10DB6AA}"/>
              </a:ext>
            </a:extLst>
          </p:cNvPr>
          <p:cNvSpPr txBox="1"/>
          <p:nvPr/>
        </p:nvSpPr>
        <p:spPr>
          <a:xfrm>
            <a:off x="869621" y="4789021"/>
            <a:ext cx="10694384" cy="553998"/>
          </a:xfrm>
          <a:prstGeom prst="rect">
            <a:avLst/>
          </a:prstGeom>
          <a:noFill/>
        </p:spPr>
        <p:txBody>
          <a:bodyPr wrap="square" rtlCol="0">
            <a:spAutoFit/>
          </a:bodyPr>
          <a:lstStyle/>
          <a:p>
            <a:pPr marL="0" indent="0"/>
            <a:r>
              <a:rPr lang="en-US" altLang="en-US" sz="1400" b="0" dirty="0">
                <a:solidFill>
                  <a:schemeClr val="tx1"/>
                </a:solidFill>
              </a:rPr>
              <a:t>* - newly announced</a:t>
            </a:r>
          </a:p>
          <a:p>
            <a:r>
              <a:rPr lang="en-US" sz="1600" dirty="0">
                <a:solidFill>
                  <a:schemeClr val="tx1"/>
                </a:solidFill>
              </a:rPr>
              <a:t>** - meeting as part of the IEEE week, refer to WG agenda document for details.</a:t>
            </a:r>
            <a:endParaRPr lang="en-US" sz="1400" dirty="0">
              <a:solidFill>
                <a:schemeClr val="tx1"/>
              </a:solidFill>
            </a:endParaRPr>
          </a:p>
        </p:txBody>
      </p:sp>
    </p:spTree>
    <p:extLst>
      <p:ext uri="{BB962C8B-B14F-4D97-AF65-F5344CB8AC3E}">
        <p14:creationId xmlns:p14="http://schemas.microsoft.com/office/powerpoint/2010/main" val="237129230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D7ACE6-6DCA-4289-A6C3-C9482F00E40C}"/>
              </a:ext>
            </a:extLst>
          </p:cNvPr>
          <p:cNvSpPr>
            <a:spLocks noGrp="1"/>
          </p:cNvSpPr>
          <p:nvPr>
            <p:ph type="title"/>
          </p:nvPr>
        </p:nvSpPr>
        <p:spPr>
          <a:xfrm>
            <a:off x="914401" y="685802"/>
            <a:ext cx="10361084" cy="634008"/>
          </a:xfrm>
        </p:spPr>
        <p:txBody>
          <a:bodyPr/>
          <a:lstStyle/>
          <a:p>
            <a:r>
              <a:rPr lang="en-US" dirty="0"/>
              <a:t>Timeline – previously approved</a:t>
            </a:r>
          </a:p>
        </p:txBody>
      </p:sp>
      <p:sp>
        <p:nvSpPr>
          <p:cNvPr id="4" name="Slide Number Placeholder 3">
            <a:extLst>
              <a:ext uri="{FF2B5EF4-FFF2-40B4-BE49-F238E27FC236}">
                <a16:creationId xmlns:a16="http://schemas.microsoft.com/office/drawing/2014/main" id="{37CD4061-4F33-4CD7-BFD6-735B7FEAC973}"/>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9F0EF036-ED27-4AA2-88CB-8E8B9D66271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DD5398CD-5E0C-4764-9076-DDC7A6BB0DF4}"/>
              </a:ext>
            </a:extLst>
          </p:cNvPr>
          <p:cNvSpPr>
            <a:spLocks noGrp="1"/>
          </p:cNvSpPr>
          <p:nvPr>
            <p:ph type="dt" idx="15"/>
          </p:nvPr>
        </p:nvSpPr>
        <p:spPr/>
        <p:txBody>
          <a:bodyPr/>
          <a:lstStyle/>
          <a:p>
            <a:r>
              <a:rPr lang="en-US"/>
              <a:t>June 2022</a:t>
            </a:r>
            <a:endParaRPr lang="en-GB" dirty="0"/>
          </a:p>
        </p:txBody>
      </p:sp>
      <p:sp>
        <p:nvSpPr>
          <p:cNvPr id="7" name="Rectangle 6">
            <a:extLst>
              <a:ext uri="{FF2B5EF4-FFF2-40B4-BE49-F238E27FC236}">
                <a16:creationId xmlns:a16="http://schemas.microsoft.com/office/drawing/2014/main" id="{6041F246-CB9B-482F-83D0-BA3762CA5E98}"/>
              </a:ext>
            </a:extLst>
          </p:cNvPr>
          <p:cNvSpPr/>
          <p:nvPr/>
        </p:nvSpPr>
        <p:spPr>
          <a:xfrm>
            <a:off x="7079438" y="3444607"/>
            <a:ext cx="329418" cy="241084"/>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800" dirty="0">
                <a:solidFill>
                  <a:schemeClr val="tx1"/>
                </a:solidFill>
              </a:rPr>
              <a:t>Clean</a:t>
            </a:r>
          </a:p>
        </p:txBody>
      </p:sp>
      <p:sp>
        <p:nvSpPr>
          <p:cNvPr id="8" name="Rectangle 7">
            <a:extLst>
              <a:ext uri="{FF2B5EF4-FFF2-40B4-BE49-F238E27FC236}">
                <a16:creationId xmlns:a16="http://schemas.microsoft.com/office/drawing/2014/main" id="{EF161D9C-4B9A-404F-8FF5-36D74855B84C}"/>
              </a:ext>
            </a:extLst>
          </p:cNvPr>
          <p:cNvSpPr>
            <a:spLocks noChangeArrowheads="1"/>
          </p:cNvSpPr>
          <p:nvPr/>
        </p:nvSpPr>
        <p:spPr bwMode="auto">
          <a:xfrm>
            <a:off x="4983711" y="1791665"/>
            <a:ext cx="2326889"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2021</a:t>
            </a:r>
          </a:p>
        </p:txBody>
      </p:sp>
      <p:sp>
        <p:nvSpPr>
          <p:cNvPr id="9" name="Rectangle 8">
            <a:extLst>
              <a:ext uri="{FF2B5EF4-FFF2-40B4-BE49-F238E27FC236}">
                <a16:creationId xmlns:a16="http://schemas.microsoft.com/office/drawing/2014/main" id="{871D00C0-6BF3-439D-A209-7EF8A346C343}"/>
              </a:ext>
            </a:extLst>
          </p:cNvPr>
          <p:cNvSpPr>
            <a:spLocks noChangeArrowheads="1"/>
          </p:cNvSpPr>
          <p:nvPr/>
        </p:nvSpPr>
        <p:spPr bwMode="auto">
          <a:xfrm>
            <a:off x="2677465" y="1791665"/>
            <a:ext cx="2326889"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2020</a:t>
            </a:r>
          </a:p>
        </p:txBody>
      </p:sp>
      <p:sp>
        <p:nvSpPr>
          <p:cNvPr id="10" name="Rectangle 9">
            <a:extLst>
              <a:ext uri="{FF2B5EF4-FFF2-40B4-BE49-F238E27FC236}">
                <a16:creationId xmlns:a16="http://schemas.microsoft.com/office/drawing/2014/main" id="{532AC891-FC81-44AB-872B-C2E58F349434}"/>
              </a:ext>
            </a:extLst>
          </p:cNvPr>
          <p:cNvSpPr>
            <a:spLocks noChangeArrowheads="1"/>
          </p:cNvSpPr>
          <p:nvPr/>
        </p:nvSpPr>
        <p:spPr bwMode="auto">
          <a:xfrm>
            <a:off x="420416" y="1785250"/>
            <a:ext cx="2257049"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2019</a:t>
            </a:r>
          </a:p>
        </p:txBody>
      </p:sp>
      <p:sp>
        <p:nvSpPr>
          <p:cNvPr id="13" name="Rectangle 12">
            <a:extLst>
              <a:ext uri="{FF2B5EF4-FFF2-40B4-BE49-F238E27FC236}">
                <a16:creationId xmlns:a16="http://schemas.microsoft.com/office/drawing/2014/main" id="{9FDCB0BB-493E-4A49-96C4-A2D84617CE2A}"/>
              </a:ext>
            </a:extLst>
          </p:cNvPr>
          <p:cNvSpPr>
            <a:spLocks noChangeArrowheads="1"/>
          </p:cNvSpPr>
          <p:nvPr/>
        </p:nvSpPr>
        <p:spPr bwMode="auto">
          <a:xfrm>
            <a:off x="420416" y="1780803"/>
            <a:ext cx="11508232"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4" name="Rectangle 13">
            <a:extLst>
              <a:ext uri="{FF2B5EF4-FFF2-40B4-BE49-F238E27FC236}">
                <a16:creationId xmlns:a16="http://schemas.microsoft.com/office/drawing/2014/main" id="{A8FCAE29-28D9-4B03-9166-F98168C83D8A}"/>
              </a:ext>
            </a:extLst>
          </p:cNvPr>
          <p:cNvSpPr>
            <a:spLocks noChangeArrowheads="1"/>
          </p:cNvSpPr>
          <p:nvPr/>
        </p:nvSpPr>
        <p:spPr bwMode="auto">
          <a:xfrm>
            <a:off x="7295513" y="1791665"/>
            <a:ext cx="2326889"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2022</a:t>
            </a:r>
          </a:p>
        </p:txBody>
      </p:sp>
      <p:sp>
        <p:nvSpPr>
          <p:cNvPr id="15" name="Rectangle 14">
            <a:extLst>
              <a:ext uri="{FF2B5EF4-FFF2-40B4-BE49-F238E27FC236}">
                <a16:creationId xmlns:a16="http://schemas.microsoft.com/office/drawing/2014/main" id="{6EFF4C51-D7E0-4F7C-AC7F-BC498A9CE3D8}"/>
              </a:ext>
            </a:extLst>
          </p:cNvPr>
          <p:cNvSpPr>
            <a:spLocks noChangeArrowheads="1"/>
          </p:cNvSpPr>
          <p:nvPr/>
        </p:nvSpPr>
        <p:spPr bwMode="auto">
          <a:xfrm>
            <a:off x="9601759" y="1791665"/>
            <a:ext cx="2326889"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2023</a:t>
            </a:r>
          </a:p>
        </p:txBody>
      </p:sp>
      <p:sp>
        <p:nvSpPr>
          <p:cNvPr id="17" name="Line 15">
            <a:extLst>
              <a:ext uri="{FF2B5EF4-FFF2-40B4-BE49-F238E27FC236}">
                <a16:creationId xmlns:a16="http://schemas.microsoft.com/office/drawing/2014/main" id="{9BB1AAF4-2829-42C4-B303-EC75D81B7BE2}"/>
              </a:ext>
            </a:extLst>
          </p:cNvPr>
          <p:cNvSpPr>
            <a:spLocks noChangeShapeType="1"/>
          </p:cNvSpPr>
          <p:nvPr/>
        </p:nvSpPr>
        <p:spPr bwMode="auto">
          <a:xfrm flipH="1">
            <a:off x="7458843" y="1814817"/>
            <a:ext cx="5663"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18" name="Line 14">
            <a:extLst>
              <a:ext uri="{FF2B5EF4-FFF2-40B4-BE49-F238E27FC236}">
                <a16:creationId xmlns:a16="http://schemas.microsoft.com/office/drawing/2014/main" id="{6B69315E-C24A-4762-8AE3-271BBBC1C96D}"/>
              </a:ext>
            </a:extLst>
          </p:cNvPr>
          <p:cNvSpPr>
            <a:spLocks noChangeShapeType="1"/>
          </p:cNvSpPr>
          <p:nvPr/>
        </p:nvSpPr>
        <p:spPr bwMode="auto">
          <a:xfrm flipH="1">
            <a:off x="2838683" y="1814817"/>
            <a:ext cx="14156"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0" name="Line 11">
            <a:extLst>
              <a:ext uri="{FF2B5EF4-FFF2-40B4-BE49-F238E27FC236}">
                <a16:creationId xmlns:a16="http://schemas.microsoft.com/office/drawing/2014/main" id="{FC699970-3519-40D0-B102-6727DA668231}"/>
              </a:ext>
            </a:extLst>
          </p:cNvPr>
          <p:cNvSpPr>
            <a:spLocks noChangeShapeType="1"/>
          </p:cNvSpPr>
          <p:nvPr/>
        </p:nvSpPr>
        <p:spPr bwMode="auto">
          <a:xfrm>
            <a:off x="511079" y="1814817"/>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1" name="Line 15">
            <a:extLst>
              <a:ext uri="{FF2B5EF4-FFF2-40B4-BE49-F238E27FC236}">
                <a16:creationId xmlns:a16="http://schemas.microsoft.com/office/drawing/2014/main" id="{5633C07C-2A32-4814-BD6B-4D3316DC3FE7}"/>
              </a:ext>
            </a:extLst>
          </p:cNvPr>
          <p:cNvSpPr>
            <a:spLocks noChangeShapeType="1"/>
          </p:cNvSpPr>
          <p:nvPr/>
        </p:nvSpPr>
        <p:spPr bwMode="auto">
          <a:xfrm>
            <a:off x="5083682" y="1814817"/>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2" name="Line 15">
            <a:extLst>
              <a:ext uri="{FF2B5EF4-FFF2-40B4-BE49-F238E27FC236}">
                <a16:creationId xmlns:a16="http://schemas.microsoft.com/office/drawing/2014/main" id="{1A9A278F-0D3D-4318-8A3B-0C64C275A233}"/>
              </a:ext>
            </a:extLst>
          </p:cNvPr>
          <p:cNvSpPr>
            <a:spLocks noChangeShapeType="1"/>
          </p:cNvSpPr>
          <p:nvPr/>
        </p:nvSpPr>
        <p:spPr bwMode="auto">
          <a:xfrm>
            <a:off x="9879572" y="1780803"/>
            <a:ext cx="4175" cy="4176464"/>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6" name="Text Box 26">
            <a:extLst>
              <a:ext uri="{FF2B5EF4-FFF2-40B4-BE49-F238E27FC236}">
                <a16:creationId xmlns:a16="http://schemas.microsoft.com/office/drawing/2014/main" id="{028137B2-809A-49E6-B7E9-F797A4367A4F}"/>
              </a:ext>
            </a:extLst>
          </p:cNvPr>
          <p:cNvSpPr txBox="1">
            <a:spLocks noChangeArrowheads="1"/>
          </p:cNvSpPr>
          <p:nvPr/>
        </p:nvSpPr>
        <p:spPr bwMode="auto">
          <a:xfrm flipH="1">
            <a:off x="2304015" y="2415649"/>
            <a:ext cx="865662"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2.0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11-2019</a:t>
            </a:r>
          </a:p>
          <a:p>
            <a:pPr algn="ctr"/>
            <a:r>
              <a:rPr lang="en-US" altLang="en-US" sz="600" dirty="0">
                <a:latin typeface="Arial" panose="020B0604020202020204" pitchFamily="34" charset="0"/>
                <a:cs typeface="Arial" panose="020B0604020202020204" pitchFamily="34" charset="0"/>
              </a:rPr>
              <a:t>Recirculation</a:t>
            </a:r>
          </a:p>
        </p:txBody>
      </p:sp>
      <p:sp>
        <p:nvSpPr>
          <p:cNvPr id="28" name="Text Box 24">
            <a:extLst>
              <a:ext uri="{FF2B5EF4-FFF2-40B4-BE49-F238E27FC236}">
                <a16:creationId xmlns:a16="http://schemas.microsoft.com/office/drawing/2014/main" id="{750FB950-8E94-4C05-AF55-ED08FA5C20A0}"/>
              </a:ext>
            </a:extLst>
          </p:cNvPr>
          <p:cNvSpPr txBox="1">
            <a:spLocks noChangeArrowheads="1"/>
          </p:cNvSpPr>
          <p:nvPr/>
        </p:nvSpPr>
        <p:spPr bwMode="auto">
          <a:xfrm>
            <a:off x="335360" y="2445064"/>
            <a:ext cx="571708"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D1.0</a:t>
            </a:r>
          </a:p>
          <a:p>
            <a:pPr algn="ctr"/>
            <a:r>
              <a:rPr lang="en-US" altLang="en-US" sz="600" dirty="0">
                <a:latin typeface="Arial" panose="020B0604020202020204" pitchFamily="34" charset="0"/>
                <a:cs typeface="Arial" panose="020B0604020202020204" pitchFamily="34" charset="0"/>
              </a:rPr>
              <a:t>Jan. 19</a:t>
            </a:r>
          </a:p>
        </p:txBody>
      </p:sp>
      <p:cxnSp>
        <p:nvCxnSpPr>
          <p:cNvPr id="39" name="Straight Connector 38">
            <a:extLst>
              <a:ext uri="{FF2B5EF4-FFF2-40B4-BE49-F238E27FC236}">
                <a16:creationId xmlns:a16="http://schemas.microsoft.com/office/drawing/2014/main" id="{A2FA76FA-3809-4D38-B844-5EC04AE23DE9}"/>
              </a:ext>
            </a:extLst>
          </p:cNvPr>
          <p:cNvCxnSpPr>
            <a:cxnSpLocks/>
          </p:cNvCxnSpPr>
          <p:nvPr/>
        </p:nvCxnSpPr>
        <p:spPr bwMode="auto">
          <a:xfrm flipV="1">
            <a:off x="776789" y="3973997"/>
            <a:ext cx="1866663"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1" name="Text Box 24">
            <a:extLst>
              <a:ext uri="{FF2B5EF4-FFF2-40B4-BE49-F238E27FC236}">
                <a16:creationId xmlns:a16="http://schemas.microsoft.com/office/drawing/2014/main" id="{1F616E82-EEAF-419E-9833-AA0F4DF0B89F}"/>
              </a:ext>
            </a:extLst>
          </p:cNvPr>
          <p:cNvSpPr txBox="1">
            <a:spLocks noChangeArrowheads="1"/>
          </p:cNvSpPr>
          <p:nvPr/>
        </p:nvSpPr>
        <p:spPr bwMode="auto">
          <a:xfrm>
            <a:off x="684028" y="2175558"/>
            <a:ext cx="898795"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Initial</a:t>
            </a:r>
          </a:p>
          <a:p>
            <a:pPr algn="ctr"/>
            <a:r>
              <a:rPr lang="en-US" altLang="en-US" sz="600" dirty="0">
                <a:latin typeface="Arial" panose="020B0604020202020204" pitchFamily="34" charset="0"/>
                <a:cs typeface="Arial" panose="020B0604020202020204" pitchFamily="34" charset="0"/>
              </a:rPr>
              <a:t>WG ballot</a:t>
            </a:r>
          </a:p>
        </p:txBody>
      </p:sp>
      <p:sp>
        <p:nvSpPr>
          <p:cNvPr id="43" name="Rectangle 42">
            <a:extLst>
              <a:ext uri="{FF2B5EF4-FFF2-40B4-BE49-F238E27FC236}">
                <a16:creationId xmlns:a16="http://schemas.microsoft.com/office/drawing/2014/main" id="{F27A7D85-1757-4C66-BECD-EE937921E20B}"/>
              </a:ext>
            </a:extLst>
          </p:cNvPr>
          <p:cNvSpPr/>
          <p:nvPr/>
        </p:nvSpPr>
        <p:spPr>
          <a:xfrm>
            <a:off x="791118" y="3689396"/>
            <a:ext cx="1873586" cy="245822"/>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r>
              <a:rPr lang="en-US" sz="1100" dirty="0">
                <a:solidFill>
                  <a:schemeClr val="tx1"/>
                </a:solidFill>
              </a:rPr>
              <a:t>LB240 CR </a:t>
            </a:r>
          </a:p>
        </p:txBody>
      </p:sp>
      <p:sp>
        <p:nvSpPr>
          <p:cNvPr id="44" name="Oval Callout 93">
            <a:extLst>
              <a:ext uri="{FF2B5EF4-FFF2-40B4-BE49-F238E27FC236}">
                <a16:creationId xmlns:a16="http://schemas.microsoft.com/office/drawing/2014/main" id="{A48D6855-C65D-4C9B-8796-5BBBD14EA114}"/>
              </a:ext>
            </a:extLst>
          </p:cNvPr>
          <p:cNvSpPr/>
          <p:nvPr/>
        </p:nvSpPr>
        <p:spPr bwMode="auto">
          <a:xfrm>
            <a:off x="582762" y="4992306"/>
            <a:ext cx="985677" cy="487541"/>
          </a:xfrm>
          <a:prstGeom prst="wedgeEllipseCallout">
            <a:avLst>
              <a:gd name="adj1" fmla="val -29060"/>
              <a:gd name="adj2" fmla="val -261824"/>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Initial WG ballot LB240 </a:t>
            </a:r>
            <a:r>
              <a:rPr kumimoji="0" lang="en-US" sz="800" b="1" i="0" u="none" strike="noStrike" cap="none" normalizeH="0" baseline="0" dirty="0">
                <a:ln>
                  <a:noFill/>
                </a:ln>
                <a:solidFill>
                  <a:schemeClr val="tx1"/>
                </a:solidFill>
                <a:effectLst/>
              </a:rPr>
              <a:t>Pass</a:t>
            </a:r>
          </a:p>
        </p:txBody>
      </p:sp>
      <p:sp>
        <p:nvSpPr>
          <p:cNvPr id="46" name="Rectangle 45">
            <a:extLst>
              <a:ext uri="{FF2B5EF4-FFF2-40B4-BE49-F238E27FC236}">
                <a16:creationId xmlns:a16="http://schemas.microsoft.com/office/drawing/2014/main" id="{03C9889A-27AD-43D8-B8CE-A8E4750782BA}"/>
              </a:ext>
            </a:extLst>
          </p:cNvPr>
          <p:cNvSpPr/>
          <p:nvPr/>
        </p:nvSpPr>
        <p:spPr>
          <a:xfrm>
            <a:off x="2660783" y="3689545"/>
            <a:ext cx="2630649" cy="245673"/>
          </a:xfrm>
          <a:prstGeom prst="rect">
            <a:avLst/>
          </a:prstGeom>
          <a:gradFill flip="none" rotWithShape="1">
            <a:gsLst>
              <a:gs pos="0">
                <a:srgbClr val="FFFF00"/>
              </a:gs>
              <a:gs pos="0">
                <a:srgbClr val="FFFF00"/>
              </a:gs>
              <a:gs pos="0">
                <a:srgbClr val="FFFF00"/>
              </a:gs>
              <a:gs pos="0">
                <a:srgbClr val="00B050"/>
              </a:gs>
            </a:gsLst>
            <a:lin ang="10800000" scaled="1"/>
            <a:tileRect/>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LB249</a:t>
            </a:r>
          </a:p>
        </p:txBody>
      </p:sp>
      <p:sp>
        <p:nvSpPr>
          <p:cNvPr id="47" name="Oval Callout 93">
            <a:extLst>
              <a:ext uri="{FF2B5EF4-FFF2-40B4-BE49-F238E27FC236}">
                <a16:creationId xmlns:a16="http://schemas.microsoft.com/office/drawing/2014/main" id="{23BBD45B-FE1F-41F1-9C20-3646EDF9AA3F}"/>
              </a:ext>
            </a:extLst>
          </p:cNvPr>
          <p:cNvSpPr/>
          <p:nvPr/>
        </p:nvSpPr>
        <p:spPr bwMode="auto">
          <a:xfrm>
            <a:off x="1316964" y="4315200"/>
            <a:ext cx="1373430" cy="487541"/>
          </a:xfrm>
          <a:prstGeom prst="wedgeEllipseCallout">
            <a:avLst>
              <a:gd name="adj1" fmla="val 48514"/>
              <a:gd name="adj2" fmla="val -129092"/>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LB240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recirc. </a:t>
            </a:r>
            <a:r>
              <a:rPr lang="en-US" sz="800" b="1" dirty="0" err="1">
                <a:solidFill>
                  <a:schemeClr val="tx1"/>
                </a:solidFill>
              </a:rPr>
              <a:t>init</a:t>
            </a:r>
            <a:endParaRPr kumimoji="0" lang="en-US" sz="800" b="1" i="0" u="none" strike="noStrike" cap="none" normalizeH="0" baseline="0" dirty="0">
              <a:ln>
                <a:noFill/>
              </a:ln>
              <a:solidFill>
                <a:schemeClr val="tx1"/>
              </a:solidFill>
              <a:effectLst/>
            </a:endParaRPr>
          </a:p>
        </p:txBody>
      </p:sp>
      <p:cxnSp>
        <p:nvCxnSpPr>
          <p:cNvPr id="48" name="Straight Connector 47">
            <a:extLst>
              <a:ext uri="{FF2B5EF4-FFF2-40B4-BE49-F238E27FC236}">
                <a16:creationId xmlns:a16="http://schemas.microsoft.com/office/drawing/2014/main" id="{AF37DB13-CF9F-4A17-B749-FC10876F4C86}"/>
              </a:ext>
            </a:extLst>
          </p:cNvPr>
          <p:cNvCxnSpPr>
            <a:cxnSpLocks/>
          </p:cNvCxnSpPr>
          <p:nvPr/>
        </p:nvCxnSpPr>
        <p:spPr bwMode="auto">
          <a:xfrm>
            <a:off x="2741707" y="3974663"/>
            <a:ext cx="447494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9" name="Oval Callout 93">
            <a:extLst>
              <a:ext uri="{FF2B5EF4-FFF2-40B4-BE49-F238E27FC236}">
                <a16:creationId xmlns:a16="http://schemas.microsoft.com/office/drawing/2014/main" id="{FA854426-38AD-4F40-9544-987308C2E8C0}"/>
              </a:ext>
            </a:extLst>
          </p:cNvPr>
          <p:cNvSpPr/>
          <p:nvPr/>
        </p:nvSpPr>
        <p:spPr bwMode="auto">
          <a:xfrm>
            <a:off x="3327769" y="4387361"/>
            <a:ext cx="1373430" cy="487541"/>
          </a:xfrm>
          <a:prstGeom prst="wedgeEllipseCallout">
            <a:avLst>
              <a:gd name="adj1" fmla="val 92428"/>
              <a:gd name="adj2" fmla="val -144409"/>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LB249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2</a:t>
            </a:r>
            <a:r>
              <a:rPr lang="en-US" sz="800" b="1" baseline="30000" dirty="0">
                <a:solidFill>
                  <a:schemeClr val="tx1"/>
                </a:solidFill>
              </a:rPr>
              <a:t>nd</a:t>
            </a:r>
            <a:r>
              <a:rPr lang="en-US" sz="800" b="1" dirty="0">
                <a:solidFill>
                  <a:schemeClr val="tx1"/>
                </a:solidFill>
              </a:rPr>
              <a:t> recirculation</a:t>
            </a:r>
            <a:endParaRPr kumimoji="0" lang="en-US" sz="800" b="1" i="0" u="none" strike="noStrike" cap="none" normalizeH="0" baseline="0" dirty="0">
              <a:ln>
                <a:noFill/>
              </a:ln>
              <a:solidFill>
                <a:schemeClr val="tx1"/>
              </a:solidFill>
              <a:effectLst/>
            </a:endParaRPr>
          </a:p>
        </p:txBody>
      </p:sp>
      <p:sp>
        <p:nvSpPr>
          <p:cNvPr id="51" name="Text Box 26">
            <a:extLst>
              <a:ext uri="{FF2B5EF4-FFF2-40B4-BE49-F238E27FC236}">
                <a16:creationId xmlns:a16="http://schemas.microsoft.com/office/drawing/2014/main" id="{88F88663-5EA5-417A-A067-B7DFC76D65C5}"/>
              </a:ext>
            </a:extLst>
          </p:cNvPr>
          <p:cNvSpPr txBox="1">
            <a:spLocks noChangeArrowheads="1"/>
          </p:cNvSpPr>
          <p:nvPr/>
        </p:nvSpPr>
        <p:spPr bwMode="auto">
          <a:xfrm flipH="1">
            <a:off x="4868610" y="2447669"/>
            <a:ext cx="887141"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3.0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01-2021</a:t>
            </a:r>
          </a:p>
          <a:p>
            <a:pPr algn="ctr"/>
            <a:r>
              <a:rPr lang="en-US" altLang="en-US" sz="600" dirty="0">
                <a:latin typeface="Arial" panose="020B0604020202020204" pitchFamily="34" charset="0"/>
                <a:cs typeface="Arial" panose="020B0604020202020204" pitchFamily="34" charset="0"/>
              </a:rPr>
              <a:t>Recirculation</a:t>
            </a:r>
          </a:p>
        </p:txBody>
      </p:sp>
      <p:sp>
        <p:nvSpPr>
          <p:cNvPr id="54" name="Text Box 26">
            <a:extLst>
              <a:ext uri="{FF2B5EF4-FFF2-40B4-BE49-F238E27FC236}">
                <a16:creationId xmlns:a16="http://schemas.microsoft.com/office/drawing/2014/main" id="{D45946F4-2B0F-40F1-AECA-BA262EDC1388}"/>
              </a:ext>
            </a:extLst>
          </p:cNvPr>
          <p:cNvSpPr txBox="1">
            <a:spLocks noChangeArrowheads="1"/>
          </p:cNvSpPr>
          <p:nvPr/>
        </p:nvSpPr>
        <p:spPr bwMode="auto">
          <a:xfrm flipH="1">
            <a:off x="6115639" y="2437272"/>
            <a:ext cx="887141"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4.0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07-2021</a:t>
            </a:r>
          </a:p>
          <a:p>
            <a:pPr algn="ctr"/>
            <a:r>
              <a:rPr lang="en-US" altLang="en-US" sz="600" dirty="0">
                <a:latin typeface="Arial" panose="020B0604020202020204" pitchFamily="34" charset="0"/>
                <a:cs typeface="Arial" panose="020B0604020202020204" pitchFamily="34" charset="0"/>
              </a:rPr>
              <a:t>Recirculation</a:t>
            </a:r>
          </a:p>
        </p:txBody>
      </p:sp>
      <p:sp>
        <p:nvSpPr>
          <p:cNvPr id="56" name="Text Box 29">
            <a:extLst>
              <a:ext uri="{FF2B5EF4-FFF2-40B4-BE49-F238E27FC236}">
                <a16:creationId xmlns:a16="http://schemas.microsoft.com/office/drawing/2014/main" id="{4A30052F-5A53-450E-8D3B-A9D2BC52D2D7}"/>
              </a:ext>
            </a:extLst>
          </p:cNvPr>
          <p:cNvSpPr txBox="1">
            <a:spLocks noChangeArrowheads="1"/>
          </p:cNvSpPr>
          <p:nvPr/>
        </p:nvSpPr>
        <p:spPr bwMode="auto">
          <a:xfrm flipH="1">
            <a:off x="5541986" y="3098112"/>
            <a:ext cx="1465897"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600" b="0" dirty="0"/>
              <a:t>.11az</a:t>
            </a:r>
            <a:br>
              <a:rPr lang="en-US" altLang="en-US" sz="600" b="0" dirty="0"/>
            </a:br>
            <a:r>
              <a:rPr lang="en-US" altLang="en-US" sz="600" b="0" dirty="0"/>
              <a:t> MDR and SA ballots</a:t>
            </a:r>
          </a:p>
          <a:p>
            <a:r>
              <a:rPr lang="en-US" altLang="en-US" sz="600" b="0" dirty="0"/>
              <a:t> 07-2021</a:t>
            </a:r>
          </a:p>
        </p:txBody>
      </p:sp>
      <p:sp>
        <p:nvSpPr>
          <p:cNvPr id="58" name="Text Box 29">
            <a:extLst>
              <a:ext uri="{FF2B5EF4-FFF2-40B4-BE49-F238E27FC236}">
                <a16:creationId xmlns:a16="http://schemas.microsoft.com/office/drawing/2014/main" id="{0287B46E-F3EB-4637-A598-2AA899FDFB1A}"/>
              </a:ext>
            </a:extLst>
          </p:cNvPr>
          <p:cNvSpPr txBox="1">
            <a:spLocks noChangeArrowheads="1"/>
          </p:cNvSpPr>
          <p:nvPr/>
        </p:nvSpPr>
        <p:spPr bwMode="auto">
          <a:xfrm flipH="1">
            <a:off x="9328500" y="2509738"/>
            <a:ext cx="1091052"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700" b="0" dirty="0"/>
              <a:t>Publication</a:t>
            </a:r>
          </a:p>
        </p:txBody>
      </p:sp>
      <p:sp>
        <p:nvSpPr>
          <p:cNvPr id="59" name="Rectangle 58">
            <a:extLst>
              <a:ext uri="{FF2B5EF4-FFF2-40B4-BE49-F238E27FC236}">
                <a16:creationId xmlns:a16="http://schemas.microsoft.com/office/drawing/2014/main" id="{7D7A4A4E-EFC2-4E2F-A24A-69DD81F14B17}"/>
              </a:ext>
            </a:extLst>
          </p:cNvPr>
          <p:cNvSpPr/>
          <p:nvPr/>
        </p:nvSpPr>
        <p:spPr>
          <a:xfrm>
            <a:off x="5278635" y="3689396"/>
            <a:ext cx="1415240" cy="245822"/>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LB253</a:t>
            </a:r>
          </a:p>
        </p:txBody>
      </p:sp>
      <p:sp>
        <p:nvSpPr>
          <p:cNvPr id="60" name="Rectangle 59">
            <a:extLst>
              <a:ext uri="{FF2B5EF4-FFF2-40B4-BE49-F238E27FC236}">
                <a16:creationId xmlns:a16="http://schemas.microsoft.com/office/drawing/2014/main" id="{FD33245F-738D-4A9E-A0BE-275B0E0AF06F}"/>
              </a:ext>
            </a:extLst>
          </p:cNvPr>
          <p:cNvSpPr/>
          <p:nvPr/>
        </p:nvSpPr>
        <p:spPr>
          <a:xfrm>
            <a:off x="8096838" y="3684682"/>
            <a:ext cx="498885" cy="242916"/>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050" dirty="0">
                <a:solidFill>
                  <a:schemeClr val="tx1"/>
                </a:solidFill>
              </a:rPr>
              <a:t>SA2</a:t>
            </a:r>
          </a:p>
        </p:txBody>
      </p:sp>
      <p:sp>
        <p:nvSpPr>
          <p:cNvPr id="61" name="Rectangle 60">
            <a:extLst>
              <a:ext uri="{FF2B5EF4-FFF2-40B4-BE49-F238E27FC236}">
                <a16:creationId xmlns:a16="http://schemas.microsoft.com/office/drawing/2014/main" id="{2FCE8FAF-B14E-4F71-BAA4-E3B8B00BCE3B}"/>
              </a:ext>
            </a:extLst>
          </p:cNvPr>
          <p:cNvSpPr/>
          <p:nvPr/>
        </p:nvSpPr>
        <p:spPr>
          <a:xfrm>
            <a:off x="5645508" y="3445146"/>
            <a:ext cx="977296" cy="243918"/>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MDR</a:t>
            </a:r>
          </a:p>
        </p:txBody>
      </p:sp>
      <p:sp>
        <p:nvSpPr>
          <p:cNvPr id="62" name="Rectangle 61">
            <a:extLst>
              <a:ext uri="{FF2B5EF4-FFF2-40B4-BE49-F238E27FC236}">
                <a16:creationId xmlns:a16="http://schemas.microsoft.com/office/drawing/2014/main" id="{F189F3FD-6129-4603-BD90-34EE40265A10}"/>
              </a:ext>
            </a:extLst>
          </p:cNvPr>
          <p:cNvSpPr/>
          <p:nvPr/>
        </p:nvSpPr>
        <p:spPr>
          <a:xfrm>
            <a:off x="7216649" y="3686508"/>
            <a:ext cx="892113" cy="241090"/>
          </a:xfrm>
          <a:prstGeom prst="rect">
            <a:avLst/>
          </a:prstGeom>
          <a:gradFill flip="none" rotWithShape="1">
            <a:gsLst>
              <a:gs pos="1000">
                <a:schemeClr val="accent1">
                  <a:lumMod val="5000"/>
                  <a:lumOff val="95000"/>
                </a:schemeClr>
              </a:gs>
              <a:gs pos="0">
                <a:srgbClr val="00B050"/>
              </a:gs>
              <a:gs pos="0">
                <a:srgbClr val="00B050"/>
              </a:gs>
              <a:gs pos="0">
                <a:srgbClr val="00B050"/>
              </a:gs>
              <a:gs pos="0">
                <a:srgbClr val="00B050"/>
              </a:gs>
              <a:gs pos="4000">
                <a:srgbClr val="00B050"/>
              </a:gs>
              <a:gs pos="93000">
                <a:srgbClr val="00B050"/>
              </a:gs>
              <a:gs pos="100000">
                <a:srgbClr val="FFFF00"/>
              </a:gs>
            </a:gsLst>
            <a:lin ang="0" scaled="1"/>
            <a:tileRect/>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SA1</a:t>
            </a:r>
          </a:p>
        </p:txBody>
      </p:sp>
      <p:sp>
        <p:nvSpPr>
          <p:cNvPr id="63" name="Rectangle 62">
            <a:extLst>
              <a:ext uri="{FF2B5EF4-FFF2-40B4-BE49-F238E27FC236}">
                <a16:creationId xmlns:a16="http://schemas.microsoft.com/office/drawing/2014/main" id="{D8F87CA2-0597-4AA6-BF19-2637B50B5365}"/>
              </a:ext>
            </a:extLst>
          </p:cNvPr>
          <p:cNvSpPr/>
          <p:nvPr/>
        </p:nvSpPr>
        <p:spPr>
          <a:xfrm>
            <a:off x="6622806" y="3688080"/>
            <a:ext cx="609658" cy="247138"/>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r>
              <a:rPr lang="en-US" sz="1100" dirty="0">
                <a:solidFill>
                  <a:schemeClr val="tx1"/>
                </a:solidFill>
              </a:rPr>
              <a:t>LB 255</a:t>
            </a:r>
          </a:p>
        </p:txBody>
      </p:sp>
      <p:sp>
        <p:nvSpPr>
          <p:cNvPr id="64" name="Oval Callout 93">
            <a:extLst>
              <a:ext uri="{FF2B5EF4-FFF2-40B4-BE49-F238E27FC236}">
                <a16:creationId xmlns:a16="http://schemas.microsoft.com/office/drawing/2014/main" id="{CD36405E-90BF-45E7-AC89-B570D2A750BB}"/>
              </a:ext>
            </a:extLst>
          </p:cNvPr>
          <p:cNvSpPr/>
          <p:nvPr/>
        </p:nvSpPr>
        <p:spPr bwMode="auto">
          <a:xfrm>
            <a:off x="6492065" y="5214802"/>
            <a:ext cx="1580531" cy="487541"/>
          </a:xfrm>
          <a:prstGeom prst="wedgeEllipseCallout">
            <a:avLst>
              <a:gd name="adj1" fmla="val -2663"/>
              <a:gd name="adj2" fmla="val -305026"/>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No changes made, in preparation to SA ballot</a:t>
            </a:r>
            <a:endParaRPr kumimoji="0" lang="en-US" sz="800" b="1" i="0" u="none" strike="noStrike" cap="none" normalizeH="0" baseline="0" dirty="0">
              <a:ln>
                <a:noFill/>
              </a:ln>
              <a:solidFill>
                <a:schemeClr val="tx1"/>
              </a:solidFill>
              <a:effectLst/>
            </a:endParaRPr>
          </a:p>
        </p:txBody>
      </p:sp>
      <p:sp>
        <p:nvSpPr>
          <p:cNvPr id="71" name="Oval Callout 93">
            <a:extLst>
              <a:ext uri="{FF2B5EF4-FFF2-40B4-BE49-F238E27FC236}">
                <a16:creationId xmlns:a16="http://schemas.microsoft.com/office/drawing/2014/main" id="{03FFBD8E-0982-407D-87DF-E910B21CDB1A}"/>
              </a:ext>
            </a:extLst>
          </p:cNvPr>
          <p:cNvSpPr/>
          <p:nvPr/>
        </p:nvSpPr>
        <p:spPr bwMode="auto">
          <a:xfrm>
            <a:off x="4792972" y="4391059"/>
            <a:ext cx="1373430" cy="487541"/>
          </a:xfrm>
          <a:prstGeom prst="wedgeEllipseCallout">
            <a:avLst>
              <a:gd name="adj1" fmla="val 81391"/>
              <a:gd name="adj2" fmla="val -144409"/>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LB249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2</a:t>
            </a:r>
            <a:r>
              <a:rPr lang="en-US" sz="800" b="1" baseline="30000" dirty="0">
                <a:solidFill>
                  <a:schemeClr val="tx1"/>
                </a:solidFill>
              </a:rPr>
              <a:t>nd</a:t>
            </a:r>
            <a:r>
              <a:rPr lang="en-US" sz="800" b="1" dirty="0">
                <a:solidFill>
                  <a:schemeClr val="tx1"/>
                </a:solidFill>
              </a:rPr>
              <a:t> recirculation</a:t>
            </a:r>
            <a:endParaRPr kumimoji="0" lang="en-US" sz="800" b="1" i="0" u="none" strike="noStrike" cap="none" normalizeH="0" baseline="0" dirty="0">
              <a:ln>
                <a:noFill/>
              </a:ln>
              <a:solidFill>
                <a:schemeClr val="tx1"/>
              </a:solidFill>
              <a:effectLst/>
            </a:endParaRPr>
          </a:p>
        </p:txBody>
      </p:sp>
      <p:sp>
        <p:nvSpPr>
          <p:cNvPr id="74" name="Text Box 26">
            <a:extLst>
              <a:ext uri="{FF2B5EF4-FFF2-40B4-BE49-F238E27FC236}">
                <a16:creationId xmlns:a16="http://schemas.microsoft.com/office/drawing/2014/main" id="{252564D0-5B02-46D2-81EA-016FB4919462}"/>
              </a:ext>
            </a:extLst>
          </p:cNvPr>
          <p:cNvSpPr txBox="1">
            <a:spLocks noChangeArrowheads="1"/>
          </p:cNvSpPr>
          <p:nvPr/>
        </p:nvSpPr>
        <p:spPr bwMode="auto">
          <a:xfrm flipH="1">
            <a:off x="6793783" y="3072438"/>
            <a:ext cx="887141"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1</a:t>
            </a:r>
            <a:r>
              <a:rPr lang="en-US" altLang="en-US" sz="700" baseline="30000" dirty="0">
                <a:latin typeface="Arial" panose="020B0604020202020204" pitchFamily="34" charset="0"/>
                <a:cs typeface="Arial" panose="020B0604020202020204" pitchFamily="34" charset="0"/>
              </a:rPr>
              <a:t>st</a:t>
            </a:r>
            <a:r>
              <a:rPr lang="en-US" altLang="en-US" sz="700" dirty="0">
                <a:latin typeface="Arial" panose="020B0604020202020204" pitchFamily="34" charset="0"/>
                <a:cs typeface="Arial" panose="020B0604020202020204" pitchFamily="34" charset="0"/>
              </a:rPr>
              <a:t> SA start</a:t>
            </a:r>
          </a:p>
        </p:txBody>
      </p:sp>
      <p:sp>
        <p:nvSpPr>
          <p:cNvPr id="76" name="Rectangle 75">
            <a:extLst>
              <a:ext uri="{FF2B5EF4-FFF2-40B4-BE49-F238E27FC236}">
                <a16:creationId xmlns:a16="http://schemas.microsoft.com/office/drawing/2014/main" id="{DCA555C3-88D6-42A7-9EDC-EF210EB2056C}"/>
              </a:ext>
            </a:extLst>
          </p:cNvPr>
          <p:cNvSpPr/>
          <p:nvPr/>
        </p:nvSpPr>
        <p:spPr>
          <a:xfrm>
            <a:off x="9045389" y="3684682"/>
            <a:ext cx="834183" cy="242916"/>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err="1">
                <a:solidFill>
                  <a:schemeClr val="tx1"/>
                </a:solidFill>
              </a:rPr>
              <a:t>REVcom</a:t>
            </a:r>
            <a:endParaRPr lang="en-US" sz="900" dirty="0">
              <a:solidFill>
                <a:schemeClr val="tx1"/>
              </a:solidFill>
            </a:endParaRPr>
          </a:p>
        </p:txBody>
      </p:sp>
      <p:sp>
        <p:nvSpPr>
          <p:cNvPr id="75" name="Rectangle 74">
            <a:extLst>
              <a:ext uri="{FF2B5EF4-FFF2-40B4-BE49-F238E27FC236}">
                <a16:creationId xmlns:a16="http://schemas.microsoft.com/office/drawing/2014/main" id="{F3F0F16B-8C38-4782-9610-2B73C4C8F47B}"/>
              </a:ext>
            </a:extLst>
          </p:cNvPr>
          <p:cNvSpPr/>
          <p:nvPr/>
        </p:nvSpPr>
        <p:spPr>
          <a:xfrm>
            <a:off x="8572047" y="3685831"/>
            <a:ext cx="469140" cy="241767"/>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050" dirty="0">
                <a:solidFill>
                  <a:schemeClr val="tx1"/>
                </a:solidFill>
              </a:rPr>
              <a:t>SA3</a:t>
            </a:r>
          </a:p>
        </p:txBody>
      </p:sp>
      <p:sp>
        <p:nvSpPr>
          <p:cNvPr id="27" name="Isosceles Triangle 26">
            <a:extLst>
              <a:ext uri="{FF2B5EF4-FFF2-40B4-BE49-F238E27FC236}">
                <a16:creationId xmlns:a16="http://schemas.microsoft.com/office/drawing/2014/main" id="{CB1C1BA3-5DD9-44BE-A130-957DAE8C40DD}"/>
              </a:ext>
            </a:extLst>
          </p:cNvPr>
          <p:cNvSpPr>
            <a:spLocks noChangeArrowheads="1"/>
          </p:cNvSpPr>
          <p:nvPr/>
        </p:nvSpPr>
        <p:spPr bwMode="auto">
          <a:xfrm flipH="1">
            <a:off x="2553791" y="2204498"/>
            <a:ext cx="216000" cy="180000"/>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29" name="Isosceles Triangle 28">
            <a:extLst>
              <a:ext uri="{FF2B5EF4-FFF2-40B4-BE49-F238E27FC236}">
                <a16:creationId xmlns:a16="http://schemas.microsoft.com/office/drawing/2014/main" id="{08EBE014-888F-47A0-8329-AC37EDFD6A98}"/>
              </a:ext>
            </a:extLst>
          </p:cNvPr>
          <p:cNvSpPr>
            <a:spLocks noChangeArrowheads="1"/>
          </p:cNvSpPr>
          <p:nvPr/>
        </p:nvSpPr>
        <p:spPr bwMode="auto">
          <a:xfrm>
            <a:off x="475635" y="2246363"/>
            <a:ext cx="216000" cy="180000"/>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40" name="Isosceles Triangle 39">
            <a:extLst>
              <a:ext uri="{FF2B5EF4-FFF2-40B4-BE49-F238E27FC236}">
                <a16:creationId xmlns:a16="http://schemas.microsoft.com/office/drawing/2014/main" id="{FA33DCBA-F8DE-4E6A-B75C-5C4A7720286F}"/>
              </a:ext>
            </a:extLst>
          </p:cNvPr>
          <p:cNvSpPr>
            <a:spLocks noChangeArrowheads="1"/>
          </p:cNvSpPr>
          <p:nvPr/>
        </p:nvSpPr>
        <p:spPr bwMode="auto">
          <a:xfrm>
            <a:off x="553406" y="2241954"/>
            <a:ext cx="216000" cy="180000"/>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50" name="Isosceles Triangle 49">
            <a:extLst>
              <a:ext uri="{FF2B5EF4-FFF2-40B4-BE49-F238E27FC236}">
                <a16:creationId xmlns:a16="http://schemas.microsoft.com/office/drawing/2014/main" id="{05BFC687-2622-4858-8453-95867272E324}"/>
              </a:ext>
            </a:extLst>
          </p:cNvPr>
          <p:cNvSpPr>
            <a:spLocks noChangeArrowheads="1"/>
          </p:cNvSpPr>
          <p:nvPr/>
        </p:nvSpPr>
        <p:spPr bwMode="auto">
          <a:xfrm>
            <a:off x="6426293" y="2860923"/>
            <a:ext cx="216000" cy="180000"/>
          </a:xfrm>
          <a:prstGeom prst="triangle">
            <a:avLst>
              <a:gd name="adj" fmla="val 50000"/>
            </a:avLst>
          </a:prstGeom>
          <a:solidFill>
            <a:schemeClr val="accent5">
              <a:lumMod val="75000"/>
            </a:schemeClr>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52" name="Isosceles Triangle 51">
            <a:extLst>
              <a:ext uri="{FF2B5EF4-FFF2-40B4-BE49-F238E27FC236}">
                <a16:creationId xmlns:a16="http://schemas.microsoft.com/office/drawing/2014/main" id="{1AED65DC-FD9C-4578-B6A0-17CEC7E0F8C2}"/>
              </a:ext>
            </a:extLst>
          </p:cNvPr>
          <p:cNvSpPr>
            <a:spLocks noChangeArrowheads="1"/>
          </p:cNvSpPr>
          <p:nvPr/>
        </p:nvSpPr>
        <p:spPr bwMode="auto">
          <a:xfrm flipH="1">
            <a:off x="5140498" y="2228279"/>
            <a:ext cx="216000" cy="180000"/>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55" name="Isosceles Triangle 54">
            <a:extLst>
              <a:ext uri="{FF2B5EF4-FFF2-40B4-BE49-F238E27FC236}">
                <a16:creationId xmlns:a16="http://schemas.microsoft.com/office/drawing/2014/main" id="{7C667F73-2428-4702-BCAA-F58ADCC62853}"/>
              </a:ext>
            </a:extLst>
          </p:cNvPr>
          <p:cNvSpPr>
            <a:spLocks noChangeArrowheads="1"/>
          </p:cNvSpPr>
          <p:nvPr/>
        </p:nvSpPr>
        <p:spPr bwMode="auto">
          <a:xfrm flipH="1">
            <a:off x="6381300" y="2217318"/>
            <a:ext cx="216000" cy="180000"/>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dirty="0">
              <a:latin typeface="+mn-lt"/>
              <a:ea typeface="+mn-ea"/>
            </a:endParaRPr>
          </a:p>
        </p:txBody>
      </p:sp>
      <p:sp>
        <p:nvSpPr>
          <p:cNvPr id="57" name="Isosceles Triangle 56">
            <a:extLst>
              <a:ext uri="{FF2B5EF4-FFF2-40B4-BE49-F238E27FC236}">
                <a16:creationId xmlns:a16="http://schemas.microsoft.com/office/drawing/2014/main" id="{08DFF385-B3BA-4F57-B2DB-7FD6710F4712}"/>
              </a:ext>
            </a:extLst>
          </p:cNvPr>
          <p:cNvSpPr>
            <a:spLocks noChangeArrowheads="1"/>
          </p:cNvSpPr>
          <p:nvPr/>
        </p:nvSpPr>
        <p:spPr bwMode="auto">
          <a:xfrm>
            <a:off x="9651767" y="2249353"/>
            <a:ext cx="216000" cy="18000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66" name="Text Box 26">
            <a:extLst>
              <a:ext uri="{FF2B5EF4-FFF2-40B4-BE49-F238E27FC236}">
                <a16:creationId xmlns:a16="http://schemas.microsoft.com/office/drawing/2014/main" id="{17937EE2-D8D2-469E-B929-707B843D8996}"/>
              </a:ext>
            </a:extLst>
          </p:cNvPr>
          <p:cNvSpPr txBox="1">
            <a:spLocks noChangeArrowheads="1"/>
          </p:cNvSpPr>
          <p:nvPr/>
        </p:nvSpPr>
        <p:spPr bwMode="auto">
          <a:xfrm flipH="1">
            <a:off x="7693336" y="2458489"/>
            <a:ext cx="887141" cy="987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a:t>
            </a:r>
            <a:r>
              <a:rPr lang="en-US" altLang="en-US" sz="600" baseline="30000" dirty="0">
                <a:latin typeface="Arial" panose="020B0604020202020204" pitchFamily="34" charset="0"/>
                <a:cs typeface="Arial" panose="020B0604020202020204" pitchFamily="34" charset="0"/>
              </a:rPr>
              <a:t>st</a:t>
            </a:r>
            <a:r>
              <a:rPr lang="en-US" altLang="en-US" sz="600" dirty="0">
                <a:latin typeface="Arial" panose="020B0604020202020204" pitchFamily="34" charset="0"/>
                <a:cs typeface="Arial" panose="020B0604020202020204" pitchFamily="34" charset="0"/>
              </a:rPr>
              <a:t> SA comp.</a:t>
            </a:r>
          </a:p>
          <a:p>
            <a:pPr algn="ctr"/>
            <a:r>
              <a:rPr lang="en-US" altLang="en-US" sz="600" dirty="0">
                <a:latin typeface="Arial" panose="020B0604020202020204" pitchFamily="34" charset="0"/>
                <a:cs typeface="Arial" panose="020B0604020202020204" pitchFamily="34" charset="0"/>
              </a:rPr>
              <a:t>05-22</a:t>
            </a:r>
          </a:p>
        </p:txBody>
      </p:sp>
      <p:sp>
        <p:nvSpPr>
          <p:cNvPr id="69" name="Text Box 26">
            <a:extLst>
              <a:ext uri="{FF2B5EF4-FFF2-40B4-BE49-F238E27FC236}">
                <a16:creationId xmlns:a16="http://schemas.microsoft.com/office/drawing/2014/main" id="{9D6A0D72-2F1D-4790-A0EE-3F24598FC8EB}"/>
              </a:ext>
            </a:extLst>
          </p:cNvPr>
          <p:cNvSpPr txBox="1">
            <a:spLocks noChangeArrowheads="1"/>
          </p:cNvSpPr>
          <p:nvPr/>
        </p:nvSpPr>
        <p:spPr bwMode="auto">
          <a:xfrm flipH="1">
            <a:off x="8108762" y="3071487"/>
            <a:ext cx="887141" cy="1117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2</a:t>
            </a:r>
            <a:r>
              <a:rPr lang="en-US" altLang="en-US" sz="600" baseline="30000" dirty="0">
                <a:latin typeface="Arial" panose="020B0604020202020204" pitchFamily="34" charset="0"/>
                <a:cs typeface="Arial" panose="020B0604020202020204" pitchFamily="34" charset="0"/>
              </a:rPr>
              <a:t>nd</a:t>
            </a:r>
            <a:r>
              <a:rPr lang="en-US" altLang="en-US" sz="600" dirty="0">
                <a:latin typeface="Arial" panose="020B0604020202020204" pitchFamily="34" charset="0"/>
                <a:cs typeface="Arial" panose="020B0604020202020204" pitchFamily="34" charset="0"/>
              </a:rPr>
              <a:t> SA comp.</a:t>
            </a:r>
          </a:p>
          <a:p>
            <a:pPr algn="ctr"/>
            <a:r>
              <a:rPr lang="en-US" altLang="en-US" sz="600" dirty="0">
                <a:latin typeface="Arial" panose="020B0604020202020204" pitchFamily="34" charset="0"/>
                <a:cs typeface="Arial" panose="020B0604020202020204" pitchFamily="34" charset="0"/>
              </a:rPr>
              <a:t>07-22</a:t>
            </a:r>
          </a:p>
          <a:p>
            <a:pPr algn="ctr"/>
            <a:endParaRPr lang="en-US" altLang="en-US" sz="600" dirty="0">
              <a:latin typeface="Arial" panose="020B0604020202020204" pitchFamily="34" charset="0"/>
              <a:cs typeface="Arial" panose="020B0604020202020204" pitchFamily="34" charset="0"/>
            </a:endParaRPr>
          </a:p>
        </p:txBody>
      </p:sp>
      <p:sp>
        <p:nvSpPr>
          <p:cNvPr id="73" name="Isosceles Triangle 72">
            <a:extLst>
              <a:ext uri="{FF2B5EF4-FFF2-40B4-BE49-F238E27FC236}">
                <a16:creationId xmlns:a16="http://schemas.microsoft.com/office/drawing/2014/main" id="{A440538B-D407-4E7F-9F71-67DD2951A971}"/>
              </a:ext>
            </a:extLst>
          </p:cNvPr>
          <p:cNvSpPr>
            <a:spLocks noChangeArrowheads="1"/>
          </p:cNvSpPr>
          <p:nvPr/>
        </p:nvSpPr>
        <p:spPr bwMode="auto">
          <a:xfrm flipH="1">
            <a:off x="7032071" y="2849247"/>
            <a:ext cx="216000" cy="180000"/>
          </a:xfrm>
          <a:prstGeom prst="triangle">
            <a:avLst>
              <a:gd name="adj" fmla="val 50000"/>
            </a:avLst>
          </a:prstGeom>
          <a:solidFill>
            <a:schemeClr val="accent5">
              <a:lumMod val="75000"/>
            </a:schemeClr>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79" name="Text Box 26">
            <a:extLst>
              <a:ext uri="{FF2B5EF4-FFF2-40B4-BE49-F238E27FC236}">
                <a16:creationId xmlns:a16="http://schemas.microsoft.com/office/drawing/2014/main" id="{7DAFFC53-4722-42F5-9C4A-207E7BBE4CE0}"/>
              </a:ext>
            </a:extLst>
          </p:cNvPr>
          <p:cNvSpPr txBox="1">
            <a:spLocks noChangeArrowheads="1"/>
          </p:cNvSpPr>
          <p:nvPr/>
        </p:nvSpPr>
        <p:spPr bwMode="auto">
          <a:xfrm flipH="1">
            <a:off x="8585984" y="2527228"/>
            <a:ext cx="887141" cy="987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3</a:t>
            </a:r>
            <a:r>
              <a:rPr lang="en-US" altLang="en-US" sz="600" baseline="30000" dirty="0">
                <a:latin typeface="Arial" panose="020B0604020202020204" pitchFamily="34" charset="0"/>
                <a:cs typeface="Arial" panose="020B0604020202020204" pitchFamily="34" charset="0"/>
              </a:rPr>
              <a:t>rd</a:t>
            </a:r>
            <a:r>
              <a:rPr lang="en-US" altLang="en-US" sz="600" dirty="0">
                <a:latin typeface="Arial" panose="020B0604020202020204" pitchFamily="34" charset="0"/>
                <a:cs typeface="Arial" panose="020B0604020202020204" pitchFamily="34" charset="0"/>
              </a:rPr>
              <a:t>  SA comp.</a:t>
            </a:r>
          </a:p>
          <a:p>
            <a:pPr algn="ctr"/>
            <a:r>
              <a:rPr lang="en-US" altLang="en-US" sz="600" dirty="0">
                <a:latin typeface="Arial" panose="020B0604020202020204" pitchFamily="34" charset="0"/>
                <a:cs typeface="Arial" panose="020B0604020202020204" pitchFamily="34" charset="0"/>
              </a:rPr>
              <a:t>11-22</a:t>
            </a:r>
          </a:p>
        </p:txBody>
      </p:sp>
      <p:cxnSp>
        <p:nvCxnSpPr>
          <p:cNvPr id="77" name="Straight Connector 76">
            <a:extLst>
              <a:ext uri="{FF2B5EF4-FFF2-40B4-BE49-F238E27FC236}">
                <a16:creationId xmlns:a16="http://schemas.microsoft.com/office/drawing/2014/main" id="{388D557F-C8D9-4F40-9778-B21A431955B5}"/>
              </a:ext>
            </a:extLst>
          </p:cNvPr>
          <p:cNvCxnSpPr>
            <a:cxnSpLocks/>
          </p:cNvCxnSpPr>
          <p:nvPr/>
        </p:nvCxnSpPr>
        <p:spPr bwMode="auto">
          <a:xfrm flipV="1">
            <a:off x="7253951" y="3979959"/>
            <a:ext cx="864000" cy="659"/>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1" name="Isosceles Triangle 80">
            <a:extLst>
              <a:ext uri="{FF2B5EF4-FFF2-40B4-BE49-F238E27FC236}">
                <a16:creationId xmlns:a16="http://schemas.microsoft.com/office/drawing/2014/main" id="{44CA29C5-8E00-4249-926D-0657600C093B}"/>
              </a:ext>
            </a:extLst>
          </p:cNvPr>
          <p:cNvSpPr>
            <a:spLocks noChangeArrowheads="1"/>
          </p:cNvSpPr>
          <p:nvPr/>
        </p:nvSpPr>
        <p:spPr bwMode="auto">
          <a:xfrm>
            <a:off x="8000762" y="2256315"/>
            <a:ext cx="216000" cy="18000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82" name="Isosceles Triangle 81">
            <a:extLst>
              <a:ext uri="{FF2B5EF4-FFF2-40B4-BE49-F238E27FC236}">
                <a16:creationId xmlns:a16="http://schemas.microsoft.com/office/drawing/2014/main" id="{0021E4CD-C176-4214-9FCD-C369DA8D9103}"/>
              </a:ext>
            </a:extLst>
          </p:cNvPr>
          <p:cNvSpPr>
            <a:spLocks noChangeArrowheads="1"/>
          </p:cNvSpPr>
          <p:nvPr/>
        </p:nvSpPr>
        <p:spPr bwMode="auto">
          <a:xfrm>
            <a:off x="8925232" y="2272925"/>
            <a:ext cx="216000" cy="18000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83" name="Isosceles Triangle 82">
            <a:extLst>
              <a:ext uri="{FF2B5EF4-FFF2-40B4-BE49-F238E27FC236}">
                <a16:creationId xmlns:a16="http://schemas.microsoft.com/office/drawing/2014/main" id="{96924D86-4214-43EB-93EC-8C86D3268B69}"/>
              </a:ext>
            </a:extLst>
          </p:cNvPr>
          <p:cNvSpPr>
            <a:spLocks noChangeArrowheads="1"/>
          </p:cNvSpPr>
          <p:nvPr/>
        </p:nvSpPr>
        <p:spPr bwMode="auto">
          <a:xfrm>
            <a:off x="8424356" y="2858082"/>
            <a:ext cx="216000" cy="18000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9243456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D7ACE6-6DCA-4289-A6C3-C9482F00E40C}"/>
              </a:ext>
            </a:extLst>
          </p:cNvPr>
          <p:cNvSpPr>
            <a:spLocks noGrp="1"/>
          </p:cNvSpPr>
          <p:nvPr>
            <p:ph type="title"/>
          </p:nvPr>
        </p:nvSpPr>
        <p:spPr>
          <a:xfrm>
            <a:off x="914401" y="685802"/>
            <a:ext cx="10361084" cy="634008"/>
          </a:xfrm>
        </p:spPr>
        <p:txBody>
          <a:bodyPr/>
          <a:lstStyle/>
          <a:p>
            <a:r>
              <a:rPr lang="en-US" dirty="0"/>
              <a:t>Timeline – Updated</a:t>
            </a:r>
          </a:p>
        </p:txBody>
      </p:sp>
      <p:sp>
        <p:nvSpPr>
          <p:cNvPr id="4" name="Slide Number Placeholder 3">
            <a:extLst>
              <a:ext uri="{FF2B5EF4-FFF2-40B4-BE49-F238E27FC236}">
                <a16:creationId xmlns:a16="http://schemas.microsoft.com/office/drawing/2014/main" id="{37CD4061-4F33-4CD7-BFD6-735B7FEAC973}"/>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9F0EF036-ED27-4AA2-88CB-8E8B9D66271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DD5398CD-5E0C-4764-9076-DDC7A6BB0DF4}"/>
              </a:ext>
            </a:extLst>
          </p:cNvPr>
          <p:cNvSpPr>
            <a:spLocks noGrp="1"/>
          </p:cNvSpPr>
          <p:nvPr>
            <p:ph type="dt" idx="15"/>
          </p:nvPr>
        </p:nvSpPr>
        <p:spPr/>
        <p:txBody>
          <a:bodyPr/>
          <a:lstStyle/>
          <a:p>
            <a:r>
              <a:rPr lang="en-US"/>
              <a:t>June 2022</a:t>
            </a:r>
            <a:endParaRPr lang="en-GB" dirty="0"/>
          </a:p>
        </p:txBody>
      </p:sp>
      <p:sp>
        <p:nvSpPr>
          <p:cNvPr id="7" name="Rectangle 6">
            <a:extLst>
              <a:ext uri="{FF2B5EF4-FFF2-40B4-BE49-F238E27FC236}">
                <a16:creationId xmlns:a16="http://schemas.microsoft.com/office/drawing/2014/main" id="{6041F246-CB9B-482F-83D0-BA3762CA5E98}"/>
              </a:ext>
            </a:extLst>
          </p:cNvPr>
          <p:cNvSpPr/>
          <p:nvPr/>
        </p:nvSpPr>
        <p:spPr>
          <a:xfrm>
            <a:off x="7079438" y="3444607"/>
            <a:ext cx="329418" cy="241084"/>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800" dirty="0">
                <a:solidFill>
                  <a:schemeClr val="tx1"/>
                </a:solidFill>
              </a:rPr>
              <a:t>Clean</a:t>
            </a:r>
          </a:p>
        </p:txBody>
      </p:sp>
      <p:sp>
        <p:nvSpPr>
          <p:cNvPr id="8" name="Rectangle 7">
            <a:extLst>
              <a:ext uri="{FF2B5EF4-FFF2-40B4-BE49-F238E27FC236}">
                <a16:creationId xmlns:a16="http://schemas.microsoft.com/office/drawing/2014/main" id="{EF161D9C-4B9A-404F-8FF5-36D74855B84C}"/>
              </a:ext>
            </a:extLst>
          </p:cNvPr>
          <p:cNvSpPr>
            <a:spLocks noChangeArrowheads="1"/>
          </p:cNvSpPr>
          <p:nvPr/>
        </p:nvSpPr>
        <p:spPr bwMode="auto">
          <a:xfrm>
            <a:off x="4983711" y="1791665"/>
            <a:ext cx="2326889"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2021</a:t>
            </a:r>
          </a:p>
        </p:txBody>
      </p:sp>
      <p:sp>
        <p:nvSpPr>
          <p:cNvPr id="9" name="Rectangle 8">
            <a:extLst>
              <a:ext uri="{FF2B5EF4-FFF2-40B4-BE49-F238E27FC236}">
                <a16:creationId xmlns:a16="http://schemas.microsoft.com/office/drawing/2014/main" id="{871D00C0-6BF3-439D-A209-7EF8A346C343}"/>
              </a:ext>
            </a:extLst>
          </p:cNvPr>
          <p:cNvSpPr>
            <a:spLocks noChangeArrowheads="1"/>
          </p:cNvSpPr>
          <p:nvPr/>
        </p:nvSpPr>
        <p:spPr bwMode="auto">
          <a:xfrm>
            <a:off x="2677465" y="1791665"/>
            <a:ext cx="2326889"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2020</a:t>
            </a:r>
          </a:p>
        </p:txBody>
      </p:sp>
      <p:sp>
        <p:nvSpPr>
          <p:cNvPr id="10" name="Rectangle 9">
            <a:extLst>
              <a:ext uri="{FF2B5EF4-FFF2-40B4-BE49-F238E27FC236}">
                <a16:creationId xmlns:a16="http://schemas.microsoft.com/office/drawing/2014/main" id="{532AC891-FC81-44AB-872B-C2E58F349434}"/>
              </a:ext>
            </a:extLst>
          </p:cNvPr>
          <p:cNvSpPr>
            <a:spLocks noChangeArrowheads="1"/>
          </p:cNvSpPr>
          <p:nvPr/>
        </p:nvSpPr>
        <p:spPr bwMode="auto">
          <a:xfrm>
            <a:off x="420416" y="1785250"/>
            <a:ext cx="2257049"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2019</a:t>
            </a:r>
          </a:p>
        </p:txBody>
      </p:sp>
      <p:sp>
        <p:nvSpPr>
          <p:cNvPr id="13" name="Rectangle 12">
            <a:extLst>
              <a:ext uri="{FF2B5EF4-FFF2-40B4-BE49-F238E27FC236}">
                <a16:creationId xmlns:a16="http://schemas.microsoft.com/office/drawing/2014/main" id="{9FDCB0BB-493E-4A49-96C4-A2D84617CE2A}"/>
              </a:ext>
            </a:extLst>
          </p:cNvPr>
          <p:cNvSpPr>
            <a:spLocks noChangeArrowheads="1"/>
          </p:cNvSpPr>
          <p:nvPr/>
        </p:nvSpPr>
        <p:spPr bwMode="auto">
          <a:xfrm>
            <a:off x="420416" y="1780803"/>
            <a:ext cx="11508232"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4" name="Rectangle 13">
            <a:extLst>
              <a:ext uri="{FF2B5EF4-FFF2-40B4-BE49-F238E27FC236}">
                <a16:creationId xmlns:a16="http://schemas.microsoft.com/office/drawing/2014/main" id="{A8FCAE29-28D9-4B03-9166-F98168C83D8A}"/>
              </a:ext>
            </a:extLst>
          </p:cNvPr>
          <p:cNvSpPr>
            <a:spLocks noChangeArrowheads="1"/>
          </p:cNvSpPr>
          <p:nvPr/>
        </p:nvSpPr>
        <p:spPr bwMode="auto">
          <a:xfrm>
            <a:off x="7295513" y="1791665"/>
            <a:ext cx="2326889"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2022</a:t>
            </a:r>
          </a:p>
        </p:txBody>
      </p:sp>
      <p:sp>
        <p:nvSpPr>
          <p:cNvPr id="15" name="Rectangle 14">
            <a:extLst>
              <a:ext uri="{FF2B5EF4-FFF2-40B4-BE49-F238E27FC236}">
                <a16:creationId xmlns:a16="http://schemas.microsoft.com/office/drawing/2014/main" id="{6EFF4C51-D7E0-4F7C-AC7F-BC498A9CE3D8}"/>
              </a:ext>
            </a:extLst>
          </p:cNvPr>
          <p:cNvSpPr>
            <a:spLocks noChangeArrowheads="1"/>
          </p:cNvSpPr>
          <p:nvPr/>
        </p:nvSpPr>
        <p:spPr bwMode="auto">
          <a:xfrm>
            <a:off x="9601759" y="1791665"/>
            <a:ext cx="2326889"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2023</a:t>
            </a:r>
          </a:p>
        </p:txBody>
      </p:sp>
      <p:sp>
        <p:nvSpPr>
          <p:cNvPr id="17" name="Line 15">
            <a:extLst>
              <a:ext uri="{FF2B5EF4-FFF2-40B4-BE49-F238E27FC236}">
                <a16:creationId xmlns:a16="http://schemas.microsoft.com/office/drawing/2014/main" id="{9BB1AAF4-2829-42C4-B303-EC75D81B7BE2}"/>
              </a:ext>
            </a:extLst>
          </p:cNvPr>
          <p:cNvSpPr>
            <a:spLocks noChangeShapeType="1"/>
          </p:cNvSpPr>
          <p:nvPr/>
        </p:nvSpPr>
        <p:spPr bwMode="auto">
          <a:xfrm flipH="1">
            <a:off x="7458843" y="1814817"/>
            <a:ext cx="5663"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18" name="Line 14">
            <a:extLst>
              <a:ext uri="{FF2B5EF4-FFF2-40B4-BE49-F238E27FC236}">
                <a16:creationId xmlns:a16="http://schemas.microsoft.com/office/drawing/2014/main" id="{6B69315E-C24A-4762-8AE3-271BBBC1C96D}"/>
              </a:ext>
            </a:extLst>
          </p:cNvPr>
          <p:cNvSpPr>
            <a:spLocks noChangeShapeType="1"/>
          </p:cNvSpPr>
          <p:nvPr/>
        </p:nvSpPr>
        <p:spPr bwMode="auto">
          <a:xfrm flipH="1">
            <a:off x="2838683" y="1814817"/>
            <a:ext cx="14156"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0" name="Line 11">
            <a:extLst>
              <a:ext uri="{FF2B5EF4-FFF2-40B4-BE49-F238E27FC236}">
                <a16:creationId xmlns:a16="http://schemas.microsoft.com/office/drawing/2014/main" id="{FC699970-3519-40D0-B102-6727DA668231}"/>
              </a:ext>
            </a:extLst>
          </p:cNvPr>
          <p:cNvSpPr>
            <a:spLocks noChangeShapeType="1"/>
          </p:cNvSpPr>
          <p:nvPr/>
        </p:nvSpPr>
        <p:spPr bwMode="auto">
          <a:xfrm>
            <a:off x="511079" y="1814817"/>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1" name="Line 15">
            <a:extLst>
              <a:ext uri="{FF2B5EF4-FFF2-40B4-BE49-F238E27FC236}">
                <a16:creationId xmlns:a16="http://schemas.microsoft.com/office/drawing/2014/main" id="{5633C07C-2A32-4814-BD6B-4D3316DC3FE7}"/>
              </a:ext>
            </a:extLst>
          </p:cNvPr>
          <p:cNvSpPr>
            <a:spLocks noChangeShapeType="1"/>
          </p:cNvSpPr>
          <p:nvPr/>
        </p:nvSpPr>
        <p:spPr bwMode="auto">
          <a:xfrm>
            <a:off x="5083682" y="1814817"/>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2" name="Line 15">
            <a:extLst>
              <a:ext uri="{FF2B5EF4-FFF2-40B4-BE49-F238E27FC236}">
                <a16:creationId xmlns:a16="http://schemas.microsoft.com/office/drawing/2014/main" id="{1A9A278F-0D3D-4318-8A3B-0C64C275A233}"/>
              </a:ext>
            </a:extLst>
          </p:cNvPr>
          <p:cNvSpPr>
            <a:spLocks noChangeShapeType="1"/>
          </p:cNvSpPr>
          <p:nvPr/>
        </p:nvSpPr>
        <p:spPr bwMode="auto">
          <a:xfrm>
            <a:off x="9879572" y="1780803"/>
            <a:ext cx="4175" cy="4176464"/>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6" name="Text Box 26">
            <a:extLst>
              <a:ext uri="{FF2B5EF4-FFF2-40B4-BE49-F238E27FC236}">
                <a16:creationId xmlns:a16="http://schemas.microsoft.com/office/drawing/2014/main" id="{028137B2-809A-49E6-B7E9-F797A4367A4F}"/>
              </a:ext>
            </a:extLst>
          </p:cNvPr>
          <p:cNvSpPr txBox="1">
            <a:spLocks noChangeArrowheads="1"/>
          </p:cNvSpPr>
          <p:nvPr/>
        </p:nvSpPr>
        <p:spPr bwMode="auto">
          <a:xfrm flipH="1">
            <a:off x="2304015" y="2415649"/>
            <a:ext cx="865662"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2.0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11-2019</a:t>
            </a:r>
          </a:p>
          <a:p>
            <a:pPr algn="ctr"/>
            <a:r>
              <a:rPr lang="en-US" altLang="en-US" sz="600" dirty="0">
                <a:latin typeface="Arial" panose="020B0604020202020204" pitchFamily="34" charset="0"/>
                <a:cs typeface="Arial" panose="020B0604020202020204" pitchFamily="34" charset="0"/>
              </a:rPr>
              <a:t>Recirculation</a:t>
            </a:r>
          </a:p>
        </p:txBody>
      </p:sp>
      <p:sp>
        <p:nvSpPr>
          <p:cNvPr id="28" name="Text Box 24">
            <a:extLst>
              <a:ext uri="{FF2B5EF4-FFF2-40B4-BE49-F238E27FC236}">
                <a16:creationId xmlns:a16="http://schemas.microsoft.com/office/drawing/2014/main" id="{750FB950-8E94-4C05-AF55-ED08FA5C20A0}"/>
              </a:ext>
            </a:extLst>
          </p:cNvPr>
          <p:cNvSpPr txBox="1">
            <a:spLocks noChangeArrowheads="1"/>
          </p:cNvSpPr>
          <p:nvPr/>
        </p:nvSpPr>
        <p:spPr bwMode="auto">
          <a:xfrm>
            <a:off x="335360" y="2445064"/>
            <a:ext cx="571708"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D1.0</a:t>
            </a:r>
          </a:p>
          <a:p>
            <a:pPr algn="ctr"/>
            <a:r>
              <a:rPr lang="en-US" altLang="en-US" sz="600" dirty="0">
                <a:latin typeface="Arial" panose="020B0604020202020204" pitchFamily="34" charset="0"/>
                <a:cs typeface="Arial" panose="020B0604020202020204" pitchFamily="34" charset="0"/>
              </a:rPr>
              <a:t>Jan. 19</a:t>
            </a:r>
          </a:p>
        </p:txBody>
      </p:sp>
      <p:cxnSp>
        <p:nvCxnSpPr>
          <p:cNvPr id="39" name="Straight Connector 38">
            <a:extLst>
              <a:ext uri="{FF2B5EF4-FFF2-40B4-BE49-F238E27FC236}">
                <a16:creationId xmlns:a16="http://schemas.microsoft.com/office/drawing/2014/main" id="{A2FA76FA-3809-4D38-B844-5EC04AE23DE9}"/>
              </a:ext>
            </a:extLst>
          </p:cNvPr>
          <p:cNvCxnSpPr>
            <a:cxnSpLocks/>
          </p:cNvCxnSpPr>
          <p:nvPr/>
        </p:nvCxnSpPr>
        <p:spPr bwMode="auto">
          <a:xfrm flipV="1">
            <a:off x="776789" y="3973997"/>
            <a:ext cx="1866663"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1" name="Text Box 24">
            <a:extLst>
              <a:ext uri="{FF2B5EF4-FFF2-40B4-BE49-F238E27FC236}">
                <a16:creationId xmlns:a16="http://schemas.microsoft.com/office/drawing/2014/main" id="{1F616E82-EEAF-419E-9833-AA0F4DF0B89F}"/>
              </a:ext>
            </a:extLst>
          </p:cNvPr>
          <p:cNvSpPr txBox="1">
            <a:spLocks noChangeArrowheads="1"/>
          </p:cNvSpPr>
          <p:nvPr/>
        </p:nvSpPr>
        <p:spPr bwMode="auto">
          <a:xfrm>
            <a:off x="684028" y="2175558"/>
            <a:ext cx="898795"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Initial</a:t>
            </a:r>
          </a:p>
          <a:p>
            <a:pPr algn="ctr"/>
            <a:r>
              <a:rPr lang="en-US" altLang="en-US" sz="600" dirty="0">
                <a:latin typeface="Arial" panose="020B0604020202020204" pitchFamily="34" charset="0"/>
                <a:cs typeface="Arial" panose="020B0604020202020204" pitchFamily="34" charset="0"/>
              </a:rPr>
              <a:t>WG ballot</a:t>
            </a:r>
          </a:p>
        </p:txBody>
      </p:sp>
      <p:sp>
        <p:nvSpPr>
          <p:cNvPr id="43" name="Rectangle 42">
            <a:extLst>
              <a:ext uri="{FF2B5EF4-FFF2-40B4-BE49-F238E27FC236}">
                <a16:creationId xmlns:a16="http://schemas.microsoft.com/office/drawing/2014/main" id="{F27A7D85-1757-4C66-BECD-EE937921E20B}"/>
              </a:ext>
            </a:extLst>
          </p:cNvPr>
          <p:cNvSpPr/>
          <p:nvPr/>
        </p:nvSpPr>
        <p:spPr>
          <a:xfrm>
            <a:off x="791118" y="3689396"/>
            <a:ext cx="1873586" cy="245822"/>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r>
              <a:rPr lang="en-US" sz="1100" dirty="0">
                <a:solidFill>
                  <a:schemeClr val="tx1"/>
                </a:solidFill>
              </a:rPr>
              <a:t>LB240 CR </a:t>
            </a:r>
          </a:p>
        </p:txBody>
      </p:sp>
      <p:sp>
        <p:nvSpPr>
          <p:cNvPr id="44" name="Oval Callout 93">
            <a:extLst>
              <a:ext uri="{FF2B5EF4-FFF2-40B4-BE49-F238E27FC236}">
                <a16:creationId xmlns:a16="http://schemas.microsoft.com/office/drawing/2014/main" id="{A48D6855-C65D-4C9B-8796-5BBBD14EA114}"/>
              </a:ext>
            </a:extLst>
          </p:cNvPr>
          <p:cNvSpPr/>
          <p:nvPr/>
        </p:nvSpPr>
        <p:spPr bwMode="auto">
          <a:xfrm>
            <a:off x="582762" y="4992306"/>
            <a:ext cx="985677" cy="487541"/>
          </a:xfrm>
          <a:prstGeom prst="wedgeEllipseCallout">
            <a:avLst>
              <a:gd name="adj1" fmla="val -29060"/>
              <a:gd name="adj2" fmla="val -261824"/>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Initial WG ballot LB240 </a:t>
            </a:r>
            <a:r>
              <a:rPr kumimoji="0" lang="en-US" sz="800" b="1" i="0" u="none" strike="noStrike" cap="none" normalizeH="0" baseline="0" dirty="0">
                <a:ln>
                  <a:noFill/>
                </a:ln>
                <a:solidFill>
                  <a:schemeClr val="tx1"/>
                </a:solidFill>
                <a:effectLst/>
              </a:rPr>
              <a:t>Pass</a:t>
            </a:r>
          </a:p>
        </p:txBody>
      </p:sp>
      <p:sp>
        <p:nvSpPr>
          <p:cNvPr id="46" name="Rectangle 45">
            <a:extLst>
              <a:ext uri="{FF2B5EF4-FFF2-40B4-BE49-F238E27FC236}">
                <a16:creationId xmlns:a16="http://schemas.microsoft.com/office/drawing/2014/main" id="{03C9889A-27AD-43D8-B8CE-A8E4750782BA}"/>
              </a:ext>
            </a:extLst>
          </p:cNvPr>
          <p:cNvSpPr/>
          <p:nvPr/>
        </p:nvSpPr>
        <p:spPr>
          <a:xfrm>
            <a:off x="2660783" y="3689545"/>
            <a:ext cx="2630649" cy="245673"/>
          </a:xfrm>
          <a:prstGeom prst="rect">
            <a:avLst/>
          </a:prstGeom>
          <a:gradFill flip="none" rotWithShape="1">
            <a:gsLst>
              <a:gs pos="0">
                <a:srgbClr val="FFFF00"/>
              </a:gs>
              <a:gs pos="0">
                <a:srgbClr val="FFFF00"/>
              </a:gs>
              <a:gs pos="0">
                <a:srgbClr val="FFFF00"/>
              </a:gs>
              <a:gs pos="0">
                <a:srgbClr val="00B050"/>
              </a:gs>
            </a:gsLst>
            <a:lin ang="10800000" scaled="1"/>
            <a:tileRect/>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LB249</a:t>
            </a:r>
          </a:p>
        </p:txBody>
      </p:sp>
      <p:sp>
        <p:nvSpPr>
          <p:cNvPr id="47" name="Oval Callout 93">
            <a:extLst>
              <a:ext uri="{FF2B5EF4-FFF2-40B4-BE49-F238E27FC236}">
                <a16:creationId xmlns:a16="http://schemas.microsoft.com/office/drawing/2014/main" id="{23BBD45B-FE1F-41F1-9C20-3646EDF9AA3F}"/>
              </a:ext>
            </a:extLst>
          </p:cNvPr>
          <p:cNvSpPr/>
          <p:nvPr/>
        </p:nvSpPr>
        <p:spPr bwMode="auto">
          <a:xfrm>
            <a:off x="1316964" y="4315200"/>
            <a:ext cx="1373430" cy="487541"/>
          </a:xfrm>
          <a:prstGeom prst="wedgeEllipseCallout">
            <a:avLst>
              <a:gd name="adj1" fmla="val 48514"/>
              <a:gd name="adj2" fmla="val -129092"/>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LB240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recirc. </a:t>
            </a:r>
            <a:r>
              <a:rPr lang="en-US" sz="800" b="1" dirty="0" err="1">
                <a:solidFill>
                  <a:schemeClr val="tx1"/>
                </a:solidFill>
              </a:rPr>
              <a:t>init</a:t>
            </a:r>
            <a:endParaRPr kumimoji="0" lang="en-US" sz="800" b="1" i="0" u="none" strike="noStrike" cap="none" normalizeH="0" baseline="0" dirty="0">
              <a:ln>
                <a:noFill/>
              </a:ln>
              <a:solidFill>
                <a:schemeClr val="tx1"/>
              </a:solidFill>
              <a:effectLst/>
            </a:endParaRPr>
          </a:p>
        </p:txBody>
      </p:sp>
      <p:cxnSp>
        <p:nvCxnSpPr>
          <p:cNvPr id="48" name="Straight Connector 47">
            <a:extLst>
              <a:ext uri="{FF2B5EF4-FFF2-40B4-BE49-F238E27FC236}">
                <a16:creationId xmlns:a16="http://schemas.microsoft.com/office/drawing/2014/main" id="{AF37DB13-CF9F-4A17-B749-FC10876F4C86}"/>
              </a:ext>
            </a:extLst>
          </p:cNvPr>
          <p:cNvCxnSpPr>
            <a:cxnSpLocks/>
          </p:cNvCxnSpPr>
          <p:nvPr/>
        </p:nvCxnSpPr>
        <p:spPr bwMode="auto">
          <a:xfrm>
            <a:off x="2741707" y="3974663"/>
            <a:ext cx="447494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9" name="Oval Callout 93">
            <a:extLst>
              <a:ext uri="{FF2B5EF4-FFF2-40B4-BE49-F238E27FC236}">
                <a16:creationId xmlns:a16="http://schemas.microsoft.com/office/drawing/2014/main" id="{FA854426-38AD-4F40-9544-987308C2E8C0}"/>
              </a:ext>
            </a:extLst>
          </p:cNvPr>
          <p:cNvSpPr/>
          <p:nvPr/>
        </p:nvSpPr>
        <p:spPr bwMode="auto">
          <a:xfrm>
            <a:off x="3327769" y="4387361"/>
            <a:ext cx="1373430" cy="487541"/>
          </a:xfrm>
          <a:prstGeom prst="wedgeEllipseCallout">
            <a:avLst>
              <a:gd name="adj1" fmla="val 92428"/>
              <a:gd name="adj2" fmla="val -144409"/>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LB249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2</a:t>
            </a:r>
            <a:r>
              <a:rPr lang="en-US" sz="800" b="1" baseline="30000" dirty="0">
                <a:solidFill>
                  <a:schemeClr val="tx1"/>
                </a:solidFill>
              </a:rPr>
              <a:t>nd</a:t>
            </a:r>
            <a:r>
              <a:rPr lang="en-US" sz="800" b="1" dirty="0">
                <a:solidFill>
                  <a:schemeClr val="tx1"/>
                </a:solidFill>
              </a:rPr>
              <a:t> recirculation</a:t>
            </a:r>
            <a:endParaRPr kumimoji="0" lang="en-US" sz="800" b="1" i="0" u="none" strike="noStrike" cap="none" normalizeH="0" baseline="0" dirty="0">
              <a:ln>
                <a:noFill/>
              </a:ln>
              <a:solidFill>
                <a:schemeClr val="tx1"/>
              </a:solidFill>
              <a:effectLst/>
            </a:endParaRPr>
          </a:p>
        </p:txBody>
      </p:sp>
      <p:sp>
        <p:nvSpPr>
          <p:cNvPr id="51" name="Text Box 26">
            <a:extLst>
              <a:ext uri="{FF2B5EF4-FFF2-40B4-BE49-F238E27FC236}">
                <a16:creationId xmlns:a16="http://schemas.microsoft.com/office/drawing/2014/main" id="{88F88663-5EA5-417A-A067-B7DFC76D65C5}"/>
              </a:ext>
            </a:extLst>
          </p:cNvPr>
          <p:cNvSpPr txBox="1">
            <a:spLocks noChangeArrowheads="1"/>
          </p:cNvSpPr>
          <p:nvPr/>
        </p:nvSpPr>
        <p:spPr bwMode="auto">
          <a:xfrm flipH="1">
            <a:off x="4868610" y="2447669"/>
            <a:ext cx="887141"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3.0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01-2021</a:t>
            </a:r>
          </a:p>
          <a:p>
            <a:pPr algn="ctr"/>
            <a:r>
              <a:rPr lang="en-US" altLang="en-US" sz="600" dirty="0">
                <a:latin typeface="Arial" panose="020B0604020202020204" pitchFamily="34" charset="0"/>
                <a:cs typeface="Arial" panose="020B0604020202020204" pitchFamily="34" charset="0"/>
              </a:rPr>
              <a:t>Recirculation</a:t>
            </a:r>
          </a:p>
        </p:txBody>
      </p:sp>
      <p:sp>
        <p:nvSpPr>
          <p:cNvPr id="54" name="Text Box 26">
            <a:extLst>
              <a:ext uri="{FF2B5EF4-FFF2-40B4-BE49-F238E27FC236}">
                <a16:creationId xmlns:a16="http://schemas.microsoft.com/office/drawing/2014/main" id="{D45946F4-2B0F-40F1-AECA-BA262EDC1388}"/>
              </a:ext>
            </a:extLst>
          </p:cNvPr>
          <p:cNvSpPr txBox="1">
            <a:spLocks noChangeArrowheads="1"/>
          </p:cNvSpPr>
          <p:nvPr/>
        </p:nvSpPr>
        <p:spPr bwMode="auto">
          <a:xfrm flipH="1">
            <a:off x="6115639" y="2437272"/>
            <a:ext cx="887141"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4.0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07-2021</a:t>
            </a:r>
          </a:p>
          <a:p>
            <a:pPr algn="ctr"/>
            <a:r>
              <a:rPr lang="en-US" altLang="en-US" sz="600" dirty="0">
                <a:latin typeface="Arial" panose="020B0604020202020204" pitchFamily="34" charset="0"/>
                <a:cs typeface="Arial" panose="020B0604020202020204" pitchFamily="34" charset="0"/>
              </a:rPr>
              <a:t>Recirculation</a:t>
            </a:r>
          </a:p>
        </p:txBody>
      </p:sp>
      <p:sp>
        <p:nvSpPr>
          <p:cNvPr id="56" name="Text Box 29">
            <a:extLst>
              <a:ext uri="{FF2B5EF4-FFF2-40B4-BE49-F238E27FC236}">
                <a16:creationId xmlns:a16="http://schemas.microsoft.com/office/drawing/2014/main" id="{4A30052F-5A53-450E-8D3B-A9D2BC52D2D7}"/>
              </a:ext>
            </a:extLst>
          </p:cNvPr>
          <p:cNvSpPr txBox="1">
            <a:spLocks noChangeArrowheads="1"/>
          </p:cNvSpPr>
          <p:nvPr/>
        </p:nvSpPr>
        <p:spPr bwMode="auto">
          <a:xfrm flipH="1">
            <a:off x="5541986" y="3098112"/>
            <a:ext cx="1465897"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600" b="0" dirty="0"/>
              <a:t>.11az</a:t>
            </a:r>
            <a:br>
              <a:rPr lang="en-US" altLang="en-US" sz="600" b="0" dirty="0"/>
            </a:br>
            <a:r>
              <a:rPr lang="en-US" altLang="en-US" sz="600" b="0" dirty="0"/>
              <a:t> MDR and SA ballots</a:t>
            </a:r>
          </a:p>
          <a:p>
            <a:r>
              <a:rPr lang="en-US" altLang="en-US" sz="600" b="0" dirty="0"/>
              <a:t> 07-2021</a:t>
            </a:r>
          </a:p>
        </p:txBody>
      </p:sp>
      <p:sp>
        <p:nvSpPr>
          <p:cNvPr id="58" name="Text Box 29">
            <a:extLst>
              <a:ext uri="{FF2B5EF4-FFF2-40B4-BE49-F238E27FC236}">
                <a16:creationId xmlns:a16="http://schemas.microsoft.com/office/drawing/2014/main" id="{0287B46E-F3EB-4637-A598-2AA899FDFB1A}"/>
              </a:ext>
            </a:extLst>
          </p:cNvPr>
          <p:cNvSpPr txBox="1">
            <a:spLocks noChangeArrowheads="1"/>
          </p:cNvSpPr>
          <p:nvPr/>
        </p:nvSpPr>
        <p:spPr bwMode="auto">
          <a:xfrm flipH="1">
            <a:off x="9613460" y="2509738"/>
            <a:ext cx="1091052"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700" b="0" dirty="0"/>
              <a:t>Publication</a:t>
            </a:r>
          </a:p>
        </p:txBody>
      </p:sp>
      <p:sp>
        <p:nvSpPr>
          <p:cNvPr id="59" name="Rectangle 58">
            <a:extLst>
              <a:ext uri="{FF2B5EF4-FFF2-40B4-BE49-F238E27FC236}">
                <a16:creationId xmlns:a16="http://schemas.microsoft.com/office/drawing/2014/main" id="{7D7A4A4E-EFC2-4E2F-A24A-69DD81F14B17}"/>
              </a:ext>
            </a:extLst>
          </p:cNvPr>
          <p:cNvSpPr/>
          <p:nvPr/>
        </p:nvSpPr>
        <p:spPr>
          <a:xfrm>
            <a:off x="5278635" y="3689396"/>
            <a:ext cx="1415240" cy="245822"/>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LB253</a:t>
            </a:r>
          </a:p>
        </p:txBody>
      </p:sp>
      <p:sp>
        <p:nvSpPr>
          <p:cNvPr id="60" name="Rectangle 59">
            <a:extLst>
              <a:ext uri="{FF2B5EF4-FFF2-40B4-BE49-F238E27FC236}">
                <a16:creationId xmlns:a16="http://schemas.microsoft.com/office/drawing/2014/main" id="{FD33245F-738D-4A9E-A0BE-275B0E0AF06F}"/>
              </a:ext>
            </a:extLst>
          </p:cNvPr>
          <p:cNvSpPr/>
          <p:nvPr/>
        </p:nvSpPr>
        <p:spPr>
          <a:xfrm>
            <a:off x="8096838" y="3684682"/>
            <a:ext cx="776892" cy="242916"/>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050" dirty="0">
                <a:solidFill>
                  <a:schemeClr val="tx1"/>
                </a:solidFill>
              </a:rPr>
              <a:t>SA2</a:t>
            </a:r>
          </a:p>
        </p:txBody>
      </p:sp>
      <p:sp>
        <p:nvSpPr>
          <p:cNvPr id="61" name="Rectangle 60">
            <a:extLst>
              <a:ext uri="{FF2B5EF4-FFF2-40B4-BE49-F238E27FC236}">
                <a16:creationId xmlns:a16="http://schemas.microsoft.com/office/drawing/2014/main" id="{2FCE8FAF-B14E-4F71-BAA4-E3B8B00BCE3B}"/>
              </a:ext>
            </a:extLst>
          </p:cNvPr>
          <p:cNvSpPr/>
          <p:nvPr/>
        </p:nvSpPr>
        <p:spPr>
          <a:xfrm>
            <a:off x="5645508" y="3445146"/>
            <a:ext cx="977296" cy="243918"/>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MDR</a:t>
            </a:r>
          </a:p>
        </p:txBody>
      </p:sp>
      <p:sp>
        <p:nvSpPr>
          <p:cNvPr id="62" name="Rectangle 61">
            <a:extLst>
              <a:ext uri="{FF2B5EF4-FFF2-40B4-BE49-F238E27FC236}">
                <a16:creationId xmlns:a16="http://schemas.microsoft.com/office/drawing/2014/main" id="{F189F3FD-6129-4603-BD90-34EE40265A10}"/>
              </a:ext>
            </a:extLst>
          </p:cNvPr>
          <p:cNvSpPr/>
          <p:nvPr/>
        </p:nvSpPr>
        <p:spPr>
          <a:xfrm>
            <a:off x="7216649" y="3686508"/>
            <a:ext cx="892113" cy="241090"/>
          </a:xfrm>
          <a:prstGeom prst="rect">
            <a:avLst/>
          </a:prstGeom>
          <a:gradFill flip="none" rotWithShape="1">
            <a:gsLst>
              <a:gs pos="1000">
                <a:schemeClr val="accent1">
                  <a:lumMod val="5000"/>
                  <a:lumOff val="95000"/>
                </a:schemeClr>
              </a:gs>
              <a:gs pos="0">
                <a:srgbClr val="00B050"/>
              </a:gs>
              <a:gs pos="0">
                <a:srgbClr val="00B050"/>
              </a:gs>
              <a:gs pos="0">
                <a:srgbClr val="00B050"/>
              </a:gs>
              <a:gs pos="0">
                <a:srgbClr val="00B050"/>
              </a:gs>
              <a:gs pos="4000">
                <a:srgbClr val="00B050"/>
              </a:gs>
              <a:gs pos="93000">
                <a:srgbClr val="00B050"/>
              </a:gs>
              <a:gs pos="100000">
                <a:srgbClr val="FFFF00"/>
              </a:gs>
            </a:gsLst>
            <a:lin ang="0" scaled="1"/>
            <a:tileRect/>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SA1</a:t>
            </a:r>
          </a:p>
        </p:txBody>
      </p:sp>
      <p:sp>
        <p:nvSpPr>
          <p:cNvPr id="63" name="Rectangle 62">
            <a:extLst>
              <a:ext uri="{FF2B5EF4-FFF2-40B4-BE49-F238E27FC236}">
                <a16:creationId xmlns:a16="http://schemas.microsoft.com/office/drawing/2014/main" id="{D8F87CA2-0597-4AA6-BF19-2637B50B5365}"/>
              </a:ext>
            </a:extLst>
          </p:cNvPr>
          <p:cNvSpPr/>
          <p:nvPr/>
        </p:nvSpPr>
        <p:spPr>
          <a:xfrm>
            <a:off x="6622806" y="3688080"/>
            <a:ext cx="609658" cy="247138"/>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r>
              <a:rPr lang="en-US" sz="1100" dirty="0">
                <a:solidFill>
                  <a:schemeClr val="tx1"/>
                </a:solidFill>
              </a:rPr>
              <a:t>LB 255</a:t>
            </a:r>
          </a:p>
        </p:txBody>
      </p:sp>
      <p:sp>
        <p:nvSpPr>
          <p:cNvPr id="64" name="Oval Callout 93">
            <a:extLst>
              <a:ext uri="{FF2B5EF4-FFF2-40B4-BE49-F238E27FC236}">
                <a16:creationId xmlns:a16="http://schemas.microsoft.com/office/drawing/2014/main" id="{CD36405E-90BF-45E7-AC89-B570D2A750BB}"/>
              </a:ext>
            </a:extLst>
          </p:cNvPr>
          <p:cNvSpPr/>
          <p:nvPr/>
        </p:nvSpPr>
        <p:spPr bwMode="auto">
          <a:xfrm>
            <a:off x="5736415" y="4871795"/>
            <a:ext cx="1580531" cy="487541"/>
          </a:xfrm>
          <a:prstGeom prst="wedgeEllipseCallout">
            <a:avLst>
              <a:gd name="adj1" fmla="val 45178"/>
              <a:gd name="adj2" fmla="val -241907"/>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No changes made, in preparation to SA ballot</a:t>
            </a:r>
            <a:endParaRPr kumimoji="0" lang="en-US" sz="800" b="1" i="0" u="none" strike="noStrike" cap="none" normalizeH="0" baseline="0" dirty="0">
              <a:ln>
                <a:noFill/>
              </a:ln>
              <a:solidFill>
                <a:schemeClr val="tx1"/>
              </a:solidFill>
              <a:effectLst/>
            </a:endParaRPr>
          </a:p>
        </p:txBody>
      </p:sp>
      <p:sp>
        <p:nvSpPr>
          <p:cNvPr id="71" name="Oval Callout 93">
            <a:extLst>
              <a:ext uri="{FF2B5EF4-FFF2-40B4-BE49-F238E27FC236}">
                <a16:creationId xmlns:a16="http://schemas.microsoft.com/office/drawing/2014/main" id="{03FFBD8E-0982-407D-87DF-E910B21CDB1A}"/>
              </a:ext>
            </a:extLst>
          </p:cNvPr>
          <p:cNvSpPr/>
          <p:nvPr/>
        </p:nvSpPr>
        <p:spPr bwMode="auto">
          <a:xfrm>
            <a:off x="4792972" y="4391059"/>
            <a:ext cx="1373430" cy="487541"/>
          </a:xfrm>
          <a:prstGeom prst="wedgeEllipseCallout">
            <a:avLst>
              <a:gd name="adj1" fmla="val 81391"/>
              <a:gd name="adj2" fmla="val -144409"/>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LB249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2</a:t>
            </a:r>
            <a:r>
              <a:rPr lang="en-US" sz="800" b="1" baseline="30000" dirty="0">
                <a:solidFill>
                  <a:schemeClr val="tx1"/>
                </a:solidFill>
              </a:rPr>
              <a:t>nd</a:t>
            </a:r>
            <a:r>
              <a:rPr lang="en-US" sz="800" b="1" dirty="0">
                <a:solidFill>
                  <a:schemeClr val="tx1"/>
                </a:solidFill>
              </a:rPr>
              <a:t> recirculation</a:t>
            </a:r>
            <a:endParaRPr kumimoji="0" lang="en-US" sz="800" b="1" i="0" u="none" strike="noStrike" cap="none" normalizeH="0" baseline="0" dirty="0">
              <a:ln>
                <a:noFill/>
              </a:ln>
              <a:solidFill>
                <a:schemeClr val="tx1"/>
              </a:solidFill>
              <a:effectLst/>
            </a:endParaRPr>
          </a:p>
        </p:txBody>
      </p:sp>
      <p:sp>
        <p:nvSpPr>
          <p:cNvPr id="74" name="Text Box 26">
            <a:extLst>
              <a:ext uri="{FF2B5EF4-FFF2-40B4-BE49-F238E27FC236}">
                <a16:creationId xmlns:a16="http://schemas.microsoft.com/office/drawing/2014/main" id="{252564D0-5B02-46D2-81EA-016FB4919462}"/>
              </a:ext>
            </a:extLst>
          </p:cNvPr>
          <p:cNvSpPr txBox="1">
            <a:spLocks noChangeArrowheads="1"/>
          </p:cNvSpPr>
          <p:nvPr/>
        </p:nvSpPr>
        <p:spPr bwMode="auto">
          <a:xfrm flipH="1">
            <a:off x="6793783" y="3072438"/>
            <a:ext cx="887141"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1</a:t>
            </a:r>
            <a:r>
              <a:rPr lang="en-US" altLang="en-US" sz="700" baseline="30000" dirty="0">
                <a:latin typeface="Arial" panose="020B0604020202020204" pitchFamily="34" charset="0"/>
                <a:cs typeface="Arial" panose="020B0604020202020204" pitchFamily="34" charset="0"/>
              </a:rPr>
              <a:t>st</a:t>
            </a:r>
            <a:r>
              <a:rPr lang="en-US" altLang="en-US" sz="700" dirty="0">
                <a:latin typeface="Arial" panose="020B0604020202020204" pitchFamily="34" charset="0"/>
                <a:cs typeface="Arial" panose="020B0604020202020204" pitchFamily="34" charset="0"/>
              </a:rPr>
              <a:t> SA start</a:t>
            </a:r>
          </a:p>
        </p:txBody>
      </p:sp>
      <p:sp>
        <p:nvSpPr>
          <p:cNvPr id="76" name="Rectangle 75">
            <a:extLst>
              <a:ext uri="{FF2B5EF4-FFF2-40B4-BE49-F238E27FC236}">
                <a16:creationId xmlns:a16="http://schemas.microsoft.com/office/drawing/2014/main" id="{DCA555C3-88D6-42A7-9EDC-EF210EB2056C}"/>
              </a:ext>
            </a:extLst>
          </p:cNvPr>
          <p:cNvSpPr/>
          <p:nvPr/>
        </p:nvSpPr>
        <p:spPr>
          <a:xfrm>
            <a:off x="9335733" y="3683510"/>
            <a:ext cx="834183" cy="242916"/>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err="1">
                <a:solidFill>
                  <a:schemeClr val="tx1"/>
                </a:solidFill>
              </a:rPr>
              <a:t>REVcom</a:t>
            </a:r>
            <a:endParaRPr lang="en-US" sz="900" dirty="0">
              <a:solidFill>
                <a:schemeClr val="tx1"/>
              </a:solidFill>
            </a:endParaRPr>
          </a:p>
        </p:txBody>
      </p:sp>
      <p:sp>
        <p:nvSpPr>
          <p:cNvPr id="75" name="Rectangle 74">
            <a:extLst>
              <a:ext uri="{FF2B5EF4-FFF2-40B4-BE49-F238E27FC236}">
                <a16:creationId xmlns:a16="http://schemas.microsoft.com/office/drawing/2014/main" id="{F3F0F16B-8C38-4782-9610-2B73C4C8F47B}"/>
              </a:ext>
            </a:extLst>
          </p:cNvPr>
          <p:cNvSpPr/>
          <p:nvPr/>
        </p:nvSpPr>
        <p:spPr>
          <a:xfrm>
            <a:off x="8871183" y="3684659"/>
            <a:ext cx="469140" cy="241767"/>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050" dirty="0">
                <a:solidFill>
                  <a:schemeClr val="tx1"/>
                </a:solidFill>
              </a:rPr>
              <a:t>SA3</a:t>
            </a:r>
          </a:p>
        </p:txBody>
      </p:sp>
      <p:sp>
        <p:nvSpPr>
          <p:cNvPr id="27" name="Isosceles Triangle 26">
            <a:extLst>
              <a:ext uri="{FF2B5EF4-FFF2-40B4-BE49-F238E27FC236}">
                <a16:creationId xmlns:a16="http://schemas.microsoft.com/office/drawing/2014/main" id="{CB1C1BA3-5DD9-44BE-A130-957DAE8C40DD}"/>
              </a:ext>
            </a:extLst>
          </p:cNvPr>
          <p:cNvSpPr>
            <a:spLocks noChangeArrowheads="1"/>
          </p:cNvSpPr>
          <p:nvPr/>
        </p:nvSpPr>
        <p:spPr bwMode="auto">
          <a:xfrm flipH="1">
            <a:off x="2553791" y="2204498"/>
            <a:ext cx="216000" cy="180000"/>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29" name="Isosceles Triangle 28">
            <a:extLst>
              <a:ext uri="{FF2B5EF4-FFF2-40B4-BE49-F238E27FC236}">
                <a16:creationId xmlns:a16="http://schemas.microsoft.com/office/drawing/2014/main" id="{08EBE014-888F-47A0-8329-AC37EDFD6A98}"/>
              </a:ext>
            </a:extLst>
          </p:cNvPr>
          <p:cNvSpPr>
            <a:spLocks noChangeArrowheads="1"/>
          </p:cNvSpPr>
          <p:nvPr/>
        </p:nvSpPr>
        <p:spPr bwMode="auto">
          <a:xfrm>
            <a:off x="475635" y="2246363"/>
            <a:ext cx="216000" cy="180000"/>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40" name="Isosceles Triangle 39">
            <a:extLst>
              <a:ext uri="{FF2B5EF4-FFF2-40B4-BE49-F238E27FC236}">
                <a16:creationId xmlns:a16="http://schemas.microsoft.com/office/drawing/2014/main" id="{FA33DCBA-F8DE-4E6A-B75C-5C4A7720286F}"/>
              </a:ext>
            </a:extLst>
          </p:cNvPr>
          <p:cNvSpPr>
            <a:spLocks noChangeArrowheads="1"/>
          </p:cNvSpPr>
          <p:nvPr/>
        </p:nvSpPr>
        <p:spPr bwMode="auto">
          <a:xfrm>
            <a:off x="553406" y="2241954"/>
            <a:ext cx="216000" cy="180000"/>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50" name="Isosceles Triangle 49">
            <a:extLst>
              <a:ext uri="{FF2B5EF4-FFF2-40B4-BE49-F238E27FC236}">
                <a16:creationId xmlns:a16="http://schemas.microsoft.com/office/drawing/2014/main" id="{05BFC687-2622-4858-8453-95867272E324}"/>
              </a:ext>
            </a:extLst>
          </p:cNvPr>
          <p:cNvSpPr>
            <a:spLocks noChangeArrowheads="1"/>
          </p:cNvSpPr>
          <p:nvPr/>
        </p:nvSpPr>
        <p:spPr bwMode="auto">
          <a:xfrm>
            <a:off x="6426293" y="2860923"/>
            <a:ext cx="216000" cy="180000"/>
          </a:xfrm>
          <a:prstGeom prst="triangle">
            <a:avLst>
              <a:gd name="adj" fmla="val 50000"/>
            </a:avLst>
          </a:prstGeom>
          <a:solidFill>
            <a:schemeClr val="accent5">
              <a:lumMod val="75000"/>
            </a:schemeClr>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52" name="Isosceles Triangle 51">
            <a:extLst>
              <a:ext uri="{FF2B5EF4-FFF2-40B4-BE49-F238E27FC236}">
                <a16:creationId xmlns:a16="http://schemas.microsoft.com/office/drawing/2014/main" id="{1AED65DC-FD9C-4578-B6A0-17CEC7E0F8C2}"/>
              </a:ext>
            </a:extLst>
          </p:cNvPr>
          <p:cNvSpPr>
            <a:spLocks noChangeArrowheads="1"/>
          </p:cNvSpPr>
          <p:nvPr/>
        </p:nvSpPr>
        <p:spPr bwMode="auto">
          <a:xfrm flipH="1">
            <a:off x="5140498" y="2228279"/>
            <a:ext cx="216000" cy="180000"/>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55" name="Isosceles Triangle 54">
            <a:extLst>
              <a:ext uri="{FF2B5EF4-FFF2-40B4-BE49-F238E27FC236}">
                <a16:creationId xmlns:a16="http://schemas.microsoft.com/office/drawing/2014/main" id="{7C667F73-2428-4702-BCAA-F58ADCC62853}"/>
              </a:ext>
            </a:extLst>
          </p:cNvPr>
          <p:cNvSpPr>
            <a:spLocks noChangeArrowheads="1"/>
          </p:cNvSpPr>
          <p:nvPr/>
        </p:nvSpPr>
        <p:spPr bwMode="auto">
          <a:xfrm flipH="1">
            <a:off x="6381300" y="2217318"/>
            <a:ext cx="216000" cy="180000"/>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dirty="0">
              <a:latin typeface="+mn-lt"/>
              <a:ea typeface="+mn-ea"/>
            </a:endParaRPr>
          </a:p>
        </p:txBody>
      </p:sp>
      <p:sp>
        <p:nvSpPr>
          <p:cNvPr id="57" name="Isosceles Triangle 56">
            <a:extLst>
              <a:ext uri="{FF2B5EF4-FFF2-40B4-BE49-F238E27FC236}">
                <a16:creationId xmlns:a16="http://schemas.microsoft.com/office/drawing/2014/main" id="{08DFF385-B3BA-4F57-B2DB-7FD6710F4712}"/>
              </a:ext>
            </a:extLst>
          </p:cNvPr>
          <p:cNvSpPr>
            <a:spLocks noChangeArrowheads="1"/>
          </p:cNvSpPr>
          <p:nvPr/>
        </p:nvSpPr>
        <p:spPr bwMode="auto">
          <a:xfrm>
            <a:off x="9936727" y="2249353"/>
            <a:ext cx="216000" cy="18000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66" name="Text Box 26">
            <a:extLst>
              <a:ext uri="{FF2B5EF4-FFF2-40B4-BE49-F238E27FC236}">
                <a16:creationId xmlns:a16="http://schemas.microsoft.com/office/drawing/2014/main" id="{17937EE2-D8D2-469E-B929-707B843D8996}"/>
              </a:ext>
            </a:extLst>
          </p:cNvPr>
          <p:cNvSpPr txBox="1">
            <a:spLocks noChangeArrowheads="1"/>
          </p:cNvSpPr>
          <p:nvPr/>
        </p:nvSpPr>
        <p:spPr bwMode="auto">
          <a:xfrm flipH="1">
            <a:off x="7693336" y="2458489"/>
            <a:ext cx="887141" cy="987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a:t>
            </a:r>
            <a:r>
              <a:rPr lang="en-US" altLang="en-US" sz="600" baseline="30000" dirty="0">
                <a:latin typeface="Arial" panose="020B0604020202020204" pitchFamily="34" charset="0"/>
                <a:cs typeface="Arial" panose="020B0604020202020204" pitchFamily="34" charset="0"/>
              </a:rPr>
              <a:t>st</a:t>
            </a:r>
            <a:r>
              <a:rPr lang="en-US" altLang="en-US" sz="600" dirty="0">
                <a:latin typeface="Arial" panose="020B0604020202020204" pitchFamily="34" charset="0"/>
                <a:cs typeface="Arial" panose="020B0604020202020204" pitchFamily="34" charset="0"/>
              </a:rPr>
              <a:t> SA comp.</a:t>
            </a:r>
          </a:p>
          <a:p>
            <a:pPr algn="ctr"/>
            <a:r>
              <a:rPr lang="en-US" altLang="en-US" sz="600" dirty="0">
                <a:latin typeface="Arial" panose="020B0604020202020204" pitchFamily="34" charset="0"/>
                <a:cs typeface="Arial" panose="020B0604020202020204" pitchFamily="34" charset="0"/>
              </a:rPr>
              <a:t>05-22</a:t>
            </a:r>
          </a:p>
        </p:txBody>
      </p:sp>
      <p:sp>
        <p:nvSpPr>
          <p:cNvPr id="69" name="Text Box 26">
            <a:extLst>
              <a:ext uri="{FF2B5EF4-FFF2-40B4-BE49-F238E27FC236}">
                <a16:creationId xmlns:a16="http://schemas.microsoft.com/office/drawing/2014/main" id="{9D6A0D72-2F1D-4790-A0EE-3F24598FC8EB}"/>
              </a:ext>
            </a:extLst>
          </p:cNvPr>
          <p:cNvSpPr txBox="1">
            <a:spLocks noChangeArrowheads="1"/>
          </p:cNvSpPr>
          <p:nvPr/>
        </p:nvSpPr>
        <p:spPr bwMode="auto">
          <a:xfrm flipH="1">
            <a:off x="8400256" y="3071487"/>
            <a:ext cx="887141"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2</a:t>
            </a:r>
            <a:r>
              <a:rPr lang="en-US" altLang="en-US" sz="600" baseline="30000" dirty="0">
                <a:latin typeface="Arial" panose="020B0604020202020204" pitchFamily="34" charset="0"/>
                <a:cs typeface="Arial" panose="020B0604020202020204" pitchFamily="34" charset="0"/>
              </a:rPr>
              <a:t>nd</a:t>
            </a:r>
            <a:r>
              <a:rPr lang="en-US" altLang="en-US" sz="600" dirty="0">
                <a:latin typeface="Arial" panose="020B0604020202020204" pitchFamily="34" charset="0"/>
                <a:cs typeface="Arial" panose="020B0604020202020204" pitchFamily="34" charset="0"/>
              </a:rPr>
              <a:t> SA comp.</a:t>
            </a:r>
          </a:p>
          <a:p>
            <a:pPr algn="ctr"/>
            <a:r>
              <a:rPr lang="en-US" altLang="en-US" sz="600" dirty="0">
                <a:latin typeface="Arial" panose="020B0604020202020204" pitchFamily="34" charset="0"/>
                <a:cs typeface="Arial" panose="020B0604020202020204" pitchFamily="34" charset="0"/>
              </a:rPr>
              <a:t>09-22</a:t>
            </a:r>
          </a:p>
          <a:p>
            <a:pPr algn="ctr"/>
            <a:endParaRPr lang="en-US" altLang="en-US" sz="600" dirty="0">
              <a:latin typeface="Arial" panose="020B0604020202020204" pitchFamily="34" charset="0"/>
              <a:cs typeface="Arial" panose="020B0604020202020204" pitchFamily="34" charset="0"/>
            </a:endParaRPr>
          </a:p>
        </p:txBody>
      </p:sp>
      <p:sp>
        <p:nvSpPr>
          <p:cNvPr id="73" name="Isosceles Triangle 72">
            <a:extLst>
              <a:ext uri="{FF2B5EF4-FFF2-40B4-BE49-F238E27FC236}">
                <a16:creationId xmlns:a16="http://schemas.microsoft.com/office/drawing/2014/main" id="{A440538B-D407-4E7F-9F71-67DD2951A971}"/>
              </a:ext>
            </a:extLst>
          </p:cNvPr>
          <p:cNvSpPr>
            <a:spLocks noChangeArrowheads="1"/>
          </p:cNvSpPr>
          <p:nvPr/>
        </p:nvSpPr>
        <p:spPr bwMode="auto">
          <a:xfrm flipH="1">
            <a:off x="7032071" y="2849247"/>
            <a:ext cx="216000" cy="180000"/>
          </a:xfrm>
          <a:prstGeom prst="triangle">
            <a:avLst>
              <a:gd name="adj" fmla="val 50000"/>
            </a:avLst>
          </a:prstGeom>
          <a:solidFill>
            <a:schemeClr val="accent5">
              <a:lumMod val="75000"/>
            </a:schemeClr>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79" name="Text Box 26">
            <a:extLst>
              <a:ext uri="{FF2B5EF4-FFF2-40B4-BE49-F238E27FC236}">
                <a16:creationId xmlns:a16="http://schemas.microsoft.com/office/drawing/2014/main" id="{7DAFFC53-4722-42F5-9C4A-207E7BBE4CE0}"/>
              </a:ext>
            </a:extLst>
          </p:cNvPr>
          <p:cNvSpPr txBox="1">
            <a:spLocks noChangeArrowheads="1"/>
          </p:cNvSpPr>
          <p:nvPr/>
        </p:nvSpPr>
        <p:spPr bwMode="auto">
          <a:xfrm flipH="1">
            <a:off x="8832304" y="2527228"/>
            <a:ext cx="887141" cy="987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3</a:t>
            </a:r>
            <a:r>
              <a:rPr lang="en-US" altLang="en-US" sz="600" baseline="30000" dirty="0">
                <a:latin typeface="Arial" panose="020B0604020202020204" pitchFamily="34" charset="0"/>
                <a:cs typeface="Arial" panose="020B0604020202020204" pitchFamily="34" charset="0"/>
              </a:rPr>
              <a:t>rd</a:t>
            </a:r>
            <a:r>
              <a:rPr lang="en-US" altLang="en-US" sz="600" dirty="0">
                <a:latin typeface="Arial" panose="020B0604020202020204" pitchFamily="34" charset="0"/>
                <a:cs typeface="Arial" panose="020B0604020202020204" pitchFamily="34" charset="0"/>
              </a:rPr>
              <a:t>  SA comp.</a:t>
            </a:r>
          </a:p>
          <a:p>
            <a:pPr algn="ctr"/>
            <a:r>
              <a:rPr lang="en-US" altLang="en-US" sz="600" dirty="0">
                <a:latin typeface="Arial" panose="020B0604020202020204" pitchFamily="34" charset="0"/>
                <a:cs typeface="Arial" panose="020B0604020202020204" pitchFamily="34" charset="0"/>
              </a:rPr>
              <a:t>11-22</a:t>
            </a:r>
          </a:p>
        </p:txBody>
      </p:sp>
      <p:cxnSp>
        <p:nvCxnSpPr>
          <p:cNvPr id="77" name="Straight Connector 76">
            <a:extLst>
              <a:ext uri="{FF2B5EF4-FFF2-40B4-BE49-F238E27FC236}">
                <a16:creationId xmlns:a16="http://schemas.microsoft.com/office/drawing/2014/main" id="{388D557F-C8D9-4F40-9778-B21A431955B5}"/>
              </a:ext>
            </a:extLst>
          </p:cNvPr>
          <p:cNvCxnSpPr>
            <a:cxnSpLocks/>
          </p:cNvCxnSpPr>
          <p:nvPr/>
        </p:nvCxnSpPr>
        <p:spPr bwMode="auto">
          <a:xfrm flipV="1">
            <a:off x="7245159" y="3962375"/>
            <a:ext cx="864000" cy="659"/>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1" name="Isosceles Triangle 80">
            <a:extLst>
              <a:ext uri="{FF2B5EF4-FFF2-40B4-BE49-F238E27FC236}">
                <a16:creationId xmlns:a16="http://schemas.microsoft.com/office/drawing/2014/main" id="{44CA29C5-8E00-4249-926D-0657600C093B}"/>
              </a:ext>
            </a:extLst>
          </p:cNvPr>
          <p:cNvSpPr>
            <a:spLocks noChangeArrowheads="1"/>
          </p:cNvSpPr>
          <p:nvPr/>
        </p:nvSpPr>
        <p:spPr bwMode="auto">
          <a:xfrm>
            <a:off x="8000762" y="2256315"/>
            <a:ext cx="216000" cy="180000"/>
          </a:xfrm>
          <a:prstGeom prst="triangle">
            <a:avLst>
              <a:gd name="adj" fmla="val 50000"/>
            </a:avLst>
          </a:prstGeom>
          <a:solidFill>
            <a:schemeClr val="accent5">
              <a:lumMod val="75000"/>
            </a:schemeClr>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82" name="Isosceles Triangle 81">
            <a:extLst>
              <a:ext uri="{FF2B5EF4-FFF2-40B4-BE49-F238E27FC236}">
                <a16:creationId xmlns:a16="http://schemas.microsoft.com/office/drawing/2014/main" id="{0021E4CD-C176-4214-9FCD-C369DA8D9103}"/>
              </a:ext>
            </a:extLst>
          </p:cNvPr>
          <p:cNvSpPr>
            <a:spLocks noChangeArrowheads="1"/>
          </p:cNvSpPr>
          <p:nvPr/>
        </p:nvSpPr>
        <p:spPr bwMode="auto">
          <a:xfrm>
            <a:off x="9171552" y="2272925"/>
            <a:ext cx="216000" cy="18000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83" name="Isosceles Triangle 82">
            <a:extLst>
              <a:ext uri="{FF2B5EF4-FFF2-40B4-BE49-F238E27FC236}">
                <a16:creationId xmlns:a16="http://schemas.microsoft.com/office/drawing/2014/main" id="{96924D86-4214-43EB-93EC-8C86D3268B69}"/>
              </a:ext>
            </a:extLst>
          </p:cNvPr>
          <p:cNvSpPr>
            <a:spLocks noChangeArrowheads="1"/>
          </p:cNvSpPr>
          <p:nvPr/>
        </p:nvSpPr>
        <p:spPr bwMode="auto">
          <a:xfrm>
            <a:off x="8760320" y="2858082"/>
            <a:ext cx="216000" cy="18000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2848498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3E8C48-D0FE-45AE-A892-200CA7D54BC4}"/>
              </a:ext>
            </a:extLst>
          </p:cNvPr>
          <p:cNvSpPr>
            <a:spLocks noGrp="1"/>
          </p:cNvSpPr>
          <p:nvPr>
            <p:ph type="title"/>
          </p:nvPr>
        </p:nvSpPr>
        <p:spPr/>
        <p:txBody>
          <a:bodyPr/>
          <a:lstStyle/>
          <a:p>
            <a:r>
              <a:rPr lang="en-US" dirty="0"/>
              <a:t>May Progress and Targets Towards the July Meeting</a:t>
            </a:r>
          </a:p>
        </p:txBody>
      </p:sp>
      <p:sp>
        <p:nvSpPr>
          <p:cNvPr id="3" name="Content Placeholder 2">
            <a:extLst>
              <a:ext uri="{FF2B5EF4-FFF2-40B4-BE49-F238E27FC236}">
                <a16:creationId xmlns:a16="http://schemas.microsoft.com/office/drawing/2014/main" id="{F4989200-2622-46AD-AE0D-4E2448C695E7}"/>
              </a:ext>
            </a:extLst>
          </p:cNvPr>
          <p:cNvSpPr>
            <a:spLocks noGrp="1"/>
          </p:cNvSpPr>
          <p:nvPr>
            <p:ph idx="1"/>
          </p:nvPr>
        </p:nvSpPr>
        <p:spPr>
          <a:xfrm>
            <a:off x="191344" y="1751015"/>
            <a:ext cx="7632847" cy="4343400"/>
          </a:xfrm>
        </p:spPr>
        <p:txBody>
          <a:bodyPr/>
          <a:lstStyle/>
          <a:p>
            <a:pPr>
              <a:buFont typeface="Arial" panose="020B0604020202020204" pitchFamily="34" charset="0"/>
              <a:buChar char="•"/>
            </a:pPr>
            <a:r>
              <a:rPr lang="en-US" b="0" dirty="0"/>
              <a:t>Work completed this week:</a:t>
            </a:r>
          </a:p>
          <a:p>
            <a:pPr lvl="1">
              <a:buFont typeface="Arial" panose="020B0604020202020204" pitchFamily="34" charset="0"/>
              <a:buChar char="•"/>
            </a:pPr>
            <a:r>
              <a:rPr lang="en-US" dirty="0"/>
              <a:t>Reviewed and approved resolutions to remaining CIDs, by that completing SAB#1.</a:t>
            </a:r>
          </a:p>
          <a:p>
            <a:pPr lvl="1">
              <a:buFont typeface="Arial" panose="020B0604020202020204" pitchFamily="34" charset="0"/>
              <a:buChar char="•"/>
            </a:pPr>
            <a:r>
              <a:rPr lang="en-US" dirty="0"/>
              <a:t>Approve SA recirculation ballot.</a:t>
            </a:r>
          </a:p>
          <a:p>
            <a:pPr>
              <a:buFont typeface="Arial" panose="020B0604020202020204" pitchFamily="34" charset="0"/>
              <a:buChar char="•"/>
            </a:pPr>
            <a:r>
              <a:rPr lang="en-US" b="0" dirty="0"/>
              <a:t>Targets towards the July meeting:</a:t>
            </a:r>
          </a:p>
          <a:p>
            <a:pPr lvl="1">
              <a:buFont typeface="Arial" panose="020B0604020202020204" pitchFamily="34" charset="0"/>
              <a:buChar char="•"/>
            </a:pPr>
            <a:r>
              <a:rPr lang="en-US" dirty="0"/>
              <a:t>Publish new major draft, D5.0</a:t>
            </a:r>
            <a:r>
              <a:rPr lang="en-US" b="0" dirty="0"/>
              <a:t>.</a:t>
            </a:r>
          </a:p>
          <a:p>
            <a:pPr lvl="1">
              <a:buFont typeface="Arial" panose="020B0604020202020204" pitchFamily="34" charset="0"/>
              <a:buChar char="•"/>
            </a:pPr>
            <a:r>
              <a:rPr lang="en-US" b="0" dirty="0"/>
              <a:t>Run recirculation ballot.</a:t>
            </a:r>
          </a:p>
          <a:p>
            <a:pPr lvl="1">
              <a:buFont typeface="Arial" panose="020B0604020202020204" pitchFamily="34" charset="0"/>
              <a:buChar char="•"/>
            </a:pPr>
            <a:r>
              <a:rPr lang="en-US" dirty="0"/>
              <a:t>Review recirculation ballot results and assign CIDs.</a:t>
            </a:r>
            <a:endParaRPr lang="en-US" b="0" dirty="0"/>
          </a:p>
          <a:p>
            <a:pPr lvl="1">
              <a:buFont typeface="Arial" panose="020B0604020202020204" pitchFamily="34" charset="0"/>
              <a:buChar char="•"/>
            </a:pPr>
            <a:endParaRPr lang="en-US" b="0" dirty="0"/>
          </a:p>
          <a:p>
            <a:pPr>
              <a:buFont typeface="Arial" panose="020B0604020202020204" pitchFamily="34" charset="0"/>
              <a:buChar char="•"/>
            </a:pPr>
            <a:endParaRPr lang="en-US" b="0" dirty="0"/>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93C3B09D-52C0-431F-909E-C2FB98F79077}"/>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4ABEB2BE-425D-4856-ADA5-227FF447C61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0D521EF-729A-4073-B852-79E9BA559744}"/>
              </a:ext>
            </a:extLst>
          </p:cNvPr>
          <p:cNvSpPr>
            <a:spLocks noGrp="1"/>
          </p:cNvSpPr>
          <p:nvPr>
            <p:ph type="dt" idx="15"/>
          </p:nvPr>
        </p:nvSpPr>
        <p:spPr/>
        <p:txBody>
          <a:bodyPr/>
          <a:lstStyle/>
          <a:p>
            <a:r>
              <a:rPr lang="en-US"/>
              <a:t>June 2022</a:t>
            </a:r>
            <a:endParaRPr lang="en-GB" dirty="0"/>
          </a:p>
        </p:txBody>
      </p:sp>
      <p:graphicFrame>
        <p:nvGraphicFramePr>
          <p:cNvPr id="7" name="Chart 6">
            <a:extLst>
              <a:ext uri="{FF2B5EF4-FFF2-40B4-BE49-F238E27FC236}">
                <a16:creationId xmlns:a16="http://schemas.microsoft.com/office/drawing/2014/main" id="{DD857EA2-8230-4DED-A5E1-3B659BC440E6}"/>
              </a:ext>
            </a:extLst>
          </p:cNvPr>
          <p:cNvGraphicFramePr/>
          <p:nvPr>
            <p:extLst>
              <p:ext uri="{D42A27DB-BD31-4B8C-83A1-F6EECF244321}">
                <p14:modId xmlns:p14="http://schemas.microsoft.com/office/powerpoint/2010/main" val="539986530"/>
              </p:ext>
            </p:extLst>
          </p:nvPr>
        </p:nvGraphicFramePr>
        <p:xfrm>
          <a:off x="7752184" y="2127656"/>
          <a:ext cx="4341878" cy="346158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4012466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3352" y="685801"/>
            <a:ext cx="11665296" cy="507455"/>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335360" y="1412776"/>
            <a:ext cx="11593288" cy="4475807"/>
          </a:xfrm>
        </p:spPr>
        <p:txBody>
          <a:bodyPr/>
          <a:lstStyle/>
          <a:p>
            <a:pPr marL="0" indent="0"/>
            <a:r>
              <a:rPr lang="en-US" sz="2000" dirty="0"/>
              <a:t>Registration to the May meeting:</a:t>
            </a:r>
            <a:endParaRPr lang="en-US" sz="2000" b="0" dirty="0"/>
          </a:p>
          <a:p>
            <a:pPr>
              <a:buFont typeface="Arial" panose="020B0604020202020204" pitchFamily="34" charset="0"/>
              <a:buChar char="•"/>
            </a:pPr>
            <a:r>
              <a:rPr lang="en-US" sz="2000" b="0" dirty="0"/>
              <a:t>This meeting is part of the May IEEE 802 Wireless Interim session</a:t>
            </a:r>
          </a:p>
          <a:p>
            <a:pPr>
              <a:buFont typeface="Arial" panose="020B0604020202020204" pitchFamily="34" charset="0"/>
              <a:buChar char="•"/>
            </a:pPr>
            <a:r>
              <a:rPr lang="en-US" sz="2000" b="0" dirty="0"/>
              <a:t>You must pay the registration fee in order to attend</a:t>
            </a:r>
          </a:p>
          <a:p>
            <a:pPr>
              <a:buFont typeface="Arial" panose="020B0604020202020204" pitchFamily="34" charset="0"/>
              <a:buChar char="•"/>
            </a:pPr>
            <a:r>
              <a:rPr lang="en-US" sz="2000" b="0" dirty="0"/>
              <a:t>If you have not already done so, you can register </a:t>
            </a:r>
            <a:r>
              <a:rPr lang="en-US" sz="2000" b="0" dirty="0">
                <a:hlinkClick r:id="rId2"/>
              </a:rPr>
              <a:t>here</a:t>
            </a:r>
            <a:endParaRPr lang="en-US" sz="2000" b="0" dirty="0"/>
          </a:p>
          <a:p>
            <a:pPr>
              <a:buFont typeface="Arial" panose="020B0604020202020204" pitchFamily="34" charset="0"/>
              <a:buChar char="•"/>
            </a:pPr>
            <a:r>
              <a:rPr lang="en-US" sz="2000" b="0" dirty="0"/>
              <a:t>If you do not intend to register for this session you must leave this meeting and, if you have logged</a:t>
            </a:r>
            <a:endParaRPr lang="en-US" b="0" dirty="0"/>
          </a:p>
          <a:p>
            <a:pPr marL="457200" indent="-457200"/>
            <a:endParaRPr lang="en-US" altLang="en-US" sz="2000" dirty="0"/>
          </a:p>
          <a:p>
            <a:pPr marL="0" indent="0"/>
            <a:r>
              <a:rPr lang="en-US" altLang="en-US" sz="2000" dirty="0"/>
              <a:t>Logging Attendance:</a:t>
            </a:r>
            <a:endParaRPr lang="en-US" altLang="en-US" sz="2000" dirty="0">
              <a:hlinkClick r:id="rId3"/>
            </a:endParaRPr>
          </a:p>
          <a:p>
            <a:pPr>
              <a:buFont typeface="Arial" panose="020B0604020202020204" pitchFamily="34" charset="0"/>
              <a:buChar char="•"/>
            </a:pPr>
            <a:r>
              <a:rPr lang="en-US" altLang="en-US" sz="2000" b="0" dirty="0"/>
              <a:t>Please register by logging to IMAT and register your attendance at </a:t>
            </a:r>
            <a:r>
              <a:rPr lang="en-US" sz="2000" b="0" dirty="0">
                <a:hlinkClick r:id="rId4"/>
              </a:rPr>
              <a:t>attendance</a:t>
            </a:r>
            <a:endParaRPr lang="en-US" sz="2000" b="0" dirty="0"/>
          </a:p>
          <a:p>
            <a:pPr>
              <a:buFont typeface="Arial" panose="020B0604020202020204" pitchFamily="34" charset="0"/>
              <a:buChar char="•"/>
            </a:pPr>
            <a:r>
              <a:rPr lang="en-US" altLang="en-US" sz="2000" b="0" dirty="0"/>
              <a:t>Attendees are required to register their attendance.</a:t>
            </a:r>
          </a:p>
          <a:p>
            <a:pPr>
              <a:buFont typeface="Arial" panose="020B0604020202020204" pitchFamily="34" charset="0"/>
              <a:buChar char="•"/>
            </a:pPr>
            <a:r>
              <a:rPr lang="en-US" altLang="en-US" sz="2000" b="0" dirty="0"/>
              <a:t>For </a:t>
            </a:r>
            <a:r>
              <a:rPr lang="en-US" altLang="en-US" sz="2000" b="0" dirty="0" err="1"/>
              <a:t>Webex</a:t>
            </a:r>
            <a:r>
              <a:rPr lang="en-US" altLang="en-US" sz="2000" b="0" dirty="0"/>
              <a:t> call use the following designation: [V/NV] First Last (Affiliation)</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070315-BB65-42CD-99F1-5A63DB660E0B}"/>
              </a:ext>
            </a:extLst>
          </p:cNvPr>
          <p:cNvSpPr>
            <a:spLocks noGrp="1"/>
          </p:cNvSpPr>
          <p:nvPr>
            <p:ph type="title"/>
          </p:nvPr>
        </p:nvSpPr>
        <p:spPr/>
        <p:txBody>
          <a:bodyPr/>
          <a:lstStyle/>
          <a:p>
            <a:r>
              <a:rPr lang="en-US" dirty="0"/>
              <a:t>Review submission pipeline</a:t>
            </a:r>
          </a:p>
        </p:txBody>
      </p:sp>
      <p:sp>
        <p:nvSpPr>
          <p:cNvPr id="4" name="Slide Number Placeholder 3">
            <a:extLst>
              <a:ext uri="{FF2B5EF4-FFF2-40B4-BE49-F238E27FC236}">
                <a16:creationId xmlns:a16="http://schemas.microsoft.com/office/drawing/2014/main" id="{96FB224E-1D1C-4D60-AFEE-8BA333DC6B7B}"/>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0A043C94-235A-4832-8814-A14D3863A93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C24F0F9-5411-4A79-9994-75F7B4AB3369}"/>
              </a:ext>
            </a:extLst>
          </p:cNvPr>
          <p:cNvSpPr>
            <a:spLocks noGrp="1"/>
          </p:cNvSpPr>
          <p:nvPr>
            <p:ph type="dt" idx="15"/>
          </p:nvPr>
        </p:nvSpPr>
        <p:spPr/>
        <p:txBody>
          <a:bodyPr/>
          <a:lstStyle/>
          <a:p>
            <a:r>
              <a:rPr lang="en-US"/>
              <a:t>June 2022</a:t>
            </a:r>
            <a:endParaRPr lang="en-GB" dirty="0"/>
          </a:p>
        </p:txBody>
      </p:sp>
      <p:graphicFrame>
        <p:nvGraphicFramePr>
          <p:cNvPr id="7" name="Content Placeholder 6">
            <a:extLst>
              <a:ext uri="{FF2B5EF4-FFF2-40B4-BE49-F238E27FC236}">
                <a16:creationId xmlns:a16="http://schemas.microsoft.com/office/drawing/2014/main" id="{F06FC33D-7879-479A-9F8C-D012993E9B91}"/>
              </a:ext>
            </a:extLst>
          </p:cNvPr>
          <p:cNvGraphicFramePr>
            <a:graphicFrameLocks noGrp="1"/>
          </p:cNvGraphicFramePr>
          <p:nvPr>
            <p:ph idx="1"/>
            <p:extLst>
              <p:ext uri="{D42A27DB-BD31-4B8C-83A1-F6EECF244321}">
                <p14:modId xmlns:p14="http://schemas.microsoft.com/office/powerpoint/2010/main" val="2161078907"/>
              </p:ext>
            </p:extLst>
          </p:nvPr>
        </p:nvGraphicFramePr>
        <p:xfrm>
          <a:off x="695400" y="1744889"/>
          <a:ext cx="10460567" cy="944832"/>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328592">
                  <a:extLst>
                    <a:ext uri="{9D8B030D-6E8A-4147-A177-3AD203B41FA5}">
                      <a16:colId xmlns:a16="http://schemas.microsoft.com/office/drawing/2014/main" val="20002"/>
                    </a:ext>
                  </a:extLst>
                </a:gridCol>
                <a:gridCol w="2038608">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0">
                <a:tc>
                  <a:txBody>
                    <a:bodyPr/>
                    <a:lstStyle/>
                    <a:p>
                      <a:r>
                        <a:rPr lang="en-US" sz="1400" kern="1200" dirty="0">
                          <a:solidFill>
                            <a:schemeClr val="dk1"/>
                          </a:solidFill>
                          <a:latin typeface="+mn-lt"/>
                          <a:ea typeface="+mn-ea"/>
                          <a:cs typeface="+mn-cs"/>
                        </a:rPr>
                        <a:t>11-22-696</a:t>
                      </a:r>
                    </a:p>
                  </a:txBody>
                  <a:tcPr marT="45712" marB="45712"/>
                </a:tc>
                <a:tc>
                  <a:txBody>
                    <a:bodyPr/>
                    <a:lstStyle/>
                    <a:p>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Comment resolution SA1 TXVECTOR</a:t>
                      </a:r>
                    </a:p>
                  </a:txBody>
                  <a:tcPr marT="45712" marB="45712"/>
                </a:tc>
                <a:tc>
                  <a:txBody>
                    <a:bodyPr/>
                    <a:lstStyle/>
                    <a:p>
                      <a:r>
                        <a:rPr lang="en-US" sz="1400" kern="1200" dirty="0">
                          <a:solidFill>
                            <a:schemeClr val="dk1"/>
                          </a:solidFill>
                          <a:latin typeface="+mn-lt"/>
                          <a:ea typeface="+mn-ea"/>
                          <a:cs typeface="+mn-cs"/>
                        </a:rPr>
                        <a:t>Technical contribution</a:t>
                      </a:r>
                    </a:p>
                  </a:txBody>
                  <a:tcPr marT="45712" marB="45712"/>
                </a:tc>
                <a:extLst>
                  <a:ext uri="{0D108BD9-81ED-4DB2-BD59-A6C34878D82A}">
                    <a16:rowId xmlns:a16="http://schemas.microsoft.com/office/drawing/2014/main" val="3408709058"/>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169681874"/>
                  </a:ext>
                </a:extLst>
              </a:tr>
            </a:tbl>
          </a:graphicData>
        </a:graphic>
      </p:graphicFrame>
    </p:spTree>
    <p:extLst>
      <p:ext uri="{BB962C8B-B14F-4D97-AF65-F5344CB8AC3E}">
        <p14:creationId xmlns:p14="http://schemas.microsoft.com/office/powerpoint/2010/main" val="2263250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1C8DB8-A7C3-481D-A934-539D317BB55F}"/>
              </a:ext>
            </a:extLst>
          </p:cNvPr>
          <p:cNvSpPr>
            <a:spLocks noGrp="1"/>
          </p:cNvSpPr>
          <p:nvPr>
            <p:ph type="title"/>
          </p:nvPr>
        </p:nvSpPr>
        <p:spPr/>
        <p:txBody>
          <a:bodyPr/>
          <a:lstStyle/>
          <a:p>
            <a:r>
              <a:rPr lang="en-US" dirty="0"/>
              <a:t>Review Submission 11-22-696 </a:t>
            </a:r>
          </a:p>
        </p:txBody>
      </p:sp>
      <p:sp>
        <p:nvSpPr>
          <p:cNvPr id="3" name="Content Placeholder 2">
            <a:extLst>
              <a:ext uri="{FF2B5EF4-FFF2-40B4-BE49-F238E27FC236}">
                <a16:creationId xmlns:a16="http://schemas.microsoft.com/office/drawing/2014/main" id="{823F1548-F56C-4FA5-BDA3-94F57758AD66}"/>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0CFDDF4C-7E78-40BC-B415-1FD9FECF5119}"/>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F81066A8-941A-4866-A7EC-6BE73553FA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986EE4AF-B242-4265-A15E-F7BB3C6EE395}"/>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55109487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339407824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19D46F-A203-4C1F-BF20-821102ADBB63}"/>
              </a:ext>
            </a:extLst>
          </p:cNvPr>
          <p:cNvSpPr>
            <a:spLocks noGrp="1"/>
          </p:cNvSpPr>
          <p:nvPr>
            <p:ph type="title"/>
          </p:nvPr>
        </p:nvSpPr>
        <p:spPr/>
        <p:txBody>
          <a:bodyPr/>
          <a:lstStyle/>
          <a:p>
            <a:r>
              <a:rPr lang="en-US" dirty="0"/>
              <a:t>June 22</a:t>
            </a:r>
            <a:r>
              <a:rPr lang="en-US" baseline="30000" dirty="0"/>
              <a:t>nd</a:t>
            </a:r>
            <a:r>
              <a:rPr lang="en-US" dirty="0"/>
              <a:t> </a:t>
            </a:r>
            <a:r>
              <a:rPr lang="en-US" dirty="0" err="1"/>
              <a:t>TGaz</a:t>
            </a:r>
            <a:r>
              <a:rPr lang="en-US" dirty="0"/>
              <a:t> CRC Telecon</a:t>
            </a:r>
          </a:p>
        </p:txBody>
      </p:sp>
      <p:sp>
        <p:nvSpPr>
          <p:cNvPr id="3" name="Content Placeholder 2">
            <a:extLst>
              <a:ext uri="{FF2B5EF4-FFF2-40B4-BE49-F238E27FC236}">
                <a16:creationId xmlns:a16="http://schemas.microsoft.com/office/drawing/2014/main" id="{F4D00181-D564-40D1-8CF1-809231FD3074}"/>
              </a:ext>
            </a:extLst>
          </p:cNvPr>
          <p:cNvSpPr>
            <a:spLocks noGrp="1"/>
          </p:cNvSpPr>
          <p:nvPr>
            <p:ph idx="1"/>
          </p:nvPr>
        </p:nvSpPr>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(10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for the meeting (5 min).</a:t>
            </a:r>
          </a:p>
          <a:p>
            <a:pPr algn="just">
              <a:spcBef>
                <a:spcPct val="20000"/>
              </a:spcBef>
              <a:buFontTx/>
              <a:buChar char="•"/>
            </a:pPr>
            <a:r>
              <a:rPr lang="en-US" sz="1800" b="0" kern="1200" dirty="0">
                <a:solidFill>
                  <a:schemeClr val="dk1"/>
                </a:solidFill>
                <a:latin typeface="+mn-lt"/>
                <a:ea typeface="+mn-ea"/>
                <a:cs typeface="+mn-cs"/>
              </a:rPr>
              <a:t>SAB#1 recirculation CID assignment (Roy Want) – as needed</a:t>
            </a:r>
          </a:p>
          <a:p>
            <a:pPr algn="just">
              <a:spcBef>
                <a:spcPct val="20000"/>
              </a:spcBef>
              <a:buFontTx/>
              <a:buChar char="•"/>
            </a:pPr>
            <a:r>
              <a:rPr lang="en-US" sz="1800" b="0" kern="0" dirty="0"/>
              <a:t>Review submission pipeline – 3 min special order</a:t>
            </a:r>
          </a:p>
          <a:p>
            <a:pPr algn="just">
              <a:spcBef>
                <a:spcPct val="20000"/>
              </a:spcBef>
              <a:buFontTx/>
              <a:buChar char="•"/>
            </a:pPr>
            <a:r>
              <a:rPr lang="en-US" sz="1800" b="0" kern="0" dirty="0"/>
              <a:t>Review telecon times  – 2 min special order</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endParaRPr lang="en-US" dirty="0"/>
          </a:p>
        </p:txBody>
      </p:sp>
      <p:sp>
        <p:nvSpPr>
          <p:cNvPr id="4" name="Slide Number Placeholder 3">
            <a:extLst>
              <a:ext uri="{FF2B5EF4-FFF2-40B4-BE49-F238E27FC236}">
                <a16:creationId xmlns:a16="http://schemas.microsoft.com/office/drawing/2014/main" id="{06E512C5-757F-46BE-AF2C-EB6E8AADE523}"/>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3BCD18D1-4786-46B0-823A-4E8AA3427D2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4FA2CF9-90FF-4ADD-9652-9F8939813D86}"/>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185125698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March 23</a:t>
            </a:r>
            <a:r>
              <a:rPr lang="en-US" altLang="en-US" baseline="30000" dirty="0">
                <a:solidFill>
                  <a:schemeClr val="tx2"/>
                </a:solidFill>
              </a:rPr>
              <a:t>rd</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2022</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389223427"/>
              </p:ext>
            </p:extLst>
          </p:nvPr>
        </p:nvGraphicFramePr>
        <p:xfrm>
          <a:off x="914401" y="1260086"/>
          <a:ext cx="10460567" cy="2163968"/>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11-22-607</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r>
                        <a:rPr lang="en-US" sz="1400" dirty="0"/>
                        <a:t>11-22-898</a:t>
                      </a:r>
                    </a:p>
                  </a:txBody>
                  <a:tcPr marT="45712" marB="45712"/>
                </a:tc>
                <a:tc>
                  <a:txBody>
                    <a:bodyPr/>
                    <a:lstStyle/>
                    <a:p>
                      <a:r>
                        <a:rPr lang="en-US" sz="1400" dirty="0"/>
                        <a:t>Chao Chun Wang</a:t>
                      </a:r>
                    </a:p>
                  </a:txBody>
                  <a:tcPr marT="45712" marB="45712"/>
                </a:tc>
                <a:tc>
                  <a:txBody>
                    <a:bodyPr/>
                    <a:lstStyle/>
                    <a:p>
                      <a:r>
                        <a:rPr lang="en-US" sz="1400" dirty="0"/>
                        <a:t>SA Recirculation #1 CR DB</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5"/>
                  </a:ext>
                </a:extLst>
              </a:tr>
              <a:tr h="0">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373262629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846236-598F-448C-AE5C-AEECF24FBC92}"/>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724B6A91-717F-4337-8F5D-264812B3CBDC}"/>
              </a:ext>
            </a:extLst>
          </p:cNvPr>
          <p:cNvSpPr>
            <a:spLocks noGrp="1"/>
          </p:cNvSpPr>
          <p:nvPr>
            <p:ph idx="1"/>
          </p:nvPr>
        </p:nvSpPr>
        <p:spPr/>
        <p:txBody>
          <a:bodyPr/>
          <a:lstStyle/>
          <a:p>
            <a:endParaRPr lang="en-US" dirty="0"/>
          </a:p>
        </p:txBody>
      </p:sp>
      <p:sp>
        <p:nvSpPr>
          <p:cNvPr id="4" name="Slide Number Placeholder 3">
            <a:extLst>
              <a:ext uri="{FF2B5EF4-FFF2-40B4-BE49-F238E27FC236}">
                <a16:creationId xmlns:a16="http://schemas.microsoft.com/office/drawing/2014/main" id="{3FC3AC85-329F-4810-A8C4-D04D8746564A}"/>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AF8C6301-BF83-487D-86F1-447B1DB8ACA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94B04A09-4C25-42B7-B550-6BB5D0730008}"/>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71661890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pipeline</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2022</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114551184"/>
              </p:ext>
            </p:extLst>
          </p:nvPr>
        </p:nvGraphicFramePr>
        <p:xfrm>
          <a:off x="914401" y="1260086"/>
          <a:ext cx="10460567" cy="2529712"/>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dirty="0"/>
                    </a:p>
                  </a:txBody>
                  <a:tcPr marT="45712" marB="45712"/>
                </a:tc>
                <a:extLst>
                  <a:ext uri="{0D108BD9-81ED-4DB2-BD59-A6C34878D82A}">
                    <a16:rowId xmlns:a16="http://schemas.microsoft.com/office/drawing/2014/main" val="10003"/>
                  </a:ext>
                </a:extLst>
              </a:tr>
              <a:tr h="0">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4"/>
                  </a:ext>
                </a:extLst>
              </a:tr>
              <a:tr h="0">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5"/>
                  </a:ext>
                </a:extLst>
              </a:tr>
              <a:tr h="0">
                <a:tc>
                  <a:txBody>
                    <a:bodyPr/>
                    <a:lstStyle/>
                    <a:p>
                      <a:endParaRPr lang="en-US" dirty="0"/>
                    </a:p>
                  </a:txBody>
                  <a:tcPr marT="45712" marB="45712"/>
                </a:tc>
                <a:tc>
                  <a:txBody>
                    <a:bodyPr/>
                    <a:lstStyle/>
                    <a:p>
                      <a:endParaRPr lang="en-US" sz="1400" dirty="0"/>
                    </a:p>
                  </a:txBody>
                  <a:tcPr marT="45712" marB="45712"/>
                </a:tc>
                <a:tc>
                  <a:txBody>
                    <a:bodyPr/>
                    <a:lstStyle/>
                    <a:p>
                      <a:pPr lvl="1" algn="just">
                        <a:spcBef>
                          <a:spcPct val="20000"/>
                        </a:spcBef>
                        <a:buFontTx/>
                        <a:buNone/>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355020613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AAA7D-AF08-4879-953B-4B7FF0391C1D}"/>
              </a:ext>
            </a:extLst>
          </p:cNvPr>
          <p:cNvSpPr>
            <a:spLocks noGrp="1"/>
          </p:cNvSpPr>
          <p:nvPr>
            <p:ph type="title"/>
          </p:nvPr>
        </p:nvSpPr>
        <p:spPr>
          <a:xfrm>
            <a:off x="914401" y="685801"/>
            <a:ext cx="10361084" cy="726975"/>
          </a:xfrm>
        </p:spPr>
        <p:txBody>
          <a:bodyPr/>
          <a:lstStyle/>
          <a:p>
            <a:r>
              <a:rPr lang="en-US" dirty="0"/>
              <a:t>Scheduled </a:t>
            </a:r>
            <a:r>
              <a:rPr lang="en-US" dirty="0" err="1"/>
              <a:t>TGaz</a:t>
            </a:r>
            <a:r>
              <a:rPr lang="en-US" dirty="0"/>
              <a:t> CRC telecons</a:t>
            </a:r>
          </a:p>
        </p:txBody>
      </p:sp>
      <p:sp>
        <p:nvSpPr>
          <p:cNvPr id="4" name="Slide Number Placeholder 3">
            <a:extLst>
              <a:ext uri="{FF2B5EF4-FFF2-40B4-BE49-F238E27FC236}">
                <a16:creationId xmlns:a16="http://schemas.microsoft.com/office/drawing/2014/main" id="{EFD4E48F-9300-438A-8C3B-A714C94868D8}"/>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485B51AB-6A1D-4BA6-8817-ECA2366E18E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5D1BC66-0A21-4D49-9A97-9FE36CAC67F1}"/>
              </a:ext>
            </a:extLst>
          </p:cNvPr>
          <p:cNvSpPr>
            <a:spLocks noGrp="1"/>
          </p:cNvSpPr>
          <p:nvPr>
            <p:ph type="dt" idx="15"/>
          </p:nvPr>
        </p:nvSpPr>
        <p:spPr/>
        <p:txBody>
          <a:bodyPr/>
          <a:lstStyle/>
          <a:p>
            <a:r>
              <a:rPr lang="en-US"/>
              <a:t>June 2022</a:t>
            </a:r>
            <a:endParaRPr lang="en-GB" dirty="0"/>
          </a:p>
        </p:txBody>
      </p:sp>
      <p:sp>
        <p:nvSpPr>
          <p:cNvPr id="8" name="Content Placeholder 2">
            <a:extLst>
              <a:ext uri="{FF2B5EF4-FFF2-40B4-BE49-F238E27FC236}">
                <a16:creationId xmlns:a16="http://schemas.microsoft.com/office/drawing/2014/main" id="{CC5B7EB9-3DEF-4981-89A9-614127FF9327}"/>
              </a:ext>
            </a:extLst>
          </p:cNvPr>
          <p:cNvSpPr txBox="1">
            <a:spLocks/>
          </p:cNvSpPr>
          <p:nvPr/>
        </p:nvSpPr>
        <p:spPr bwMode="auto">
          <a:xfrm>
            <a:off x="869621" y="1738820"/>
            <a:ext cx="10190067" cy="214403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2000" b="0" kern="0" dirty="0"/>
              <a:t>June 		29</a:t>
            </a:r>
            <a:r>
              <a:rPr lang="en-US" altLang="en-US" sz="2000" b="0" kern="0" baseline="30000" dirty="0"/>
              <a:t>th</a:t>
            </a:r>
            <a:r>
              <a:rPr lang="en-US" altLang="en-US" sz="2000" b="0" kern="0" dirty="0"/>
              <a:t> 		 Wed.	13:00 – 15:00 ET</a:t>
            </a:r>
          </a:p>
          <a:p>
            <a:pPr>
              <a:buFont typeface="Arial" panose="020B0604020202020204" pitchFamily="34" charset="0"/>
              <a:buChar char="•"/>
            </a:pPr>
            <a:r>
              <a:rPr lang="en-US" altLang="en-US" sz="2000" b="0" kern="0" dirty="0"/>
              <a:t>July 		6</a:t>
            </a:r>
            <a:r>
              <a:rPr lang="en-US" altLang="en-US" sz="2000" b="0" kern="0" baseline="30000" dirty="0"/>
              <a:t>th</a:t>
            </a:r>
            <a:r>
              <a:rPr lang="en-US" altLang="en-US" sz="2000" b="0" kern="0" dirty="0"/>
              <a:t> 		 Wed.	13:00 – 15:00 ET</a:t>
            </a:r>
          </a:p>
          <a:p>
            <a:pPr>
              <a:buFont typeface="Arial" panose="020B0604020202020204" pitchFamily="34" charset="0"/>
              <a:buChar char="•"/>
            </a:pPr>
            <a:endParaRPr lang="en-US" altLang="en-US" sz="2000" b="0" kern="0" dirty="0"/>
          </a:p>
          <a:p>
            <a:pPr>
              <a:buFont typeface="Arial" panose="020B0604020202020204" pitchFamily="34" charset="0"/>
              <a:buChar char="•"/>
            </a:pPr>
            <a:endParaRPr lang="en-US" altLang="en-US" sz="2000" b="0" kern="0" dirty="0"/>
          </a:p>
        </p:txBody>
      </p:sp>
      <p:sp>
        <p:nvSpPr>
          <p:cNvPr id="9" name="TextBox 8">
            <a:extLst>
              <a:ext uri="{FF2B5EF4-FFF2-40B4-BE49-F238E27FC236}">
                <a16:creationId xmlns:a16="http://schemas.microsoft.com/office/drawing/2014/main" id="{C62FCB9C-804D-48A6-AD0F-0AA4C10DB6AA}"/>
              </a:ext>
            </a:extLst>
          </p:cNvPr>
          <p:cNvSpPr txBox="1"/>
          <p:nvPr/>
        </p:nvSpPr>
        <p:spPr>
          <a:xfrm>
            <a:off x="869621" y="4789021"/>
            <a:ext cx="10694384" cy="553998"/>
          </a:xfrm>
          <a:prstGeom prst="rect">
            <a:avLst/>
          </a:prstGeom>
          <a:noFill/>
        </p:spPr>
        <p:txBody>
          <a:bodyPr wrap="square" rtlCol="0">
            <a:spAutoFit/>
          </a:bodyPr>
          <a:lstStyle/>
          <a:p>
            <a:pPr marL="0" indent="0"/>
            <a:r>
              <a:rPr lang="en-US" altLang="en-US" sz="1400" b="0" dirty="0">
                <a:solidFill>
                  <a:schemeClr val="tx1"/>
                </a:solidFill>
              </a:rPr>
              <a:t>* - newly announced</a:t>
            </a:r>
          </a:p>
          <a:p>
            <a:r>
              <a:rPr lang="en-US" sz="1600" dirty="0">
                <a:solidFill>
                  <a:schemeClr val="tx1"/>
                </a:solidFill>
              </a:rPr>
              <a:t>** - meeting as part of the IEEE week, refer to WG agenda document for details.</a:t>
            </a:r>
            <a:endParaRPr lang="en-US" sz="1400" dirty="0">
              <a:solidFill>
                <a:schemeClr val="tx1"/>
              </a:solidFill>
            </a:endParaRPr>
          </a:p>
        </p:txBody>
      </p:sp>
    </p:spTree>
    <p:extLst>
      <p:ext uri="{BB962C8B-B14F-4D97-AF65-F5344CB8AC3E}">
        <p14:creationId xmlns:p14="http://schemas.microsoft.com/office/powerpoint/2010/main" val="397433687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3AF97C-4798-466B-B1D0-71D1D0AF2C97}"/>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42D69DA9-78DB-4FFE-B3A6-CD9D8D2BD38C}"/>
              </a:ext>
            </a:extLst>
          </p:cNvPr>
          <p:cNvSpPr>
            <a:spLocks noGrp="1"/>
          </p:cNvSpPr>
          <p:nvPr>
            <p:ph idx="1"/>
          </p:nvPr>
        </p:nvSpPr>
        <p:spPr/>
        <p:txBody>
          <a:bodyPr/>
          <a:lstStyle/>
          <a:p>
            <a:pPr algn="ctr"/>
            <a:r>
              <a:rPr kumimoji="0" lang="en-US" sz="6000" b="1" i="0" u="none" strike="noStrike" kern="0" cap="none" spc="0" normalizeH="0" baseline="0" noProof="0" dirty="0">
                <a:ln>
                  <a:noFill/>
                </a:ln>
                <a:solidFill>
                  <a:srgbClr val="000000"/>
                </a:solidFill>
                <a:effectLst/>
                <a:uLnTx/>
                <a:uFillTx/>
                <a:latin typeface="Times New Roman"/>
                <a:ea typeface="MS Gothic"/>
                <a:cs typeface="+mn-cs"/>
              </a:rPr>
              <a:t>AOB</a:t>
            </a:r>
            <a:endParaRPr lang="en-US" dirty="0"/>
          </a:p>
        </p:txBody>
      </p:sp>
      <p:sp>
        <p:nvSpPr>
          <p:cNvPr id="4" name="Slide Number Placeholder 3">
            <a:extLst>
              <a:ext uri="{FF2B5EF4-FFF2-40B4-BE49-F238E27FC236}">
                <a16:creationId xmlns:a16="http://schemas.microsoft.com/office/drawing/2014/main" id="{869B2FE5-80B3-4112-AF6D-9CDA694098D6}"/>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CB295468-D838-420F-AFCE-AF13894E99A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4F9441E-C346-417A-8746-945007E0D8A9}"/>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159475104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989EC5-97C0-4B9B-B72A-C2C73F0A360C}"/>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AE5A9B3A-A4AE-478E-96EE-740CACD99DEB}"/>
              </a:ext>
            </a:extLst>
          </p:cNvPr>
          <p:cNvSpPr>
            <a:spLocks noGrp="1"/>
          </p:cNvSpPr>
          <p:nvPr>
            <p:ph idx="1"/>
          </p:nvPr>
        </p:nvSpPr>
        <p:spPr/>
        <p:txBody>
          <a:bodyPr/>
          <a:lstStyle/>
          <a:p>
            <a:pPr marL="342900" marR="0" lvl="0" indent="-342900" algn="ctr"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6000" b="1" i="0" u="none" strike="noStrike" kern="0" cap="none" spc="0" normalizeH="0" baseline="0" noProof="0" dirty="0">
                <a:ln>
                  <a:noFill/>
                </a:ln>
                <a:solidFill>
                  <a:srgbClr val="000000"/>
                </a:solidFill>
                <a:effectLst/>
                <a:uLnTx/>
                <a:uFillTx/>
                <a:latin typeface="Times New Roman"/>
                <a:ea typeface="MS Gothic"/>
                <a:cs typeface="+mn-cs"/>
              </a:rPr>
              <a:t>Adjourn</a:t>
            </a:r>
          </a:p>
          <a:p>
            <a:endParaRPr lang="en-US" dirty="0"/>
          </a:p>
        </p:txBody>
      </p:sp>
      <p:sp>
        <p:nvSpPr>
          <p:cNvPr id="4" name="Slide Number Placeholder 3">
            <a:extLst>
              <a:ext uri="{FF2B5EF4-FFF2-40B4-BE49-F238E27FC236}">
                <a16:creationId xmlns:a16="http://schemas.microsoft.com/office/drawing/2014/main" id="{02A9E543-B18E-4453-BF63-638D7B67E143}"/>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612E13BE-0B10-44BE-9B4C-25A14D58DB1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B8587E-8060-403A-AF6B-5119C3E94E6B}"/>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10724876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45977"/>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551384" y="1268760"/>
            <a:ext cx="11017223" cy="4825655"/>
          </a:xfrm>
        </p:spPr>
        <p:txBody>
          <a:bodyPr/>
          <a:lstStyle/>
          <a:p>
            <a:pPr marL="269875" indent="-269875">
              <a:buFont typeface="Arial" panose="020B0604020202020204" pitchFamily="34" charset="0"/>
              <a:buChar char="•"/>
            </a:pPr>
            <a:r>
              <a:rPr lang="en-US" altLang="en-US" sz="2000" dirty="0"/>
              <a:t>Motions: </a:t>
            </a:r>
          </a:p>
          <a:p>
            <a:r>
              <a:rPr lang="en-US" altLang="en-US" sz="1800" b="0" dirty="0"/>
              <a:t>	Only IEEE 802.11 voting members may vote on motions, motions are documented and votes are documented in the minutes.</a:t>
            </a:r>
          </a:p>
          <a:p>
            <a:r>
              <a:rPr lang="en-US" altLang="en-US" sz="1800" b="0" dirty="0"/>
              <a:t>	Please verify your voting status prior to voting.</a:t>
            </a:r>
          </a:p>
          <a:p>
            <a:endParaRPr lang="en-US" altLang="en-US" sz="2000" dirty="0"/>
          </a:p>
          <a:p>
            <a:pPr marL="269875" indent="-269875">
              <a:buFont typeface="Arial" panose="020B0604020202020204" pitchFamily="34" charset="0"/>
              <a:buChar char="•"/>
            </a:pPr>
            <a:r>
              <a:rPr lang="en-US" altLang="en-US" sz="2000" dirty="0"/>
              <a:t>Documentation</a:t>
            </a:r>
          </a:p>
          <a:p>
            <a:pPr lvl="1"/>
            <a:r>
              <a:rPr lang="en-US" altLang="en-US" sz="1800" dirty="0">
                <a:hlinkClick r:id="rId2"/>
              </a:rPr>
              <a:t>https://mentor.ieee.org/802.11/documents</a:t>
            </a:r>
            <a:r>
              <a:rPr lang="en-US" altLang="en-US" sz="1800" dirty="0"/>
              <a:t>, Use “</a:t>
            </a:r>
            <a:r>
              <a:rPr lang="en-US" altLang="en-US" sz="1800" dirty="0" err="1"/>
              <a:t>TGaz</a:t>
            </a:r>
            <a:r>
              <a:rPr lang="en-US" altLang="en-US" sz="1800" dirty="0"/>
              <a:t>” folder for documents relating to the </a:t>
            </a:r>
            <a:r>
              <a:rPr lang="en-US" altLang="en-US" sz="1800" dirty="0" err="1"/>
              <a:t>TGaz</a:t>
            </a:r>
            <a:r>
              <a:rPr lang="en-US" altLang="en-US" sz="1800" dirty="0"/>
              <a:t> activity.</a:t>
            </a:r>
          </a:p>
          <a:p>
            <a:pPr lvl="1"/>
            <a:endParaRPr lang="en-US" altLang="en-US" sz="1800" dirty="0"/>
          </a:p>
          <a:p>
            <a:pPr marL="269875" indent="-269875">
              <a:buFont typeface="Arial" panose="020B0604020202020204" pitchFamily="34" charset="0"/>
              <a:buChar char="•"/>
            </a:pPr>
            <a:r>
              <a:rPr lang="en-US" altLang="en-US" sz="2000" dirty="0"/>
              <a:t>Meeting coordinates: </a:t>
            </a:r>
          </a:p>
          <a:p>
            <a:r>
              <a:rPr lang="en-US" altLang="en-US" sz="1800" dirty="0"/>
              <a:t>	</a:t>
            </a:r>
            <a:r>
              <a:rPr lang="en-US" altLang="en-US" sz="1800" b="0" dirty="0"/>
              <a:t>We are using WebEx, meeting credentials can be found in the IEEE 802.11 calendar </a:t>
            </a:r>
            <a:r>
              <a:rPr lang="en-US" altLang="en-US" sz="1800" b="0" dirty="0">
                <a:hlinkClick r:id="rId3"/>
              </a:rPr>
              <a:t>here</a:t>
            </a:r>
            <a:r>
              <a:rPr lang="en-US" altLang="en-US" sz="1800" b="0" dirty="0"/>
              <a:t>.</a:t>
            </a:r>
          </a:p>
          <a:p>
            <a:endParaRPr lang="en-US" sz="1800" dirty="0"/>
          </a:p>
          <a:p>
            <a:pPr marL="269875" indent="-269875">
              <a:buFont typeface="Arial" panose="020B0604020202020204" pitchFamily="34" charset="0"/>
              <a:buChar char="•"/>
            </a:pPr>
            <a:r>
              <a:rPr lang="en-US" altLang="en-US" sz="1800" dirty="0"/>
              <a:t>Meeting decorum: </a:t>
            </a:r>
          </a:p>
          <a:p>
            <a:r>
              <a:rPr lang="en-US" altLang="en-US" sz="1600" b="0" dirty="0"/>
              <a:t>	</a:t>
            </a:r>
            <a:r>
              <a:rPr lang="en-US" altLang="en-US" sz="1800" b="0" dirty="0"/>
              <a:t>Announce your name and affiliation when you first address the group.</a:t>
            </a:r>
          </a:p>
          <a:p>
            <a:r>
              <a:rPr lang="en-US" altLang="en-US" sz="1800" b="0" dirty="0"/>
              <a:t>	Please mute </a:t>
            </a:r>
            <a:r>
              <a:rPr lang="en-US" sz="2000" b="0" dirty="0"/>
              <a:t>the microphone unless you want to address the group.</a:t>
            </a:r>
          </a:p>
          <a:p>
            <a:r>
              <a:rPr lang="en-US" sz="2000" b="0"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77354568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19D46F-A203-4C1F-BF20-821102ADBB63}"/>
              </a:ext>
            </a:extLst>
          </p:cNvPr>
          <p:cNvSpPr>
            <a:spLocks noGrp="1"/>
          </p:cNvSpPr>
          <p:nvPr>
            <p:ph type="title"/>
          </p:nvPr>
        </p:nvSpPr>
        <p:spPr/>
        <p:txBody>
          <a:bodyPr/>
          <a:lstStyle/>
          <a:p>
            <a:r>
              <a:rPr lang="en-US" dirty="0"/>
              <a:t>June 29</a:t>
            </a:r>
            <a:r>
              <a:rPr lang="en-US" baseline="30000" dirty="0"/>
              <a:t>nd</a:t>
            </a:r>
            <a:r>
              <a:rPr lang="en-US" dirty="0"/>
              <a:t> </a:t>
            </a:r>
            <a:r>
              <a:rPr lang="en-US" dirty="0" err="1"/>
              <a:t>TGaz</a:t>
            </a:r>
            <a:r>
              <a:rPr lang="en-US" dirty="0"/>
              <a:t> CRC Telecon</a:t>
            </a:r>
          </a:p>
        </p:txBody>
      </p:sp>
      <p:sp>
        <p:nvSpPr>
          <p:cNvPr id="3" name="Content Placeholder 2">
            <a:extLst>
              <a:ext uri="{FF2B5EF4-FFF2-40B4-BE49-F238E27FC236}">
                <a16:creationId xmlns:a16="http://schemas.microsoft.com/office/drawing/2014/main" id="{F4D00181-D564-40D1-8CF1-809231FD3074}"/>
              </a:ext>
            </a:extLst>
          </p:cNvPr>
          <p:cNvSpPr>
            <a:spLocks noGrp="1"/>
          </p:cNvSpPr>
          <p:nvPr>
            <p:ph idx="1"/>
          </p:nvPr>
        </p:nvSpPr>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(10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for the meeting (5 min).</a:t>
            </a:r>
          </a:p>
          <a:p>
            <a:pPr algn="just">
              <a:spcBef>
                <a:spcPct val="20000"/>
              </a:spcBef>
              <a:buFontTx/>
              <a:buChar char="•"/>
            </a:pPr>
            <a:r>
              <a:rPr lang="en-US" sz="1800" b="0" kern="0" dirty="0"/>
              <a:t>Review assignment status 11-22-946 (Roy Want) – 5min</a:t>
            </a:r>
          </a:p>
          <a:p>
            <a:pPr algn="just">
              <a:spcBef>
                <a:spcPct val="20000"/>
              </a:spcBef>
              <a:buFontTx/>
              <a:buChar char="•"/>
            </a:pPr>
            <a:r>
              <a:rPr lang="en-US" sz="1800" b="0" kern="0" dirty="0"/>
              <a:t>Review CR submissions:</a:t>
            </a:r>
          </a:p>
          <a:p>
            <a:pPr lvl="1" algn="just">
              <a:spcBef>
                <a:spcPct val="20000"/>
              </a:spcBef>
              <a:buFontTx/>
              <a:buChar char="•"/>
            </a:pPr>
            <a:r>
              <a:rPr lang="en-US" sz="1400" b="0" kern="0" dirty="0"/>
              <a:t>11-22-0929 Comment resolution SA1 8000s (Christian </a:t>
            </a:r>
            <a:r>
              <a:rPr lang="en-US" sz="1400" b="0" kern="0" dirty="0" err="1"/>
              <a:t>Beger</a:t>
            </a:r>
            <a:r>
              <a:rPr lang="en-US" sz="1400" b="0" kern="0" dirty="0"/>
              <a:t>)</a:t>
            </a:r>
          </a:p>
          <a:p>
            <a:pPr algn="just">
              <a:spcBef>
                <a:spcPct val="20000"/>
              </a:spcBef>
              <a:buFontTx/>
              <a:buChar char="•"/>
            </a:pPr>
            <a:r>
              <a:rPr lang="en-US" sz="1800" b="0" kern="0" dirty="0"/>
              <a:t>Review submission pipeline – 3 min special order</a:t>
            </a:r>
          </a:p>
          <a:p>
            <a:pPr algn="just">
              <a:spcBef>
                <a:spcPct val="20000"/>
              </a:spcBef>
              <a:buFontTx/>
              <a:buChar char="•"/>
            </a:pPr>
            <a:r>
              <a:rPr lang="en-US" sz="1800" b="0" kern="0" dirty="0"/>
              <a:t>Review telecon times  – 2 min special order</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endParaRPr lang="en-US" dirty="0"/>
          </a:p>
        </p:txBody>
      </p:sp>
      <p:sp>
        <p:nvSpPr>
          <p:cNvPr id="4" name="Slide Number Placeholder 3">
            <a:extLst>
              <a:ext uri="{FF2B5EF4-FFF2-40B4-BE49-F238E27FC236}">
                <a16:creationId xmlns:a16="http://schemas.microsoft.com/office/drawing/2014/main" id="{06E512C5-757F-46BE-AF2C-EB6E8AADE523}"/>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3BCD18D1-4786-46B0-823A-4E8AA3427D2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4FA2CF9-90FF-4ADD-9652-9F8939813D86}"/>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264601234"/>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March 29</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2022</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4018050963"/>
              </p:ext>
            </p:extLst>
          </p:nvPr>
        </p:nvGraphicFramePr>
        <p:xfrm>
          <a:off x="914401" y="1260086"/>
          <a:ext cx="10460567" cy="2163968"/>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11-22-607</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r>
                        <a:rPr lang="en-US" sz="1400" dirty="0"/>
                        <a:t>11-22-898</a:t>
                      </a:r>
                    </a:p>
                  </a:txBody>
                  <a:tcPr marT="45712" marB="45712"/>
                </a:tc>
                <a:tc>
                  <a:txBody>
                    <a:bodyPr/>
                    <a:lstStyle/>
                    <a:p>
                      <a:r>
                        <a:rPr lang="en-US" sz="1400" dirty="0"/>
                        <a:t>Chao Chun Wang</a:t>
                      </a:r>
                    </a:p>
                  </a:txBody>
                  <a:tcPr marT="45712" marB="45712"/>
                </a:tc>
                <a:tc>
                  <a:txBody>
                    <a:bodyPr/>
                    <a:lstStyle/>
                    <a:p>
                      <a:r>
                        <a:rPr lang="en-US" sz="1400" dirty="0"/>
                        <a:t>SA Recirculation #1 CR DB</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5"/>
                  </a:ext>
                </a:extLst>
              </a:tr>
              <a:tr h="0">
                <a:tc>
                  <a:txBody>
                    <a:bodyPr/>
                    <a:lstStyle/>
                    <a:p>
                      <a:r>
                        <a:rPr lang="en-US" sz="1400" dirty="0"/>
                        <a:t>11-22-946</a:t>
                      </a:r>
                    </a:p>
                  </a:txBody>
                  <a:tcPr marT="45712" marB="45712"/>
                </a:tc>
                <a:tc>
                  <a:txBody>
                    <a:bodyPr/>
                    <a:lstStyle/>
                    <a:p>
                      <a:r>
                        <a:rPr lang="en-US" sz="1400" dirty="0"/>
                        <a:t>Roy Want</a:t>
                      </a:r>
                    </a:p>
                  </a:txBody>
                  <a:tcPr marT="45712" marB="45712"/>
                </a:tc>
                <a:tc>
                  <a:txBody>
                    <a:bodyPr/>
                    <a:lstStyle/>
                    <a:p>
                      <a:r>
                        <a:rPr lang="en-US" sz="1400" dirty="0"/>
                        <a:t>Cid resolution status for </a:t>
                      </a:r>
                      <a:r>
                        <a:rPr lang="en-US" sz="1400" dirty="0" err="1"/>
                        <a:t>tgaz</a:t>
                      </a:r>
                      <a:r>
                        <a:rPr lang="en-US" sz="1400" dirty="0"/>
                        <a:t> sa1 8000</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6"/>
                  </a:ext>
                </a:extLst>
              </a:tr>
              <a:tr h="0">
                <a:tc>
                  <a:txBody>
                    <a:bodyPr/>
                    <a:lstStyle/>
                    <a:p>
                      <a:pPr marL="0" algn="l" defTabSz="914400" rtl="0" eaLnBrk="1" latinLnBrk="0" hangingPunct="1"/>
                      <a:r>
                        <a:rPr lang="en-US" sz="1400" kern="1200" dirty="0">
                          <a:solidFill>
                            <a:schemeClr val="dk1"/>
                          </a:solidFill>
                          <a:latin typeface="+mn-lt"/>
                          <a:ea typeface="+mn-ea"/>
                          <a:cs typeface="+mn-cs"/>
                        </a:rPr>
                        <a:t>11-22-929</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Christian Berger</a:t>
                      </a:r>
                    </a:p>
                  </a:txBody>
                  <a:tcPr marT="45712" marB="45712"/>
                </a:tc>
                <a:tc>
                  <a:txBody>
                    <a:bodyPr/>
                    <a:lstStyle/>
                    <a:p>
                      <a:pPr marL="0" algn="l" defTabSz="914400" rtl="0" eaLnBrk="1" latinLnBrk="0" hangingPunct="1"/>
                      <a:r>
                        <a:rPr lang="en-US" sz="1400" b="0" kern="0" dirty="0"/>
                        <a:t>Comment resolution SA1 8000s </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423046554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846236-598F-448C-AE5C-AEECF24FBC92}"/>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724B6A91-717F-4337-8F5D-264812B3CBDC}"/>
              </a:ext>
            </a:extLst>
          </p:cNvPr>
          <p:cNvSpPr>
            <a:spLocks noGrp="1"/>
          </p:cNvSpPr>
          <p:nvPr>
            <p:ph idx="1"/>
          </p:nvPr>
        </p:nvSpPr>
        <p:spPr/>
        <p:txBody>
          <a:bodyPr/>
          <a:lstStyle/>
          <a:p>
            <a:endParaRPr lang="en-US" dirty="0"/>
          </a:p>
        </p:txBody>
      </p:sp>
      <p:sp>
        <p:nvSpPr>
          <p:cNvPr id="4" name="Slide Number Placeholder 3">
            <a:extLst>
              <a:ext uri="{FF2B5EF4-FFF2-40B4-BE49-F238E27FC236}">
                <a16:creationId xmlns:a16="http://schemas.microsoft.com/office/drawing/2014/main" id="{3FC3AC85-329F-4810-A8C4-D04D8746564A}"/>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AF8C6301-BF83-487D-86F1-447B1DB8ACA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94B04A09-4C25-42B7-B550-6BB5D0730008}"/>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254917649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pipeline</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2022</a:t>
            </a:r>
            <a:endParaRPr lang="en-GB" dirty="0"/>
          </a:p>
        </p:txBody>
      </p:sp>
      <p:graphicFrame>
        <p:nvGraphicFramePr>
          <p:cNvPr id="7" name="Content Placeholder 6"/>
          <p:cNvGraphicFramePr>
            <a:graphicFrameLocks noGrp="1"/>
          </p:cNvGraphicFramePr>
          <p:nvPr>
            <p:ph idx="1"/>
          </p:nvPr>
        </p:nvGraphicFramePr>
        <p:xfrm>
          <a:off x="914401" y="1260086"/>
          <a:ext cx="10460567" cy="2529712"/>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dirty="0"/>
                    </a:p>
                  </a:txBody>
                  <a:tcPr marT="45712" marB="45712"/>
                </a:tc>
                <a:extLst>
                  <a:ext uri="{0D108BD9-81ED-4DB2-BD59-A6C34878D82A}">
                    <a16:rowId xmlns:a16="http://schemas.microsoft.com/office/drawing/2014/main" val="10003"/>
                  </a:ext>
                </a:extLst>
              </a:tr>
              <a:tr h="0">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4"/>
                  </a:ext>
                </a:extLst>
              </a:tr>
              <a:tr h="0">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5"/>
                  </a:ext>
                </a:extLst>
              </a:tr>
              <a:tr h="0">
                <a:tc>
                  <a:txBody>
                    <a:bodyPr/>
                    <a:lstStyle/>
                    <a:p>
                      <a:endParaRPr lang="en-US" dirty="0"/>
                    </a:p>
                  </a:txBody>
                  <a:tcPr marT="45712" marB="45712"/>
                </a:tc>
                <a:tc>
                  <a:txBody>
                    <a:bodyPr/>
                    <a:lstStyle/>
                    <a:p>
                      <a:endParaRPr lang="en-US" sz="1400" dirty="0"/>
                    </a:p>
                  </a:txBody>
                  <a:tcPr marT="45712" marB="45712"/>
                </a:tc>
                <a:tc>
                  <a:txBody>
                    <a:bodyPr/>
                    <a:lstStyle/>
                    <a:p>
                      <a:pPr lvl="1" algn="just">
                        <a:spcBef>
                          <a:spcPct val="20000"/>
                        </a:spcBef>
                        <a:buFontTx/>
                        <a:buNone/>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2970137088"/>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AAA7D-AF08-4879-953B-4B7FF0391C1D}"/>
              </a:ext>
            </a:extLst>
          </p:cNvPr>
          <p:cNvSpPr>
            <a:spLocks noGrp="1"/>
          </p:cNvSpPr>
          <p:nvPr>
            <p:ph type="title"/>
          </p:nvPr>
        </p:nvSpPr>
        <p:spPr>
          <a:xfrm>
            <a:off x="914401" y="685801"/>
            <a:ext cx="10361084" cy="726975"/>
          </a:xfrm>
        </p:spPr>
        <p:txBody>
          <a:bodyPr/>
          <a:lstStyle/>
          <a:p>
            <a:r>
              <a:rPr lang="en-US" dirty="0"/>
              <a:t>Scheduled </a:t>
            </a:r>
            <a:r>
              <a:rPr lang="en-US" dirty="0" err="1"/>
              <a:t>TGaz</a:t>
            </a:r>
            <a:r>
              <a:rPr lang="en-US" dirty="0"/>
              <a:t> CRC telecons</a:t>
            </a:r>
          </a:p>
        </p:txBody>
      </p:sp>
      <p:sp>
        <p:nvSpPr>
          <p:cNvPr id="4" name="Slide Number Placeholder 3">
            <a:extLst>
              <a:ext uri="{FF2B5EF4-FFF2-40B4-BE49-F238E27FC236}">
                <a16:creationId xmlns:a16="http://schemas.microsoft.com/office/drawing/2014/main" id="{EFD4E48F-9300-438A-8C3B-A714C94868D8}"/>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485B51AB-6A1D-4BA6-8817-ECA2366E18E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5D1BC66-0A21-4D49-9A97-9FE36CAC67F1}"/>
              </a:ext>
            </a:extLst>
          </p:cNvPr>
          <p:cNvSpPr>
            <a:spLocks noGrp="1"/>
          </p:cNvSpPr>
          <p:nvPr>
            <p:ph type="dt" idx="15"/>
          </p:nvPr>
        </p:nvSpPr>
        <p:spPr/>
        <p:txBody>
          <a:bodyPr/>
          <a:lstStyle/>
          <a:p>
            <a:r>
              <a:rPr lang="en-US"/>
              <a:t>June 2022</a:t>
            </a:r>
            <a:endParaRPr lang="en-GB" dirty="0"/>
          </a:p>
        </p:txBody>
      </p:sp>
      <p:sp>
        <p:nvSpPr>
          <p:cNvPr id="8" name="Content Placeholder 2">
            <a:extLst>
              <a:ext uri="{FF2B5EF4-FFF2-40B4-BE49-F238E27FC236}">
                <a16:creationId xmlns:a16="http://schemas.microsoft.com/office/drawing/2014/main" id="{CC5B7EB9-3DEF-4981-89A9-614127FF9327}"/>
              </a:ext>
            </a:extLst>
          </p:cNvPr>
          <p:cNvSpPr txBox="1">
            <a:spLocks/>
          </p:cNvSpPr>
          <p:nvPr/>
        </p:nvSpPr>
        <p:spPr bwMode="auto">
          <a:xfrm>
            <a:off x="869621" y="1738820"/>
            <a:ext cx="10190067" cy="214403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2000" b="0" kern="0"/>
              <a:t>July </a:t>
            </a:r>
            <a:r>
              <a:rPr lang="en-US" altLang="en-US" sz="2000" b="0" kern="0" dirty="0"/>
              <a:t>		6</a:t>
            </a:r>
            <a:r>
              <a:rPr lang="en-US" altLang="en-US" sz="2000" b="0" kern="0" baseline="30000" dirty="0"/>
              <a:t>th</a:t>
            </a:r>
            <a:r>
              <a:rPr lang="en-US" altLang="en-US" sz="2000" b="0" kern="0" dirty="0"/>
              <a:t> 		 Wed.	13:00 – 15:00 ET</a:t>
            </a:r>
          </a:p>
          <a:p>
            <a:pPr>
              <a:buFont typeface="Arial" panose="020B0604020202020204" pitchFamily="34" charset="0"/>
              <a:buChar char="•"/>
            </a:pPr>
            <a:endParaRPr lang="en-US" altLang="en-US" sz="2000" b="0" kern="0" dirty="0"/>
          </a:p>
          <a:p>
            <a:pPr>
              <a:buFont typeface="Arial" panose="020B0604020202020204" pitchFamily="34" charset="0"/>
              <a:buChar char="•"/>
            </a:pPr>
            <a:endParaRPr lang="en-US" altLang="en-US" sz="2000" b="0" kern="0" dirty="0"/>
          </a:p>
        </p:txBody>
      </p:sp>
      <p:sp>
        <p:nvSpPr>
          <p:cNvPr id="9" name="TextBox 8">
            <a:extLst>
              <a:ext uri="{FF2B5EF4-FFF2-40B4-BE49-F238E27FC236}">
                <a16:creationId xmlns:a16="http://schemas.microsoft.com/office/drawing/2014/main" id="{C62FCB9C-804D-48A6-AD0F-0AA4C10DB6AA}"/>
              </a:ext>
            </a:extLst>
          </p:cNvPr>
          <p:cNvSpPr txBox="1"/>
          <p:nvPr/>
        </p:nvSpPr>
        <p:spPr>
          <a:xfrm>
            <a:off x="869621" y="4789021"/>
            <a:ext cx="10694384" cy="553998"/>
          </a:xfrm>
          <a:prstGeom prst="rect">
            <a:avLst/>
          </a:prstGeom>
          <a:noFill/>
        </p:spPr>
        <p:txBody>
          <a:bodyPr wrap="square" rtlCol="0">
            <a:spAutoFit/>
          </a:bodyPr>
          <a:lstStyle/>
          <a:p>
            <a:pPr marL="0" indent="0"/>
            <a:r>
              <a:rPr lang="en-US" altLang="en-US" sz="1400" b="0" dirty="0">
                <a:solidFill>
                  <a:schemeClr val="tx1"/>
                </a:solidFill>
              </a:rPr>
              <a:t>* - newly announced</a:t>
            </a:r>
          </a:p>
          <a:p>
            <a:r>
              <a:rPr lang="en-US" sz="1600" dirty="0">
                <a:solidFill>
                  <a:schemeClr val="tx1"/>
                </a:solidFill>
              </a:rPr>
              <a:t>** - meeting as part of the IEEE week, refer to WG agenda document for details.</a:t>
            </a:r>
            <a:endParaRPr lang="en-US" sz="1400" dirty="0">
              <a:solidFill>
                <a:schemeClr val="tx1"/>
              </a:solidFill>
            </a:endParaRPr>
          </a:p>
        </p:txBody>
      </p:sp>
    </p:spTree>
    <p:extLst>
      <p:ext uri="{BB962C8B-B14F-4D97-AF65-F5344CB8AC3E}">
        <p14:creationId xmlns:p14="http://schemas.microsoft.com/office/powerpoint/2010/main" val="1194213713"/>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3AF97C-4798-466B-B1D0-71D1D0AF2C97}"/>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42D69DA9-78DB-4FFE-B3A6-CD9D8D2BD38C}"/>
              </a:ext>
            </a:extLst>
          </p:cNvPr>
          <p:cNvSpPr>
            <a:spLocks noGrp="1"/>
          </p:cNvSpPr>
          <p:nvPr>
            <p:ph idx="1"/>
          </p:nvPr>
        </p:nvSpPr>
        <p:spPr/>
        <p:txBody>
          <a:bodyPr/>
          <a:lstStyle/>
          <a:p>
            <a:pPr algn="ctr"/>
            <a:r>
              <a:rPr kumimoji="0" lang="en-US" sz="6000" b="1" i="0" u="none" strike="noStrike" kern="0" cap="none" spc="0" normalizeH="0" baseline="0" noProof="0" dirty="0">
                <a:ln>
                  <a:noFill/>
                </a:ln>
                <a:solidFill>
                  <a:srgbClr val="000000"/>
                </a:solidFill>
                <a:effectLst/>
                <a:uLnTx/>
                <a:uFillTx/>
                <a:latin typeface="Times New Roman"/>
                <a:ea typeface="MS Gothic"/>
                <a:cs typeface="+mn-cs"/>
              </a:rPr>
              <a:t>AOB</a:t>
            </a:r>
            <a:endParaRPr lang="en-US" dirty="0"/>
          </a:p>
        </p:txBody>
      </p:sp>
      <p:sp>
        <p:nvSpPr>
          <p:cNvPr id="4" name="Slide Number Placeholder 3">
            <a:extLst>
              <a:ext uri="{FF2B5EF4-FFF2-40B4-BE49-F238E27FC236}">
                <a16:creationId xmlns:a16="http://schemas.microsoft.com/office/drawing/2014/main" id="{869B2FE5-80B3-4112-AF6D-9CDA694098D6}"/>
              </a:ext>
            </a:extLst>
          </p:cNvPr>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a:extLst>
              <a:ext uri="{FF2B5EF4-FFF2-40B4-BE49-F238E27FC236}">
                <a16:creationId xmlns:a16="http://schemas.microsoft.com/office/drawing/2014/main" id="{CB295468-D838-420F-AFCE-AF13894E99A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4F9441E-C346-417A-8746-945007E0D8A9}"/>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148902090"/>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989EC5-97C0-4B9B-B72A-C2C73F0A360C}"/>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AE5A9B3A-A4AE-478E-96EE-740CACD99DEB}"/>
              </a:ext>
            </a:extLst>
          </p:cNvPr>
          <p:cNvSpPr>
            <a:spLocks noGrp="1"/>
          </p:cNvSpPr>
          <p:nvPr>
            <p:ph idx="1"/>
          </p:nvPr>
        </p:nvSpPr>
        <p:spPr/>
        <p:txBody>
          <a:bodyPr/>
          <a:lstStyle/>
          <a:p>
            <a:pPr marL="342900" marR="0" lvl="0" indent="-342900" algn="ctr"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6000" b="1" i="0" u="none" strike="noStrike" kern="0" cap="none" spc="0" normalizeH="0" baseline="0" noProof="0" dirty="0">
                <a:ln>
                  <a:noFill/>
                </a:ln>
                <a:solidFill>
                  <a:srgbClr val="000000"/>
                </a:solidFill>
                <a:effectLst/>
                <a:uLnTx/>
                <a:uFillTx/>
                <a:latin typeface="Times New Roman"/>
                <a:ea typeface="MS Gothic"/>
                <a:cs typeface="+mn-cs"/>
              </a:rPr>
              <a:t>Adjourn</a:t>
            </a:r>
          </a:p>
          <a:p>
            <a:endParaRPr lang="en-US" dirty="0"/>
          </a:p>
        </p:txBody>
      </p:sp>
      <p:sp>
        <p:nvSpPr>
          <p:cNvPr id="4" name="Slide Number Placeholder 3">
            <a:extLst>
              <a:ext uri="{FF2B5EF4-FFF2-40B4-BE49-F238E27FC236}">
                <a16:creationId xmlns:a16="http://schemas.microsoft.com/office/drawing/2014/main" id="{02A9E543-B18E-4453-BF63-638D7B67E143}"/>
              </a:ext>
            </a:extLst>
          </p:cNvPr>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id="{612E13BE-0B10-44BE-9B4C-25A14D58DB1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B8587E-8060-403A-AF6B-5119C3E94E6B}"/>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3749918163"/>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19D46F-A203-4C1F-BF20-821102ADBB63}"/>
              </a:ext>
            </a:extLst>
          </p:cNvPr>
          <p:cNvSpPr>
            <a:spLocks noGrp="1"/>
          </p:cNvSpPr>
          <p:nvPr>
            <p:ph type="title"/>
          </p:nvPr>
        </p:nvSpPr>
        <p:spPr/>
        <p:txBody>
          <a:bodyPr/>
          <a:lstStyle/>
          <a:p>
            <a:r>
              <a:rPr lang="en-US" dirty="0"/>
              <a:t>July 6</a:t>
            </a:r>
            <a:r>
              <a:rPr lang="en-US" baseline="30000" dirty="0"/>
              <a:t>th</a:t>
            </a:r>
            <a:r>
              <a:rPr lang="en-US" dirty="0"/>
              <a:t> TGaz CRC Telecon</a:t>
            </a:r>
          </a:p>
        </p:txBody>
      </p:sp>
      <p:sp>
        <p:nvSpPr>
          <p:cNvPr id="3" name="Content Placeholder 2">
            <a:extLst>
              <a:ext uri="{FF2B5EF4-FFF2-40B4-BE49-F238E27FC236}">
                <a16:creationId xmlns:a16="http://schemas.microsoft.com/office/drawing/2014/main" id="{F4D00181-D564-40D1-8CF1-809231FD3074}"/>
              </a:ext>
            </a:extLst>
          </p:cNvPr>
          <p:cNvSpPr>
            <a:spLocks noGrp="1"/>
          </p:cNvSpPr>
          <p:nvPr>
            <p:ph idx="1"/>
          </p:nvPr>
        </p:nvSpPr>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(10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for the meeting (5 min).</a:t>
            </a:r>
          </a:p>
          <a:p>
            <a:pPr algn="just">
              <a:spcBef>
                <a:spcPct val="20000"/>
              </a:spcBef>
              <a:buFontTx/>
              <a:buChar char="•"/>
            </a:pPr>
            <a:r>
              <a:rPr lang="en-US" sz="1800" b="0" kern="0" dirty="0"/>
              <a:t>Review CR submissions:</a:t>
            </a:r>
          </a:p>
          <a:p>
            <a:pPr lvl="1" algn="just">
              <a:spcBef>
                <a:spcPct val="20000"/>
              </a:spcBef>
              <a:buFontTx/>
              <a:buChar char="•"/>
            </a:pPr>
            <a:r>
              <a:rPr lang="en-US" sz="1400" b="0" kern="0" dirty="0"/>
              <a:t>11-22-957r0 – proposed resolution to some CIDs of 11az SAB2</a:t>
            </a:r>
          </a:p>
          <a:p>
            <a:pPr algn="just">
              <a:spcBef>
                <a:spcPct val="20000"/>
              </a:spcBef>
              <a:buFontTx/>
              <a:buChar char="•"/>
            </a:pPr>
            <a:r>
              <a:rPr lang="en-US" sz="1800" b="0" kern="0" dirty="0"/>
              <a:t>Review submission pipeline – 3 min special order</a:t>
            </a:r>
          </a:p>
          <a:p>
            <a:pPr algn="just">
              <a:spcBef>
                <a:spcPct val="20000"/>
              </a:spcBef>
              <a:buFontTx/>
              <a:buChar char="•"/>
            </a:pPr>
            <a:r>
              <a:rPr lang="en-US" sz="1800" b="0" kern="0" dirty="0"/>
              <a:t>Review telecon times  – 2 min special order</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endParaRPr lang="en-US" dirty="0"/>
          </a:p>
        </p:txBody>
      </p:sp>
      <p:sp>
        <p:nvSpPr>
          <p:cNvPr id="4" name="Slide Number Placeholder 3">
            <a:extLst>
              <a:ext uri="{FF2B5EF4-FFF2-40B4-BE49-F238E27FC236}">
                <a16:creationId xmlns:a16="http://schemas.microsoft.com/office/drawing/2014/main" id="{06E512C5-757F-46BE-AF2C-EB6E8AADE523}"/>
              </a:ext>
            </a:extLst>
          </p:cNvPr>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3BCD18D1-4786-46B0-823A-4E8AA3427D2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4FA2CF9-90FF-4ADD-9652-9F8939813D86}"/>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1482990344"/>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March 29</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2022</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630293081"/>
              </p:ext>
            </p:extLst>
          </p:nvPr>
        </p:nvGraphicFramePr>
        <p:xfrm>
          <a:off x="854232" y="1556792"/>
          <a:ext cx="10535552" cy="1249616"/>
        </p:xfrm>
        <a:graphic>
          <a:graphicData uri="http://schemas.openxmlformats.org/drawingml/2006/table">
            <a:tbl>
              <a:tblPr firstRow="1" bandRow="1">
                <a:tableStyleId>{21E4AEA4-8DFA-4A89-87EB-49C32662AFE0}</a:tableStyleId>
              </a:tblPr>
              <a:tblGrid>
                <a:gridCol w="1296144">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11-22-607</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1462316965"/>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846236-598F-448C-AE5C-AEECF24FBC92}"/>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724B6A91-717F-4337-8F5D-264812B3CBDC}"/>
              </a:ext>
            </a:extLst>
          </p:cNvPr>
          <p:cNvSpPr>
            <a:spLocks noGrp="1"/>
          </p:cNvSpPr>
          <p:nvPr>
            <p:ph idx="1"/>
          </p:nvPr>
        </p:nvSpPr>
        <p:spPr/>
        <p:txBody>
          <a:bodyPr/>
          <a:lstStyle/>
          <a:p>
            <a:endParaRPr lang="en-US" dirty="0"/>
          </a:p>
        </p:txBody>
      </p:sp>
      <p:sp>
        <p:nvSpPr>
          <p:cNvPr id="4" name="Slide Number Placeholder 3">
            <a:extLst>
              <a:ext uri="{FF2B5EF4-FFF2-40B4-BE49-F238E27FC236}">
                <a16:creationId xmlns:a16="http://schemas.microsoft.com/office/drawing/2014/main" id="{3FC3AC85-329F-4810-A8C4-D04D8746564A}"/>
              </a:ext>
            </a:extLst>
          </p:cNvPr>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a:extLst>
              <a:ext uri="{FF2B5EF4-FFF2-40B4-BE49-F238E27FC236}">
                <a16:creationId xmlns:a16="http://schemas.microsoft.com/office/drawing/2014/main" id="{AF8C6301-BF83-487D-86F1-447B1DB8ACA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94B04A09-4C25-42B7-B550-6BB5D0730008}"/>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34834120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11-20-0957</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endParaRPr lang="en-US" dirty="0"/>
          </a:p>
          <a:p>
            <a:pPr marL="0" indent="0"/>
            <a:r>
              <a:rPr lang="en-US" dirty="0"/>
              <a:t>Motion </a:t>
            </a:r>
            <a:r>
              <a:rPr lang="en-US" b="0" dirty="0"/>
              <a:t>202207-01</a:t>
            </a:r>
            <a:endParaRPr lang="en-US" dirty="0"/>
          </a:p>
          <a:p>
            <a:pPr marL="0" indent="0"/>
            <a:r>
              <a:rPr lang="en-US" sz="2000" b="0" dirty="0"/>
              <a:t>Move to adopt the resolutions depicted by document 11-20-0957r1 for CIDs 8020, 8058, 8059, 8060, 8061, 8062 and 8063 (Total of 7 CIDs)</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Qi Wang</a:t>
            </a:r>
          </a:p>
          <a:p>
            <a:pPr marL="0" indent="0"/>
            <a:r>
              <a:rPr lang="en-US" sz="2000" b="0" dirty="0"/>
              <a:t>Second: Ali Raissinia</a:t>
            </a:r>
          </a:p>
          <a:p>
            <a:pPr marL="0" indent="0"/>
            <a:r>
              <a:rPr lang="en-US" sz="2000" b="0" dirty="0"/>
              <a:t>Results (Y/N/A): Approved by Unanimous Consent</a:t>
            </a:r>
          </a:p>
          <a:p>
            <a:pPr marL="0" indent="0"/>
            <a:endParaRPr lang="en-US" sz="2000" b="0" dirty="0"/>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2105973413"/>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pipeline</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2022</a:t>
            </a:r>
            <a:endParaRPr lang="en-GB" dirty="0"/>
          </a:p>
        </p:txBody>
      </p:sp>
      <p:graphicFrame>
        <p:nvGraphicFramePr>
          <p:cNvPr id="7" name="Content Placeholder 6"/>
          <p:cNvGraphicFramePr>
            <a:graphicFrameLocks noGrp="1"/>
          </p:cNvGraphicFramePr>
          <p:nvPr>
            <p:ph idx="1"/>
          </p:nvPr>
        </p:nvGraphicFramePr>
        <p:xfrm>
          <a:off x="914401" y="1260086"/>
          <a:ext cx="10460567" cy="2529712"/>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dirty="0"/>
                    </a:p>
                  </a:txBody>
                  <a:tcPr marT="45712" marB="45712"/>
                </a:tc>
                <a:extLst>
                  <a:ext uri="{0D108BD9-81ED-4DB2-BD59-A6C34878D82A}">
                    <a16:rowId xmlns:a16="http://schemas.microsoft.com/office/drawing/2014/main" val="10003"/>
                  </a:ext>
                </a:extLst>
              </a:tr>
              <a:tr h="0">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4"/>
                  </a:ext>
                </a:extLst>
              </a:tr>
              <a:tr h="0">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5"/>
                  </a:ext>
                </a:extLst>
              </a:tr>
              <a:tr h="0">
                <a:tc>
                  <a:txBody>
                    <a:bodyPr/>
                    <a:lstStyle/>
                    <a:p>
                      <a:endParaRPr lang="en-US" dirty="0"/>
                    </a:p>
                  </a:txBody>
                  <a:tcPr marT="45712" marB="45712"/>
                </a:tc>
                <a:tc>
                  <a:txBody>
                    <a:bodyPr/>
                    <a:lstStyle/>
                    <a:p>
                      <a:endParaRPr lang="en-US" sz="1400" dirty="0"/>
                    </a:p>
                  </a:txBody>
                  <a:tcPr marT="45712" marB="45712"/>
                </a:tc>
                <a:tc>
                  <a:txBody>
                    <a:bodyPr/>
                    <a:lstStyle/>
                    <a:p>
                      <a:pPr lvl="1" algn="just">
                        <a:spcBef>
                          <a:spcPct val="20000"/>
                        </a:spcBef>
                        <a:buFontTx/>
                        <a:buNone/>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3368859513"/>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AAA7D-AF08-4879-953B-4B7FF0391C1D}"/>
              </a:ext>
            </a:extLst>
          </p:cNvPr>
          <p:cNvSpPr>
            <a:spLocks noGrp="1"/>
          </p:cNvSpPr>
          <p:nvPr>
            <p:ph type="title"/>
          </p:nvPr>
        </p:nvSpPr>
        <p:spPr>
          <a:xfrm>
            <a:off x="914401" y="685801"/>
            <a:ext cx="10361084" cy="726975"/>
          </a:xfrm>
        </p:spPr>
        <p:txBody>
          <a:bodyPr/>
          <a:lstStyle/>
          <a:p>
            <a:r>
              <a:rPr lang="en-US" dirty="0"/>
              <a:t>Scheduled </a:t>
            </a:r>
            <a:r>
              <a:rPr lang="en-US" dirty="0" err="1"/>
              <a:t>TGaz</a:t>
            </a:r>
            <a:r>
              <a:rPr lang="en-US" dirty="0"/>
              <a:t> CRC telecons</a:t>
            </a:r>
          </a:p>
        </p:txBody>
      </p:sp>
      <p:sp>
        <p:nvSpPr>
          <p:cNvPr id="4" name="Slide Number Placeholder 3">
            <a:extLst>
              <a:ext uri="{FF2B5EF4-FFF2-40B4-BE49-F238E27FC236}">
                <a16:creationId xmlns:a16="http://schemas.microsoft.com/office/drawing/2014/main" id="{EFD4E48F-9300-438A-8C3B-A714C94868D8}"/>
              </a:ext>
            </a:extLst>
          </p:cNvPr>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a:extLst>
              <a:ext uri="{FF2B5EF4-FFF2-40B4-BE49-F238E27FC236}">
                <a16:creationId xmlns:a16="http://schemas.microsoft.com/office/drawing/2014/main" id="{485B51AB-6A1D-4BA6-8817-ECA2366E18E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5D1BC66-0A21-4D49-9A97-9FE36CAC67F1}"/>
              </a:ext>
            </a:extLst>
          </p:cNvPr>
          <p:cNvSpPr>
            <a:spLocks noGrp="1"/>
          </p:cNvSpPr>
          <p:nvPr>
            <p:ph type="dt" idx="15"/>
          </p:nvPr>
        </p:nvSpPr>
        <p:spPr/>
        <p:txBody>
          <a:bodyPr/>
          <a:lstStyle/>
          <a:p>
            <a:r>
              <a:rPr lang="en-US"/>
              <a:t>June 2022</a:t>
            </a:r>
            <a:endParaRPr lang="en-GB" dirty="0"/>
          </a:p>
        </p:txBody>
      </p:sp>
      <p:sp>
        <p:nvSpPr>
          <p:cNvPr id="8" name="Content Placeholder 2">
            <a:extLst>
              <a:ext uri="{FF2B5EF4-FFF2-40B4-BE49-F238E27FC236}">
                <a16:creationId xmlns:a16="http://schemas.microsoft.com/office/drawing/2014/main" id="{CC5B7EB9-3DEF-4981-89A9-614127FF9327}"/>
              </a:ext>
            </a:extLst>
          </p:cNvPr>
          <p:cNvSpPr txBox="1">
            <a:spLocks/>
          </p:cNvSpPr>
          <p:nvPr/>
        </p:nvSpPr>
        <p:spPr bwMode="auto">
          <a:xfrm>
            <a:off x="869621" y="1738820"/>
            <a:ext cx="10190067" cy="214403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2000" b="0" kern="0" dirty="0"/>
              <a:t>July 		6</a:t>
            </a:r>
            <a:r>
              <a:rPr lang="en-US" altLang="en-US" sz="2000" b="0" kern="0" baseline="30000" dirty="0"/>
              <a:t>th</a:t>
            </a:r>
            <a:r>
              <a:rPr lang="en-US" altLang="en-US" sz="2000" b="0" kern="0" dirty="0"/>
              <a:t> 		 Wed.	13:00 – 15:00 ET</a:t>
            </a:r>
          </a:p>
          <a:p>
            <a:pPr>
              <a:buFont typeface="Arial" panose="020B0604020202020204" pitchFamily="34" charset="0"/>
              <a:buChar char="•"/>
            </a:pPr>
            <a:r>
              <a:rPr lang="en-US" altLang="en-US" sz="2000" b="0" kern="0" dirty="0"/>
              <a:t>July         20</a:t>
            </a:r>
            <a:r>
              <a:rPr lang="en-US" altLang="en-US" sz="2000" b="0" kern="0" baseline="30000" dirty="0"/>
              <a:t>th</a:t>
            </a:r>
            <a:r>
              <a:rPr lang="en-US" altLang="en-US" sz="2000" b="0" kern="0" dirty="0"/>
              <a:t>         Wed.	13:00 – 15:00 ET *</a:t>
            </a:r>
          </a:p>
          <a:p>
            <a:pPr>
              <a:buFont typeface="Arial" panose="020B0604020202020204" pitchFamily="34" charset="0"/>
              <a:buChar char="•"/>
            </a:pPr>
            <a:r>
              <a:rPr lang="en-US" altLang="en-US" sz="2000" b="0" kern="0" dirty="0"/>
              <a:t>July         27</a:t>
            </a:r>
            <a:r>
              <a:rPr lang="en-US" altLang="en-US" sz="2000" b="0" kern="0" baseline="30000" dirty="0"/>
              <a:t>th</a:t>
            </a:r>
            <a:r>
              <a:rPr lang="en-US" altLang="en-US" sz="2000" b="0" kern="0" dirty="0"/>
              <a:t>         Wed.	13:00 – 15:00 ET * </a:t>
            </a:r>
          </a:p>
          <a:p>
            <a:pPr>
              <a:buFont typeface="Arial" panose="020B0604020202020204" pitchFamily="34" charset="0"/>
              <a:buChar char="•"/>
            </a:pPr>
            <a:endParaRPr lang="en-US" altLang="en-US" sz="2000" b="0" kern="0" dirty="0"/>
          </a:p>
          <a:p>
            <a:pPr>
              <a:buFont typeface="Arial" panose="020B0604020202020204" pitchFamily="34" charset="0"/>
              <a:buChar char="•"/>
            </a:pPr>
            <a:endParaRPr lang="en-US" altLang="en-US" sz="2000" b="0" kern="0" dirty="0"/>
          </a:p>
        </p:txBody>
      </p:sp>
      <p:sp>
        <p:nvSpPr>
          <p:cNvPr id="9" name="TextBox 8">
            <a:extLst>
              <a:ext uri="{FF2B5EF4-FFF2-40B4-BE49-F238E27FC236}">
                <a16:creationId xmlns:a16="http://schemas.microsoft.com/office/drawing/2014/main" id="{C62FCB9C-804D-48A6-AD0F-0AA4C10DB6AA}"/>
              </a:ext>
            </a:extLst>
          </p:cNvPr>
          <p:cNvSpPr txBox="1"/>
          <p:nvPr/>
        </p:nvSpPr>
        <p:spPr>
          <a:xfrm>
            <a:off x="869621" y="4789021"/>
            <a:ext cx="10694384" cy="553998"/>
          </a:xfrm>
          <a:prstGeom prst="rect">
            <a:avLst/>
          </a:prstGeom>
          <a:noFill/>
        </p:spPr>
        <p:txBody>
          <a:bodyPr wrap="square" rtlCol="0">
            <a:spAutoFit/>
          </a:bodyPr>
          <a:lstStyle/>
          <a:p>
            <a:pPr marL="0" indent="0"/>
            <a:r>
              <a:rPr lang="en-US" altLang="en-US" sz="1400" b="0" dirty="0">
                <a:solidFill>
                  <a:schemeClr val="tx1"/>
                </a:solidFill>
              </a:rPr>
              <a:t>* - newly announced</a:t>
            </a:r>
          </a:p>
          <a:p>
            <a:r>
              <a:rPr lang="en-US" sz="1600" dirty="0">
                <a:solidFill>
                  <a:schemeClr val="tx1"/>
                </a:solidFill>
              </a:rPr>
              <a:t>** - meeting as part of the IEEE week, refer to WG agenda document for details.</a:t>
            </a:r>
            <a:endParaRPr lang="en-US" sz="1400" dirty="0">
              <a:solidFill>
                <a:schemeClr val="tx1"/>
              </a:solidFill>
            </a:endParaRPr>
          </a:p>
        </p:txBody>
      </p:sp>
    </p:spTree>
    <p:extLst>
      <p:ext uri="{BB962C8B-B14F-4D97-AF65-F5344CB8AC3E}">
        <p14:creationId xmlns:p14="http://schemas.microsoft.com/office/powerpoint/2010/main" val="2856524526"/>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3AF97C-4798-466B-B1D0-71D1D0AF2C97}"/>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42D69DA9-78DB-4FFE-B3A6-CD9D8D2BD38C}"/>
              </a:ext>
            </a:extLst>
          </p:cNvPr>
          <p:cNvSpPr>
            <a:spLocks noGrp="1"/>
          </p:cNvSpPr>
          <p:nvPr>
            <p:ph idx="1"/>
          </p:nvPr>
        </p:nvSpPr>
        <p:spPr/>
        <p:txBody>
          <a:bodyPr/>
          <a:lstStyle/>
          <a:p>
            <a:pPr algn="ctr"/>
            <a:r>
              <a:rPr kumimoji="0" lang="en-US" sz="6000" b="1" i="0" u="none" strike="noStrike" kern="0" cap="none" spc="0" normalizeH="0" baseline="0" noProof="0" dirty="0">
                <a:ln>
                  <a:noFill/>
                </a:ln>
                <a:solidFill>
                  <a:srgbClr val="000000"/>
                </a:solidFill>
                <a:effectLst/>
                <a:uLnTx/>
                <a:uFillTx/>
                <a:latin typeface="Times New Roman"/>
                <a:ea typeface="MS Gothic"/>
                <a:cs typeface="+mn-cs"/>
              </a:rPr>
              <a:t>AOB</a:t>
            </a:r>
            <a:endParaRPr lang="en-US" dirty="0"/>
          </a:p>
        </p:txBody>
      </p:sp>
      <p:sp>
        <p:nvSpPr>
          <p:cNvPr id="4" name="Slide Number Placeholder 3">
            <a:extLst>
              <a:ext uri="{FF2B5EF4-FFF2-40B4-BE49-F238E27FC236}">
                <a16:creationId xmlns:a16="http://schemas.microsoft.com/office/drawing/2014/main" id="{869B2FE5-80B3-4112-AF6D-9CDA694098D6}"/>
              </a:ext>
            </a:extLst>
          </p:cNvPr>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a:extLst>
              <a:ext uri="{FF2B5EF4-FFF2-40B4-BE49-F238E27FC236}">
                <a16:creationId xmlns:a16="http://schemas.microsoft.com/office/drawing/2014/main" id="{CB295468-D838-420F-AFCE-AF13894E99A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4F9441E-C346-417A-8746-945007E0D8A9}"/>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2543682097"/>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989EC5-97C0-4B9B-B72A-C2C73F0A360C}"/>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AE5A9B3A-A4AE-478E-96EE-740CACD99DEB}"/>
              </a:ext>
            </a:extLst>
          </p:cNvPr>
          <p:cNvSpPr>
            <a:spLocks noGrp="1"/>
          </p:cNvSpPr>
          <p:nvPr>
            <p:ph idx="1"/>
          </p:nvPr>
        </p:nvSpPr>
        <p:spPr/>
        <p:txBody>
          <a:bodyPr/>
          <a:lstStyle/>
          <a:p>
            <a:pPr marL="342900" marR="0" lvl="0" indent="-342900" algn="ctr"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6000" b="1" i="0" u="none" strike="noStrike" kern="0" cap="none" spc="0" normalizeH="0" baseline="0" noProof="0" dirty="0">
                <a:ln>
                  <a:noFill/>
                </a:ln>
                <a:solidFill>
                  <a:srgbClr val="000000"/>
                </a:solidFill>
                <a:effectLst/>
                <a:uLnTx/>
                <a:uFillTx/>
                <a:latin typeface="Times New Roman"/>
                <a:ea typeface="MS Gothic"/>
                <a:cs typeface="+mn-cs"/>
              </a:rPr>
              <a:t>Adjourn</a:t>
            </a:r>
          </a:p>
          <a:p>
            <a:endParaRPr lang="en-US" dirty="0"/>
          </a:p>
        </p:txBody>
      </p:sp>
      <p:sp>
        <p:nvSpPr>
          <p:cNvPr id="4" name="Slide Number Placeholder 3">
            <a:extLst>
              <a:ext uri="{FF2B5EF4-FFF2-40B4-BE49-F238E27FC236}">
                <a16:creationId xmlns:a16="http://schemas.microsoft.com/office/drawing/2014/main" id="{02A9E543-B18E-4453-BF63-638D7B67E143}"/>
              </a:ext>
            </a:extLst>
          </p:cNvPr>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
        <p:nvSpPr>
          <p:cNvPr id="5" name="Footer Placeholder 4">
            <a:extLst>
              <a:ext uri="{FF2B5EF4-FFF2-40B4-BE49-F238E27FC236}">
                <a16:creationId xmlns:a16="http://schemas.microsoft.com/office/drawing/2014/main" id="{612E13BE-0B10-44BE-9B4C-25A14D58DB1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B8587E-8060-403A-AF6B-5119C3E94E6B}"/>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2429408195"/>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t>Backup</a:t>
            </a:r>
          </a:p>
        </p:txBody>
      </p:sp>
      <p:sp>
        <p:nvSpPr>
          <p:cNvPr id="3" name="Content Placeholder 2"/>
          <p:cNvSpPr>
            <a:spLocks noGrp="1"/>
          </p:cNvSpPr>
          <p:nvPr>
            <p:ph idx="1"/>
          </p:nvPr>
        </p:nvSpPr>
        <p:spPr/>
        <p:txBody>
          <a:bodyPr/>
          <a:lstStyle/>
          <a:p>
            <a:r>
              <a:rPr lang="en-US"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121284206"/>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adopt text</a:t>
            </a:r>
          </a:p>
        </p:txBody>
      </p:sp>
      <p:sp>
        <p:nvSpPr>
          <p:cNvPr id="3" name="Content Placeholder 2"/>
          <p:cNvSpPr>
            <a:spLocks noGrp="1"/>
          </p:cNvSpPr>
          <p:nvPr>
            <p:ph idx="1"/>
          </p:nvPr>
        </p:nvSpPr>
        <p:spPr/>
        <p:txBody>
          <a:bodyPr/>
          <a:lstStyle/>
          <a:p>
            <a:r>
              <a:rPr lang="en-US" dirty="0"/>
              <a:t>Motion</a:t>
            </a:r>
          </a:p>
          <a:p>
            <a:pPr marL="0" indent="0"/>
            <a:r>
              <a:rPr lang="en-US" b="0" dirty="0"/>
              <a:t>Move to adopt document 11-18-xxxx r? to the 802.11az draft, instruct the technical editor to incorporate it in the 802.11az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1611601519"/>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11-20/140 “Meeting Minutes January 2020 session” posted to Mentor January 13</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11-20/14r0 as </a:t>
            </a:r>
            <a:r>
              <a:rPr lang="en-US" sz="2000" b="0" dirty="0" err="1"/>
              <a:t>TGaz</a:t>
            </a:r>
            <a:r>
              <a:rPr lang="en-US" sz="2000" b="0" dirty="0"/>
              <a:t> meeting minutes for the Jan. 2020 meeting.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2729203249"/>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11-20/249 “</a:t>
            </a:r>
            <a:r>
              <a:rPr lang="en-US" sz="2000" b="0" dirty="0" err="1"/>
              <a:t>TGaz</a:t>
            </a:r>
            <a:r>
              <a:rPr lang="en-US" sz="2000" b="0" dirty="0"/>
              <a:t> telecon minutes January 8</a:t>
            </a:r>
            <a:r>
              <a:rPr lang="en-US" sz="2000" b="0" baseline="30000" dirty="0"/>
              <a:t>th</a:t>
            </a:r>
            <a:r>
              <a:rPr lang="en-US" sz="2000" b="0" dirty="0"/>
              <a:t> 2020” posted to Mentor January 29</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11-20/249r0 as </a:t>
            </a:r>
            <a:r>
              <a:rPr lang="en-US" sz="2000" b="0" dirty="0" err="1"/>
              <a:t>TGaz</a:t>
            </a:r>
            <a:r>
              <a:rPr lang="en-US" sz="2000" b="0" dirty="0"/>
              <a:t> meeting minutes for the Jan. 8</a:t>
            </a:r>
            <a:r>
              <a:rPr lang="en-US" sz="2000" b="0" baseline="30000" dirty="0"/>
              <a:t>th</a:t>
            </a:r>
            <a:r>
              <a:rPr lang="en-US" sz="2000" b="0" dirty="0"/>
              <a:t> 2020 telecon.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563446950"/>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11-20/251 “</a:t>
            </a:r>
            <a:r>
              <a:rPr lang="en-US" sz="2000" b="0" dirty="0" err="1"/>
              <a:t>TGaz</a:t>
            </a:r>
            <a:r>
              <a:rPr lang="en-US" sz="2000" b="0" dirty="0"/>
              <a:t> telecon minutes January-February 2020” posted to Mentor Mar. 25</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11-20/251r0 as </a:t>
            </a:r>
            <a:r>
              <a:rPr lang="en-US" sz="2000" b="0" dirty="0" err="1"/>
              <a:t>TGaz</a:t>
            </a:r>
            <a:r>
              <a:rPr lang="en-US" sz="2000" b="0" dirty="0"/>
              <a:t> meeting minutes for the Jan. 29</a:t>
            </a:r>
            <a:r>
              <a:rPr lang="en-US" sz="2000" b="0" baseline="30000" dirty="0"/>
              <a:t>th</a:t>
            </a:r>
            <a:r>
              <a:rPr lang="en-US" sz="2000" b="0" dirty="0"/>
              <a:t>, Feb. 5</a:t>
            </a:r>
            <a:r>
              <a:rPr lang="en-US" sz="2000" b="0" baseline="30000" dirty="0"/>
              <a:t>th</a:t>
            </a:r>
            <a:r>
              <a:rPr lang="en-US" sz="2000" b="0" dirty="0"/>
              <a:t> , Feb. 12</a:t>
            </a:r>
            <a:r>
              <a:rPr lang="en-US" sz="2000" b="0" baseline="30000" dirty="0"/>
              <a:t>th</a:t>
            </a:r>
            <a:r>
              <a:rPr lang="en-US" sz="2000" b="0" dirty="0"/>
              <a:t> and Mar. 4 2020 telecons.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30264540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340768"/>
            <a:ext cx="11233248" cy="4753647"/>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1237530974"/>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11-20/419 “Ad Hoc Meeting Minutes Mar 2020 Session” posted to Mentor Apr. 10</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11-20/419r1 as </a:t>
            </a:r>
            <a:r>
              <a:rPr lang="en-US" sz="2000" b="0" dirty="0" err="1"/>
              <a:t>TGaz</a:t>
            </a:r>
            <a:r>
              <a:rPr lang="en-US" sz="2000" b="0" dirty="0"/>
              <a:t> meeting minutes for the Mar. Ad-hoc meeting.</a:t>
            </a:r>
          </a:p>
          <a:p>
            <a:pPr marL="0" indent="0"/>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322261938"/>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LB249-Clause-9-4-CIDs</a:t>
            </a:r>
            <a:endParaRPr lang="en-US" sz="1800" dirty="0"/>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11-20-0388r2 for CIDs 3648, 3026, 3027, 3262, 3573, 3574, 3575, 3028, 3029, 3638, 3916, 3918, 4002, 3042 and 4003</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Mar. Ad Hoc (Y/N/A): 9/0/1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71</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3230229844"/>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Master, select the top master page (theme slide master).  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Insert, 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Date &amp;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72</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June 2022</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73</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June 2022</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2010-03-01</a:t>
            </a:r>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74</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June 2022</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914401" y="2052091"/>
            <a:ext cx="10361084" cy="4113213"/>
          </a:xfrm>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2022</a:t>
            </a:r>
            <a:endParaRPr lang="en-GB" dirty="0"/>
          </a:p>
        </p:txBody>
      </p:sp>
      <p:sp>
        <p:nvSpPr>
          <p:cNvPr id="7" name="Text Box 1028">
            <a:extLst>
              <a:ext uri="{FF2B5EF4-FFF2-40B4-BE49-F238E27FC236}">
                <a16:creationId xmlns:a16="http://schemas.microsoft.com/office/drawing/2014/main" id="{7AA2D575-91B0-4E34-8C3F-8540C2FF2D4B}"/>
              </a:ext>
            </a:extLst>
          </p:cNvPr>
          <p:cNvSpPr txBox="1">
            <a:spLocks noChangeArrowheads="1"/>
          </p:cNvSpPr>
          <p:nvPr/>
        </p:nvSpPr>
        <p:spPr bwMode="auto">
          <a:xfrm>
            <a:off x="10560496" y="5954713"/>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39729334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sz="900"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2022</a:t>
            </a:r>
            <a:endParaRPr lang="en-GB" dirty="0"/>
          </a:p>
        </p:txBody>
      </p:sp>
      <p:sp>
        <p:nvSpPr>
          <p:cNvPr id="7" name="Text Box 6">
            <a:extLst>
              <a:ext uri="{FF2B5EF4-FFF2-40B4-BE49-F238E27FC236}">
                <a16:creationId xmlns:a16="http://schemas.microsoft.com/office/drawing/2014/main" id="{2C8EC4BB-F0DF-4A88-A78D-DDB80DCE3215}"/>
              </a:ext>
            </a:extLst>
          </p:cNvPr>
          <p:cNvSpPr txBox="1">
            <a:spLocks noChangeArrowheads="1"/>
          </p:cNvSpPr>
          <p:nvPr/>
        </p:nvSpPr>
        <p:spPr bwMode="auto">
          <a:xfrm>
            <a:off x="10799235" y="6094415"/>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652963495"/>
      </p:ext>
    </p:extLst>
  </p:cSld>
  <p:clrMapOvr>
    <a:masterClrMapping/>
  </p:clrMapOvr>
</p:sld>
</file>

<file path=ppt/theme/theme1.xml><?xml version="1.0" encoding="utf-8"?>
<a:theme xmlns:a="http://schemas.openxmlformats.org/drawingml/2006/main" name="Office Theme">
  <a:themeElements>
    <a:clrScheme name="Custom 6">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108613</TotalTime>
  <Words>6403</Words>
  <Application>Microsoft Office PowerPoint</Application>
  <PresentationFormat>Widescreen</PresentationFormat>
  <Paragraphs>1010</Paragraphs>
  <Slides>74</Slides>
  <Notes>18</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74</vt:i4>
      </vt:variant>
    </vt:vector>
  </HeadingPairs>
  <TitlesOfParts>
    <vt:vector size="82" baseType="lpstr">
      <vt:lpstr>Arial</vt:lpstr>
      <vt:lpstr>Calibri</vt:lpstr>
      <vt:lpstr>Monotype Sorts</vt:lpstr>
      <vt:lpstr>Montserrat</vt:lpstr>
      <vt:lpstr>Times</vt:lpstr>
      <vt:lpstr>Times New Roman</vt:lpstr>
      <vt:lpstr>Office Theme</vt:lpstr>
      <vt:lpstr>Document</vt:lpstr>
      <vt:lpstr>TGaz Next Generation Positioning  Agenda for the May Electronic Meeting and  the Following Telecons Agenda</vt:lpstr>
      <vt:lpstr>IEEE 802.11 Task Group AZ Next Generation Positioning </vt:lpstr>
      <vt:lpstr>Abstract</vt:lpstr>
      <vt:lpstr>Logistics</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Instructions for Chairs of  standards development activities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lpstr>IEEE 802 Ground Rules</vt:lpstr>
      <vt:lpstr>IEEE 802 Rules Documents </vt:lpstr>
      <vt:lpstr>IEEE 802.11 Rules Document </vt:lpstr>
      <vt:lpstr>May IEEE  Electronic Interim Meeting Week Agenda</vt:lpstr>
      <vt:lpstr>Submission List for the week</vt:lpstr>
      <vt:lpstr>IEEE Electronic Meeting Week – May 10th </vt:lpstr>
      <vt:lpstr>Submission List for the May 10th meeting</vt:lpstr>
      <vt:lpstr>TGaz Next Generation Positioning</vt:lpstr>
      <vt:lpstr>TG Vice Chair Affirmation</vt:lpstr>
      <vt:lpstr>Review Submissions</vt:lpstr>
      <vt:lpstr>PowerPoint Presentation</vt:lpstr>
      <vt:lpstr>IEEE Electronic Meeting Week – May 12th </vt:lpstr>
      <vt:lpstr>Submission List for the May 10th meeting</vt:lpstr>
      <vt:lpstr>Review Submissions</vt:lpstr>
      <vt:lpstr>Submission 11-22-758</vt:lpstr>
      <vt:lpstr>Recess till 11:50</vt:lpstr>
      <vt:lpstr>Scheduled TGaz CRC telecons</vt:lpstr>
      <vt:lpstr>Timeline – previously approved</vt:lpstr>
      <vt:lpstr>Timeline – Updated</vt:lpstr>
      <vt:lpstr>May Progress and Targets Towards the July Meeting</vt:lpstr>
      <vt:lpstr>Review submission pipeline</vt:lpstr>
      <vt:lpstr>Review Submission 11-22-696 </vt:lpstr>
      <vt:lpstr>PowerPoint Presentation</vt:lpstr>
      <vt:lpstr>June 22nd TGaz CRC Telecon</vt:lpstr>
      <vt:lpstr>Submission List for the March 23rd meeting</vt:lpstr>
      <vt:lpstr>Review Submissions</vt:lpstr>
      <vt:lpstr>Submission pipeline</vt:lpstr>
      <vt:lpstr>Scheduled TGaz CRC telecons</vt:lpstr>
      <vt:lpstr>PowerPoint Presentation</vt:lpstr>
      <vt:lpstr>PowerPoint Presentation</vt:lpstr>
      <vt:lpstr>June 29nd TGaz CRC Telecon</vt:lpstr>
      <vt:lpstr>Submission List for the March 29th meeting</vt:lpstr>
      <vt:lpstr>Review Submissions</vt:lpstr>
      <vt:lpstr>Submission pipeline</vt:lpstr>
      <vt:lpstr>Scheduled TGaz CRC telecons</vt:lpstr>
      <vt:lpstr>PowerPoint Presentation</vt:lpstr>
      <vt:lpstr>PowerPoint Presentation</vt:lpstr>
      <vt:lpstr>July 6th TGaz CRC Telecon</vt:lpstr>
      <vt:lpstr>Submission List for the March 29th meeting</vt:lpstr>
      <vt:lpstr>Review Submissions</vt:lpstr>
      <vt:lpstr>11-20-0957</vt:lpstr>
      <vt:lpstr>Submission pipeline</vt:lpstr>
      <vt:lpstr>Scheduled TGaz CRC telecons</vt:lpstr>
      <vt:lpstr>PowerPoint Presentation</vt:lpstr>
      <vt:lpstr>PowerPoint Presentation</vt:lpstr>
      <vt:lpstr>Backup</vt:lpstr>
      <vt:lpstr>Motion to adopt text</vt:lpstr>
      <vt:lpstr>Approval of previous meeting minutes</vt:lpstr>
      <vt:lpstr>Approval of previous meeting minutes</vt:lpstr>
      <vt:lpstr>Approval of previous meeting minutes</vt:lpstr>
      <vt:lpstr>Approval of previous meeting minutes</vt:lpstr>
      <vt:lpstr>Comment Resolution from Ad Hoc and Telecon</vt:lpstr>
      <vt:lpstr>802.11 Template Instructions 2/4</vt:lpstr>
      <vt:lpstr>802.11 Template Instructions 3/4</vt:lpstr>
      <vt:lpstr>802.11 Template Instructions 4/4 Recommendations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REV-6</cp:lastModifiedBy>
  <cp:revision>706</cp:revision>
  <cp:lastPrinted>1601-01-01T00:00:00Z</cp:lastPrinted>
  <dcterms:created xsi:type="dcterms:W3CDTF">2018-08-06T10:28:59Z</dcterms:created>
  <dcterms:modified xsi:type="dcterms:W3CDTF">2022-07-07T07:59:27Z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e0fefc8e-efe4-41e0-baf1-140a4ea19220</vt:lpwstr>
  </property>
  <property fmtid="{D5CDD505-2E9C-101B-9397-08002B2CF9AE}" pid="3" name="CTP_TimeStamp">
    <vt:lpwstr>2020-08-21 00:51:45Z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