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404" r:id="rId28"/>
    <p:sldId id="2405" r:id="rId29"/>
    <p:sldId id="679" r:id="rId30"/>
    <p:sldId id="680" r:id="rId31"/>
    <p:sldId id="2406" r:id="rId32"/>
    <p:sldId id="2407" r:id="rId33"/>
    <p:sldId id="2376" r:id="rId34"/>
    <p:sldId id="2485" r:id="rId35"/>
    <p:sldId id="2484" r:id="rId36"/>
    <p:sldId id="2480" r:id="rId37"/>
    <p:sldId id="2401" r:id="rId38"/>
    <p:sldId id="2481" r:id="rId39"/>
    <p:sldId id="2392" r:id="rId40"/>
    <p:sldId id="2483" r:id="rId41"/>
    <p:sldId id="2482" r:id="rId42"/>
    <p:sldId id="709" r:id="rId43"/>
    <p:sldId id="2489" r:id="rId44"/>
    <p:sldId id="2456" r:id="rId45"/>
    <p:sldId id="2457" r:id="rId46"/>
    <p:sldId id="2458" r:id="rId47"/>
    <p:sldId id="2488" r:id="rId48"/>
    <p:sldId id="2487" r:id="rId49"/>
    <p:sldId id="2486" r:id="rId50"/>
    <p:sldId id="2490" r:id="rId51"/>
    <p:sldId id="2491" r:id="rId52"/>
    <p:sldId id="2492" r:id="rId53"/>
    <p:sldId id="2493" r:id="rId54"/>
    <p:sldId id="2494" r:id="rId55"/>
    <p:sldId id="2495" r:id="rId56"/>
    <p:sldId id="2496" r:id="rId57"/>
    <p:sldId id="315" r:id="rId58"/>
    <p:sldId id="312" r:id="rId59"/>
    <p:sldId id="318" r:id="rId60"/>
    <p:sldId id="472" r:id="rId61"/>
    <p:sldId id="473" r:id="rId62"/>
    <p:sldId id="474" r:id="rId63"/>
    <p:sldId id="480" r:id="rId64"/>
    <p:sldId id="259" r:id="rId65"/>
    <p:sldId id="260" r:id="rId66"/>
    <p:sldId id="261" r:id="rId6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0th - May IEEE electronic meeting" id="{DE843586-E506-4D30-A655-52B441F0114A}">
          <p14:sldIdLst>
            <p14:sldId id="690"/>
            <p14:sldId id="694"/>
            <p14:sldId id="2404"/>
            <p14:sldId id="2405"/>
            <p14:sldId id="679"/>
            <p14:sldId id="680"/>
          </p14:sldIdLst>
        </p14:section>
        <p14:section name="May 12th - May IEEE electronic meeting" id="{347EDFAB-725B-4685-8406-804F1F654820}">
          <p14:sldIdLst>
            <p14:sldId id="2406"/>
            <p14:sldId id="2407"/>
            <p14:sldId id="2376"/>
            <p14:sldId id="2485"/>
            <p14:sldId id="2484"/>
            <p14:sldId id="2480"/>
            <p14:sldId id="2401"/>
            <p14:sldId id="2481"/>
            <p14:sldId id="2392"/>
            <p14:sldId id="2483"/>
            <p14:sldId id="2482"/>
            <p14:sldId id="709"/>
          </p14:sldIdLst>
        </p14:section>
        <p14:section name="June 22nd - TGaz Telecon" id="{594A7552-B389-4690-A594-5F9C642B8B76}">
          <p14:sldIdLst>
            <p14:sldId id="2489"/>
            <p14:sldId id="2456"/>
            <p14:sldId id="2457"/>
            <p14:sldId id="2458"/>
            <p14:sldId id="2488"/>
            <p14:sldId id="2487"/>
            <p14:sldId id="2486"/>
          </p14:sldIdLst>
        </p14:section>
        <p14:section name="June 29th - TGaz Telecon" id="{AC3FBFEC-F337-40F3-825D-9A445E7B8887}">
          <p14:sldIdLst>
            <p14:sldId id="2490"/>
            <p14:sldId id="2491"/>
            <p14:sldId id="2492"/>
            <p14:sldId id="2493"/>
            <p14:sldId id="2494"/>
            <p14:sldId id="2495"/>
            <p14:sldId id="249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685484-5B99-4013-A853-8D103DB1FE21}" v="1" dt="2022-06-28T20:56:24.675"/>
    <p1510:client id="{817F5BB4-07C4-43CF-9ED2-667A304883A7}" v="3" dt="2022-06-29T16:13:42.04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9" autoAdjust="0"/>
    <p:restoredTop sz="96807" autoAdjust="0"/>
  </p:normalViewPr>
  <p:slideViewPr>
    <p:cSldViewPr>
      <p:cViewPr varScale="1">
        <p:scale>
          <a:sx n="129" d="100"/>
          <a:sy n="129" d="100"/>
        </p:scale>
        <p:origin x="144" y="354"/>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159</c:v>
                </c:pt>
                <c:pt idx="1">
                  <c:v>6</c:v>
                </c:pt>
                <c:pt idx="2">
                  <c:v>192</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164</c:v>
                </c:pt>
                <c:pt idx="1">
                  <c:v>6</c:v>
                </c:pt>
                <c:pt idx="2">
                  <c:v>192</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1352236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16239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447319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79948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824050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802.11-22/607r7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2022-06-29</a:t>
            </a:r>
          </a:p>
        </p:txBody>
      </p:sp>
      <p:sp>
        <p:nvSpPr>
          <p:cNvPr id="6" name="Date Placeholder 3"/>
          <p:cNvSpPr>
            <a:spLocks noGrp="1"/>
          </p:cNvSpPr>
          <p:nvPr>
            <p:ph type="dt" idx="10"/>
          </p:nvPr>
        </p:nvSpPr>
        <p:spPr/>
        <p:txBody>
          <a:bodyPr/>
          <a:lstStyle/>
          <a:p>
            <a:r>
              <a:rPr lang="en-US"/>
              <a:t>June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June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Electronic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dirty="0"/>
              <a:t>TG Vice chair and secretary affirmation.</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SA ballot completion and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6113377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11-22-198</a:t>
                      </a:r>
                    </a:p>
                  </a:txBody>
                  <a:tcPr marT="45712" marB="45712"/>
                </a:tc>
                <a:tc>
                  <a:txBody>
                    <a:bodyPr/>
                    <a:lstStyle/>
                    <a:p>
                      <a:r>
                        <a:rPr lang="en-US" sz="1400" dirty="0"/>
                        <a:t>Roy Want</a:t>
                      </a:r>
                    </a:p>
                  </a:txBody>
                  <a:tcPr marT="45712" marB="45712"/>
                </a:tc>
                <a:tc>
                  <a:txBody>
                    <a:bodyPr/>
                    <a:lstStyle/>
                    <a:p>
                      <a:r>
                        <a:rPr lang="en-US" sz="1400" dirty="0"/>
                        <a:t>CID resolution status for SA#1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7217</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11-22-198 SAB Comment Resolution Status (Roy Want)</a:t>
            </a:r>
          </a:p>
          <a:p>
            <a:pPr algn="just">
              <a:spcBef>
                <a:spcPct val="20000"/>
              </a:spcBef>
              <a:buFontTx/>
              <a:buChar char="•"/>
            </a:pPr>
            <a:r>
              <a:rPr lang="en-US" altLang="en-US" sz="1600" b="0" dirty="0"/>
              <a:t>11-22-607 TG Vice chair and secretary affirmation (Jonathan Segev)</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sz="1600" b="0" dirty="0"/>
              <a:t>Review CR submissions:</a:t>
            </a:r>
          </a:p>
          <a:p>
            <a:pPr lvl="1" algn="just">
              <a:spcBef>
                <a:spcPct val="20000"/>
              </a:spcBef>
              <a:buFontTx/>
              <a:buChar char="•"/>
            </a:pPr>
            <a:r>
              <a:rPr lang="en-US" sz="1400" b="0" dirty="0"/>
              <a:t>11-22-695 Comment Resolution SA1 - CID 7300, 7343 and 7353 (Niranjan Grandhe) – 30min</a:t>
            </a:r>
          </a:p>
          <a:p>
            <a:pPr lvl="1" algn="just">
              <a:spcBef>
                <a:spcPct val="20000"/>
              </a:spcBef>
              <a:buFontTx/>
              <a:buChar char="•"/>
            </a:pPr>
            <a:r>
              <a:rPr lang="en-US" sz="1400" dirty="0"/>
              <a:t>11-22-712 </a:t>
            </a:r>
            <a:r>
              <a:rPr lang="en-US" sz="1400" kern="1200" dirty="0">
                <a:solidFill>
                  <a:schemeClr val="dk1"/>
                </a:solidFill>
                <a:cs typeface="+mn-cs"/>
              </a:rPr>
              <a:t>CR sab1 CID 7209 Secure LTF detection (Tianyu Wu) – 40min</a:t>
            </a:r>
          </a:p>
          <a:p>
            <a:pPr lvl="1" algn="just">
              <a:spcBef>
                <a:spcPct val="20000"/>
              </a:spcBef>
              <a:buFontTx/>
              <a:buChar char="•"/>
            </a:pPr>
            <a:r>
              <a:rPr lang="en-US" sz="1400" kern="1200" dirty="0">
                <a:solidFill>
                  <a:schemeClr val="dk1"/>
                </a:solidFill>
                <a:latin typeface="+mn-lt"/>
                <a:ea typeface="+mn-ea"/>
                <a:cs typeface="+mn-cs"/>
              </a:rPr>
              <a:t>11-22-735 SAB Phase shift TOA feedback CR (Erik Lindskog)</a:t>
            </a:r>
          </a:p>
          <a:p>
            <a:pPr lvl="1" algn="just">
              <a:spcBef>
                <a:spcPct val="20000"/>
              </a:spcBef>
              <a:buFontTx/>
              <a:buChar char="•"/>
            </a:pPr>
            <a:r>
              <a:rPr lang="en-US" sz="1400" b="0" dirty="0"/>
              <a:t>11-22-696 </a:t>
            </a:r>
            <a:r>
              <a:rPr lang="en-US" sz="1400" kern="1200" dirty="0">
                <a:solidFill>
                  <a:schemeClr val="dk1"/>
                </a:solidFill>
                <a:latin typeface="+mn-lt"/>
                <a:ea typeface="+mn-ea"/>
                <a:cs typeface="+mn-cs"/>
              </a:rPr>
              <a:t>Comment resolution SA1 TXVECTOR (Christian Berger) – 25min </a:t>
            </a:r>
          </a:p>
          <a:p>
            <a:pPr algn="just">
              <a:spcBef>
                <a:spcPct val="20000"/>
              </a:spcBef>
              <a:buFontTx/>
              <a:buChar char="•"/>
            </a:pPr>
            <a:r>
              <a:rPr lang="en-US" sz="1600" b="0" dirty="0"/>
              <a:t>Do group CR for any remaining CIDs 7254, 7295(G), 7217(T)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73061466"/>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11-22-674</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CID 7343 resolution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364/357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166/159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March:</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29 Technical/General and 92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new minor draft D4.2 .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June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D7507-F9E9-401B-97CC-CBDD2A4E62FF}"/>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2D955D70-7561-4A24-9C0C-4F355C9C68F6}"/>
              </a:ext>
            </a:extLst>
          </p:cNvPr>
          <p:cNvSpPr>
            <a:spLocks noGrp="1"/>
          </p:cNvSpPr>
          <p:nvPr>
            <p:ph idx="1"/>
          </p:nvPr>
        </p:nvSpPr>
        <p:spPr/>
        <p:txBody>
          <a:bodyPr/>
          <a:lstStyle/>
          <a:p>
            <a:pPr>
              <a:buFont typeface="Arial" panose="020B0604020202020204" pitchFamily="34" charset="0"/>
              <a:buChar char="•"/>
            </a:pPr>
            <a:r>
              <a:rPr lang="en-US" dirty="0"/>
              <a:t>WG chair and vice chairs are elected to office every 2 years.</a:t>
            </a:r>
          </a:p>
          <a:p>
            <a:pPr>
              <a:buFont typeface="Arial" panose="020B0604020202020204" pitchFamily="34" charset="0"/>
              <a:buChar char="•"/>
            </a:pPr>
            <a:r>
              <a:rPr lang="en-US" dirty="0"/>
              <a:t>WG sub committee (TG) chairs are affirmed within the WG every 2 years,  one session after the elections of the WG leadership.</a:t>
            </a:r>
          </a:p>
          <a:p>
            <a:pPr>
              <a:buFont typeface="Arial" panose="020B0604020202020204" pitchFamily="34" charset="0"/>
              <a:buChar char="•"/>
            </a:pPr>
            <a:r>
              <a:rPr lang="en-US" dirty="0"/>
              <a:t>WG sub committee (TG) vice chairs are elected by the sub committees and affirmed by the WG, one session after the elections of the WG leadership.</a:t>
            </a:r>
          </a:p>
          <a:p>
            <a:pPr>
              <a:buFont typeface="Arial" panose="020B0604020202020204" pitchFamily="34" charset="0"/>
              <a:buChar char="•"/>
            </a:pPr>
            <a:r>
              <a:rPr lang="en-US" dirty="0"/>
              <a:t>WG sub committee (TG) secretaries are appointed by the subcommittee chair and affirmed by majority </a:t>
            </a:r>
            <a:r>
              <a:rPr lang="en-US"/>
              <a:t>vote within </a:t>
            </a:r>
            <a:r>
              <a:rPr lang="en-US" dirty="0"/>
              <a:t>the sub committees, one session after the elections of the WG leadership.</a:t>
            </a:r>
            <a:endParaRPr lang="he-IL" dirty="0"/>
          </a:p>
        </p:txBody>
      </p:sp>
      <p:sp>
        <p:nvSpPr>
          <p:cNvPr id="4" name="Slide Number Placeholder 3">
            <a:extLst>
              <a:ext uri="{FF2B5EF4-FFF2-40B4-BE49-F238E27FC236}">
                <a16:creationId xmlns:a16="http://schemas.microsoft.com/office/drawing/2014/main" id="{9EAE76F0-9ACD-4421-93F3-2AF2129A13E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787A02C-FEB0-44C4-93A3-EE2325FE0D92}"/>
              </a:ext>
            </a:extLst>
          </p:cNvPr>
          <p:cNvSpPr>
            <a:spLocks noGrp="1"/>
          </p:cNvSpPr>
          <p:nvPr>
            <p:ph type="ftr" idx="14"/>
          </p:nvPr>
        </p:nvSpPr>
        <p:spPr/>
        <p:txBody>
          <a:bodyPr/>
          <a:lstStyle/>
          <a:p>
            <a:r>
              <a:rPr lang="en-GB" dirty="0"/>
              <a:t>Jonathan Segev, Intel corporation</a:t>
            </a:r>
          </a:p>
        </p:txBody>
      </p:sp>
      <p:sp>
        <p:nvSpPr>
          <p:cNvPr id="6" name="Date Placeholder 5">
            <a:extLst>
              <a:ext uri="{FF2B5EF4-FFF2-40B4-BE49-F238E27FC236}">
                <a16:creationId xmlns:a16="http://schemas.microsoft.com/office/drawing/2014/main" id="{E99DE031-253B-4CCE-A754-49B6B7F8D5D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75210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a:t>
            </a:r>
            <a:r>
              <a:rPr lang="en-US" altLang="en-US"/>
              <a:t>of May 2022 </a:t>
            </a:r>
            <a:r>
              <a:rPr lang="en-US" altLang="en-US" dirty="0"/>
              <a:t>Electronic meeting and teleconferences running between the May and July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191345" y="1560288"/>
            <a:ext cx="6952412"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a:t>
            </a:r>
          </a:p>
          <a:p>
            <a:pPr marL="0" indent="0" algn="just">
              <a:spcBef>
                <a:spcPct val="20000"/>
              </a:spcBef>
            </a:pPr>
            <a:r>
              <a:rPr lang="en-US" altLang="en-US" sz="1600" b="0" dirty="0"/>
              <a:t>	call for potential essential patents, guidelines for anti-trust and 	competition laws and participation on individual basis,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a:t>
            </a:r>
          </a:p>
          <a:p>
            <a:pPr lvl="1" algn="just">
              <a:spcBef>
                <a:spcPct val="20000"/>
              </a:spcBef>
              <a:buFontTx/>
              <a:buChar char="•"/>
            </a:pPr>
            <a:r>
              <a:rPr lang="en-US" sz="1400" dirty="0"/>
              <a:t>11-22-712 CR sab1 CID 7209 Secure LTF detection Tianyu Wu – ready for motion (8 min)</a:t>
            </a:r>
          </a:p>
          <a:p>
            <a:pPr lvl="1" algn="just">
              <a:spcBef>
                <a:spcPct val="20000"/>
              </a:spcBef>
              <a:buFontTx/>
              <a:buChar char="•"/>
            </a:pPr>
            <a:r>
              <a:rPr lang="en-US" sz="1400" dirty="0"/>
              <a:t>11-22-751 </a:t>
            </a:r>
            <a:r>
              <a:rPr lang="fr-FR" sz="1400" dirty="0" err="1"/>
              <a:t>TGaz</a:t>
            </a:r>
            <a:r>
              <a:rPr lang="fr-FR" sz="1400" dirty="0"/>
              <a:t> SAB Comment Resolution CID 7295 – </a:t>
            </a:r>
            <a:r>
              <a:rPr lang="fr-FR" sz="1400" dirty="0" err="1"/>
              <a:t>ready</a:t>
            </a:r>
            <a:r>
              <a:rPr lang="fr-FR" sz="1400" dirty="0"/>
              <a:t> for motion (7 min)</a:t>
            </a:r>
          </a:p>
          <a:p>
            <a:pPr lvl="1" algn="just">
              <a:spcBef>
                <a:spcPct val="20000"/>
              </a:spcBef>
              <a:buFontTx/>
              <a:buChar char="•"/>
            </a:pPr>
            <a:r>
              <a:rPr lang="en-US" sz="1400" dirty="0"/>
              <a:t>11-22-758 Comment Resolution SA1 - CID 7300  (Niranjan Grandhe) – 20 min</a:t>
            </a:r>
          </a:p>
          <a:p>
            <a:pPr lvl="1" algn="just">
              <a:spcBef>
                <a:spcPct val="20000"/>
              </a:spcBef>
              <a:buFontTx/>
              <a:buChar char="•"/>
            </a:pPr>
            <a:r>
              <a:rPr lang="en-US" sz="1400" dirty="0"/>
              <a:t>11-22-739 </a:t>
            </a:r>
            <a:r>
              <a:rPr lang="en-US" sz="1400" kern="1200" dirty="0">
                <a:solidFill>
                  <a:schemeClr val="dk1"/>
                </a:solidFill>
                <a:cs typeface="+mn-cs"/>
              </a:rPr>
              <a:t>CR sab1 CID 7217 (Tianyu Wu) – 15min</a:t>
            </a:r>
          </a:p>
          <a:p>
            <a:pPr lvl="1" algn="just">
              <a:spcBef>
                <a:spcPct val="20000"/>
              </a:spcBef>
              <a:buFontTx/>
              <a:buChar char="•"/>
            </a:pPr>
            <a:r>
              <a:rPr lang="en-US" sz="1400" dirty="0"/>
              <a:t>11-22-767 Comment resolution SA 1 LTF Vector edit (Christina Berger) (5min)</a:t>
            </a:r>
          </a:p>
          <a:p>
            <a:pPr algn="just">
              <a:spcBef>
                <a:spcPct val="20000"/>
              </a:spcBef>
              <a:buFontTx/>
              <a:buChar char="•"/>
            </a:pPr>
            <a:r>
              <a:rPr lang="en-US" sz="1600" b="0" strike="sngStrike" dirty="0"/>
              <a:t>Do group CR for any remaining CIDs (as time permits/needed)</a:t>
            </a:r>
          </a:p>
          <a:p>
            <a:pPr algn="just">
              <a:spcBef>
                <a:spcPct val="20000"/>
              </a:spcBef>
              <a:buFontTx/>
              <a:buChar char="•"/>
            </a:pPr>
            <a:r>
              <a:rPr lang="en-US" sz="1600" b="0" dirty="0"/>
              <a:t>Recess for 10 min to form CR DB addressing the ballot – 11:38 PT at recess till  11:48 PT.</a:t>
            </a:r>
          </a:p>
          <a:p>
            <a:pPr algn="just">
              <a:spcBef>
                <a:spcPct val="20000"/>
              </a:spcBef>
              <a:buFontTx/>
              <a:buChar char="•"/>
            </a:pPr>
            <a:r>
              <a:rPr lang="en-US" sz="1600" b="0" dirty="0"/>
              <a:t>Consider SA ballot recirculation.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Content Placeholder 2">
            <a:extLst>
              <a:ext uri="{FF2B5EF4-FFF2-40B4-BE49-F238E27FC236}">
                <a16:creationId xmlns:a16="http://schemas.microsoft.com/office/drawing/2014/main" id="{EE5C1AEA-EE8D-4132-8F32-DE608C291BDA}"/>
              </a:ext>
            </a:extLst>
          </p:cNvPr>
          <p:cNvSpPr txBox="1">
            <a:spLocks/>
          </p:cNvSpPr>
          <p:nvPr/>
        </p:nvSpPr>
        <p:spPr bwMode="auto">
          <a:xfrm>
            <a:off x="7536160" y="1569064"/>
            <a:ext cx="4358902" cy="397415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400" b="0" kern="0" dirty="0"/>
              <a:t>Review TG progress during the week. (special order) 5min</a:t>
            </a:r>
          </a:p>
          <a:p>
            <a:pPr algn="just">
              <a:spcBef>
                <a:spcPct val="20000"/>
              </a:spcBef>
              <a:buFontTx/>
              <a:buChar char="•"/>
            </a:pPr>
            <a:r>
              <a:rPr lang="en-US" sz="1400" b="0" kern="0" dirty="0"/>
              <a:t>Review telecon times (special order) 5min</a:t>
            </a:r>
          </a:p>
          <a:p>
            <a:pPr algn="just">
              <a:spcBef>
                <a:spcPct val="20000"/>
              </a:spcBef>
              <a:buFontTx/>
              <a:buChar char="•"/>
            </a:pPr>
            <a:r>
              <a:rPr lang="en-US" sz="1400" b="0" kern="0" dirty="0"/>
              <a:t>Review submission pipeline (special order) 5min</a:t>
            </a:r>
          </a:p>
          <a:p>
            <a:pPr algn="just">
              <a:spcBef>
                <a:spcPct val="20000"/>
              </a:spcBef>
              <a:buFontTx/>
              <a:buChar char="•"/>
            </a:pPr>
            <a:r>
              <a:rPr lang="en-US" sz="1400" b="0" kern="0" dirty="0"/>
              <a:t>11-22-696 </a:t>
            </a:r>
            <a:r>
              <a:rPr lang="en-US" sz="1400" b="0" kern="1200" dirty="0">
                <a:solidFill>
                  <a:schemeClr val="dk1"/>
                </a:solidFill>
              </a:rPr>
              <a:t>Comment resolution SA1 TXVECTOR (Christian Berger) – 25min (as time permits)</a:t>
            </a:r>
          </a:p>
          <a:p>
            <a:pPr algn="just">
              <a:spcBef>
                <a:spcPct val="20000"/>
              </a:spcBef>
              <a:buFontTx/>
              <a:buChar char="•"/>
            </a:pPr>
            <a:r>
              <a:rPr lang="en-US" sz="1400" b="0" kern="0" dirty="0" err="1"/>
              <a:t>AoB</a:t>
            </a:r>
            <a:endParaRPr lang="en-US" sz="1400" b="0" kern="0" dirty="0"/>
          </a:p>
          <a:p>
            <a:pPr algn="just">
              <a:spcBef>
                <a:spcPct val="20000"/>
              </a:spcBef>
              <a:buFontTx/>
              <a:buChar char="•"/>
            </a:pPr>
            <a:r>
              <a:rPr lang="en-US" sz="1400" b="0" kern="0" dirty="0"/>
              <a:t>Adjourn</a:t>
            </a:r>
            <a:endParaRPr lang="en-US" sz="1100" kern="0" dirty="0"/>
          </a:p>
        </p:txBody>
      </p:sp>
    </p:spTree>
    <p:extLst>
      <p:ext uri="{BB962C8B-B14F-4D97-AF65-F5344CB8AC3E}">
        <p14:creationId xmlns:p14="http://schemas.microsoft.com/office/powerpoint/2010/main" val="11895584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5632140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gridCol w="203860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11-22-758</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11-22-739</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kern="1200" dirty="0">
                          <a:solidFill>
                            <a:schemeClr val="dk1"/>
                          </a:solidFill>
                          <a:latin typeface="+mn-lt"/>
                          <a:ea typeface="+mn-ea"/>
                          <a:cs typeface="+mn-cs"/>
                        </a:rPr>
                        <a:t>SAB1 CR for CID 7217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dirty="0"/>
                        <a:t>11-22-751</a:t>
                      </a:r>
                    </a:p>
                  </a:txBody>
                  <a:tcPr marT="45712" marB="45712"/>
                </a:tc>
                <a:tc>
                  <a:txBody>
                    <a:bodyPr/>
                    <a:lstStyle/>
                    <a:p>
                      <a:r>
                        <a:rPr lang="en-US" sz="1400" dirty="0"/>
                        <a:t>Jonathan Segev</a:t>
                      </a:r>
                    </a:p>
                  </a:txBody>
                  <a:tcPr marT="45712" marB="45712"/>
                </a:tc>
                <a:tc>
                  <a:txBody>
                    <a:bodyPr/>
                    <a:lstStyle/>
                    <a:p>
                      <a:r>
                        <a:rPr lang="fr-FR" sz="1400" dirty="0" err="1"/>
                        <a:t>TGaz</a:t>
                      </a:r>
                      <a:r>
                        <a:rPr lang="fr-FR" sz="1400" dirty="0"/>
                        <a:t> SAB Comment Resolution CID 7295</a:t>
                      </a:r>
                      <a:endParaRPr lang="en-US" sz="1400" dirty="0"/>
                    </a:p>
                  </a:txBody>
                  <a:tcPr marT="45712" marB="45712"/>
                </a:tc>
                <a:tc>
                  <a:txBody>
                    <a:bodyPr/>
                    <a:lstStyle/>
                    <a:p>
                      <a:r>
                        <a:rPr lang="en-US" sz="1400" dirty="0"/>
                        <a:t>SAB CR</a:t>
                      </a:r>
                      <a:endParaRPr lang="en-US" dirty="0"/>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Technical contribution</a:t>
                      </a:r>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2166910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lgn="ctr"/>
            <a:endParaRPr lang="en-US" sz="36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1E9-8B21-4B49-A7D6-60456FE3891D}"/>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223C370-3457-4932-990D-BA10DDFFD14F}"/>
              </a:ext>
            </a:extLst>
          </p:cNvPr>
          <p:cNvSpPr>
            <a:spLocks noGrp="1"/>
          </p:cNvSpPr>
          <p:nvPr>
            <p:ph idx="1"/>
          </p:nvPr>
        </p:nvSpPr>
        <p:spPr/>
        <p:txBody>
          <a:bodyPr/>
          <a:lstStyle/>
          <a:p>
            <a:r>
              <a:rPr lang="en-US" dirty="0" err="1"/>
              <a:t>Strawpoll</a:t>
            </a:r>
            <a:endParaRPr lang="en-US" dirty="0"/>
          </a:p>
          <a:p>
            <a:r>
              <a:rPr lang="en-US" dirty="0"/>
              <a:t>Do you believe section 27.3.18a.4 should include a figure for clarity?</a:t>
            </a:r>
          </a:p>
          <a:p>
            <a:r>
              <a:rPr lang="en-US" dirty="0"/>
              <a:t>Result (Y/N/A): 7/16/5</a:t>
            </a:r>
          </a:p>
        </p:txBody>
      </p:sp>
      <p:sp>
        <p:nvSpPr>
          <p:cNvPr id="4" name="Slide Number Placeholder 3">
            <a:extLst>
              <a:ext uri="{FF2B5EF4-FFF2-40B4-BE49-F238E27FC236}">
                <a16:creationId xmlns:a16="http://schemas.microsoft.com/office/drawing/2014/main" id="{C18E0EDB-5320-4815-AF00-1DEF3C3969C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C97B610-8BBE-40E4-A348-7116CD6A633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9497FE-CDA3-4D64-85DE-8CB910E43B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049111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F692A-7EBE-4211-A56E-200DECD5DD48}"/>
              </a:ext>
            </a:extLst>
          </p:cNvPr>
          <p:cNvSpPr>
            <a:spLocks noGrp="1"/>
          </p:cNvSpPr>
          <p:nvPr>
            <p:ph type="title"/>
          </p:nvPr>
        </p:nvSpPr>
        <p:spPr/>
        <p:txBody>
          <a:bodyPr/>
          <a:lstStyle/>
          <a:p>
            <a:r>
              <a:rPr lang="en-US" dirty="0"/>
              <a:t>Recess till 11:50</a:t>
            </a:r>
          </a:p>
        </p:txBody>
      </p:sp>
      <p:sp>
        <p:nvSpPr>
          <p:cNvPr id="3" name="Content Placeholder 2">
            <a:extLst>
              <a:ext uri="{FF2B5EF4-FFF2-40B4-BE49-F238E27FC236}">
                <a16:creationId xmlns:a16="http://schemas.microsoft.com/office/drawing/2014/main" id="{0AB9D5D0-B19D-4200-BEC8-AE92E4783C2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3E2A0A1-AA84-4B46-B9E0-7434F0841DE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A5DA961-485F-499F-9671-CB53112237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9DCF904-FC7B-4831-BF88-33AC747D024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137772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June 		8</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15</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22</a:t>
            </a:r>
            <a:r>
              <a:rPr lang="en-US" altLang="en-US" sz="2000" b="0" kern="0" baseline="30000" dirty="0"/>
              <a:t>nd</a:t>
            </a:r>
            <a:r>
              <a:rPr lang="en-US" altLang="en-US" sz="2000" b="0" kern="0" dirty="0"/>
              <a:t> 	 Wed.	13:00 – 15:00 ET*</a:t>
            </a:r>
          </a:p>
          <a:p>
            <a:pPr>
              <a:buFont typeface="Arial" panose="020B0604020202020204" pitchFamily="34" charset="0"/>
              <a:buChar char="•"/>
            </a:pPr>
            <a:r>
              <a:rPr lang="en-US" altLang="en-US" sz="2000" b="0" kern="0" dirty="0"/>
              <a:t>June 		29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July 		6</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712923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June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93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9"/>
            <a:ext cx="864000" cy="65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June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61346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77689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93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5736415" y="4871795"/>
            <a:ext cx="1580531" cy="487541"/>
          </a:xfrm>
          <a:prstGeom prst="wedgeEllipseCallout">
            <a:avLst>
              <a:gd name="adj1" fmla="val 45178"/>
              <a:gd name="adj2" fmla="val -24190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335733" y="3683510"/>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871183" y="3684659"/>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93672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400256" y="3071487"/>
            <a:ext cx="887141"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09-22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83230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45159" y="3962375"/>
            <a:ext cx="864000" cy="65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917155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760320"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848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remaining CIDs, by that completing SAB#1.</a:t>
            </a:r>
          </a:p>
          <a:p>
            <a:pPr lvl="1">
              <a:buFont typeface="Arial" panose="020B0604020202020204" pitchFamily="34" charset="0"/>
              <a:buChar char="•"/>
            </a:pPr>
            <a:r>
              <a:rPr lang="en-US" dirty="0"/>
              <a:t>Approve SA recirculation ballot.</a:t>
            </a:r>
          </a:p>
          <a:p>
            <a:pPr>
              <a:buFont typeface="Arial" panose="020B0604020202020204" pitchFamily="34" charset="0"/>
              <a:buChar char="•"/>
            </a:pPr>
            <a:r>
              <a:rPr lang="en-US" b="0" dirty="0"/>
              <a:t>Targets towards the July meeting:</a:t>
            </a:r>
          </a:p>
          <a:p>
            <a:pPr lvl="1">
              <a:buFont typeface="Arial" panose="020B0604020202020204" pitchFamily="34" charset="0"/>
              <a:buChar char="•"/>
            </a:pPr>
            <a:r>
              <a:rPr lang="en-US" dirty="0"/>
              <a:t>Publish new major draft, D5.0</a:t>
            </a:r>
            <a:r>
              <a:rPr lang="en-US" b="0" dirty="0"/>
              <a:t>.</a:t>
            </a:r>
          </a:p>
          <a:p>
            <a:pPr lvl="1">
              <a:buFont typeface="Arial" panose="020B0604020202020204" pitchFamily="34" charset="0"/>
              <a:buChar char="•"/>
            </a:pPr>
            <a:r>
              <a:rPr lang="en-US" b="0" dirty="0"/>
              <a:t>Run recirculation ballot.</a:t>
            </a:r>
          </a:p>
          <a:p>
            <a:pPr lvl="1">
              <a:buFont typeface="Arial" panose="020B0604020202020204" pitchFamily="34" charset="0"/>
              <a:buChar char="•"/>
            </a:pPr>
            <a:r>
              <a:rPr lang="en-US" dirty="0"/>
              <a:t>Review recirculation ballot results and assign CIDs.</a:t>
            </a:r>
            <a:endParaRPr lang="en-US" b="0" dirty="0"/>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539986530"/>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70315-BB65-42CD-99F1-5A63DB660E0B}"/>
              </a:ext>
            </a:extLst>
          </p:cNvPr>
          <p:cNvSpPr>
            <a:spLocks noGrp="1"/>
          </p:cNvSpPr>
          <p:nvPr>
            <p:ph type="title"/>
          </p:nvPr>
        </p:nvSpPr>
        <p:spPr/>
        <p:txBody>
          <a:bodyPr/>
          <a:lstStyle/>
          <a:p>
            <a:r>
              <a:rPr lang="en-US" dirty="0"/>
              <a:t>Review submission pipeline</a:t>
            </a:r>
          </a:p>
        </p:txBody>
      </p:sp>
      <p:sp>
        <p:nvSpPr>
          <p:cNvPr id="4" name="Slide Number Placeholder 3">
            <a:extLst>
              <a:ext uri="{FF2B5EF4-FFF2-40B4-BE49-F238E27FC236}">
                <a16:creationId xmlns:a16="http://schemas.microsoft.com/office/drawing/2014/main" id="{96FB224E-1D1C-4D60-AFEE-8BA333DC6B7B}"/>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0A043C94-235A-4832-8814-A14D3863A9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24F0F9-5411-4A79-9994-75F7B4AB3369}"/>
              </a:ext>
            </a:extLst>
          </p:cNvPr>
          <p:cNvSpPr>
            <a:spLocks noGrp="1"/>
          </p:cNvSpPr>
          <p:nvPr>
            <p:ph type="dt" idx="15"/>
          </p:nvPr>
        </p:nvSpPr>
        <p:spPr/>
        <p:txBody>
          <a:bodyPr/>
          <a:lstStyle/>
          <a:p>
            <a:r>
              <a:rPr lang="en-US"/>
              <a:t>June 2022</a:t>
            </a:r>
            <a:endParaRPr lang="en-GB" dirty="0"/>
          </a:p>
        </p:txBody>
      </p:sp>
      <p:graphicFrame>
        <p:nvGraphicFramePr>
          <p:cNvPr id="7" name="Content Placeholder 6">
            <a:extLst>
              <a:ext uri="{FF2B5EF4-FFF2-40B4-BE49-F238E27FC236}">
                <a16:creationId xmlns:a16="http://schemas.microsoft.com/office/drawing/2014/main" id="{F06FC33D-7879-479A-9F8C-D012993E9B91}"/>
              </a:ext>
            </a:extLst>
          </p:cNvPr>
          <p:cNvGraphicFramePr>
            <a:graphicFrameLocks noGrp="1"/>
          </p:cNvGraphicFramePr>
          <p:nvPr>
            <p:ph idx="1"/>
            <p:extLst>
              <p:ext uri="{D42A27DB-BD31-4B8C-83A1-F6EECF244321}">
                <p14:modId xmlns:p14="http://schemas.microsoft.com/office/powerpoint/2010/main" val="2161078907"/>
              </p:ext>
            </p:extLst>
          </p:nvPr>
        </p:nvGraphicFramePr>
        <p:xfrm>
          <a:off x="695400" y="1744889"/>
          <a:ext cx="10460567" cy="9448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gridCol w="203860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Technical contribution</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69681874"/>
                  </a:ext>
                </a:extLst>
              </a:tr>
            </a:tbl>
          </a:graphicData>
        </a:graphic>
      </p:graphicFrame>
    </p:spTree>
    <p:extLst>
      <p:ext uri="{BB962C8B-B14F-4D97-AF65-F5344CB8AC3E}">
        <p14:creationId xmlns:p14="http://schemas.microsoft.com/office/powerpoint/2010/main" val="226325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C8DB8-A7C3-481D-A934-539D317BB55F}"/>
              </a:ext>
            </a:extLst>
          </p:cNvPr>
          <p:cNvSpPr>
            <a:spLocks noGrp="1"/>
          </p:cNvSpPr>
          <p:nvPr>
            <p:ph type="title"/>
          </p:nvPr>
        </p:nvSpPr>
        <p:spPr/>
        <p:txBody>
          <a:bodyPr/>
          <a:lstStyle/>
          <a:p>
            <a:r>
              <a:rPr lang="en-US" dirty="0"/>
              <a:t>Review Submission 11-22-696 </a:t>
            </a:r>
          </a:p>
        </p:txBody>
      </p:sp>
      <p:sp>
        <p:nvSpPr>
          <p:cNvPr id="3" name="Content Placeholder 2">
            <a:extLst>
              <a:ext uri="{FF2B5EF4-FFF2-40B4-BE49-F238E27FC236}">
                <a16:creationId xmlns:a16="http://schemas.microsoft.com/office/drawing/2014/main" id="{823F1548-F56C-4FA5-BDA3-94F57758AD6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FDDF4C-7E78-40BC-B415-1FD9FECF511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F81066A8-941A-4866-A7EC-6BE73553FA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6EE4AF-B242-4265-A15E-F7BB3C6EE39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510948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p:txBody>
          <a:bodyPr/>
          <a:lstStyle/>
          <a:p>
            <a:r>
              <a:rPr lang="en-US" dirty="0"/>
              <a:t>June 22</a:t>
            </a:r>
            <a:r>
              <a:rPr lang="en-US" baseline="30000" dirty="0"/>
              <a:t>nd</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SAB#1 recirculation CID assignment (Roy Want) – as needed</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512569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8922342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326262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66189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14551184"/>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502061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June 		29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July 		6</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9743368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47510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248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p:txBody>
          <a:bodyPr/>
          <a:lstStyle/>
          <a:p>
            <a:r>
              <a:rPr lang="en-US" dirty="0"/>
              <a:t>June 29</a:t>
            </a:r>
            <a:r>
              <a:rPr lang="en-US" baseline="30000" dirty="0"/>
              <a:t>nd</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0" dirty="0"/>
              <a:t>Review assignment status 11-22-946 (Roy Want) – 5min</a:t>
            </a:r>
          </a:p>
          <a:p>
            <a:pPr algn="just">
              <a:spcBef>
                <a:spcPct val="20000"/>
              </a:spcBef>
              <a:buFontTx/>
              <a:buChar char="•"/>
            </a:pPr>
            <a:r>
              <a:rPr lang="en-US" sz="1800" b="0" kern="0" dirty="0"/>
              <a:t>Review CR submissions:</a:t>
            </a:r>
          </a:p>
          <a:p>
            <a:pPr lvl="1" algn="just">
              <a:spcBef>
                <a:spcPct val="20000"/>
              </a:spcBef>
              <a:buFontTx/>
              <a:buChar char="•"/>
            </a:pPr>
            <a:r>
              <a:rPr lang="en-US" sz="1400" b="0" kern="0" dirty="0"/>
              <a:t>11-22-0929 Comment resolution SA1 8000s (Christian </a:t>
            </a:r>
            <a:r>
              <a:rPr lang="en-US" sz="1400" b="0" kern="0" dirty="0" err="1"/>
              <a:t>Beger</a:t>
            </a:r>
            <a:r>
              <a:rPr lang="en-US" sz="1400" b="0" kern="0" dirty="0"/>
              <a:t>)</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46012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180509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11-22-946</a:t>
                      </a:r>
                    </a:p>
                  </a:txBody>
                  <a:tcPr marT="45712" marB="45712"/>
                </a:tc>
                <a:tc>
                  <a:txBody>
                    <a:bodyPr/>
                    <a:lstStyle/>
                    <a:p>
                      <a:r>
                        <a:rPr lang="en-US" sz="1400" dirty="0"/>
                        <a:t>Roy Want</a:t>
                      </a:r>
                    </a:p>
                  </a:txBody>
                  <a:tcPr marT="45712" marB="45712"/>
                </a:tc>
                <a:tc>
                  <a:txBody>
                    <a:bodyPr/>
                    <a:lstStyle/>
                    <a:p>
                      <a:r>
                        <a:rPr lang="en-US" sz="1400" dirty="0"/>
                        <a:t>Cid resolution status for </a:t>
                      </a:r>
                      <a:r>
                        <a:rPr lang="en-US" sz="1400" dirty="0" err="1"/>
                        <a:t>tgaz</a:t>
                      </a:r>
                      <a:r>
                        <a:rPr lang="en-US" sz="1400" dirty="0"/>
                        <a:t> sa1 8000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r>
                        <a:rPr lang="en-US" sz="1400" kern="1200" dirty="0">
                          <a:solidFill>
                            <a:schemeClr val="dk1"/>
                          </a:solidFill>
                          <a:latin typeface="+mn-lt"/>
                          <a:ea typeface="+mn-ea"/>
                          <a:cs typeface="+mn-cs"/>
                        </a:rPr>
                        <a:t>11-22-929</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b="0" kern="0" dirty="0"/>
                        <a:t>Comment resolution SA1 8000s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2304655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491764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701370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a:t>July </a:t>
            </a:r>
            <a:r>
              <a:rPr lang="en-US" altLang="en-US" sz="2000" b="0" kern="0" dirty="0"/>
              <a:t>		6</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1942137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89020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499181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107036</TotalTime>
  <Words>6041</Words>
  <Application>Microsoft Office PowerPoint</Application>
  <PresentationFormat>Widescreen</PresentationFormat>
  <Paragraphs>935</Paragraphs>
  <Slides>66</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4"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Electronic Interim Meeting Week Agenda</vt:lpstr>
      <vt:lpstr>Submission List for the week</vt:lpstr>
      <vt:lpstr>IEEE Electronic Meeting Week – May 10th </vt:lpstr>
      <vt:lpstr>Submission List for the May 10th meeting</vt:lpstr>
      <vt:lpstr>TGaz Next Generation Positioning</vt:lpstr>
      <vt:lpstr>TG Vice Chair Affirmation</vt:lpstr>
      <vt:lpstr>Review Submissions</vt:lpstr>
      <vt:lpstr>PowerPoint Presentation</vt:lpstr>
      <vt:lpstr>IEEE Electronic Meeting Week – May 12th </vt:lpstr>
      <vt:lpstr>Submission List for the May 10th meeting</vt:lpstr>
      <vt:lpstr>Review Submissions</vt:lpstr>
      <vt:lpstr>Submission 11-22-758</vt:lpstr>
      <vt:lpstr>Recess till 11:50</vt:lpstr>
      <vt:lpstr>Scheduled TGaz CRC telecons</vt:lpstr>
      <vt:lpstr>Timeline – previously approved</vt:lpstr>
      <vt:lpstr>Timeline – Updated</vt:lpstr>
      <vt:lpstr>May Progress and Targets Towards the July Meeting</vt:lpstr>
      <vt:lpstr>Review submission pipeline</vt:lpstr>
      <vt:lpstr>Review Submission 11-22-696 </vt:lpstr>
      <vt:lpstr>PowerPoint Presentation</vt:lpstr>
      <vt:lpstr>June 22nd TGaz CRC Telecon</vt:lpstr>
      <vt:lpstr>Submission List for the March 23rd meeting</vt:lpstr>
      <vt:lpstr>Review Submissions</vt:lpstr>
      <vt:lpstr>Submission pipeline</vt:lpstr>
      <vt:lpstr>Scheduled TGaz CRC telecons</vt:lpstr>
      <vt:lpstr>PowerPoint Presentation</vt:lpstr>
      <vt:lpstr>PowerPoint Presentation</vt:lpstr>
      <vt:lpstr>June 29nd TGaz CRC Telecon</vt:lpstr>
      <vt:lpstr>Submission List for the March 29th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702</cp:revision>
  <cp:lastPrinted>1601-01-01T00:00:00Z</cp:lastPrinted>
  <dcterms:created xsi:type="dcterms:W3CDTF">2018-08-06T10:28:59Z</dcterms:created>
  <dcterms:modified xsi:type="dcterms:W3CDTF">2022-06-29T16:15:42Z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