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394" r:id="rId19"/>
    <p:sldId id="2393" r:id="rId20"/>
    <p:sldId id="2377" r:id="rId21"/>
    <p:sldId id="2378" r:id="rId22"/>
    <p:sldId id="2388" r:id="rId23"/>
    <p:sldId id="2389" r:id="rId24"/>
    <p:sldId id="2379" r:id="rId25"/>
    <p:sldId id="2380" r:id="rId26"/>
    <p:sldId id="2381" r:id="rId27"/>
    <p:sldId id="2382" r:id="rId28"/>
    <p:sldId id="2383" r:id="rId29"/>
    <p:sldId id="2384" r:id="rId30"/>
    <p:sldId id="2390" r:id="rId31"/>
    <p:sldId id="2385" r:id="rId32"/>
    <p:sldId id="2386" r:id="rId33"/>
    <p:sldId id="2373" r:id="rId34"/>
    <p:sldId id="2370" r:id="rId35"/>
    <p:sldId id="2391" r:id="rId36"/>
    <p:sldId id="2392" r:id="rId37"/>
    <p:sldId id="2395" r:id="rId38"/>
    <p:sldId id="2396" r:id="rId39"/>
    <p:sldId id="537" r:id="rId40"/>
    <p:sldId id="293" r:id="rId41"/>
    <p:sldId id="267" r:id="rId4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87"/>
    <p:restoredTop sz="96786"/>
  </p:normalViewPr>
  <p:slideViewPr>
    <p:cSldViewPr snapToGrid="0" snapToObjects="1">
      <p:cViewPr varScale="1">
        <p:scale>
          <a:sx n="145" d="100"/>
          <a:sy n="145" d="100"/>
        </p:scale>
        <p:origin x="8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802.11-22-0578r0</a:t>
            </a:r>
          </a:p>
        </p:txBody>
      </p:sp>
      <p:sp>
        <p:nvSpPr>
          <p:cNvPr id="5" name="Date Placeholder 4"/>
          <p:cNvSpPr>
            <a:spLocks noGrp="1"/>
          </p:cNvSpPr>
          <p:nvPr>
            <p:ph type="dt" idx="11"/>
          </p:nvPr>
        </p:nvSpPr>
        <p:spPr/>
        <p:txBody>
          <a:bodyPr/>
          <a:lstStyle/>
          <a:p>
            <a:pPr>
              <a:defRPr/>
            </a:pPr>
            <a:r>
              <a:rPr lang="en-US"/>
              <a:t>May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39</a:t>
            </a:fld>
            <a:endParaRPr lang="en-US"/>
          </a:p>
        </p:txBody>
      </p:sp>
    </p:spTree>
    <p:extLst>
      <p:ext uri="{BB962C8B-B14F-4D97-AF65-F5344CB8AC3E}">
        <p14:creationId xmlns:p14="http://schemas.microsoft.com/office/powerpoint/2010/main" val="63893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0606r4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2022-05-10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(38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Would Monday be acceptable at 10amEDT? Conflicts noted.</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Poll indicated a preference for Thursday 9amEDT.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 motion the requirements with consensus, and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2">
                    <a:lumMod val="60000"/>
                    <a:lumOff val="40000"/>
                  </a:schemeClr>
                </a:solidFill>
              </a:rPr>
              <a:t>TGbi</a:t>
            </a:r>
            <a:r>
              <a:rPr lang="en-US" dirty="0">
                <a:solidFill>
                  <a:schemeClr val="bg2">
                    <a:lumMod val="60000"/>
                    <a:lumOff val="40000"/>
                  </a:schemeClr>
                </a:solidFill>
              </a:rPr>
              <a:t> Agenda – May 12, 2022</a:t>
            </a:r>
            <a:br>
              <a:rPr lang="en-US" dirty="0">
                <a:solidFill>
                  <a:schemeClr val="bg2">
                    <a:lumMod val="60000"/>
                    <a:lumOff val="40000"/>
                  </a:schemeClr>
                </a:solidFill>
              </a:rPr>
            </a:br>
            <a:endParaRPr lang="en-US" dirty="0">
              <a:solidFill>
                <a:schemeClr val="bg2">
                  <a:lumMod val="60000"/>
                  <a:lumOff val="4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60000"/>
                    <a:lumOff val="4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Agenda approval – approved by unanimous consent (47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Teleconferences for May/June – Continue weekly Thursday at 9amEDT?</a:t>
            </a:r>
          </a:p>
          <a:p>
            <a:pPr lvl="1">
              <a:defRPr sz="1500" spc="-1">
                <a:latin typeface="Arial"/>
                <a:ea typeface="Arial"/>
                <a:cs typeface="Arial"/>
                <a:sym typeface="Arial"/>
              </a:defRPr>
            </a:pPr>
            <a:endParaRPr lang="en-US" sz="1600" b="1" spc="-1" dirty="0">
              <a:solidFill>
                <a:schemeClr val="bg2">
                  <a:lumMod val="60000"/>
                  <a:lumOff val="4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60000"/>
                    <a:lumOff val="40000"/>
                  </a:schemeClr>
                </a:solidFill>
                <a:latin typeface="Times New Roman"/>
                <a:cs typeface="Times New Roman"/>
                <a:sym typeface="Times New Roman"/>
              </a:rPr>
              <a:t>Discussion</a:t>
            </a: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60000"/>
                  <a:lumOff val="4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2">
                    <a:lumMod val="60000"/>
                    <a:lumOff val="40000"/>
                  </a:schemeClr>
                </a:solidFill>
                <a:latin typeface="Times New Roman" panose="02020603050405020304" pitchFamily="18" charset="0"/>
                <a:cs typeface="Times New Roman" panose="02020603050405020304" pitchFamily="18" charset="0"/>
                <a:sym typeface="Arial"/>
              </a:rPr>
              <a:t>Recess</a:t>
            </a:r>
            <a:endParaRPr lang="en-US" dirty="0">
              <a:solidFill>
                <a:schemeClr val="bg2">
                  <a:lumMod val="60000"/>
                  <a:lumOff val="40000"/>
                </a:schemeClr>
              </a:solidFill>
            </a:endParaRPr>
          </a:p>
        </p:txBody>
      </p:sp>
    </p:spTree>
    <p:extLst>
      <p:ext uri="{BB962C8B-B14F-4D97-AF65-F5344CB8AC3E}">
        <p14:creationId xmlns:p14="http://schemas.microsoft.com/office/powerpoint/2010/main" val="77544552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May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(57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minutes from Plenary and intervening teleconferences (Motion #10)</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Renewal of TG officers – vice-chairs, secretary, technical editor</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All current officers have indicated their interest in continuing to serve the group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nominations? No one spoke up.</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and secretaries must be reaffirmed every 2 years within the group  (Motion #11 and Motion #12)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Vice-chairs must be confirmed by the WG every 2 years</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 Submission 22/114r2 </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Wednesday/Thursday - Continue to review requirements from Requirements document, 21-1848/r7, and straw poll to determine requirements with broad agreement (See following slides).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 motion the requirements with consensus, and continue discussions of  remaining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117752545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954862079"/>
              </p:ext>
            </p:extLst>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246852229"/>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approved for motion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996791509"/>
              </p:ext>
            </p:extLst>
          </p:nvPr>
        </p:nvGraphicFramePr>
        <p:xfrm>
          <a:off x="509337" y="2099831"/>
          <a:ext cx="7896006" cy="426186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transmit only encrypted management frames, for example beacons, discovery frames, etc.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50" kern="1200" dirty="0">
                          <a:solidFill>
                            <a:srgbClr val="000000"/>
                          </a:solidFill>
                          <a:effectLst/>
                          <a:latin typeface="Times New Roman" panose="02020603050405020304" pitchFamily="18" charset="0"/>
                          <a:ea typeface="MS Gothic" panose="020B0609070205080204" pitchFamily="49" charset="-128"/>
                        </a:rPr>
                        <a:t>11bi shall define a mechanism for BPE APs to randomize Beacon transmission times. (mobile AP)</a:t>
                      </a:r>
                      <a:endParaRPr lang="en-US" sz="105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112113909"/>
              </p:ext>
            </p:extLst>
          </p:nvPr>
        </p:nvGraphicFramePr>
        <p:xfrm>
          <a:off x="568752" y="2296931"/>
          <a:ext cx="7896006" cy="4156142"/>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79535">
                  <a:extLst>
                    <a:ext uri="{9D8B030D-6E8A-4147-A177-3AD203B41FA5}">
                      <a16:colId xmlns:a16="http://schemas.microsoft.com/office/drawing/2014/main" val="3298458658"/>
                    </a:ext>
                  </a:extLst>
                </a:gridCol>
                <a:gridCol w="187448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529801687"/>
              </p:ext>
            </p:extLst>
          </p:nvPr>
        </p:nvGraphicFramePr>
        <p:xfrm>
          <a:off x="400727" y="2311328"/>
          <a:ext cx="7896006" cy="4114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34098805"/>
              </p:ext>
            </p:extLst>
          </p:nvPr>
        </p:nvGraphicFramePr>
        <p:xfrm>
          <a:off x="509337" y="2995066"/>
          <a:ext cx="7896006" cy="30480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5218585">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14839548"/>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659659923"/>
              </p:ext>
            </p:extLst>
          </p:nvPr>
        </p:nvGraphicFramePr>
        <p:xfrm>
          <a:off x="509337" y="2372510"/>
          <a:ext cx="7896006" cy="330091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0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0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0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5/13/2022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May Interim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March 802.11 Electronic Plenary: 11-22/481r0,</a:t>
            </a:r>
          </a:p>
          <a:p>
            <a:r>
              <a:rPr lang="en-US" dirty="0" err="1"/>
              <a:t>TGbi</a:t>
            </a:r>
            <a:r>
              <a:rPr lang="en-US" dirty="0"/>
              <a:t> Teleconferences: 11-22/628r1 (7 April), 11-22/664r0 (14 April), 11-22/665r0 (21 April), 11-22/698r0 (28 April)</a:t>
            </a:r>
            <a:endParaRPr lang="en-US" dirty="0">
              <a:solidFill>
                <a:schemeClr val="bg1">
                  <a:lumMod val="50000"/>
                </a:schemeClr>
              </a:solidFill>
              <a:sym typeface="Arial"/>
            </a:endParaRPr>
          </a:p>
          <a:p>
            <a:endParaRPr lang="en-US" dirty="0"/>
          </a:p>
          <a:p>
            <a:r>
              <a:rPr lang="en-US" dirty="0"/>
              <a:t>Mover: Jerome Henry</a:t>
            </a:r>
          </a:p>
          <a:p>
            <a:r>
              <a:rPr lang="en-US" dirty="0"/>
              <a:t>Second: Kurt </a:t>
            </a:r>
            <a:r>
              <a:rPr lang="en-US" dirty="0" err="1"/>
              <a:t>Lumbatis</a:t>
            </a:r>
            <a:endParaRPr lang="en-US" dirty="0"/>
          </a:p>
          <a:p>
            <a:endParaRPr lang="en-US" dirty="0"/>
          </a:p>
          <a:p>
            <a:r>
              <a:rPr lang="en-US" dirty="0">
                <a:solidFill>
                  <a:schemeClr val="tx1"/>
                </a:solidFill>
              </a:rPr>
              <a:t>Approved by unanimous consent, with 60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Jerome Henry and Stephen McCann as </a:t>
            </a:r>
            <a:r>
              <a:rPr lang="en-US" dirty="0" err="1"/>
              <a:t>TGbi</a:t>
            </a:r>
            <a:r>
              <a:rPr lang="en-US" dirty="0"/>
              <a:t> Vice-Chairs.</a:t>
            </a:r>
            <a:endParaRPr lang="en-US" dirty="0">
              <a:solidFill>
                <a:schemeClr val="bg1">
                  <a:lumMod val="50000"/>
                </a:schemeClr>
              </a:solidFill>
              <a:sym typeface="Arial"/>
            </a:endParaRPr>
          </a:p>
          <a:p>
            <a:endParaRPr lang="en-US" dirty="0"/>
          </a:p>
          <a:p>
            <a:r>
              <a:rPr lang="en-US" dirty="0"/>
              <a:t>Mover: Amelia </a:t>
            </a:r>
            <a:r>
              <a:rPr lang="en-US" dirty="0" err="1"/>
              <a:t>Andersdotter</a:t>
            </a:r>
            <a:endParaRPr lang="en-US" dirty="0"/>
          </a:p>
          <a:p>
            <a:r>
              <a:rPr lang="en-US" dirty="0"/>
              <a:t>Second: Dan Harkins</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71049931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Reaffirm Amelia </a:t>
            </a:r>
            <a:r>
              <a:rPr lang="en-US" dirty="0" err="1"/>
              <a:t>Andersdotter</a:t>
            </a:r>
            <a:r>
              <a:rPr lang="en-US" dirty="0"/>
              <a:t> as </a:t>
            </a:r>
            <a:r>
              <a:rPr lang="en-US" dirty="0" err="1"/>
              <a:t>TGbi</a:t>
            </a:r>
            <a:r>
              <a:rPr lang="en-US" dirty="0"/>
              <a:t> Secretary</a:t>
            </a:r>
            <a:endParaRPr lang="en-US" dirty="0">
              <a:solidFill>
                <a:schemeClr val="bg1">
                  <a:lumMod val="50000"/>
                </a:schemeClr>
              </a:solidFill>
              <a:sym typeface="Arial"/>
            </a:endParaRPr>
          </a:p>
          <a:p>
            <a:endParaRPr lang="en-US" dirty="0"/>
          </a:p>
          <a:p>
            <a:r>
              <a:rPr lang="en-US" dirty="0"/>
              <a:t>Mover: Po-Kai Huang</a:t>
            </a:r>
          </a:p>
          <a:p>
            <a:r>
              <a:rPr lang="en-US" dirty="0"/>
              <a:t>Second: Jarkko </a:t>
            </a:r>
            <a:r>
              <a:rPr lang="en-US" dirty="0" err="1"/>
              <a:t>Kneckt</a:t>
            </a:r>
            <a:endParaRPr lang="en-US" dirty="0"/>
          </a:p>
          <a:p>
            <a:endParaRPr lang="en-US" dirty="0"/>
          </a:p>
          <a:p>
            <a:r>
              <a:rPr lang="en-US" dirty="0">
                <a:solidFill>
                  <a:schemeClr val="tx1"/>
                </a:solidFill>
              </a:rPr>
              <a:t>Approved by unanimous consent, with 64 participants</a:t>
            </a:r>
          </a:p>
        </p:txBody>
      </p:sp>
    </p:spTree>
    <p:extLst>
      <p:ext uri="{BB962C8B-B14F-4D97-AF65-F5344CB8AC3E}">
        <p14:creationId xmlns:p14="http://schemas.microsoft.com/office/powerpoint/2010/main" val="794002092"/>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requirements marked as “</a:t>
            </a:r>
            <a:r>
              <a:rPr lang="en-US" dirty="0">
                <a:latin typeface="Times New Roman" panose="02020603050405020304" pitchFamily="18" charset="0"/>
                <a:ea typeface="Times New Roman" panose="02020603050405020304" pitchFamily="18" charset="0"/>
              </a:rPr>
              <a:t>To be motioned –agreed by unanimous consent” in doc 22/0606r2. The requirements were agreed upon at a range of dates. </a:t>
            </a:r>
            <a:endParaRPr lang="en-US" dirty="0">
              <a:solidFill>
                <a:schemeClr val="bg1">
                  <a:lumMod val="50000"/>
                </a:schemeClr>
              </a:solidFill>
              <a:sym typeface="Arial"/>
            </a:endParaRPr>
          </a:p>
          <a:p>
            <a:endParaRPr lang="en-US" dirty="0"/>
          </a:p>
          <a:p>
            <a:r>
              <a:rPr lang="en-US" dirty="0"/>
              <a:t>Mover: Jarkko </a:t>
            </a:r>
            <a:r>
              <a:rPr lang="en-US" dirty="0" err="1"/>
              <a:t>Kneckt</a:t>
            </a:r>
            <a:endParaRPr lang="en-US" dirty="0"/>
          </a:p>
          <a:p>
            <a:r>
              <a:rPr lang="en-US" dirty="0"/>
              <a:t>Second: Po-Kai Huang</a:t>
            </a:r>
          </a:p>
          <a:p>
            <a:endParaRPr lang="en-US" dirty="0"/>
          </a:p>
          <a:p>
            <a:r>
              <a:rPr lang="en-US" dirty="0">
                <a:solidFill>
                  <a:schemeClr val="tx1"/>
                </a:solidFill>
              </a:rPr>
              <a:t>19 Y, 2 N, 10 A, 23 no answer</a:t>
            </a:r>
          </a:p>
        </p:txBody>
      </p:sp>
    </p:spTree>
    <p:extLst>
      <p:ext uri="{BB962C8B-B14F-4D97-AF65-F5344CB8AC3E}">
        <p14:creationId xmlns:p14="http://schemas.microsoft.com/office/powerpoint/2010/main" val="2217139466"/>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14</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requirements 13 and 30 marked as “</a:t>
            </a:r>
            <a:r>
              <a:rPr lang="en-US" dirty="0">
                <a:latin typeface="Times New Roman" panose="02020603050405020304" pitchFamily="18" charset="0"/>
                <a:ea typeface="Times New Roman" panose="02020603050405020304" pitchFamily="18" charset="0"/>
              </a:rPr>
              <a:t>To be motioned –agreed by unanimous consent” in doc 22/0606r3. The requirements were agreed upon May 13, 2022. </a:t>
            </a:r>
            <a:endParaRPr lang="en-US" dirty="0">
              <a:solidFill>
                <a:schemeClr val="bg1">
                  <a:lumMod val="50000"/>
                </a:schemeClr>
              </a:solidFill>
              <a:sym typeface="Arial"/>
            </a:endParaRPr>
          </a:p>
          <a:p>
            <a:endParaRPr lang="en-US" dirty="0"/>
          </a:p>
          <a:p>
            <a:r>
              <a:rPr lang="en-US" dirty="0"/>
              <a:t>Mover: Stephen McCann</a:t>
            </a:r>
          </a:p>
          <a:p>
            <a:r>
              <a:rPr lang="en-US" dirty="0"/>
              <a:t>Second: Stuart Kerry</a:t>
            </a:r>
          </a:p>
          <a:p>
            <a:endParaRPr lang="en-US" dirty="0"/>
          </a:p>
          <a:p>
            <a:r>
              <a:rPr lang="en-US" dirty="0"/>
              <a:t>17 Y, 1 N, 9 A, 32 no voting</a:t>
            </a:r>
          </a:p>
          <a:p>
            <a:endParaRPr lang="en-US" dirty="0"/>
          </a:p>
        </p:txBody>
      </p:sp>
    </p:spTree>
    <p:extLst>
      <p:ext uri="{BB962C8B-B14F-4D97-AF65-F5344CB8AC3E}">
        <p14:creationId xmlns:p14="http://schemas.microsoft.com/office/powerpoint/2010/main" val="2620536069"/>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522685" y="1828800"/>
            <a:ext cx="7772400" cy="3770710"/>
          </a:xfrm>
        </p:spPr>
        <p:txBody>
          <a:bodyPr/>
          <a:lstStyle/>
          <a:p>
            <a:r>
              <a:rPr lang="en-GB" altLang="en-US" dirty="0"/>
              <a:t>TG/SC Chairs:</a:t>
            </a:r>
          </a:p>
          <a:p>
            <a:pPr lvl="1"/>
            <a:r>
              <a:rPr lang="en-US" altLang="en-US" sz="1350" dirty="0"/>
              <a:t>11-14-0629r22 4.4 </a:t>
            </a:r>
            <a:r>
              <a:rPr lang="en-US" sz="1350" dirty="0"/>
              <a:t>The TG Chair shall be appointed by the WG Chair and confirmed by a WG majority approval. The TG Chair is re-affirmed every 2 years: one session after the WG Chair is elected.</a:t>
            </a:r>
            <a:endParaRPr lang="en-GB" sz="1350" dirty="0"/>
          </a:p>
          <a:p>
            <a:pPr lvl="1"/>
            <a:r>
              <a:rPr lang="en-US" altLang="en-US" sz="1350" dirty="0"/>
              <a:t>6.6 </a:t>
            </a:r>
            <a:r>
              <a:rPr lang="en-US" sz="1350" dirty="0"/>
              <a:t>The Standing Committee Chair is appointed by the WG Chair and is re-affirmed by the WG majority approval.  The Standing Committee Chair is re-affirmed every 2 years; one session after the WG Chair is elected.</a:t>
            </a:r>
            <a:endParaRPr lang="en-GB" altLang="en-US" sz="1350" dirty="0"/>
          </a:p>
          <a:p>
            <a:pPr>
              <a:defRPr/>
            </a:pPr>
            <a:r>
              <a:rPr lang="en-US" altLang="en-US" dirty="0"/>
              <a:t>TG/SC Vice Chairs</a:t>
            </a:r>
          </a:p>
          <a:p>
            <a:pPr lvl="1">
              <a:defRPr/>
            </a:pPr>
            <a:r>
              <a:rPr lang="en-US" altLang="en-US" sz="1350" dirty="0"/>
              <a:t>4.3 </a:t>
            </a:r>
            <a:r>
              <a:rPr lang="en-US" sz="1350" dirty="0"/>
              <a:t>TG Vice-Chair is elected by a TG majority approval and confirmed by a WG majority approval.  The TG Vice-Chair is reaffirmed every 2 years; one session after the WG Chair is elected. </a:t>
            </a:r>
            <a:endParaRPr lang="en-US" altLang="en-US" sz="1350" dirty="0"/>
          </a:p>
          <a:p>
            <a:pPr>
              <a:defRPr/>
            </a:pPr>
            <a:r>
              <a:rPr lang="en-US" altLang="en-US" dirty="0"/>
              <a:t>TG/SC Secretaries </a:t>
            </a:r>
          </a:p>
          <a:p>
            <a:pPr lvl="1">
              <a:defRPr/>
            </a:pPr>
            <a:r>
              <a:rPr lang="en-US" altLang="en-US" sz="1350" dirty="0"/>
              <a:t>4.4 </a:t>
            </a:r>
            <a:r>
              <a:rPr lang="en-US" sz="1350" dirty="0"/>
              <a:t>The TG Secretary shall be appointed by the TG Chair and confirmed by a TG motion that is approved with a minimum 50% majority. The TG Secretary is re-affirmed every 2 years; one session after the WG Chair is elected. </a:t>
            </a:r>
            <a:endParaRPr lang="en-GB" sz="1350" dirty="0"/>
          </a:p>
          <a:p>
            <a:pPr lvl="1">
              <a:defRPr/>
            </a:pPr>
            <a:endParaRPr lang="en-US" altLang="en-US" dirty="0"/>
          </a:p>
          <a:p>
            <a:endParaRPr lang="en-GB" altLang="en-US" dirty="0"/>
          </a:p>
        </p:txBody>
      </p:sp>
      <p:sp>
        <p:nvSpPr>
          <p:cNvPr id="24579" name="Title 2"/>
          <p:cNvSpPr>
            <a:spLocks noGrp="1"/>
          </p:cNvSpPr>
          <p:nvPr>
            <p:ph type="title"/>
          </p:nvPr>
        </p:nvSpPr>
        <p:spPr>
          <a:xfrm>
            <a:off x="685800" y="1371600"/>
            <a:ext cx="7772400" cy="514350"/>
          </a:xfrm>
        </p:spPr>
        <p:txBody>
          <a:bodyPr>
            <a:normAutofit fontScale="90000"/>
          </a:bodyPr>
          <a:lstStyle/>
          <a:p>
            <a:r>
              <a:rPr lang="en-GB" altLang="en-US" dirty="0"/>
              <a:t>M6.2 – TG and SC Officer Elections/Re-affirmations</a:t>
            </a:r>
          </a:p>
        </p:txBody>
      </p:sp>
      <p:sp>
        <p:nvSpPr>
          <p:cNvPr id="24581" name="Footer Placeholder 4"/>
          <p:cNvSpPr>
            <a:spLocks noGrp="1"/>
          </p:cNvSpPr>
          <p:nvPr>
            <p:ph type="ftr" sz="quarter" idx="11"/>
          </p:nvPr>
        </p:nvSpPr>
        <p:spPr bwMode="auto">
          <a:xfrm>
            <a:off x="5512613" y="6148842"/>
            <a:ext cx="2167260"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b="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spcBef>
                <a:spcPct val="0"/>
              </a:spcBef>
              <a:buFontTx/>
              <a:buNone/>
            </a:pPr>
            <a:r>
              <a:rPr lang="en-US" dirty="0"/>
              <a:t>Dorothy Stanley, HP Enterprise</a:t>
            </a:r>
            <a:endParaRPr lang="en-US" altLang="en-US" sz="900" b="0" dirty="0"/>
          </a:p>
        </p:txBody>
      </p:sp>
    </p:spTree>
    <p:extLst>
      <p:ext uri="{BB962C8B-B14F-4D97-AF65-F5344CB8AC3E}">
        <p14:creationId xmlns:p14="http://schemas.microsoft.com/office/powerpoint/2010/main" val="3034394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May 13, 2022</a:t>
            </a:r>
            <a:endParaRPr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13309</TotalTime>
  <Words>6113</Words>
  <Application>Microsoft Macintosh PowerPoint</Application>
  <PresentationFormat>On-screen Show (4:3)</PresentationFormat>
  <Paragraphs>805</Paragraphs>
  <Slides>41</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May 802.11 electronic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13, 2022 </vt:lpstr>
      <vt:lpstr>TGbi Agenda – May 12, 2022 </vt:lpstr>
      <vt:lpstr>TGbi Agenda – May 11,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Timeline</vt:lpstr>
      <vt:lpstr>Motion # 10</vt:lpstr>
      <vt:lpstr>Motion # 11</vt:lpstr>
      <vt:lpstr>Motion # 12</vt:lpstr>
      <vt:lpstr>Motion # 13</vt:lpstr>
      <vt:lpstr>Motion # 14</vt:lpstr>
      <vt:lpstr>M6.2 – TG and SC Officer Elections/Re-affirmations</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211</cp:revision>
  <dcterms:modified xsi:type="dcterms:W3CDTF">2022-05-13T17:05:02Z</dcterms:modified>
</cp:coreProperties>
</file>