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1"/>
  </p:notesMasterIdLst>
  <p:sldIdLst>
    <p:sldId id="256" r:id="rId2"/>
    <p:sldId id="257" r:id="rId3"/>
    <p:sldId id="258" r:id="rId4"/>
    <p:sldId id="259" r:id="rId5"/>
    <p:sldId id="2366" r:id="rId6"/>
    <p:sldId id="261" r:id="rId7"/>
    <p:sldId id="369" r:id="rId8"/>
    <p:sldId id="370" r:id="rId9"/>
    <p:sldId id="372" r:id="rId10"/>
    <p:sldId id="371" r:id="rId11"/>
    <p:sldId id="262" r:id="rId12"/>
    <p:sldId id="289" r:id="rId13"/>
    <p:sldId id="266" r:id="rId14"/>
    <p:sldId id="290" r:id="rId15"/>
    <p:sldId id="283" r:id="rId16"/>
    <p:sldId id="288" r:id="rId17"/>
    <p:sldId id="2376" r:id="rId18"/>
    <p:sldId id="2394" r:id="rId19"/>
    <p:sldId id="2393" r:id="rId20"/>
    <p:sldId id="2377" r:id="rId21"/>
    <p:sldId id="2378" r:id="rId22"/>
    <p:sldId id="2388" r:id="rId23"/>
    <p:sldId id="2389" r:id="rId24"/>
    <p:sldId id="2379" r:id="rId25"/>
    <p:sldId id="2380" r:id="rId26"/>
    <p:sldId id="2381" r:id="rId27"/>
    <p:sldId id="2382" r:id="rId28"/>
    <p:sldId id="2383" r:id="rId29"/>
    <p:sldId id="2384" r:id="rId30"/>
    <p:sldId id="2390" r:id="rId31"/>
    <p:sldId id="2385" r:id="rId32"/>
    <p:sldId id="2386" r:id="rId33"/>
    <p:sldId id="2373" r:id="rId34"/>
    <p:sldId id="2370" r:id="rId35"/>
    <p:sldId id="2391" r:id="rId36"/>
    <p:sldId id="2392" r:id="rId37"/>
    <p:sldId id="537" r:id="rId38"/>
    <p:sldId id="293" r:id="rId39"/>
    <p:sldId id="267" r:id="rId40"/>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BDB"/>
          </a:solidFill>
        </a:fill>
      </a:tcStyle>
    </a:wholeTbl>
    <a:band2H>
      <a:tcTxStyle/>
      <a:tcStyle>
        <a:tcBdr/>
        <a:fill>
          <a:solidFill>
            <a:srgbClr val="EEEE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E6"/>
          </a:solidFill>
        </a:fill>
      </a:tcStyle>
    </a:wholeTbl>
    <a:band2H>
      <a:tcTxStyle/>
      <a:tcStyle>
        <a:tcBdr/>
        <a:fill>
          <a:solidFill>
            <a:srgbClr val="E7E7F3"/>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50"/>
    <p:restoredTop sz="96786"/>
  </p:normalViewPr>
  <p:slideViewPr>
    <p:cSldViewPr snapToGrid="0" snapToObjects="1">
      <p:cViewPr varScale="1">
        <p:scale>
          <a:sx n="113" d="100"/>
          <a:sy n="113" d="100"/>
        </p:scale>
        <p:origin x="120" y="13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microsoft.com/office/2016/11/relationships/changesInfo" Target="changesInfos/changesInfo1.xml"/><Relationship Id="rId20" Type="http://schemas.openxmlformats.org/officeDocument/2006/relationships/slide" Target="slides/slide19.xml"/><Relationship Id="rId41"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sley, Carol (CCI-Atlanta)" userId="cbcdc21a-90c4-4b2f-81f7-da4165205229" providerId="ADAL" clId="{0D2DFCEF-9726-407D-BD9C-BE898A91CE80}"/>
    <pc:docChg chg="addSld modSld modMainMaster">
      <pc:chgData name="Ansley, Carol (CCI-Atlanta)" userId="cbcdc21a-90c4-4b2f-81f7-da4165205229" providerId="ADAL" clId="{0D2DFCEF-9726-407D-BD9C-BE898A91CE80}" dt="2022-05-12T17:49:48.799" v="19" actId="20577"/>
      <pc:docMkLst>
        <pc:docMk/>
      </pc:docMkLst>
      <pc:sldChg chg="modSp mod">
        <pc:chgData name="Ansley, Carol (CCI-Atlanta)" userId="cbcdc21a-90c4-4b2f-81f7-da4165205229" providerId="ADAL" clId="{0D2DFCEF-9726-407D-BD9C-BE898A91CE80}" dt="2022-05-12T17:49:48.799" v="19" actId="20577"/>
        <pc:sldMkLst>
          <pc:docMk/>
          <pc:sldMk cId="0" sldId="259"/>
        </pc:sldMkLst>
        <pc:spChg chg="mod">
          <ac:chgData name="Ansley, Carol (CCI-Atlanta)" userId="cbcdc21a-90c4-4b2f-81f7-da4165205229" providerId="ADAL" clId="{0D2DFCEF-9726-407D-BD9C-BE898A91CE80}" dt="2022-05-12T17:49:48.799" v="19" actId="20577"/>
          <ac:spMkLst>
            <pc:docMk/>
            <pc:sldMk cId="0" sldId="259"/>
            <ac:spMk id="64" creationId="{00000000-0000-0000-0000-000000000000}"/>
          </ac:spMkLst>
        </pc:spChg>
      </pc:sldChg>
      <pc:sldChg chg="modSp mod">
        <pc:chgData name="Ansley, Carol (CCI-Atlanta)" userId="cbcdc21a-90c4-4b2f-81f7-da4165205229" providerId="ADAL" clId="{0D2DFCEF-9726-407D-BD9C-BE898A91CE80}" dt="2022-05-12T17:49:23.724" v="14" actId="20577"/>
        <pc:sldMkLst>
          <pc:docMk/>
          <pc:sldMk cId="37899898" sldId="2376"/>
        </pc:sldMkLst>
        <pc:spChg chg="mod">
          <ac:chgData name="Ansley, Carol (CCI-Atlanta)" userId="cbcdc21a-90c4-4b2f-81f7-da4165205229" providerId="ADAL" clId="{0D2DFCEF-9726-407D-BD9C-BE898A91CE80}" dt="2022-05-12T17:48:37.187" v="5" actId="20577"/>
          <ac:spMkLst>
            <pc:docMk/>
            <pc:sldMk cId="37899898" sldId="2376"/>
            <ac:spMk id="2" creationId="{F3220D77-4B90-B742-B74B-6BD78C0D50E7}"/>
          </ac:spMkLst>
        </pc:spChg>
        <pc:spChg chg="mod">
          <ac:chgData name="Ansley, Carol (CCI-Atlanta)" userId="cbcdc21a-90c4-4b2f-81f7-da4165205229" providerId="ADAL" clId="{0D2DFCEF-9726-407D-BD9C-BE898A91CE80}" dt="2022-05-12T17:49:23.724" v="14" actId="20577"/>
          <ac:spMkLst>
            <pc:docMk/>
            <pc:sldMk cId="37899898" sldId="2376"/>
            <ac:spMk id="3" creationId="{D9119F4E-FC06-F646-87EB-EF12912A7052}"/>
          </ac:spMkLst>
        </pc:spChg>
      </pc:sldChg>
      <pc:sldChg chg="modSp add mod">
        <pc:chgData name="Ansley, Carol (CCI-Atlanta)" userId="cbcdc21a-90c4-4b2f-81f7-da4165205229" providerId="ADAL" clId="{0D2DFCEF-9726-407D-BD9C-BE898A91CE80}" dt="2022-05-12T17:48:31.871" v="3" actId="207"/>
        <pc:sldMkLst>
          <pc:docMk/>
          <pc:sldMk cId="775445523" sldId="2394"/>
        </pc:sldMkLst>
        <pc:spChg chg="mod">
          <ac:chgData name="Ansley, Carol (CCI-Atlanta)" userId="cbcdc21a-90c4-4b2f-81f7-da4165205229" providerId="ADAL" clId="{0D2DFCEF-9726-407D-BD9C-BE898A91CE80}" dt="2022-05-12T17:48:31.871" v="3" actId="207"/>
          <ac:spMkLst>
            <pc:docMk/>
            <pc:sldMk cId="775445523" sldId="2394"/>
            <ac:spMk id="2" creationId="{F3220D77-4B90-B742-B74B-6BD78C0D50E7}"/>
          </ac:spMkLst>
        </pc:spChg>
        <pc:spChg chg="mod">
          <ac:chgData name="Ansley, Carol (CCI-Atlanta)" userId="cbcdc21a-90c4-4b2f-81f7-da4165205229" providerId="ADAL" clId="{0D2DFCEF-9726-407D-BD9C-BE898A91CE80}" dt="2022-05-12T17:48:31.871" v="3" actId="207"/>
          <ac:spMkLst>
            <pc:docMk/>
            <pc:sldMk cId="775445523" sldId="2394"/>
            <ac:spMk id="3" creationId="{D9119F4E-FC06-F646-87EB-EF12912A7052}"/>
          </ac:spMkLst>
        </pc:spChg>
      </pc:sldChg>
      <pc:sldMasterChg chg="modSp mod">
        <pc:chgData name="Ansley, Carol (CCI-Atlanta)" userId="cbcdc21a-90c4-4b2f-81f7-da4165205229" providerId="ADAL" clId="{0D2DFCEF-9726-407D-BD9C-BE898A91CE80}" dt="2022-05-12T17:14:20.748" v="1" actId="20577"/>
        <pc:sldMasterMkLst>
          <pc:docMk/>
          <pc:sldMasterMk cId="0" sldId="2147483648"/>
        </pc:sldMasterMkLst>
        <pc:spChg chg="mod">
          <ac:chgData name="Ansley, Carol (CCI-Atlanta)" userId="cbcdc21a-90c4-4b2f-81f7-da4165205229" providerId="ADAL" clId="{0D2DFCEF-9726-407D-BD9C-BE898A91CE80}" dt="2022-05-12T17:14:20.748" v="1" actId="20577"/>
          <ac:spMkLst>
            <pc:docMk/>
            <pc:sldMasterMk cId="0" sldId="2147483648"/>
            <ac:spMk id="5" creationId="{00000000-0000-0000-0000-000000000000}"/>
          </ac:spMkLst>
        </pc:spChg>
      </pc:sldMasterChg>
    </pc:docChg>
  </pc:docChgLst>
</pc:chgInfo>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D0BFD967-5EE8-DE41-B187-15F7673F4117}" type="presOf" srcId="{E34A5937-51EC-8D43-BB77-DAB59D9E385E}" destId="{66938D0C-9A21-1F4A-A60A-8FE90FD4AF1D}" srcOrd="0" destOrd="0" presId="urn:microsoft.com/office/officeart/2005/8/layout/vProcess5"/>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9" y="36149"/>
        <a:ext cx="5274104" cy="1161926"/>
      </dsp:txXfrm>
    </dsp:sp>
    <dsp:sp modelId="{7064C985-DF20-5245-844B-7AE3D022FAD3}">
      <dsp:nvSpPr>
        <dsp:cNvPr id="0" name=""/>
        <dsp:cNvSpPr/>
      </dsp:nvSpPr>
      <dsp:spPr>
        <a:xfrm>
          <a:off x="582875" y="1439928"/>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619024" y="1476077"/>
        <a:ext cx="5148508" cy="1161926"/>
      </dsp:txXfrm>
    </dsp:sp>
    <dsp:sp modelId="{3EAB7F97-7588-C94B-9C7B-EB77FE124974}">
      <dsp:nvSpPr>
        <dsp:cNvPr id="0" name=""/>
        <dsp:cNvSpPr/>
      </dsp:nvSpPr>
      <dsp:spPr>
        <a:xfrm>
          <a:off x="1165751" y="2879856"/>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201900" y="2916005"/>
        <a:ext cx="5148508" cy="1161926"/>
      </dsp:txXfrm>
    </dsp:sp>
    <dsp:sp modelId="{DB9FE80C-61B6-9E42-952D-DDA131F441A6}">
      <dsp:nvSpPr>
        <dsp:cNvPr id="0" name=""/>
        <dsp:cNvSpPr/>
      </dsp:nvSpPr>
      <dsp:spPr>
        <a:xfrm>
          <a:off x="5803682" y="9359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5984187" y="935953"/>
        <a:ext cx="441235" cy="603689"/>
      </dsp:txXfrm>
    </dsp:sp>
    <dsp:sp modelId="{66938D0C-9A21-1F4A-A60A-8FE90FD4AF1D}">
      <dsp:nvSpPr>
        <dsp:cNvPr id="0" name=""/>
        <dsp:cNvSpPr/>
      </dsp:nvSpPr>
      <dsp:spPr>
        <a:xfrm>
          <a:off x="6386558" y="23676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6567063" y="2367653"/>
        <a:ext cx="441235" cy="603689"/>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0" name="Shape 50"/>
          <p:cNvSpPr>
            <a:spLocks noGrp="1" noRot="1" noChangeAspect="1"/>
          </p:cNvSpPr>
          <p:nvPr>
            <p:ph type="sldImg"/>
          </p:nvPr>
        </p:nvSpPr>
        <p:spPr>
          <a:xfrm>
            <a:off x="1143000" y="685800"/>
            <a:ext cx="4572000" cy="3429000"/>
          </a:xfrm>
          <a:prstGeom prst="rect">
            <a:avLst/>
          </a:prstGeom>
        </p:spPr>
        <p:txBody>
          <a:bodyPr/>
          <a:lstStyle/>
          <a:p>
            <a:endParaRPr/>
          </a:p>
        </p:txBody>
      </p:sp>
      <p:sp>
        <p:nvSpPr>
          <p:cNvPr id="51" name="Shape 51"/>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Helvetica Neue"/>
      </a:defRPr>
    </a:lvl1pPr>
    <a:lvl2pPr indent="228600" latinLnBrk="0">
      <a:defRPr sz="1200">
        <a:latin typeface="+mj-lt"/>
        <a:ea typeface="+mj-ea"/>
        <a:cs typeface="+mj-cs"/>
        <a:sym typeface="Helvetica Neue"/>
      </a:defRPr>
    </a:lvl2pPr>
    <a:lvl3pPr indent="457200" latinLnBrk="0">
      <a:defRPr sz="1200">
        <a:latin typeface="+mj-lt"/>
        <a:ea typeface="+mj-ea"/>
        <a:cs typeface="+mj-cs"/>
        <a:sym typeface="Helvetica Neue"/>
      </a:defRPr>
    </a:lvl3pPr>
    <a:lvl4pPr indent="685800" latinLnBrk="0">
      <a:defRPr sz="1200">
        <a:latin typeface="+mj-lt"/>
        <a:ea typeface="+mj-ea"/>
        <a:cs typeface="+mj-cs"/>
        <a:sym typeface="Helvetica Neue"/>
      </a:defRPr>
    </a:lvl4pPr>
    <a:lvl5pPr indent="914400" latinLnBrk="0">
      <a:defRPr sz="1200">
        <a:latin typeface="+mj-lt"/>
        <a:ea typeface="+mj-ea"/>
        <a:cs typeface="+mj-cs"/>
        <a:sym typeface="Helvetica Neue"/>
      </a:defRPr>
    </a:lvl5pPr>
    <a:lvl6pPr indent="1143000" latinLnBrk="0">
      <a:defRPr sz="1200">
        <a:latin typeface="+mj-lt"/>
        <a:ea typeface="+mj-ea"/>
        <a:cs typeface="+mj-cs"/>
        <a:sym typeface="Helvetica Neue"/>
      </a:defRPr>
    </a:lvl6pPr>
    <a:lvl7pPr indent="1371600" latinLnBrk="0">
      <a:defRPr sz="1200">
        <a:latin typeface="+mj-lt"/>
        <a:ea typeface="+mj-ea"/>
        <a:cs typeface="+mj-cs"/>
        <a:sym typeface="Helvetica Neue"/>
      </a:defRPr>
    </a:lvl7pPr>
    <a:lvl8pPr indent="1600200" latinLnBrk="0">
      <a:defRPr sz="1200">
        <a:latin typeface="+mj-lt"/>
        <a:ea typeface="+mj-ea"/>
        <a:cs typeface="+mj-cs"/>
        <a:sym typeface="Helvetica Neue"/>
      </a:defRPr>
    </a:lvl8pPr>
    <a:lvl9pPr indent="1828800" latinLnBrk="0">
      <a:defRPr sz="1200">
        <a:latin typeface="+mj-lt"/>
        <a:ea typeface="+mj-ea"/>
        <a:cs typeface="+mj-cs"/>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r>
              <a:rPr lang="en-US" dirty="0"/>
              <a:t>Agenda item 2.1.2.1</a:t>
            </a:r>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13</a:t>
            </a:fld>
            <a:endParaRPr lang="en-US"/>
          </a:p>
        </p:txBody>
      </p:sp>
    </p:spTree>
    <p:extLst>
      <p:ext uri="{BB962C8B-B14F-4D97-AF65-F5344CB8AC3E}">
        <p14:creationId xmlns:p14="http://schemas.microsoft.com/office/powerpoint/2010/main" val="10823716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14</a:t>
            </a:fld>
            <a:endParaRPr lang="en-US"/>
          </a:p>
        </p:txBody>
      </p:sp>
    </p:spTree>
    <p:extLst>
      <p:ext uri="{BB962C8B-B14F-4D97-AF65-F5344CB8AC3E}">
        <p14:creationId xmlns:p14="http://schemas.microsoft.com/office/powerpoint/2010/main" val="7914024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802.11-22-0578r0</a:t>
            </a:r>
          </a:p>
        </p:txBody>
      </p:sp>
      <p:sp>
        <p:nvSpPr>
          <p:cNvPr id="5" name="Date Placeholder 4"/>
          <p:cNvSpPr>
            <a:spLocks noGrp="1"/>
          </p:cNvSpPr>
          <p:nvPr>
            <p:ph type="dt" idx="11"/>
          </p:nvPr>
        </p:nvSpPr>
        <p:spPr/>
        <p:txBody>
          <a:bodyPr/>
          <a:lstStyle/>
          <a:p>
            <a:pPr>
              <a:defRPr/>
            </a:pPr>
            <a:r>
              <a:rPr lang="en-US"/>
              <a:t>May 2022</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37</a:t>
            </a:fld>
            <a:endParaRPr lang="en-US"/>
          </a:p>
        </p:txBody>
      </p:sp>
    </p:spTree>
    <p:extLst>
      <p:ext uri="{BB962C8B-B14F-4D97-AF65-F5344CB8AC3E}">
        <p14:creationId xmlns:p14="http://schemas.microsoft.com/office/powerpoint/2010/main" val="638930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Blank Slide">
    <p:spTree>
      <p:nvGrpSpPr>
        <p:cNvPr id="1" name=""/>
        <p:cNvGrpSpPr/>
        <p:nvPr/>
      </p:nvGrpSpPr>
      <p:grpSpPr>
        <a:xfrm>
          <a:off x="0" y="0"/>
          <a:ext cx="0" cy="0"/>
          <a:chOff x="0" y="0"/>
          <a:chExt cx="0" cy="0"/>
        </a:xfrm>
      </p:grpSpPr>
      <p:sp>
        <p:nvSpPr>
          <p:cNvPr id="17"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24" name="Title Text"/>
          <p:cNvSpPr txBox="1">
            <a:spLocks noGrp="1"/>
          </p:cNvSpPr>
          <p:nvPr>
            <p:ph type="title"/>
          </p:nvPr>
        </p:nvSpPr>
        <p:spPr>
          <a:prstGeom prst="rect">
            <a:avLst/>
          </a:prstGeom>
        </p:spPr>
        <p:txBody>
          <a:bodyPr/>
          <a:lstStyle/>
          <a:p>
            <a:r>
              <a:t>Title Text</a:t>
            </a:r>
          </a:p>
        </p:txBody>
      </p:sp>
      <p:sp>
        <p:nvSpPr>
          <p:cNvPr id="25"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6"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33" name="Title Text"/>
          <p:cNvSpPr txBox="1">
            <a:spLocks noGrp="1"/>
          </p:cNvSpPr>
          <p:nvPr>
            <p:ph type="title"/>
          </p:nvPr>
        </p:nvSpPr>
        <p:spPr>
          <a:prstGeom prst="rect">
            <a:avLst/>
          </a:prstGeom>
        </p:spPr>
        <p:txBody>
          <a:bodyPr/>
          <a:lstStyle/>
          <a:p>
            <a:r>
              <a:t>Title Text</a:t>
            </a:r>
          </a:p>
        </p:txBody>
      </p:sp>
      <p:sp>
        <p:nvSpPr>
          <p:cNvPr id="34" name="Body Level One…"/>
          <p:cNvSpPr txBox="1">
            <a:spLocks noGrp="1"/>
          </p:cNvSpPr>
          <p:nvPr>
            <p:ph type="body" idx="1" hasCustomPrompt="1"/>
          </p:nvPr>
        </p:nvSpPr>
        <p:spPr>
          <a:prstGeom prst="rect">
            <a:avLst/>
          </a:prstGeom>
        </p:spPr>
        <p:txBody>
          <a:bodyPr anchor="t"/>
          <a:lstStyle>
            <a:lvl2pPr marL="274320" indent="-457200">
              <a:defRPr/>
            </a:lvl2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35"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42" name="Title Text"/>
          <p:cNvSpPr txBox="1">
            <a:spLocks noGrp="1"/>
          </p:cNvSpPr>
          <p:nvPr>
            <p:ph type="title"/>
          </p:nvPr>
        </p:nvSpPr>
        <p:spPr>
          <a:prstGeom prst="rect">
            <a:avLst/>
          </a:prstGeom>
        </p:spPr>
        <p:txBody>
          <a:bodyPr/>
          <a:lstStyle>
            <a:lvl1pPr algn="l">
              <a:defRPr sz="1800" b="0" spc="0">
                <a:latin typeface="+mn-lt"/>
                <a:ea typeface="+mn-ea"/>
                <a:cs typeface="+mn-cs"/>
                <a:sym typeface="Helvetica"/>
              </a:defRPr>
            </a:lvl1pPr>
          </a:lstStyle>
          <a:p>
            <a:r>
              <a:t>Title Text</a:t>
            </a:r>
          </a:p>
        </p:txBody>
      </p:sp>
      <p:sp>
        <p:nvSpPr>
          <p:cNvPr id="43"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4"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6553200" y="6079352"/>
            <a:ext cx="859210" cy="276999"/>
          </a:xfrm>
          <a:prstGeom prst="rect">
            <a:avLst/>
          </a:prstGeo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Tree>
    <p:extLst>
      <p:ext uri="{BB962C8B-B14F-4D97-AF65-F5344CB8AC3E}">
        <p14:creationId xmlns:p14="http://schemas.microsoft.com/office/powerpoint/2010/main" val="11854049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63321706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CustomShape 1"/>
          <p:cNvSpPr txBox="1"/>
          <p:nvPr/>
        </p:nvSpPr>
        <p:spPr>
          <a:xfrm>
            <a:off x="521639" y="331761"/>
            <a:ext cx="967188"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lvl1pPr>
              <a:defRPr b="1" spc="-1">
                <a:latin typeface="Times New Roman"/>
                <a:ea typeface="Times New Roman"/>
                <a:cs typeface="Times New Roman"/>
                <a:sym typeface="Times New Roman"/>
              </a:defRPr>
            </a:lvl1pPr>
          </a:lstStyle>
          <a:p>
            <a:r>
              <a:rPr lang="en-US" dirty="0"/>
              <a:t>May </a:t>
            </a:r>
            <a:r>
              <a:rPr dirty="0"/>
              <a:t>202</a:t>
            </a:r>
            <a:r>
              <a:rPr lang="en-US" dirty="0"/>
              <a:t>2</a:t>
            </a:r>
            <a:endParaRPr dirty="0"/>
          </a:p>
        </p:txBody>
      </p:sp>
      <p:sp>
        <p:nvSpPr>
          <p:cNvPr id="3" name="Line 2"/>
          <p:cNvSpPr/>
          <p:nvPr/>
        </p:nvSpPr>
        <p:spPr>
          <a:xfrm>
            <a:off x="685440" y="609119"/>
            <a:ext cx="7772760" cy="362"/>
          </a:xfrm>
          <a:prstGeom prst="line">
            <a:avLst/>
          </a:prstGeom>
          <a:ln w="12600">
            <a:solidFill>
              <a:srgbClr val="000000"/>
            </a:solidFill>
          </a:ln>
        </p:spPr>
        <p:txBody>
          <a:bodyPr lIns="45718" tIns="45718" rIns="45718" bIns="45718"/>
          <a:lstStyle/>
          <a:p>
            <a:endParaRPr/>
          </a:p>
        </p:txBody>
      </p:sp>
      <p:sp>
        <p:nvSpPr>
          <p:cNvPr id="4" name="CustomShape 3"/>
          <p:cNvSpPr txBox="1"/>
          <p:nvPr/>
        </p:nvSpPr>
        <p:spPr>
          <a:xfrm>
            <a:off x="698399" y="6475319"/>
            <a:ext cx="485883" cy="18402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spAutoFit/>
          </a:bodyPr>
          <a:lstStyle>
            <a:lvl1pPr>
              <a:defRPr sz="1200" spc="-1">
                <a:latin typeface="Times New Roman"/>
                <a:ea typeface="Times New Roman"/>
                <a:cs typeface="Times New Roman"/>
                <a:sym typeface="Times New Roman"/>
              </a:defRPr>
            </a:lvl1pPr>
          </a:lstStyle>
          <a:p>
            <a:r>
              <a:t>Agenda</a:t>
            </a:r>
          </a:p>
        </p:txBody>
      </p:sp>
      <p:sp>
        <p:nvSpPr>
          <p:cNvPr id="5" name="CustomShape 4"/>
          <p:cNvSpPr txBox="1"/>
          <p:nvPr userDrawn="1"/>
        </p:nvSpPr>
        <p:spPr>
          <a:xfrm>
            <a:off x="5378795" y="304602"/>
            <a:ext cx="2830647"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p>
            <a:pPr algn="r">
              <a:defRPr b="1" spc="-1">
                <a:latin typeface="Times New Roman"/>
                <a:ea typeface="Times New Roman"/>
                <a:cs typeface="Times New Roman"/>
                <a:sym typeface="Times New Roman"/>
              </a:defRPr>
            </a:pPr>
            <a:r>
              <a:rPr dirty="0"/>
              <a:t>doc.: IEEE 802.11-2</a:t>
            </a:r>
            <a:r>
              <a:rPr lang="en-US" dirty="0"/>
              <a:t>2</a:t>
            </a:r>
            <a:r>
              <a:rPr dirty="0"/>
              <a:t>/</a:t>
            </a:r>
            <a:r>
              <a:rPr lang="en-US" dirty="0"/>
              <a:t>0606r2</a:t>
            </a:r>
            <a:endParaRPr dirty="0"/>
          </a:p>
        </p:txBody>
      </p:sp>
      <p:sp>
        <p:nvSpPr>
          <p:cNvPr id="6" name="Line 5"/>
          <p:cNvSpPr/>
          <p:nvPr/>
        </p:nvSpPr>
        <p:spPr>
          <a:xfrm>
            <a:off x="685079" y="6476760"/>
            <a:ext cx="7849082" cy="2"/>
          </a:xfrm>
          <a:prstGeom prst="line">
            <a:avLst/>
          </a:prstGeom>
          <a:ln w="12600">
            <a:solidFill>
              <a:srgbClr val="000000"/>
            </a:solidFill>
          </a:ln>
        </p:spPr>
        <p:txBody>
          <a:bodyPr lIns="45718" tIns="45718" rIns="45718" bIns="45718"/>
          <a:lstStyle/>
          <a:p>
            <a:endParaRPr/>
          </a:p>
        </p:txBody>
      </p:sp>
      <p:sp>
        <p:nvSpPr>
          <p:cNvPr id="7" name="CustomShape 6"/>
          <p:cNvSpPr txBox="1"/>
          <p:nvPr/>
        </p:nvSpPr>
        <p:spPr>
          <a:xfrm>
            <a:off x="7174240" y="6475693"/>
            <a:ext cx="1187121" cy="18466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lvl1pPr algn="r">
              <a:defRPr sz="1200" spc="-1">
                <a:latin typeface="Times New Roman"/>
                <a:ea typeface="Times New Roman"/>
                <a:cs typeface="Times New Roman"/>
                <a:sym typeface="Times New Roman"/>
              </a:defRPr>
            </a:lvl1pPr>
          </a:lstStyle>
          <a:p>
            <a:r>
              <a:rPr dirty="0"/>
              <a:t>Carol Ansley,  </a:t>
            </a:r>
            <a:r>
              <a:rPr lang="en-US" dirty="0"/>
              <a:t>Cox</a:t>
            </a:r>
            <a:endParaRPr dirty="0"/>
          </a:p>
        </p:txBody>
      </p:sp>
      <p:sp>
        <p:nvSpPr>
          <p:cNvPr id="8" name="Title Text"/>
          <p:cNvSpPr txBox="1">
            <a:spLocks noGrp="1"/>
          </p:cNvSpPr>
          <p:nvPr>
            <p:ph type="title"/>
          </p:nvPr>
        </p:nvSpPr>
        <p:spPr>
          <a:xfrm>
            <a:off x="685800" y="685800"/>
            <a:ext cx="7771680" cy="106596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normAutofit/>
          </a:bodyPr>
          <a:lstStyle/>
          <a:p>
            <a:r>
              <a:t>Title Text</a:t>
            </a:r>
          </a:p>
        </p:txBody>
      </p:sp>
      <p:sp>
        <p:nvSpPr>
          <p:cNvPr id="9" name="Body Level One…"/>
          <p:cNvSpPr txBox="1">
            <a:spLocks noGrp="1"/>
          </p:cNvSpPr>
          <p:nvPr>
            <p:ph type="body" idx="1"/>
          </p:nvPr>
        </p:nvSpPr>
        <p:spPr>
          <a:xfrm>
            <a:off x="685800" y="1981080"/>
            <a:ext cx="7771680" cy="411408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normAutofit/>
          </a:bodyPr>
          <a:lstStyle/>
          <a:p>
            <a:r>
              <a:rPr dirty="0"/>
              <a:t>Body Level One</a:t>
            </a:r>
          </a:p>
          <a:p>
            <a:pPr lvl="4"/>
            <a:r>
              <a:rPr dirty="0"/>
              <a:t>Body Level Two</a:t>
            </a:r>
          </a:p>
          <a:p>
            <a:pPr lvl="2"/>
            <a:r>
              <a:rPr dirty="0"/>
              <a:t>Body Level Three</a:t>
            </a:r>
          </a:p>
          <a:p>
            <a:pPr lvl="3"/>
            <a:r>
              <a:rPr dirty="0"/>
              <a:t>Body Level Four</a:t>
            </a:r>
          </a:p>
          <a:p>
            <a:pPr lvl="4"/>
            <a:r>
              <a:rPr dirty="0"/>
              <a:t>Body Level Five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Lst>
  <p:transition spd="med"/>
  <p:txStyles>
    <p:titleStyle>
      <a:lvl1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1pPr>
      <a:lvl2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2pPr>
      <a:lvl3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3pPr>
      <a:lvl4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4pPr>
      <a:lvl5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5pPr>
      <a:lvl6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6pPr>
      <a:lvl7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7pPr>
      <a:lvl8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8pPr>
      <a:lvl9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9pPr>
    </p:titleStyle>
    <p:bodyStyle>
      <a:lvl1pPr marL="2857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2pPr>
      <a:lvl3pPr marL="914400" marR="0" indent="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3pPr>
      <a:lvl4pPr marL="285750" marR="0" indent="-285750" algn="l" defTabSz="914400" rtl="0" latinLnBrk="0">
        <a:lnSpc>
          <a:spcPct val="100000"/>
        </a:lnSpc>
        <a:spcBef>
          <a:spcPts val="0"/>
        </a:spcBef>
        <a:spcAft>
          <a:spcPts val="0"/>
        </a:spcAft>
        <a:buClrTx/>
        <a:buSzTx/>
        <a:buFont typeface="Arial" panose="020B0604020202020204" pitchFamily="34" charset="0"/>
        <a:buChar char="•"/>
        <a:tabLst>
          <a:tab pos="457200" algn="l"/>
          <a:tab pos="914400" algn="l"/>
        </a:tabLst>
        <a:defRPr sz="1800" b="0" i="0" u="none" strike="noStrike" cap="none" spc="0" baseline="0">
          <a:solidFill>
            <a:srgbClr val="000000"/>
          </a:solidFill>
          <a:uFillTx/>
          <a:latin typeface="+mn-lt"/>
          <a:ea typeface="+mn-ea"/>
          <a:cs typeface="+mn-cs"/>
          <a:sym typeface="Helvetica"/>
        </a:defRPr>
      </a:lvl4pPr>
      <a:lvl5pPr marL="7429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9pPr>
    </p:bodyStyle>
    <p:other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arol@ansley.com" TargetMode="Externa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3.xml"/><Relationship Id="rId4" Type="http://schemas.openxmlformats.org/officeDocument/2006/relationships/hyperlink" Target="http://www.ieee802.org/devdocs.shtml" TargetMode="External"/></Relationships>
</file>

<file path=ppt/slides/_rels/slide12.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1.xml"/><Relationship Id="rId1" Type="http://schemas.openxmlformats.org/officeDocument/2006/relationships/slideLayout" Target="../slideLayouts/slideLayout5.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2.xml"/><Relationship Id="rId1" Type="http://schemas.openxmlformats.org/officeDocument/2006/relationships/slideLayout" Target="../slideLayouts/slideLayout5.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5.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3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hyperlink" Target="https://www.ieee802.org/11/Meetings/Meeting_Plan.html" TargetMode="External"/><Relationship Id="rId2" Type="http://schemas.openxmlformats.org/officeDocument/2006/relationships/hyperlink" Target="https://cvent.me/NxZeZx" TargetMode="Externa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CustomShape 1"/>
          <p:cNvSpPr txBox="1"/>
          <p:nvPr/>
        </p:nvSpPr>
        <p:spPr>
          <a:xfrm>
            <a:off x="685800" y="934813"/>
            <a:ext cx="7771680" cy="5855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EDP – </a:t>
            </a:r>
            <a:r>
              <a:rPr lang="en-US" dirty="0" err="1"/>
              <a:t>TGbi</a:t>
            </a:r>
            <a:r>
              <a:rPr lang="en-US" dirty="0"/>
              <a:t> </a:t>
            </a:r>
            <a:r>
              <a:rPr dirty="0"/>
              <a:t>-Agenda-</a:t>
            </a:r>
            <a:r>
              <a:rPr lang="en-US" dirty="0"/>
              <a:t> April 2022</a:t>
            </a:r>
            <a:endParaRPr dirty="0"/>
          </a:p>
        </p:txBody>
      </p:sp>
      <p:sp>
        <p:nvSpPr>
          <p:cNvPr id="54" name="CustomShape 2"/>
          <p:cNvSpPr txBox="1"/>
          <p:nvPr/>
        </p:nvSpPr>
        <p:spPr>
          <a:xfrm>
            <a:off x="685800" y="1981080"/>
            <a:ext cx="7771680" cy="40083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0920" indent="-340201" algn="ctr">
              <a:spcBef>
                <a:spcPts val="400"/>
              </a:spcBef>
              <a:defRPr sz="2000" b="1" spc="-1">
                <a:latin typeface="Times New Roman"/>
                <a:ea typeface="Times New Roman"/>
                <a:cs typeface="Times New Roman"/>
                <a:sym typeface="Times New Roman"/>
              </a:defRPr>
            </a:pPr>
            <a:r>
              <a:rPr dirty="0"/>
              <a:t>Date:</a:t>
            </a:r>
            <a:r>
              <a:rPr b="0" dirty="0"/>
              <a:t> </a:t>
            </a:r>
            <a:r>
              <a:rPr lang="en-US" b="0" dirty="0"/>
              <a:t>2022-05-10</a:t>
            </a:r>
            <a:endParaRPr b="0" dirty="0"/>
          </a:p>
        </p:txBody>
      </p:sp>
      <p:sp>
        <p:nvSpPr>
          <p:cNvPr id="55" name="CustomShape 3"/>
          <p:cNvSpPr txBox="1"/>
          <p:nvPr/>
        </p:nvSpPr>
        <p:spPr>
          <a:xfrm>
            <a:off x="579599" y="1940038"/>
            <a:ext cx="1355043" cy="37346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lvl1pPr marL="340920" indent="-340201">
              <a:spcBef>
                <a:spcPts val="400"/>
              </a:spcBef>
              <a:defRPr sz="2000" b="1" spc="-1">
                <a:latin typeface="Times New Roman"/>
                <a:ea typeface="Times New Roman"/>
                <a:cs typeface="Times New Roman"/>
                <a:sym typeface="Times New Roman"/>
              </a:defRPr>
            </a:lvl1pPr>
          </a:lstStyle>
          <a:p>
            <a:r>
              <a:t>Authors:</a:t>
            </a:r>
          </a:p>
        </p:txBody>
      </p:sp>
      <p:graphicFrame>
        <p:nvGraphicFramePr>
          <p:cNvPr id="56" name="Table 4"/>
          <p:cNvGraphicFramePr/>
          <p:nvPr>
            <p:extLst>
              <p:ext uri="{D42A27DB-BD31-4B8C-83A1-F6EECF244321}">
                <p14:modId xmlns:p14="http://schemas.microsoft.com/office/powerpoint/2010/main" val="2607916740"/>
              </p:ext>
            </p:extLst>
          </p:nvPr>
        </p:nvGraphicFramePr>
        <p:xfrm>
          <a:off x="725400" y="2500558"/>
          <a:ext cx="7387920" cy="2255400"/>
        </p:xfrm>
        <a:graphic>
          <a:graphicData uri="http://schemas.openxmlformats.org/drawingml/2006/table">
            <a:tbl>
              <a:tblPr>
                <a:tableStyleId>{4C3C2611-4C71-4FC5-86AE-919BDF0F9419}</a:tableStyleId>
              </a:tblPr>
              <a:tblGrid>
                <a:gridCol w="1365480">
                  <a:extLst>
                    <a:ext uri="{9D8B030D-6E8A-4147-A177-3AD203B41FA5}">
                      <a16:colId xmlns:a16="http://schemas.microsoft.com/office/drawing/2014/main" val="20000"/>
                    </a:ext>
                  </a:extLst>
                </a:gridCol>
                <a:gridCol w="1589400">
                  <a:extLst>
                    <a:ext uri="{9D8B030D-6E8A-4147-A177-3AD203B41FA5}">
                      <a16:colId xmlns:a16="http://schemas.microsoft.com/office/drawing/2014/main" val="20001"/>
                    </a:ext>
                  </a:extLst>
                </a:gridCol>
                <a:gridCol w="1477440">
                  <a:extLst>
                    <a:ext uri="{9D8B030D-6E8A-4147-A177-3AD203B41FA5}">
                      <a16:colId xmlns:a16="http://schemas.microsoft.com/office/drawing/2014/main" val="20002"/>
                    </a:ext>
                  </a:extLst>
                </a:gridCol>
                <a:gridCol w="1477440">
                  <a:extLst>
                    <a:ext uri="{9D8B030D-6E8A-4147-A177-3AD203B41FA5}">
                      <a16:colId xmlns:a16="http://schemas.microsoft.com/office/drawing/2014/main" val="20003"/>
                    </a:ext>
                  </a:extLst>
                </a:gridCol>
                <a:gridCol w="1478160">
                  <a:extLst>
                    <a:ext uri="{9D8B030D-6E8A-4147-A177-3AD203B41FA5}">
                      <a16:colId xmlns:a16="http://schemas.microsoft.com/office/drawing/2014/main" val="20004"/>
                    </a:ext>
                  </a:extLst>
                </a:gridCol>
              </a:tblGrid>
              <a:tr h="538560">
                <a:tc>
                  <a:txBody>
                    <a:bodyPr/>
                    <a:lstStyle/>
                    <a:p>
                      <a:r>
                        <a:rPr sz="1400" b="1" spc="-1">
                          <a:latin typeface="Times New Roman"/>
                          <a:ea typeface="Times New Roman"/>
                          <a:cs typeface="Times New Roman"/>
                          <a:sym typeface="Times New Roman"/>
                        </a:rPr>
                        <a:t>Name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Affiliations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Address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Phone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Email</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extLst>
                  <a:ext uri="{0D108BD9-81ED-4DB2-BD59-A6C34878D82A}">
                    <a16:rowId xmlns:a16="http://schemas.microsoft.com/office/drawing/2014/main" val="10000"/>
                  </a:ext>
                </a:extLst>
              </a:tr>
              <a:tr h="639720">
                <a:tc>
                  <a:txBody>
                    <a:bodyPr/>
                    <a:lstStyle/>
                    <a:p>
                      <a:r>
                        <a:rPr sz="1400" spc="-1">
                          <a:latin typeface="Times New Roman"/>
                          <a:ea typeface="Times New Roman"/>
                          <a:cs typeface="Times New Roman"/>
                          <a:sym typeface="Times New Roman"/>
                        </a:rPr>
                        <a:t>Carol Ansley</a:t>
                      </a:r>
                    </a:p>
                  </a:txBody>
                  <a:tcPr marL="0" marR="0" marT="0" marB="0" horzOverflow="overflow">
                    <a:lnL w="12240">
                      <a:solidFill>
                        <a:srgbClr val="000000"/>
                      </a:solidFill>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lang="en-US" sz="1400" spc="-1" dirty="0">
                          <a:latin typeface="Times New Roman"/>
                          <a:ea typeface="Times New Roman"/>
                          <a:cs typeface="Times New Roman"/>
                          <a:sym typeface="Times New Roman"/>
                        </a:rPr>
                        <a:t>Cox Communications</a:t>
                      </a:r>
                      <a:endParaRPr sz="1400" spc="-1" dirty="0">
                        <a:latin typeface="Times New Roman"/>
                        <a:ea typeface="Times New Roman"/>
                        <a:cs typeface="Times New Roman"/>
                        <a:sym typeface="Times New Roman"/>
                      </a:endParaRP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spc="-1">
                          <a:latin typeface="Times New Roman"/>
                          <a:ea typeface="Times New Roman"/>
                          <a:cs typeface="Times New Roman"/>
                          <a:sym typeface="Times New Roman"/>
                        </a:defRPr>
                      </a:pPr>
                      <a:endParaRPr dirty="0"/>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sz="1400" spc="-1">
                          <a:latin typeface="Times New Roman"/>
                          <a:ea typeface="Times New Roman"/>
                          <a:cs typeface="Times New Roman"/>
                          <a:sym typeface="Times New Roman"/>
                        </a:rPr>
                        <a:t>+1-404-229-1672</a:t>
                      </a: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u="sng" spc="-1">
                          <a:solidFill>
                            <a:srgbClr val="0000FF"/>
                          </a:solidFill>
                          <a:uFill>
                            <a:solidFill>
                              <a:srgbClr val="0000FF"/>
                            </a:solidFill>
                          </a:uFill>
                          <a:latin typeface="Times New Roman"/>
                          <a:ea typeface="Times New Roman"/>
                          <a:cs typeface="Times New Roman"/>
                          <a:sym typeface="Times New Roman"/>
                        </a:defRPr>
                      </a:pPr>
                      <a:r>
                        <a:rPr lang="en-US" dirty="0">
                          <a:hlinkClick r:id="rId2"/>
                        </a:rPr>
                        <a:t>c</a:t>
                      </a:r>
                      <a:r>
                        <a:rPr dirty="0">
                          <a:hlinkClick r:id="rId2"/>
                        </a:rPr>
                        <a:t>arol</a:t>
                      </a:r>
                      <a:r>
                        <a:rPr lang="en-US" dirty="0">
                          <a:hlinkClick r:id="rId2"/>
                        </a:rPr>
                        <a:t>@</a:t>
                      </a:r>
                      <a:r>
                        <a:rPr dirty="0">
                          <a:hlinkClick r:id="rId2"/>
                        </a:rPr>
                        <a:t>ansley.com</a:t>
                      </a:r>
                    </a:p>
                  </a:txBody>
                  <a:tcPr marL="0" marR="0" marT="0" marB="0" horzOverflow="overflow">
                    <a:lnL w="12240" cap="flat" cmpd="sng" algn="ctr">
                      <a:solidFill>
                        <a:srgbClr val="000000"/>
                      </a:solidFill>
                      <a:prstDash val="solid"/>
                      <a:round/>
                      <a:headEnd type="none" w="med" len="med"/>
                      <a:tailEnd type="none" w="med" len="med"/>
                    </a:lnL>
                    <a:lnR w="12240">
                      <a:solidFill>
                        <a:srgbClr val="000000"/>
                      </a:solidFill>
                    </a:lnR>
                    <a:lnT w="38160" cap="flat" cmpd="sng" algn="ctr">
                      <a:solidFill>
                        <a:srgbClr val="000000"/>
                      </a:solidFill>
                      <a:prstDash val="solid"/>
                      <a:round/>
                      <a:headEnd type="none" w="med" len="med"/>
                      <a:tailEnd type="none" w="med" len="med"/>
                    </a:lnT>
                    <a:lnB w="12240">
                      <a:solidFill>
                        <a:srgbClr val="000000"/>
                      </a:solidFill>
                    </a:lnB>
                    <a:noFill/>
                  </a:tcPr>
                </a:tc>
                <a:extLst>
                  <a:ext uri="{0D108BD9-81ED-4DB2-BD59-A6C34878D82A}">
                    <a16:rowId xmlns:a16="http://schemas.microsoft.com/office/drawing/2014/main" val="10002"/>
                  </a:ext>
                </a:extLst>
              </a:tr>
              <a:tr h="538560">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3"/>
                  </a:ext>
                </a:extLst>
              </a:tr>
              <a:tr h="538560">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4"/>
                  </a:ext>
                </a:extLst>
              </a:tr>
            </a:tbl>
          </a:graphicData>
        </a:graphic>
      </p:graphicFrame>
      <p:sp>
        <p:nvSpPr>
          <p:cNvPr id="2" name="TextBox 1">
            <a:extLst>
              <a:ext uri="{FF2B5EF4-FFF2-40B4-BE49-F238E27FC236}">
                <a16:creationId xmlns:a16="http://schemas.microsoft.com/office/drawing/2014/main" id="{A8711941-F746-194D-BA49-225264BDC70A}"/>
              </a:ext>
            </a:extLst>
          </p:cNvPr>
          <p:cNvSpPr txBox="1"/>
          <p:nvPr/>
        </p:nvSpPr>
        <p:spPr>
          <a:xfrm>
            <a:off x="7805057" y="511629"/>
            <a:ext cx="65"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FAC06-C33F-9D47-9667-CD149FEA8543}"/>
              </a:ext>
            </a:extLst>
          </p:cNvPr>
          <p:cNvSpPr>
            <a:spLocks noGrp="1"/>
          </p:cNvSpPr>
          <p:nvPr>
            <p:ph type="title"/>
          </p:nvPr>
        </p:nvSpPr>
        <p:spPr>
          <a:xfrm>
            <a:off x="457200" y="933448"/>
            <a:ext cx="8229600" cy="450851"/>
          </a:xfrm>
        </p:spPr>
        <p:txBody>
          <a:bodyPr>
            <a:normAutofit fontScale="90000"/>
          </a:bodyPr>
          <a:lstStyle/>
          <a:p>
            <a:pPr eaLnBrk="1" hangingPunct="1">
              <a:defRPr/>
            </a:pPr>
            <a:r>
              <a:rPr lang="en-US" altLang="en-US" dirty="0"/>
              <a:t>Other Guidelines for IEEE Working Group Meetings</a:t>
            </a:r>
            <a:endParaRPr lang="en-US" dirty="0"/>
          </a:p>
        </p:txBody>
      </p:sp>
      <p:sp>
        <p:nvSpPr>
          <p:cNvPr id="44035" name="Content Placeholder 2">
            <a:extLst>
              <a:ext uri="{FF2B5EF4-FFF2-40B4-BE49-F238E27FC236}">
                <a16:creationId xmlns:a16="http://schemas.microsoft.com/office/drawing/2014/main" id="{59A90F7C-51A8-1E42-AF9F-07D0680A9410}"/>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9105BAD5-204C-444F-9166-826846F75567}"/>
              </a:ext>
            </a:extLst>
          </p:cNvPr>
          <p:cNvSpPr>
            <a:spLocks noChangeArrowheads="1"/>
          </p:cNvSpPr>
          <p:nvPr/>
        </p:nvSpPr>
        <p:spPr bwMode="auto">
          <a:xfrm>
            <a:off x="763657" y="1753174"/>
            <a:ext cx="7692886" cy="4635756"/>
          </a:xfrm>
          <a:prstGeom prst="rect">
            <a:avLst/>
          </a:prstGeom>
          <a:noFill/>
          <a:ln>
            <a:noFill/>
          </a:ln>
        </p:spPr>
        <p:txBody>
          <a:bodyPr wrap="square">
            <a:spAutoFit/>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CustomShape 1"/>
          <p:cNvSpPr txBox="1"/>
          <p:nvPr/>
        </p:nvSpPr>
        <p:spPr>
          <a:xfrm>
            <a:off x="685800" y="916321"/>
            <a:ext cx="7771680" cy="54623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798" tIns="46798" rIns="46798" bIns="46798" anchor="ctr">
            <a:spAutoFit/>
          </a:bodyPr>
          <a:lstStyle>
            <a:lvl1pPr algn="ctr">
              <a:defRPr sz="3200" b="1" spc="-1">
                <a:latin typeface="Times New Roman"/>
                <a:ea typeface="Times New Roman"/>
                <a:cs typeface="Times New Roman"/>
                <a:sym typeface="Times New Roman"/>
              </a:defRPr>
            </a:lvl1pPr>
          </a:lstStyle>
          <a:p>
            <a:r>
              <a:t>Participation in IEEE 802 Meetings</a:t>
            </a:r>
          </a:p>
        </p:txBody>
      </p:sp>
      <p:sp>
        <p:nvSpPr>
          <p:cNvPr id="73" name="CustomShape 2"/>
          <p:cNvSpPr txBox="1"/>
          <p:nvPr/>
        </p:nvSpPr>
        <p:spPr>
          <a:xfrm>
            <a:off x="609480" y="1523880"/>
            <a:ext cx="7923959" cy="469578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18239" indent="-314278">
              <a:spcBef>
                <a:spcPts val="600"/>
              </a:spcBef>
              <a:defRPr sz="1600" b="1" spc="-1">
                <a:latin typeface="Times New Roman"/>
                <a:ea typeface="Times New Roman"/>
                <a:cs typeface="Times New Roman"/>
                <a:sym typeface="Times New Roman"/>
              </a:defRPr>
            </a:pPr>
            <a:r>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t>•     </a:t>
            </a:r>
            <a:r>
              <a:rPr i="0"/>
              <a:t>Participants in the IEEE standards development individual process shall act based on their qualifications and experience. (</a:t>
            </a:r>
            <a:r>
              <a:rPr i="0" u="sng">
                <a:solidFill>
                  <a:srgbClr val="0000FF"/>
                </a:solidFill>
                <a:uFill>
                  <a:solidFill>
                    <a:srgbClr val="0000FF"/>
                  </a:solidFill>
                </a:uFill>
                <a:hlinkClick r:id="rId2"/>
              </a:rPr>
              <a:t>https://standards.ieee.org/develop/policies/bylaws/sb_bylaws.pdf</a:t>
            </a:r>
            <a:r>
              <a:rPr i="0" u="sng">
                <a:solidFill>
                  <a:srgbClr val="CCCCFF"/>
                </a:solidFill>
              </a:rPr>
              <a:t> </a:t>
            </a:r>
            <a:r>
              <a:rPr i="0"/>
              <a:t>section 5.2.1)</a:t>
            </a:r>
          </a:p>
          <a:p>
            <a:pPr marL="318239" indent="-314278">
              <a:spcBef>
                <a:spcPts val="600"/>
              </a:spcBef>
              <a:defRPr sz="1400" b="1" spc="-1">
                <a:latin typeface="Times New Roman"/>
                <a:ea typeface="Times New Roman"/>
                <a:cs typeface="Times New Roman"/>
                <a:sym typeface="Times New Roman"/>
              </a:defRPr>
            </a:pPr>
            <a: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t>•    Participants shall not direct the actions or votes of any other member of an IEEE 802 Working Group or retaliate against any other member for their actions or votes within IEEE 802 Working Group meetings, see </a:t>
            </a:r>
            <a:r>
              <a:rPr u="sng">
                <a:solidFill>
                  <a:srgbClr val="0000FF"/>
                </a:solidFill>
                <a:uFill>
                  <a:solidFill>
                    <a:srgbClr val="0000FF"/>
                  </a:solidFill>
                </a:uFill>
                <a:hlinkClick r:id="rId3"/>
              </a:rPr>
              <a:t>https://standards.ieee.org/develop/policies/bylaws/sb_bylaws.pdf </a:t>
            </a:r>
            <a:r>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t>(Latest revision of IEEE 802 LMSC Working Group Policies and Procedures: </a:t>
            </a:r>
            <a:r>
              <a:rPr u="sng">
                <a:solidFill>
                  <a:srgbClr val="0000FF"/>
                </a:solidFill>
                <a:uFill>
                  <a:solidFill>
                    <a:srgbClr val="0000FF"/>
                  </a:solidFill>
                </a:uFill>
                <a:hlinkClick r:id="rId4"/>
              </a:rPr>
              <a:t>http://www.ieee802.org/devdocs.shtml</a:t>
            </a:r>
            <a:r>
              <a:t>)</a:t>
            </a:r>
          </a:p>
        </p:txBody>
      </p:sp>
    </p:spTree>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55586"/>
            <a:ext cx="7771680" cy="1065962"/>
          </a:xfrm>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5440046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Policy Documents</a:t>
            </a:r>
          </a:p>
        </p:txBody>
      </p:sp>
      <p:sp>
        <p:nvSpPr>
          <p:cNvPr id="3" name="Content Placeholder 2"/>
          <p:cNvSpPr>
            <a:spLocks noGrp="1"/>
          </p:cNvSpPr>
          <p:nvPr>
            <p:ph idx="1"/>
          </p:nvPr>
        </p:nvSpPr>
        <p:spPr>
          <a:xfrm>
            <a:off x="685801" y="2083118"/>
            <a:ext cx="7770813" cy="3630693"/>
          </a:xfrm>
        </p:spPr>
        <p:txBody>
          <a:bodyPr/>
          <a:lstStyle/>
          <a:p>
            <a:r>
              <a:rPr lang="en-US" dirty="0"/>
              <a:t>IEEE Code of Ethics</a:t>
            </a:r>
          </a:p>
          <a:p>
            <a:pPr lvl="1"/>
            <a:r>
              <a:rPr lang="en-US" dirty="0">
                <a:hlinkClick r:id="rId3"/>
              </a:rPr>
              <a:t>http://www.ieee.org/about/corporate/governance/p7-8.html</a:t>
            </a:r>
            <a:r>
              <a:rPr lang="en-US" dirty="0"/>
              <a:t> </a:t>
            </a:r>
          </a:p>
          <a:p>
            <a:r>
              <a:rPr lang="en-US" dirty="0"/>
              <a:t>IEEE Standards Association (IEEE-SA) Affiliation FAQ</a:t>
            </a:r>
          </a:p>
          <a:p>
            <a:pPr lvl="1"/>
            <a:r>
              <a:rPr lang="en-US" dirty="0">
                <a:hlinkClick r:id="rId4"/>
              </a:rPr>
              <a:t>http://standards.ieee.org/faqs/affiliation.html</a:t>
            </a:r>
            <a:r>
              <a:rPr lang="en-US" dirty="0"/>
              <a:t> </a:t>
            </a:r>
          </a:p>
          <a:p>
            <a:r>
              <a:rPr lang="en-US" dirty="0"/>
              <a:t>Antitrust and Competition Policy</a:t>
            </a:r>
          </a:p>
          <a:p>
            <a:pPr lvl="1"/>
            <a:r>
              <a:rPr lang="en-US" dirty="0">
                <a:hlinkClick r:id="rId5"/>
              </a:rPr>
              <a:t>http://standards.ieee.org/resources/antitrust-guidelines.pdf</a:t>
            </a:r>
            <a:r>
              <a:rPr lang="en-US" dirty="0"/>
              <a:t>  </a:t>
            </a:r>
            <a:endParaRPr lang="en-US" dirty="0">
              <a:hlinkClick r:id="rId6"/>
            </a:endParaRPr>
          </a:p>
          <a:p>
            <a:r>
              <a:rPr lang="en-US" dirty="0"/>
              <a:t>Letter of Assurance Form</a:t>
            </a:r>
          </a:p>
          <a:p>
            <a:pPr lvl="1"/>
            <a:r>
              <a:rPr lang="en-US" dirty="0">
                <a:hlinkClick r:id="rId7"/>
              </a:rPr>
              <a:t>http://standards.ieee.org/develop/policies/bylaws/sect6-7.html#loa</a:t>
            </a:r>
            <a:r>
              <a:rPr lang="en-US" dirty="0"/>
              <a:t> </a:t>
            </a:r>
          </a:p>
          <a:p>
            <a:pPr lvl="1"/>
            <a:r>
              <a:rPr lang="en-US" dirty="0">
                <a:hlinkClick r:id="rId6"/>
              </a:rPr>
              <a:t>https://development.standards.ieee.org/myproject/Public//mytools/mob/loa.pdf</a:t>
            </a:r>
          </a:p>
          <a:p>
            <a:r>
              <a:rPr lang="en-US" dirty="0"/>
              <a:t>IEEE-SA Patent Committee FAQ &amp; Patent slides</a:t>
            </a:r>
          </a:p>
          <a:p>
            <a:pPr lvl="1"/>
            <a:r>
              <a:rPr lang="en-US" dirty="0">
                <a:hlinkClick r:id="rId8"/>
              </a:rPr>
              <a:t>http://standards.ieee.org/board/pat/faq.pdf</a:t>
            </a:r>
            <a:r>
              <a:rPr lang="en-US" dirty="0"/>
              <a:t> and </a:t>
            </a:r>
            <a:r>
              <a:rPr lang="en-US" dirty="0">
                <a:hlinkClick r:id="rId6"/>
              </a:rPr>
              <a:t>http://standards.ieee.org/board/pat/pat-slideset.ppt</a:t>
            </a:r>
            <a:r>
              <a:rPr lang="en-US" dirty="0"/>
              <a:t> </a:t>
            </a:r>
          </a:p>
          <a:p>
            <a:pPr>
              <a:buNone/>
            </a:pPr>
            <a:endParaRPr lang="en-GB" sz="900" dirty="0"/>
          </a:p>
        </p:txBody>
      </p:sp>
    </p:spTree>
    <p:extLst>
      <p:ext uri="{BB962C8B-B14F-4D97-AF65-F5344CB8AC3E}">
        <p14:creationId xmlns:p14="http://schemas.microsoft.com/office/powerpoint/2010/main" val="40948678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p:txBody>
          <a:bodyPr/>
          <a:lstStyle/>
          <a:p>
            <a:endParaRPr lang="en-US" dirty="0"/>
          </a:p>
          <a:p>
            <a:r>
              <a:rPr lang="en-US" dirty="0"/>
              <a:t>The current version of the IEEE-SA Standards Board Bylaws is available at: </a:t>
            </a:r>
          </a:p>
          <a:p>
            <a:pPr lvl="1">
              <a:buNone/>
            </a:pPr>
            <a:r>
              <a:rPr lang="en-US" sz="1350" dirty="0">
                <a:hlinkClick r:id="rId3"/>
              </a:rPr>
              <a:t>http://standards.ieee.org/develop/policies/bylaws/index.html</a:t>
            </a:r>
            <a:r>
              <a:rPr lang="en-US" sz="1350" dirty="0"/>
              <a:t> (HTML version) </a:t>
            </a:r>
          </a:p>
          <a:p>
            <a:pPr lvl="1">
              <a:buNone/>
            </a:pPr>
            <a:r>
              <a:rPr lang="en-US" sz="1350" dirty="0">
                <a:hlinkClick r:id="rId4"/>
              </a:rPr>
              <a:t>http://standards.ieee.org/develop/policies/bylaws/sb_bylaws.pdf</a:t>
            </a:r>
            <a:r>
              <a:rPr lang="en-US" sz="1350" dirty="0"/>
              <a:t> (PDF version)</a:t>
            </a:r>
            <a:r>
              <a:rPr lang="en-US" sz="1050" dirty="0"/>
              <a:t> </a:t>
            </a:r>
          </a:p>
          <a:p>
            <a:pPr>
              <a:buNone/>
            </a:pPr>
            <a:br>
              <a:rPr lang="en-US" sz="1200" dirty="0"/>
            </a:br>
            <a:endParaRPr lang="en-US" sz="1200" dirty="0"/>
          </a:p>
          <a:p>
            <a:r>
              <a:rPr lang="en-US" dirty="0"/>
              <a:t>The current version of the IEEE-SA Standards Board Operations Manual is available at: </a:t>
            </a:r>
          </a:p>
          <a:p>
            <a:pPr lvl="1">
              <a:buNone/>
            </a:pPr>
            <a:r>
              <a:rPr lang="en-US" sz="1350" dirty="0">
                <a:hlinkClick r:id="rId5"/>
              </a:rPr>
              <a:t>http://standards.ieee.org/develop/policies/opman/index.html</a:t>
            </a:r>
            <a:r>
              <a:rPr lang="en-US" sz="1350" dirty="0"/>
              <a:t> (HTML version) </a:t>
            </a:r>
          </a:p>
          <a:p>
            <a:pPr lvl="1">
              <a:buNone/>
            </a:pPr>
            <a:r>
              <a:rPr lang="en-US" sz="1350" dirty="0">
                <a:hlinkClick r:id="rId6"/>
              </a:rPr>
              <a:t>http://standards.ieee.org/develop/policies/opman/sb_om.pdf</a:t>
            </a:r>
            <a:r>
              <a:rPr lang="en-US" sz="1350" dirty="0"/>
              <a:t> (PDF version) </a:t>
            </a:r>
            <a:endParaRPr lang="en-US" sz="1200" dirty="0"/>
          </a:p>
          <a:p>
            <a:pPr>
              <a:buNone/>
            </a:pPr>
            <a:endParaRPr lang="en-GB" sz="900" dirty="0"/>
          </a:p>
        </p:txBody>
      </p:sp>
    </p:spTree>
    <p:extLst>
      <p:ext uri="{BB962C8B-B14F-4D97-AF65-F5344CB8AC3E}">
        <p14:creationId xmlns:p14="http://schemas.microsoft.com/office/powerpoint/2010/main" val="28780215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31137"/>
            <a:ext cx="7771680" cy="4264023"/>
          </a:xfrm>
        </p:spPr>
        <p:txBody>
          <a:bodyPr>
            <a:normAutofit/>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41998514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685801" y="867976"/>
            <a:ext cx="7771680" cy="457200"/>
          </a:xfrm>
        </p:spPr>
        <p:txBody>
          <a:bodyPr>
            <a:normAutofit fontScale="90000"/>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1" y="2231570"/>
            <a:ext cx="7856537" cy="3483429"/>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endParaRPr lang="en-US" altLang="en-US" sz="11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6950078" y="817345"/>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1331087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err="1"/>
              <a:t>TGbi</a:t>
            </a:r>
            <a:r>
              <a:rPr lang="en-US" dirty="0"/>
              <a:t> Agenda – May 13, 2022</a:t>
            </a:r>
            <a:br>
              <a:rPr lang="en-US" dirty="0"/>
            </a:br>
            <a:endParaRPr lang="en-US" dirty="0"/>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343025"/>
            <a:ext cx="8058150" cy="5210175"/>
          </a:xfrm>
        </p:spPr>
        <p:txBody>
          <a:bodyPr>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600" spc="-1" dirty="0">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Agenda approval – </a:t>
            </a:r>
            <a:r>
              <a:rPr lang="en-US" sz="1600" strike="sngStrike" spc="-1" dirty="0">
                <a:latin typeface="Times New Roman" panose="02020603050405020304" pitchFamily="18" charset="0"/>
                <a:cs typeface="Times New Roman" panose="02020603050405020304" pitchFamily="18" charset="0"/>
                <a:sym typeface="Arial"/>
              </a:rPr>
              <a:t>approved by unanimous consent </a:t>
            </a:r>
            <a:r>
              <a:rPr lang="en-US" sz="1600" spc="-1" dirty="0">
                <a:latin typeface="Times New Roman" panose="02020603050405020304" pitchFamily="18" charset="0"/>
                <a:cs typeface="Times New Roman" panose="02020603050405020304" pitchFamily="18" charset="0"/>
                <a:sym typeface="Arial"/>
              </a:rPr>
              <a:t>(xx participants)</a:t>
            </a:r>
          </a:p>
          <a:p>
            <a:pPr lvl="1">
              <a:defRPr sz="1500" spc="-1">
                <a:latin typeface="Arial"/>
                <a:ea typeface="Arial"/>
                <a:cs typeface="Arial"/>
                <a:sym typeface="Arial"/>
              </a:defRPr>
            </a:pPr>
            <a:endParaRPr lang="en-US" sz="1600" b="1" spc="-1" dirty="0">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600" b="1" spc="-1" dirty="0">
                <a:latin typeface="Times New Roman"/>
                <a:cs typeface="Times New Roman"/>
                <a:sym typeface="Times New Roman"/>
              </a:rPr>
              <a:t>Discussion</a:t>
            </a:r>
            <a:endParaRPr lang="en-US" sz="16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Friday – motion the requirements with consensus, and continue  to review requirements from Requirements document, 21-1848/r7, and straw poll to determine requirements with broad agreement (See following slides).</a:t>
            </a:r>
          </a:p>
          <a:p>
            <a:pPr marL="342900" lvl="1" indent="-342900">
              <a:buFont typeface="Arial" panose="020B0604020202020204" pitchFamily="34" charset="0"/>
              <a:buChar char="•"/>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600" b="1" spc="-1" dirty="0">
                <a:latin typeface="Times New Roman" panose="02020603050405020304" pitchFamily="18" charset="0"/>
                <a:cs typeface="Times New Roman" panose="02020603050405020304" pitchFamily="18" charset="0"/>
                <a:sym typeface="Arial"/>
              </a:rPr>
              <a:t>Recess</a:t>
            </a:r>
            <a:endParaRPr lang="en-US" dirty="0"/>
          </a:p>
        </p:txBody>
      </p:sp>
    </p:spTree>
    <p:extLst>
      <p:ext uri="{BB962C8B-B14F-4D97-AF65-F5344CB8AC3E}">
        <p14:creationId xmlns:p14="http://schemas.microsoft.com/office/powerpoint/2010/main" val="37899898"/>
      </p:ext>
    </p:extLst>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err="1">
                <a:solidFill>
                  <a:schemeClr val="bg2">
                    <a:lumMod val="60000"/>
                    <a:lumOff val="40000"/>
                  </a:schemeClr>
                </a:solidFill>
              </a:rPr>
              <a:t>TGbi</a:t>
            </a:r>
            <a:r>
              <a:rPr lang="en-US" dirty="0">
                <a:solidFill>
                  <a:schemeClr val="bg2">
                    <a:lumMod val="60000"/>
                    <a:lumOff val="40000"/>
                  </a:schemeClr>
                </a:solidFill>
              </a:rPr>
              <a:t> Agenda – May 12, 2022</a:t>
            </a:r>
            <a:br>
              <a:rPr lang="en-US" dirty="0">
                <a:solidFill>
                  <a:schemeClr val="bg2">
                    <a:lumMod val="60000"/>
                    <a:lumOff val="40000"/>
                  </a:schemeClr>
                </a:solidFill>
              </a:rPr>
            </a:br>
            <a:endParaRPr lang="en-US" dirty="0">
              <a:solidFill>
                <a:schemeClr val="bg2">
                  <a:lumMod val="60000"/>
                  <a:lumOff val="40000"/>
                </a:schemeClr>
              </a:solidFill>
            </a:endParaRPr>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343025"/>
            <a:ext cx="8058150" cy="5210175"/>
          </a:xfrm>
        </p:spPr>
        <p:txBody>
          <a:bodyPr>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600" spc="-1" dirty="0">
                <a:solidFill>
                  <a:schemeClr val="bg2">
                    <a:lumMod val="60000"/>
                    <a:lumOff val="40000"/>
                  </a:schemeClr>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spc="-1" dirty="0">
                <a:solidFill>
                  <a:schemeClr val="bg2">
                    <a:lumMod val="60000"/>
                    <a:lumOff val="40000"/>
                  </a:schemeClr>
                </a:solidFill>
                <a:latin typeface="Times New Roman" panose="02020603050405020304" pitchFamily="18" charset="0"/>
                <a:cs typeface="Times New Roman" panose="02020603050405020304" pitchFamily="18" charset="0"/>
                <a:sym typeface="Arial"/>
              </a:rPr>
              <a:t>Agenda approval – approved by unanimous consent (47 participants)</a:t>
            </a:r>
          </a:p>
          <a:p>
            <a:pPr marL="342900" lvl="0" indent="-342900">
              <a:buFont typeface="Arial" panose="020B0604020202020204" pitchFamily="34" charset="0"/>
              <a:buChar char="•"/>
              <a:defRPr sz="1500" spc="-1">
                <a:latin typeface="Arial"/>
                <a:ea typeface="Arial"/>
                <a:cs typeface="Arial"/>
                <a:sym typeface="Arial"/>
              </a:defRPr>
            </a:pPr>
            <a:r>
              <a:rPr lang="en-US" sz="1600" spc="-1" dirty="0">
                <a:solidFill>
                  <a:schemeClr val="bg2">
                    <a:lumMod val="60000"/>
                    <a:lumOff val="40000"/>
                  </a:schemeClr>
                </a:solidFill>
                <a:latin typeface="Times New Roman" panose="02020603050405020304" pitchFamily="18" charset="0"/>
                <a:cs typeface="Times New Roman" panose="02020603050405020304" pitchFamily="18" charset="0"/>
                <a:sym typeface="Arial"/>
              </a:rPr>
              <a:t>Teleconferences for May/June – Continue weekly Thursday at 9amEDT?</a:t>
            </a:r>
          </a:p>
          <a:p>
            <a:pPr lvl="1">
              <a:defRPr sz="1500" spc="-1">
                <a:latin typeface="Arial"/>
                <a:ea typeface="Arial"/>
                <a:cs typeface="Arial"/>
                <a:sym typeface="Arial"/>
              </a:defRPr>
            </a:pPr>
            <a:endParaRPr lang="en-US" sz="1600" b="1" spc="-1" dirty="0">
              <a:solidFill>
                <a:schemeClr val="bg2">
                  <a:lumMod val="60000"/>
                  <a:lumOff val="40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600" b="1" spc="-1" dirty="0">
                <a:solidFill>
                  <a:schemeClr val="bg2">
                    <a:lumMod val="60000"/>
                    <a:lumOff val="40000"/>
                  </a:schemeClr>
                </a:solidFill>
                <a:latin typeface="Times New Roman"/>
                <a:cs typeface="Times New Roman"/>
                <a:sym typeface="Times New Roman"/>
              </a:rPr>
              <a:t>Discussion</a:t>
            </a:r>
            <a:endParaRPr lang="en-US" sz="1600" spc="-1" dirty="0">
              <a:solidFill>
                <a:schemeClr val="bg2">
                  <a:lumMod val="60000"/>
                  <a:lumOff val="4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endParaRPr lang="en-US" sz="1600" spc="-1" dirty="0">
              <a:solidFill>
                <a:schemeClr val="bg2">
                  <a:lumMod val="60000"/>
                  <a:lumOff val="4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600" spc="-1" dirty="0">
                <a:solidFill>
                  <a:schemeClr val="bg2">
                    <a:lumMod val="60000"/>
                    <a:lumOff val="40000"/>
                  </a:schemeClr>
                </a:solidFill>
                <a:latin typeface="Times New Roman" panose="02020603050405020304" pitchFamily="18" charset="0"/>
                <a:cs typeface="Times New Roman" panose="02020603050405020304" pitchFamily="18" charset="0"/>
                <a:sym typeface="Arial"/>
              </a:rPr>
              <a:t>Thursday - Continue to review requirements from Requirements document, 21-1848/r7, and straw poll to determine requirements with broad agreement (See following slides).</a:t>
            </a:r>
          </a:p>
          <a:p>
            <a:pPr marL="342900" lvl="1" indent="-342900">
              <a:buFont typeface="Arial" panose="020B0604020202020204" pitchFamily="34" charset="0"/>
              <a:buChar char="•"/>
              <a:defRPr sz="1500" spc="-1">
                <a:latin typeface="Arial"/>
                <a:ea typeface="Arial"/>
                <a:cs typeface="Arial"/>
                <a:sym typeface="Arial"/>
              </a:defRPr>
            </a:pPr>
            <a:endParaRPr lang="en-US" sz="1600" spc="-1" dirty="0">
              <a:solidFill>
                <a:schemeClr val="bg2">
                  <a:lumMod val="60000"/>
                  <a:lumOff val="4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600" spc="-1" dirty="0">
                <a:solidFill>
                  <a:schemeClr val="bg2">
                    <a:lumMod val="60000"/>
                    <a:lumOff val="40000"/>
                  </a:schemeClr>
                </a:solidFill>
                <a:latin typeface="Times New Roman" panose="02020603050405020304" pitchFamily="18" charset="0"/>
                <a:cs typeface="Times New Roman" panose="02020603050405020304" pitchFamily="18" charset="0"/>
                <a:sym typeface="Arial"/>
              </a:rPr>
              <a:t>Friday – motion the requirements with consensus, and continue discussions of  remaining requirements</a:t>
            </a:r>
          </a:p>
          <a:p>
            <a:pPr marL="342900" lvl="1" indent="-342900">
              <a:buFont typeface="Arial" panose="020B0604020202020204" pitchFamily="34" charset="0"/>
              <a:buChar char="•"/>
              <a:defRPr sz="1500" spc="-1">
                <a:latin typeface="Arial"/>
                <a:ea typeface="Arial"/>
                <a:cs typeface="Arial"/>
                <a:sym typeface="Arial"/>
              </a:defRPr>
            </a:pPr>
            <a:endParaRPr lang="en-US" sz="1600" spc="-1" dirty="0">
              <a:solidFill>
                <a:schemeClr val="bg2">
                  <a:lumMod val="60000"/>
                  <a:lumOff val="4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600" spc="-1" dirty="0">
                <a:solidFill>
                  <a:schemeClr val="bg2">
                    <a:lumMod val="60000"/>
                    <a:lumOff val="40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600" spc="-1" dirty="0">
              <a:solidFill>
                <a:schemeClr val="bg2">
                  <a:lumMod val="60000"/>
                  <a:lumOff val="40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600" b="1" spc="-1" dirty="0">
                <a:solidFill>
                  <a:schemeClr val="bg2">
                    <a:lumMod val="60000"/>
                    <a:lumOff val="40000"/>
                  </a:schemeClr>
                </a:solidFill>
                <a:latin typeface="Times New Roman" panose="02020603050405020304" pitchFamily="18" charset="0"/>
                <a:cs typeface="Times New Roman" panose="02020603050405020304" pitchFamily="18" charset="0"/>
                <a:sym typeface="Arial"/>
              </a:rPr>
              <a:t>Recess</a:t>
            </a:r>
            <a:endParaRPr lang="en-US" dirty="0">
              <a:solidFill>
                <a:schemeClr val="bg2">
                  <a:lumMod val="60000"/>
                  <a:lumOff val="40000"/>
                </a:schemeClr>
              </a:solidFill>
            </a:endParaRPr>
          </a:p>
        </p:txBody>
      </p:sp>
    </p:spTree>
    <p:extLst>
      <p:ext uri="{BB962C8B-B14F-4D97-AF65-F5344CB8AC3E}">
        <p14:creationId xmlns:p14="http://schemas.microsoft.com/office/powerpoint/2010/main" val="775445523"/>
      </p:ext>
    </p:extLst>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err="1">
                <a:solidFill>
                  <a:schemeClr val="bg1">
                    <a:lumMod val="50000"/>
                  </a:schemeClr>
                </a:solidFill>
              </a:rPr>
              <a:t>TGbi</a:t>
            </a:r>
            <a:r>
              <a:rPr lang="en-US" dirty="0">
                <a:solidFill>
                  <a:schemeClr val="bg1">
                    <a:lumMod val="50000"/>
                  </a:schemeClr>
                </a:solidFill>
              </a:rPr>
              <a:t> Agenda – May 11, 2022</a:t>
            </a:r>
            <a:br>
              <a:rPr lang="en-US" dirty="0">
                <a:solidFill>
                  <a:schemeClr val="bg1">
                    <a:lumMod val="50000"/>
                  </a:schemeClr>
                </a:solidFill>
              </a:rPr>
            </a:br>
            <a:endParaRPr lang="en-US" dirty="0">
              <a:solidFill>
                <a:schemeClr val="bg1">
                  <a:lumMod val="50000"/>
                </a:schemeClr>
              </a:solidFill>
            </a:endParaRPr>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343025"/>
            <a:ext cx="8058150" cy="5210175"/>
          </a:xfrm>
        </p:spPr>
        <p:txBody>
          <a:bodyPr>
            <a:normAutofit lnSpcReduction="10000"/>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600" spc="-1" dirty="0">
                <a:solidFill>
                  <a:schemeClr val="bg1">
                    <a:lumMod val="50000"/>
                  </a:schemeClr>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Agenda approval – approved by unanimous consent (57 participants)</a:t>
            </a:r>
          </a:p>
          <a:p>
            <a:pPr marL="342900" lvl="0"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Approve minutes from Plenary and intervening teleconferences (Motion #10)</a:t>
            </a:r>
          </a:p>
          <a:p>
            <a:pPr marL="57150" lvl="1"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Renewal of TG officers – vice-chairs, secretary, technical editor</a:t>
            </a:r>
          </a:p>
          <a:p>
            <a:pPr marL="971550" lvl="2" indent="-342900">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All current officers have indicated their interest in continuing to serve the group</a:t>
            </a:r>
          </a:p>
          <a:p>
            <a:pPr marL="971550" lvl="2" indent="-342900">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Any other nominations? No one spoke up.</a:t>
            </a:r>
          </a:p>
          <a:p>
            <a:pPr marL="971550" lvl="2" indent="-342900">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Vice-chairs and secretaries must be reaffirmed every 2 years within the group  (Motion #11 and Motion #12)</a:t>
            </a:r>
          </a:p>
          <a:p>
            <a:pPr marL="971550" lvl="2" indent="-342900">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Vice-chairs must be confirmed by the WG every 2 years</a:t>
            </a:r>
          </a:p>
          <a:p>
            <a:pPr lvl="1">
              <a:defRPr sz="1500" spc="-1">
                <a:latin typeface="Arial"/>
                <a:ea typeface="Arial"/>
                <a:cs typeface="Arial"/>
                <a:sym typeface="Arial"/>
              </a:defRPr>
            </a:pPr>
            <a:endParaRPr lang="en-US" sz="1600" b="1" spc="-1" dirty="0">
              <a:solidFill>
                <a:schemeClr val="bg1">
                  <a:lumMod val="50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600" b="1" spc="-1" dirty="0">
                <a:solidFill>
                  <a:schemeClr val="bg1">
                    <a:lumMod val="50000"/>
                  </a:schemeClr>
                </a:solidFill>
                <a:latin typeface="Times New Roman"/>
                <a:cs typeface="Times New Roman"/>
                <a:sym typeface="Times New Roman"/>
              </a:rPr>
              <a:t>Discussion</a:t>
            </a:r>
            <a:endPar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Wednesday - Submission 22/114r2 </a:t>
            </a:r>
          </a:p>
          <a:p>
            <a:pPr marL="342900" lvl="1" indent="-342900">
              <a:buFont typeface="Arial" panose="020B0604020202020204" pitchFamily="34" charset="0"/>
              <a:buChar char="•"/>
              <a:defRPr sz="1500" spc="-1">
                <a:latin typeface="Arial"/>
                <a:ea typeface="Arial"/>
                <a:cs typeface="Arial"/>
                <a:sym typeface="Arial"/>
              </a:defRPr>
            </a:pPr>
            <a:endPar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Wednesday/Thursday - Continue to review requirements from Requirements document, 21-1848/r7, and straw poll to determine requirements with broad agreement (See following slides).</a:t>
            </a:r>
          </a:p>
          <a:p>
            <a:pPr marL="342900" lvl="1" indent="-342900">
              <a:buFont typeface="Arial" panose="020B0604020202020204" pitchFamily="34" charset="0"/>
              <a:buChar char="•"/>
              <a:defRPr sz="1500" spc="-1">
                <a:latin typeface="Arial"/>
                <a:ea typeface="Arial"/>
                <a:cs typeface="Arial"/>
                <a:sym typeface="Arial"/>
              </a:defRPr>
            </a:pPr>
            <a:endPar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Friday – motion the requirements with consensus, and continue discussions of  remaining requirements</a:t>
            </a:r>
          </a:p>
          <a:p>
            <a:pPr marL="342900" lvl="1" indent="-342900">
              <a:buFont typeface="Arial" panose="020B0604020202020204" pitchFamily="34" charset="0"/>
              <a:buChar char="•"/>
              <a:defRPr sz="1500" spc="-1">
                <a:latin typeface="Arial"/>
                <a:ea typeface="Arial"/>
                <a:cs typeface="Arial"/>
                <a:sym typeface="Arial"/>
              </a:defRPr>
            </a:pPr>
            <a:endPar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600" b="1" spc="-1" dirty="0">
                <a:solidFill>
                  <a:schemeClr val="bg1">
                    <a:lumMod val="50000"/>
                  </a:schemeClr>
                </a:solidFill>
                <a:latin typeface="Times New Roman" panose="02020603050405020304" pitchFamily="18" charset="0"/>
                <a:cs typeface="Times New Roman" panose="02020603050405020304" pitchFamily="18" charset="0"/>
                <a:sym typeface="Arial"/>
              </a:rPr>
              <a:t>Recess</a:t>
            </a:r>
            <a:endParaRPr lang="en-US" dirty="0">
              <a:solidFill>
                <a:schemeClr val="bg1">
                  <a:lumMod val="50000"/>
                </a:schemeClr>
              </a:solidFill>
            </a:endParaRPr>
          </a:p>
        </p:txBody>
      </p:sp>
    </p:spTree>
    <p:extLst>
      <p:ext uri="{BB962C8B-B14F-4D97-AF65-F5344CB8AC3E}">
        <p14:creationId xmlns:p14="http://schemas.microsoft.com/office/powerpoint/2010/main" val="1177525452"/>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Abstract</a:t>
            </a:r>
          </a:p>
        </p:txBody>
      </p:sp>
      <p:sp>
        <p:nvSpPr>
          <p:cNvPr id="59" name="CustomShape 2"/>
          <p:cNvSpPr txBox="1"/>
          <p:nvPr/>
        </p:nvSpPr>
        <p:spPr>
          <a:xfrm>
            <a:off x="685800" y="1981080"/>
            <a:ext cx="7771680" cy="130364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0920" indent="-340201" algn="ctr">
              <a:spcBef>
                <a:spcPts val="400"/>
              </a:spcBef>
              <a:defRPr sz="2400" b="1" spc="-1">
                <a:latin typeface="Times New Roman"/>
                <a:ea typeface="Times New Roman"/>
                <a:cs typeface="Times New Roman"/>
                <a:sym typeface="Times New Roman"/>
              </a:defRPr>
            </a:pPr>
            <a:r>
              <a:rPr dirty="0"/>
              <a:t>Agenda for:</a:t>
            </a:r>
          </a:p>
          <a:p>
            <a:pPr marL="340920" indent="-340201" algn="ctr">
              <a:spcBef>
                <a:spcPts val="400"/>
              </a:spcBef>
              <a:defRPr sz="2400" spc="-1">
                <a:latin typeface="Arial"/>
                <a:ea typeface="Arial"/>
                <a:cs typeface="Arial"/>
                <a:sym typeface="Arial"/>
              </a:defRPr>
            </a:pPr>
            <a:endParaRPr dirty="0"/>
          </a:p>
          <a:p>
            <a:pPr marL="340920" indent="-340201" algn="ctr">
              <a:spcBef>
                <a:spcPts val="400"/>
              </a:spcBef>
              <a:defRPr sz="2400" b="1" spc="-1">
                <a:latin typeface="Times New Roman"/>
                <a:ea typeface="Times New Roman"/>
                <a:cs typeface="Times New Roman"/>
                <a:sym typeface="Times New Roman"/>
              </a:defRPr>
            </a:pPr>
            <a:r>
              <a:rPr lang="en-US" dirty="0" err="1"/>
              <a:t>TGbi</a:t>
            </a:r>
            <a:r>
              <a:rPr lang="en-US" dirty="0"/>
              <a:t>, May Interim Sessions </a:t>
            </a:r>
            <a:r>
              <a:rPr dirty="0"/>
              <a:t>202</a:t>
            </a:r>
            <a:r>
              <a:rPr lang="en-US" dirty="0"/>
              <a:t>2</a:t>
            </a:r>
          </a:p>
        </p:txBody>
      </p:sp>
    </p:spTree>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9E66D-1C9B-4408-A335-FD6B7E250300}"/>
              </a:ext>
            </a:extLst>
          </p:cNvPr>
          <p:cNvSpPr>
            <a:spLocks noGrp="1"/>
          </p:cNvSpPr>
          <p:nvPr>
            <p:ph type="title"/>
          </p:nvPr>
        </p:nvSpPr>
        <p:spPr/>
        <p:txBody>
          <a:bodyPr/>
          <a:lstStyle/>
          <a:p>
            <a:r>
              <a:rPr lang="en-US" dirty="0"/>
              <a:t>Requirements related to Issue 1</a:t>
            </a:r>
            <a:br>
              <a:rPr lang="en-US" dirty="0"/>
            </a:br>
            <a:r>
              <a:rPr lang="en-US" dirty="0"/>
              <a:t>Protecting password identifiers</a:t>
            </a:r>
          </a:p>
        </p:txBody>
      </p:sp>
      <p:sp>
        <p:nvSpPr>
          <p:cNvPr id="3" name="Content Placeholder 2">
            <a:extLst>
              <a:ext uri="{FF2B5EF4-FFF2-40B4-BE49-F238E27FC236}">
                <a16:creationId xmlns:a16="http://schemas.microsoft.com/office/drawing/2014/main" id="{A8C4C63E-FD4D-4D4B-8020-8808B3AF51F3}"/>
              </a:ext>
            </a:extLst>
          </p:cNvPr>
          <p:cNvSpPr>
            <a:spLocks noGrp="1"/>
          </p:cNvSpPr>
          <p:nvPr>
            <p:ph idx="1"/>
          </p:nvPr>
        </p:nvSpPr>
        <p:spPr/>
        <p:txBody>
          <a:bodyPr anchor="t">
            <a:normAutofit/>
          </a:bodyPr>
          <a:lstStyle/>
          <a:p>
            <a:r>
              <a:rPr lang="en-US" dirty="0"/>
              <a:t>Password identifiers are currently passed in the clear</a:t>
            </a:r>
          </a:p>
          <a:p>
            <a:r>
              <a:rPr lang="en-US" dirty="0"/>
              <a:t>Current requirements related to I1</a:t>
            </a:r>
          </a:p>
          <a:p>
            <a:r>
              <a:rPr lang="en-US" dirty="0"/>
              <a:t>Note: CPE – Client Privacy Enhancement</a:t>
            </a:r>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p:txBody>
      </p:sp>
      <p:graphicFrame>
        <p:nvGraphicFramePr>
          <p:cNvPr id="5" name="Table 4">
            <a:extLst>
              <a:ext uri="{FF2B5EF4-FFF2-40B4-BE49-F238E27FC236}">
                <a16:creationId xmlns:a16="http://schemas.microsoft.com/office/drawing/2014/main" id="{D4F879B3-5E68-4371-B756-F42D314CA67E}"/>
              </a:ext>
            </a:extLst>
          </p:cNvPr>
          <p:cNvGraphicFramePr>
            <a:graphicFrameLocks noGrp="1"/>
          </p:cNvGraphicFramePr>
          <p:nvPr>
            <p:extLst>
              <p:ext uri="{D42A27DB-BD31-4B8C-83A1-F6EECF244321}">
                <p14:modId xmlns:p14="http://schemas.microsoft.com/office/powerpoint/2010/main" val="3431130690"/>
              </p:ext>
            </p:extLst>
          </p:nvPr>
        </p:nvGraphicFramePr>
        <p:xfrm>
          <a:off x="623637" y="3099343"/>
          <a:ext cx="7896006" cy="2286000"/>
        </p:xfrm>
        <a:graphic>
          <a:graphicData uri="http://schemas.openxmlformats.org/drawingml/2006/table">
            <a:tbl>
              <a:tblPr firstRow="1" firstCol="1" bandRow="1">
                <a:tableStyleId>{5940675A-B579-460E-94D1-54222C63F5DA}</a:tableStyleId>
              </a:tblPr>
              <a:tblGrid>
                <a:gridCol w="374954">
                  <a:extLst>
                    <a:ext uri="{9D8B030D-6E8A-4147-A177-3AD203B41FA5}">
                      <a16:colId xmlns:a16="http://schemas.microsoft.com/office/drawing/2014/main" val="2573783961"/>
                    </a:ext>
                  </a:extLst>
                </a:gridCol>
                <a:gridCol w="4497045">
                  <a:extLst>
                    <a:ext uri="{9D8B030D-6E8A-4147-A177-3AD203B41FA5}">
                      <a16:colId xmlns:a16="http://schemas.microsoft.com/office/drawing/2014/main" val="3238484367"/>
                    </a:ext>
                  </a:extLst>
                </a:gridCol>
                <a:gridCol w="563419">
                  <a:extLst>
                    <a:ext uri="{9D8B030D-6E8A-4147-A177-3AD203B41FA5}">
                      <a16:colId xmlns:a16="http://schemas.microsoft.com/office/drawing/2014/main" val="293639291"/>
                    </a:ext>
                  </a:extLst>
                </a:gridCol>
                <a:gridCol w="794327">
                  <a:extLst>
                    <a:ext uri="{9D8B030D-6E8A-4147-A177-3AD203B41FA5}">
                      <a16:colId xmlns:a16="http://schemas.microsoft.com/office/drawing/2014/main" val="3298458658"/>
                    </a:ext>
                  </a:extLst>
                </a:gridCol>
                <a:gridCol w="1666261">
                  <a:extLst>
                    <a:ext uri="{9D8B030D-6E8A-4147-A177-3AD203B41FA5}">
                      <a16:colId xmlns:a16="http://schemas.microsoft.com/office/drawing/2014/main" val="3200096851"/>
                    </a:ext>
                  </a:extLst>
                </a:gridCol>
              </a:tblGrid>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Requirement</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Issue</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Status</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Information</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38260905"/>
                  </a:ext>
                </a:extLst>
              </a:tr>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1</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200" dirty="0">
                        <a:effectLst/>
                      </a:endParaRPr>
                    </a:p>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200" dirty="0">
                          <a:effectLst/>
                        </a:rPr>
                        <a:t>11bi shall define a mechanism to prevent an eavesdropper distinguishing whether authentication exchanges between CPE Clients and CPE AP use identical SAE credentials or distinct SAE credentials (where a CPE AP supports multiple SAE credentials).</a:t>
                      </a:r>
                    </a:p>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2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I1, I5</a:t>
                      </a:r>
                    </a:p>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Proposed - 22/107r2</a:t>
                      </a:r>
                    </a:p>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(9 March 2022)</a:t>
                      </a:r>
                    </a:p>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To be motioned –agreed by unanimous consent 4/21/2022</a:t>
                      </a:r>
                    </a:p>
                  </a:txBody>
                  <a:tcPr marL="68580" marR="68580" marT="0" marB="0"/>
                </a:tc>
                <a:extLst>
                  <a:ext uri="{0D108BD9-81ED-4DB2-BD59-A6C34878D82A}">
                    <a16:rowId xmlns:a16="http://schemas.microsoft.com/office/drawing/2014/main" val="3020851281"/>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2</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200" dirty="0">
                        <a:effectLst/>
                      </a:endParaRP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200" dirty="0">
                          <a:effectLst/>
                        </a:rPr>
                        <a:t>11bi shall define a mechanism to prevent an eavesdropper distinguishing whether reassociation exchanges between CPE Clients and CPE APs use identical PMK or distinct PMK.</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2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I1, I5</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(9 March 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dirty="0">
                          <a:solidFill>
                            <a:srgbClr val="000000"/>
                          </a:solidFill>
                          <a:effectLst/>
                          <a:latin typeface="Times New Roman" panose="02020603050405020304" pitchFamily="18" charset="0"/>
                          <a:ea typeface="Times New Roman" panose="02020603050405020304" pitchFamily="18" charset="0"/>
                        </a:rPr>
                        <a:t>To be motioned –agreed by unanimous consent 4/21/2022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429492032"/>
                  </a:ext>
                </a:extLst>
              </a:tr>
            </a:tbl>
          </a:graphicData>
        </a:graphic>
      </p:graphicFrame>
    </p:spTree>
    <p:extLst>
      <p:ext uri="{BB962C8B-B14F-4D97-AF65-F5344CB8AC3E}">
        <p14:creationId xmlns:p14="http://schemas.microsoft.com/office/powerpoint/2010/main" val="317607209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9E66D-1C9B-4408-A335-FD6B7E250300}"/>
              </a:ext>
            </a:extLst>
          </p:cNvPr>
          <p:cNvSpPr>
            <a:spLocks noGrp="1"/>
          </p:cNvSpPr>
          <p:nvPr>
            <p:ph type="title"/>
          </p:nvPr>
        </p:nvSpPr>
        <p:spPr>
          <a:xfrm>
            <a:off x="685800" y="685800"/>
            <a:ext cx="7771680" cy="653473"/>
          </a:xfrm>
        </p:spPr>
        <p:txBody>
          <a:bodyPr>
            <a:noAutofit/>
          </a:bodyPr>
          <a:lstStyle/>
          <a:p>
            <a:r>
              <a:rPr lang="en-US" sz="2000" dirty="0"/>
              <a:t>Requirements related to Issue 2</a:t>
            </a:r>
            <a:br>
              <a:rPr lang="en-US" sz="2000" dirty="0"/>
            </a:br>
            <a:r>
              <a:rPr lang="en-US" sz="2000" dirty="0"/>
              <a:t>Avoid element fingerprint</a:t>
            </a:r>
          </a:p>
        </p:txBody>
      </p:sp>
      <p:sp>
        <p:nvSpPr>
          <p:cNvPr id="3" name="Content Placeholder 2">
            <a:extLst>
              <a:ext uri="{FF2B5EF4-FFF2-40B4-BE49-F238E27FC236}">
                <a16:creationId xmlns:a16="http://schemas.microsoft.com/office/drawing/2014/main" id="{A8C4C63E-FD4D-4D4B-8020-8808B3AF51F3}"/>
              </a:ext>
            </a:extLst>
          </p:cNvPr>
          <p:cNvSpPr>
            <a:spLocks noGrp="1"/>
          </p:cNvSpPr>
          <p:nvPr>
            <p:ph idx="1"/>
          </p:nvPr>
        </p:nvSpPr>
        <p:spPr>
          <a:xfrm>
            <a:off x="685800" y="1339273"/>
            <a:ext cx="7771680" cy="4755887"/>
          </a:xfrm>
        </p:spPr>
        <p:txBody>
          <a:bodyPr anchor="t">
            <a:normAutofit/>
          </a:bodyPr>
          <a:lstStyle/>
          <a:p>
            <a:r>
              <a:rPr lang="en-US" sz="1200" dirty="0"/>
              <a:t>Elements sent in unprotected management frames provide information that can be analyzed or tracked.</a:t>
            </a:r>
          </a:p>
          <a:p>
            <a:r>
              <a:rPr lang="en-US" sz="1200" dirty="0"/>
              <a:t>Current requirements related to I2</a:t>
            </a:r>
          </a:p>
          <a:p>
            <a:r>
              <a:rPr lang="en-US" sz="1200" dirty="0"/>
              <a:t>Note: BPE = BSS Privacy Enhanced</a:t>
            </a:r>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p:txBody>
      </p:sp>
      <p:graphicFrame>
        <p:nvGraphicFramePr>
          <p:cNvPr id="5" name="Table 4">
            <a:extLst>
              <a:ext uri="{FF2B5EF4-FFF2-40B4-BE49-F238E27FC236}">
                <a16:creationId xmlns:a16="http://schemas.microsoft.com/office/drawing/2014/main" id="{D4F879B3-5E68-4371-B756-F42D314CA67E}"/>
              </a:ext>
            </a:extLst>
          </p:cNvPr>
          <p:cNvGraphicFramePr>
            <a:graphicFrameLocks noGrp="1"/>
          </p:cNvGraphicFramePr>
          <p:nvPr>
            <p:extLst>
              <p:ext uri="{D42A27DB-BD31-4B8C-83A1-F6EECF244321}">
                <p14:modId xmlns:p14="http://schemas.microsoft.com/office/powerpoint/2010/main" val="954862079"/>
              </p:ext>
            </p:extLst>
          </p:nvPr>
        </p:nvGraphicFramePr>
        <p:xfrm>
          <a:off x="509336" y="2146781"/>
          <a:ext cx="8329862" cy="3778027"/>
        </p:xfrm>
        <a:graphic>
          <a:graphicData uri="http://schemas.openxmlformats.org/drawingml/2006/table">
            <a:tbl>
              <a:tblPr firstRow="1" firstCol="1" bandRow="1">
                <a:tableStyleId>{5940675A-B579-460E-94D1-54222C63F5DA}</a:tableStyleId>
              </a:tblPr>
              <a:tblGrid>
                <a:gridCol w="395556">
                  <a:extLst>
                    <a:ext uri="{9D8B030D-6E8A-4147-A177-3AD203B41FA5}">
                      <a16:colId xmlns:a16="http://schemas.microsoft.com/office/drawing/2014/main" val="2573783961"/>
                    </a:ext>
                  </a:extLst>
                </a:gridCol>
                <a:gridCol w="4017006">
                  <a:extLst>
                    <a:ext uri="{9D8B030D-6E8A-4147-A177-3AD203B41FA5}">
                      <a16:colId xmlns:a16="http://schemas.microsoft.com/office/drawing/2014/main" val="3238484367"/>
                    </a:ext>
                  </a:extLst>
                </a:gridCol>
                <a:gridCol w="487193">
                  <a:extLst>
                    <a:ext uri="{9D8B030D-6E8A-4147-A177-3AD203B41FA5}">
                      <a16:colId xmlns:a16="http://schemas.microsoft.com/office/drawing/2014/main" val="293639291"/>
                    </a:ext>
                  </a:extLst>
                </a:gridCol>
                <a:gridCol w="779509">
                  <a:extLst>
                    <a:ext uri="{9D8B030D-6E8A-4147-A177-3AD203B41FA5}">
                      <a16:colId xmlns:a16="http://schemas.microsoft.com/office/drawing/2014/main" val="3298458658"/>
                    </a:ext>
                  </a:extLst>
                </a:gridCol>
                <a:gridCol w="2650598">
                  <a:extLst>
                    <a:ext uri="{9D8B030D-6E8A-4147-A177-3AD203B41FA5}">
                      <a16:colId xmlns:a16="http://schemas.microsoft.com/office/drawing/2014/main" val="3200096851"/>
                    </a:ext>
                  </a:extLst>
                </a:gridCol>
              </a:tblGrid>
              <a:tr h="165396">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Requirement</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Issue</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Status</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Information</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38260905"/>
                  </a:ext>
                </a:extLst>
              </a:tr>
              <a:tr h="541859">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3</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11bi shall define a minimal set of Elements for transmission by a CPE Client in </a:t>
                      </a:r>
                      <a:r>
                        <a:rPr lang="en-US" sz="1000" b="1" kern="1200" dirty="0">
                          <a:solidFill>
                            <a:srgbClr val="000000"/>
                          </a:solidFill>
                          <a:effectLst/>
                          <a:latin typeface="Times New Roman" panose="02020603050405020304" pitchFamily="18" charset="0"/>
                          <a:ea typeface="Times New Roman" panose="02020603050405020304" pitchFamily="18" charset="0"/>
                        </a:rPr>
                        <a:t>a Probe Request frame </a:t>
                      </a:r>
                      <a:r>
                        <a:rPr lang="en-US" sz="1000" kern="1200" dirty="0">
                          <a:solidFill>
                            <a:srgbClr val="000000"/>
                          </a:solidFill>
                          <a:effectLst/>
                          <a:latin typeface="Times New Roman" panose="02020603050405020304" pitchFamily="18" charset="0"/>
                          <a:ea typeface="Times New Roman" panose="02020603050405020304" pitchFamily="18" charset="0"/>
                        </a:rPr>
                        <a:t>prior to authentication.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I2</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Proposed - 22/107r2 (9 March 2022) </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dirty="0">
                          <a:solidFill>
                            <a:srgbClr val="000000"/>
                          </a:solidFill>
                          <a:effectLst/>
                          <a:latin typeface="Times New Roman" panose="02020603050405020304" pitchFamily="18" charset="0"/>
                          <a:ea typeface="Times New Roman" panose="02020603050405020304" pitchFamily="18" charset="0"/>
                        </a:rPr>
                        <a:t>To be motioned –agreed by unanimous consent 4/21/2022</a:t>
                      </a:r>
                    </a:p>
                  </a:txBody>
                  <a:tcPr marL="68580" marR="68580" marT="0" marB="0"/>
                </a:tc>
                <a:extLst>
                  <a:ext uri="{0D108BD9-81ED-4DB2-BD59-A6C34878D82A}">
                    <a16:rowId xmlns:a16="http://schemas.microsoft.com/office/drawing/2014/main" val="3020851281"/>
                  </a:ext>
                </a:extLst>
              </a:tr>
              <a:tr h="581891">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4</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11bi shall define a mechanism for a CPE Client and CPE AP </a:t>
                      </a:r>
                      <a:r>
                        <a:rPr lang="en-US" sz="1000" b="1" kern="1200" dirty="0">
                          <a:solidFill>
                            <a:srgbClr val="000000"/>
                          </a:solidFill>
                          <a:effectLst/>
                          <a:latin typeface="Times New Roman" panose="02020603050405020304" pitchFamily="18" charset="0"/>
                          <a:ea typeface="Times New Roman" panose="02020603050405020304" pitchFamily="18" charset="0"/>
                        </a:rPr>
                        <a:t>to establish keys from an Authentication exchange </a:t>
                      </a:r>
                      <a:r>
                        <a:rPr lang="en-US" sz="1000" kern="1200" dirty="0">
                          <a:solidFill>
                            <a:srgbClr val="000000"/>
                          </a:solidFill>
                          <a:effectLst/>
                          <a:latin typeface="Times New Roman" panose="02020603050405020304" pitchFamily="18" charset="0"/>
                          <a:ea typeface="Times New Roman" panose="02020603050405020304" pitchFamily="18" charset="0"/>
                        </a:rPr>
                        <a:t>which can then be used to protect the (Re)Association Request/Response.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I2</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Proposed - 22/107r2 (9 March 2022) </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dirty="0">
                          <a:solidFill>
                            <a:srgbClr val="000000"/>
                          </a:solidFill>
                          <a:effectLst/>
                          <a:latin typeface="Times New Roman" panose="02020603050405020304" pitchFamily="18" charset="0"/>
                          <a:ea typeface="Times New Roman" panose="02020603050405020304" pitchFamily="18" charset="0"/>
                        </a:rPr>
                        <a:t>To be motioned –agreed by unanimous consent 4/21/2022</a:t>
                      </a:r>
                    </a:p>
                  </a:txBody>
                  <a:tcPr marL="68580" marR="68580" marT="0" marB="0"/>
                </a:tc>
                <a:extLst>
                  <a:ext uri="{0D108BD9-81ED-4DB2-BD59-A6C34878D82A}">
                    <a16:rowId xmlns:a16="http://schemas.microsoft.com/office/drawing/2014/main" val="139679148"/>
                  </a:ext>
                </a:extLst>
              </a:tr>
              <a:tr h="554182">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5</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11bi shall define a mechanism for a CPE Client and CPE AP </a:t>
                      </a:r>
                      <a:r>
                        <a:rPr lang="en-US" sz="1000" b="1" kern="1200" dirty="0">
                          <a:solidFill>
                            <a:srgbClr val="000000"/>
                          </a:solidFill>
                          <a:effectLst/>
                          <a:latin typeface="Times New Roman" panose="02020603050405020304" pitchFamily="18" charset="0"/>
                          <a:ea typeface="Times New Roman" panose="02020603050405020304" pitchFamily="18" charset="0"/>
                        </a:rPr>
                        <a:t>to</a:t>
                      </a:r>
                      <a:r>
                        <a:rPr lang="en-US" sz="1000" kern="1200" dirty="0">
                          <a:solidFill>
                            <a:srgbClr val="000000"/>
                          </a:solidFill>
                          <a:effectLst/>
                          <a:latin typeface="Times New Roman" panose="02020603050405020304" pitchFamily="18" charset="0"/>
                          <a:ea typeface="Times New Roman" panose="02020603050405020304" pitchFamily="18" charset="0"/>
                        </a:rPr>
                        <a:t> </a:t>
                      </a:r>
                      <a:r>
                        <a:rPr lang="en-US" sz="1000" b="1" kern="1200" dirty="0">
                          <a:solidFill>
                            <a:srgbClr val="000000"/>
                          </a:solidFill>
                          <a:effectLst/>
                          <a:latin typeface="Times New Roman" panose="02020603050405020304" pitchFamily="18" charset="0"/>
                          <a:ea typeface="Times New Roman" panose="02020603050405020304" pitchFamily="18" charset="0"/>
                        </a:rPr>
                        <a:t>protect the (Re)Association Request/Response</a:t>
                      </a:r>
                      <a:r>
                        <a:rPr lang="en-US" sz="1000" kern="1200" dirty="0">
                          <a:solidFill>
                            <a:srgbClr val="000000"/>
                          </a:solidFill>
                          <a:effectLst/>
                          <a:latin typeface="Times New Roman" panose="02020603050405020304" pitchFamily="18" charset="0"/>
                          <a:ea typeface="Times New Roman" panose="02020603050405020304" pitchFamily="18" charset="0"/>
                        </a:rPr>
                        <a:t>.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I2</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Proposed - 22/107r2 (9 March 2022) </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dirty="0">
                          <a:solidFill>
                            <a:srgbClr val="000000"/>
                          </a:solidFill>
                          <a:effectLst/>
                          <a:latin typeface="Times New Roman" panose="02020603050405020304" pitchFamily="18" charset="0"/>
                          <a:ea typeface="Times New Roman" panose="02020603050405020304" pitchFamily="18" charset="0"/>
                        </a:rPr>
                        <a:t>To be motioned –agreed by unanimous consent 4/21/2022</a:t>
                      </a:r>
                    </a:p>
                  </a:txBody>
                  <a:tcPr marL="68580" marR="68580" marT="0" marB="0"/>
                </a:tc>
                <a:extLst>
                  <a:ext uri="{0D108BD9-81ED-4DB2-BD59-A6C34878D82A}">
                    <a16:rowId xmlns:a16="http://schemas.microsoft.com/office/drawing/2014/main" val="813791286"/>
                  </a:ext>
                </a:extLst>
              </a:tr>
              <a:tr h="344506">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16</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MS Gothic" panose="020B0609070205080204" pitchFamily="49" charset="-128"/>
                        </a:rPr>
                        <a:t>11bi shall define a mechanism for the BPE AP to refrain from transmitting Beacon frames containing elements except TBD element(s).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I2, I6</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Proposed - 22/107r2 (9 March 2022) </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Needs further discussion 4/21/2022</a:t>
                      </a:r>
                    </a:p>
                  </a:txBody>
                  <a:tcPr marL="68580" marR="68580" marT="0" marB="0"/>
                </a:tc>
                <a:extLst>
                  <a:ext uri="{0D108BD9-81ED-4DB2-BD59-A6C34878D82A}">
                    <a16:rowId xmlns:a16="http://schemas.microsoft.com/office/drawing/2014/main" val="429492032"/>
                  </a:ext>
                </a:extLst>
              </a:tr>
              <a:tr h="344506">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20</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11bi shall define a mechanism for the 11bi non-AP STA to refrain from transmitting Probe Request frames containing elements except TBD element(s)</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 I2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 Proposed</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 </a:t>
                      </a:r>
                      <a:r>
                        <a:rPr lang="en-US" sz="1000" dirty="0">
                          <a:solidFill>
                            <a:srgbClr val="000000"/>
                          </a:solidFill>
                          <a:effectLst/>
                          <a:latin typeface="Times New Roman" panose="02020603050405020304" pitchFamily="18" charset="0"/>
                          <a:ea typeface="Times New Roman" panose="02020603050405020304" pitchFamily="18" charset="0"/>
                        </a:rPr>
                        <a:t>– 22/109r3</a:t>
                      </a:r>
                      <a:r>
                        <a:rPr lang="en-US" sz="1000" kern="1200" dirty="0">
                          <a:solidFill>
                            <a:srgbClr val="000000"/>
                          </a:solidFill>
                          <a:effectLst/>
                          <a:latin typeface="Times New Roman" panose="02020603050405020304" pitchFamily="18" charset="0"/>
                          <a:ea typeface="Times New Roman" panose="02020603050405020304" pitchFamily="18" charset="0"/>
                        </a:rPr>
                        <a:t>             </a:t>
                      </a:r>
                      <a:endParaRPr lang="en-US" sz="1000" dirty="0">
                        <a:solidFill>
                          <a:srgbClr val="000000"/>
                        </a:solidFill>
                        <a:effectLst/>
                        <a:latin typeface="Times New Roman" panose="02020603050405020304" pitchFamily="18" charset="0"/>
                        <a:ea typeface="Times New Roman" panose="02020603050405020304" pitchFamily="18" charset="0"/>
                      </a:endParaRP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(10 March 2022; SP Y15, N7, A14)</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dirty="0">
                          <a:solidFill>
                            <a:srgbClr val="000000"/>
                          </a:solidFill>
                          <a:effectLst/>
                          <a:latin typeface="Times New Roman" panose="02020603050405020304" pitchFamily="18" charset="0"/>
                          <a:ea typeface="Times New Roman" panose="02020603050405020304" pitchFamily="18" charset="0"/>
                        </a:rPr>
                        <a:t>To be motioned –agreed by unanimous consent 4/21/2022 (tracks with R3)</a:t>
                      </a:r>
                    </a:p>
                  </a:txBody>
                  <a:tcPr marL="68580" marR="68580" marT="0" marB="0"/>
                </a:tc>
                <a:extLst>
                  <a:ext uri="{0D108BD9-81ED-4DB2-BD59-A6C34878D82A}">
                    <a16:rowId xmlns:a16="http://schemas.microsoft.com/office/drawing/2014/main" val="4097572983"/>
                  </a:ext>
                </a:extLst>
              </a:tr>
              <a:tr h="344506">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21</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11bi shall define a mechanism to protect the Frame Body field of the (Re)Association Request frame</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 I2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 Proposed</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kern="1200" dirty="0">
                          <a:solidFill>
                            <a:srgbClr val="000000"/>
                          </a:solidFill>
                          <a:effectLst/>
                          <a:latin typeface="Times New Roman" panose="02020603050405020304" pitchFamily="18" charset="0"/>
                          <a:ea typeface="Times New Roman" panose="02020603050405020304" pitchFamily="18" charset="0"/>
                        </a:rPr>
                        <a:t>Proposed </a:t>
                      </a:r>
                      <a:r>
                        <a:rPr lang="en-US" sz="1000" dirty="0">
                          <a:solidFill>
                            <a:srgbClr val="000000"/>
                          </a:solidFill>
                          <a:effectLst/>
                          <a:latin typeface="Times New Roman" panose="02020603050405020304" pitchFamily="18" charset="0"/>
                          <a:ea typeface="Times New Roman" panose="02020603050405020304" pitchFamily="18" charset="0"/>
                        </a:rPr>
                        <a:t>– 22/109r3 (10 March 2022) </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dirty="0">
                          <a:solidFill>
                            <a:srgbClr val="000000"/>
                          </a:solidFill>
                          <a:effectLst/>
                          <a:latin typeface="Times New Roman" panose="02020603050405020304" pitchFamily="18" charset="0"/>
                          <a:ea typeface="Times New Roman" panose="02020603050405020304" pitchFamily="18" charset="0"/>
                        </a:rPr>
                        <a:t>To be motioned –agreed by unanimous consent 4/21/2022</a:t>
                      </a:r>
                    </a:p>
                  </a:txBody>
                  <a:tcPr marL="68580" marR="68580" marT="0" marB="0"/>
                </a:tc>
                <a:extLst>
                  <a:ext uri="{0D108BD9-81ED-4DB2-BD59-A6C34878D82A}">
                    <a16:rowId xmlns:a16="http://schemas.microsoft.com/office/drawing/2014/main" val="2099780037"/>
                  </a:ext>
                </a:extLst>
              </a:tr>
              <a:tr h="523393">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22</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11bi shall define a mechanism to protect the Frame Body field of the (Re)Association Response frame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I2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 Proposed</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kern="1200" dirty="0">
                          <a:solidFill>
                            <a:srgbClr val="000000"/>
                          </a:solidFill>
                          <a:effectLst/>
                          <a:latin typeface="Times New Roman" panose="02020603050405020304" pitchFamily="18" charset="0"/>
                          <a:ea typeface="Times New Roman" panose="02020603050405020304" pitchFamily="18" charset="0"/>
                        </a:rPr>
                        <a:t>Proposed </a:t>
                      </a:r>
                      <a:r>
                        <a:rPr lang="en-US" sz="1000" dirty="0">
                          <a:solidFill>
                            <a:srgbClr val="000000"/>
                          </a:solidFill>
                          <a:effectLst/>
                          <a:latin typeface="Times New Roman" panose="02020603050405020304" pitchFamily="18" charset="0"/>
                          <a:ea typeface="Times New Roman" panose="02020603050405020304" pitchFamily="18" charset="0"/>
                        </a:rPr>
                        <a:t>– 22/109r3 (10 March 2022) </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dirty="0">
                          <a:solidFill>
                            <a:srgbClr val="000000"/>
                          </a:solidFill>
                          <a:effectLst/>
                          <a:latin typeface="Times New Roman" panose="02020603050405020304" pitchFamily="18" charset="0"/>
                          <a:ea typeface="Times New Roman" panose="02020603050405020304" pitchFamily="18" charset="0"/>
                        </a:rPr>
                        <a:t>To be motioned –agreed by unanimous consent 4/21/2022</a:t>
                      </a:r>
                    </a:p>
                  </a:txBody>
                  <a:tcPr marL="68580" marR="68580" marT="0" marB="0"/>
                </a:tc>
                <a:extLst>
                  <a:ext uri="{0D108BD9-81ED-4DB2-BD59-A6C34878D82A}">
                    <a16:rowId xmlns:a16="http://schemas.microsoft.com/office/drawing/2014/main" val="926839400"/>
                  </a:ext>
                </a:extLst>
              </a:tr>
            </a:tbl>
          </a:graphicData>
        </a:graphic>
      </p:graphicFrame>
    </p:spTree>
    <p:extLst>
      <p:ext uri="{BB962C8B-B14F-4D97-AF65-F5344CB8AC3E}">
        <p14:creationId xmlns:p14="http://schemas.microsoft.com/office/powerpoint/2010/main" val="219620594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9E66D-1C9B-4408-A335-FD6B7E250300}"/>
              </a:ext>
            </a:extLst>
          </p:cNvPr>
          <p:cNvSpPr>
            <a:spLocks noGrp="1"/>
          </p:cNvSpPr>
          <p:nvPr>
            <p:ph type="title"/>
          </p:nvPr>
        </p:nvSpPr>
        <p:spPr/>
        <p:txBody>
          <a:bodyPr/>
          <a:lstStyle/>
          <a:p>
            <a:r>
              <a:rPr lang="en-US" dirty="0"/>
              <a:t>Requirements related to Issue 2</a:t>
            </a:r>
            <a:br>
              <a:rPr lang="en-US" dirty="0"/>
            </a:br>
            <a:r>
              <a:rPr lang="en-US" dirty="0"/>
              <a:t>Avoid element fingerprint</a:t>
            </a:r>
          </a:p>
        </p:txBody>
      </p:sp>
      <p:sp>
        <p:nvSpPr>
          <p:cNvPr id="3" name="Content Placeholder 2">
            <a:extLst>
              <a:ext uri="{FF2B5EF4-FFF2-40B4-BE49-F238E27FC236}">
                <a16:creationId xmlns:a16="http://schemas.microsoft.com/office/drawing/2014/main" id="{A8C4C63E-FD4D-4D4B-8020-8808B3AF51F3}"/>
              </a:ext>
            </a:extLst>
          </p:cNvPr>
          <p:cNvSpPr>
            <a:spLocks noGrp="1"/>
          </p:cNvSpPr>
          <p:nvPr>
            <p:ph idx="1"/>
          </p:nvPr>
        </p:nvSpPr>
        <p:spPr/>
        <p:txBody>
          <a:bodyPr anchor="t">
            <a:normAutofit/>
          </a:bodyPr>
          <a:lstStyle/>
          <a:p>
            <a:r>
              <a:rPr lang="en-US" sz="1200" dirty="0"/>
              <a:t>Elements sent in unprotected management frames provide information that can be analyzed or tracked.</a:t>
            </a:r>
          </a:p>
          <a:p>
            <a:r>
              <a:rPr lang="en-US" sz="1200" dirty="0"/>
              <a:t>Current requirements related to I2</a:t>
            </a:r>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p:txBody>
      </p:sp>
      <p:graphicFrame>
        <p:nvGraphicFramePr>
          <p:cNvPr id="5" name="Table 4">
            <a:extLst>
              <a:ext uri="{FF2B5EF4-FFF2-40B4-BE49-F238E27FC236}">
                <a16:creationId xmlns:a16="http://schemas.microsoft.com/office/drawing/2014/main" id="{D4F879B3-5E68-4371-B756-F42D314CA67E}"/>
              </a:ext>
            </a:extLst>
          </p:cNvPr>
          <p:cNvGraphicFramePr>
            <a:graphicFrameLocks noGrp="1"/>
          </p:cNvGraphicFramePr>
          <p:nvPr>
            <p:extLst>
              <p:ext uri="{D42A27DB-BD31-4B8C-83A1-F6EECF244321}">
                <p14:modId xmlns:p14="http://schemas.microsoft.com/office/powerpoint/2010/main" val="3497736916"/>
              </p:ext>
            </p:extLst>
          </p:nvPr>
        </p:nvGraphicFramePr>
        <p:xfrm>
          <a:off x="509337" y="2497764"/>
          <a:ext cx="7896006" cy="3352800"/>
        </p:xfrm>
        <a:graphic>
          <a:graphicData uri="http://schemas.openxmlformats.org/drawingml/2006/table">
            <a:tbl>
              <a:tblPr firstRow="1" firstCol="1" bandRow="1">
                <a:tableStyleId>{5940675A-B579-460E-94D1-54222C63F5DA}</a:tableStyleId>
              </a:tblPr>
              <a:tblGrid>
                <a:gridCol w="374954">
                  <a:extLst>
                    <a:ext uri="{9D8B030D-6E8A-4147-A177-3AD203B41FA5}">
                      <a16:colId xmlns:a16="http://schemas.microsoft.com/office/drawing/2014/main" val="2573783961"/>
                    </a:ext>
                  </a:extLst>
                </a:gridCol>
                <a:gridCol w="5231761">
                  <a:extLst>
                    <a:ext uri="{9D8B030D-6E8A-4147-A177-3AD203B41FA5}">
                      <a16:colId xmlns:a16="http://schemas.microsoft.com/office/drawing/2014/main" val="3238484367"/>
                    </a:ext>
                  </a:extLst>
                </a:gridCol>
                <a:gridCol w="473243">
                  <a:extLst>
                    <a:ext uri="{9D8B030D-6E8A-4147-A177-3AD203B41FA5}">
                      <a16:colId xmlns:a16="http://schemas.microsoft.com/office/drawing/2014/main" val="293639291"/>
                    </a:ext>
                  </a:extLst>
                </a:gridCol>
                <a:gridCol w="689810">
                  <a:extLst>
                    <a:ext uri="{9D8B030D-6E8A-4147-A177-3AD203B41FA5}">
                      <a16:colId xmlns:a16="http://schemas.microsoft.com/office/drawing/2014/main" val="3298458658"/>
                    </a:ext>
                  </a:extLst>
                </a:gridCol>
                <a:gridCol w="1126238">
                  <a:extLst>
                    <a:ext uri="{9D8B030D-6E8A-4147-A177-3AD203B41FA5}">
                      <a16:colId xmlns:a16="http://schemas.microsoft.com/office/drawing/2014/main" val="3200096851"/>
                    </a:ext>
                  </a:extLst>
                </a:gridCol>
              </a:tblGrid>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Requirement</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Issue</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Status</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Information</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38260905"/>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26</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MS Gothic" panose="020B0609070205080204" pitchFamily="49" charset="-128"/>
                        </a:rPr>
                        <a:t>Unicast management frames between a CPE AP and an associated CPE Client are encrypted.</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I2</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 – 22/623/r2 (14 </a:t>
                      </a:r>
                      <a:r>
                        <a:rPr lang="en-US" sz="1000" kern="1200" dirty="0">
                          <a:solidFill>
                            <a:srgbClr val="000000"/>
                          </a:solidFill>
                          <a:effectLst/>
                          <a:highlight>
                            <a:srgbClr val="C0C0C0"/>
                          </a:highlight>
                          <a:latin typeface="Times New Roman" panose="02020603050405020304" pitchFamily="18" charset="0"/>
                          <a:ea typeface="Times New Roman" panose="02020603050405020304" pitchFamily="18" charset="0"/>
                        </a:rPr>
                        <a:t>April 2022)   Needs further discussion 21/04/2022</a:t>
                      </a:r>
                      <a:endParaRPr lang="en-US" sz="1000" dirty="0">
                        <a:solidFill>
                          <a:srgbClr val="000000"/>
                        </a:solidFill>
                        <a:effectLst/>
                        <a:highlight>
                          <a:srgbClr val="C0C0C0"/>
                        </a:highligh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020851281"/>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27</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strike="sngStrike" kern="1200" dirty="0">
                          <a:solidFill>
                            <a:srgbClr val="000000"/>
                          </a:solidFill>
                          <a:effectLst/>
                          <a:latin typeface="Times New Roman" panose="02020603050405020304" pitchFamily="18" charset="0"/>
                          <a:ea typeface="MS Gothic" panose="020B0609070205080204" pitchFamily="49" charset="-128"/>
                        </a:rPr>
                        <a:t>11bi shall define a mechanism for a CPE Client to reset the Scrambler Seed when its MAC address is changed in Associate STA State 4, without any loss of connection.</a:t>
                      </a:r>
                    </a:p>
                    <a:p>
                      <a:pPr marL="0" marR="0" lvl="0" indent="0" algn="just" defTabSz="914400" rtl="0" eaLnBrk="1" fontAlgn="auto" latinLnBrk="0" hangingPunct="1">
                        <a:lnSpc>
                          <a:spcPct val="1000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kern="1200" dirty="0">
                          <a:solidFill>
                            <a:srgbClr val="000000"/>
                          </a:solidFill>
                          <a:effectLst/>
                          <a:latin typeface="Times New Roman" panose="02020603050405020304" pitchFamily="18" charset="0"/>
                          <a:ea typeface="MS Gothic" panose="020B0609070205080204" pitchFamily="49" charset="-128"/>
                        </a:rPr>
                        <a:t>(9)-</a:t>
                      </a:r>
                      <a:r>
                        <a:rPr lang="en-US" sz="1000" kern="1200" dirty="0">
                          <a:solidFill>
                            <a:srgbClr val="000000"/>
                          </a:solidFill>
                          <a:effectLst/>
                          <a:latin typeface="Times New Roman" panose="02020603050405020304" pitchFamily="18" charset="0"/>
                          <a:ea typeface="Times New Roman" panose="02020603050405020304" pitchFamily="18" charset="0"/>
                        </a:rPr>
                        <a:t>11bi shall define a mechanism for a CPE Client and CPE AP </a:t>
                      </a:r>
                      <a:r>
                        <a:rPr lang="en-US" sz="1000" b="1" kern="1200" dirty="0">
                          <a:solidFill>
                            <a:srgbClr val="000000"/>
                          </a:solidFill>
                          <a:effectLst/>
                          <a:latin typeface="Times New Roman" panose="02020603050405020304" pitchFamily="18" charset="0"/>
                          <a:ea typeface="Times New Roman" panose="02020603050405020304" pitchFamily="18" charset="0"/>
                        </a:rPr>
                        <a:t>to change the transmitted SN and the scrambler seed</a:t>
                      </a:r>
                      <a:r>
                        <a:rPr lang="en-US" sz="1000" kern="1200" dirty="0">
                          <a:solidFill>
                            <a:srgbClr val="000000"/>
                          </a:solidFill>
                          <a:effectLst/>
                          <a:latin typeface="Times New Roman" panose="02020603050405020304" pitchFamily="18" charset="0"/>
                          <a:ea typeface="Times New Roman" panose="02020603050405020304" pitchFamily="18" charset="0"/>
                        </a:rPr>
                        <a:t> on downlink and uplink to uncorrelated new values in </a:t>
                      </a:r>
                      <a:r>
                        <a:rPr lang="en-US" sz="1000" kern="1200" dirty="0">
                          <a:solidFill>
                            <a:srgbClr val="000000"/>
                          </a:solidFill>
                          <a:effectLst/>
                          <a:latin typeface="Times New Roman" panose="02020603050405020304" pitchFamily="18" charset="0"/>
                          <a:ea typeface="MS Gothic" panose="020B0609070205080204" pitchFamily="49" charset="-128"/>
                        </a:rPr>
                        <a:t>Associate STA State 4</a:t>
                      </a:r>
                      <a:r>
                        <a:rPr lang="en-US" sz="1000" kern="1200" dirty="0">
                          <a:solidFill>
                            <a:srgbClr val="000000"/>
                          </a:solidFill>
                          <a:effectLst/>
                          <a:latin typeface="Times New Roman" panose="02020603050405020304" pitchFamily="18" charset="0"/>
                          <a:ea typeface="Times New Roman" panose="02020603050405020304" pitchFamily="18" charset="0"/>
                        </a:rPr>
                        <a:t>, without any loss of connection when the OTA MAC address of the CPE Client is changed.</a:t>
                      </a:r>
                      <a:endParaRPr lang="en-US" sz="1000" dirty="0">
                        <a:solidFill>
                          <a:srgbClr val="000000"/>
                        </a:solidFill>
                        <a:effectLst/>
                        <a:latin typeface="Times New Roman" panose="02020603050405020304" pitchFamily="18" charset="0"/>
                        <a:ea typeface="Times New Roman" panose="02020603050405020304" pitchFamily="18" charset="0"/>
                      </a:endParaRPr>
                    </a:p>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I3, I2, I7</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 – 22/623/r2 (14 April 2022)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Subsumed within req. 9. already approved for motion</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39679148"/>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28</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MS Gothic" panose="020B0609070205080204" pitchFamily="49" charset="-128"/>
                        </a:rPr>
                        <a:t>11bi shall define a mechanism for CPE APs and CPE Clients to use </a:t>
                      </a:r>
                      <a:r>
                        <a:rPr lang="en-US" sz="1000" b="1" kern="1200" dirty="0">
                          <a:solidFill>
                            <a:srgbClr val="000000"/>
                          </a:solidFill>
                          <a:effectLst/>
                          <a:latin typeface="Times New Roman" panose="02020603050405020304" pitchFamily="18" charset="0"/>
                          <a:ea typeface="MS Gothic" panose="020B0609070205080204" pitchFamily="49" charset="-128"/>
                        </a:rPr>
                        <a:t>separate</a:t>
                      </a:r>
                      <a:r>
                        <a:rPr lang="en-US" sz="1000" kern="1200" dirty="0">
                          <a:solidFill>
                            <a:srgbClr val="000000"/>
                          </a:solidFill>
                          <a:effectLst/>
                          <a:latin typeface="Times New Roman" panose="02020603050405020304" pitchFamily="18" charset="0"/>
                          <a:ea typeface="MS Gothic" panose="020B0609070205080204" pitchFamily="49" charset="-128"/>
                        </a:rPr>
                        <a:t> MAC addresses for ongoing sensing measurements </a:t>
                      </a:r>
                      <a:r>
                        <a:rPr lang="en-US" sz="1000" b="1" kern="1200" dirty="0">
                          <a:solidFill>
                            <a:srgbClr val="000000"/>
                          </a:solidFill>
                          <a:effectLst/>
                          <a:latin typeface="Times New Roman" panose="02020603050405020304" pitchFamily="18" charset="0"/>
                          <a:ea typeface="MS Gothic" panose="020B0609070205080204" pitchFamily="49" charset="-128"/>
                        </a:rPr>
                        <a:t>versus</a:t>
                      </a:r>
                      <a:r>
                        <a:rPr lang="en-US" sz="1000" kern="1200" dirty="0">
                          <a:solidFill>
                            <a:srgbClr val="000000"/>
                          </a:solidFill>
                          <a:effectLst/>
                          <a:latin typeface="Times New Roman" panose="02020603050405020304" pitchFamily="18" charset="0"/>
                          <a:ea typeface="MS Gothic" panose="020B0609070205080204" pitchFamily="49" charset="-128"/>
                        </a:rPr>
                        <a:t> data transmissions. (</a:t>
                      </a:r>
                      <a:r>
                        <a:rPr lang="en-US" sz="1000" kern="1200" dirty="0" err="1">
                          <a:solidFill>
                            <a:srgbClr val="000000"/>
                          </a:solidFill>
                          <a:effectLst/>
                          <a:latin typeface="Times New Roman" panose="02020603050405020304" pitchFamily="18" charset="0"/>
                          <a:ea typeface="MS Gothic" panose="020B0609070205080204" pitchFamily="49" charset="-128"/>
                        </a:rPr>
                        <a:t>TGbf</a:t>
                      </a:r>
                      <a:r>
                        <a:rPr lang="en-US" sz="1000" kern="1200" dirty="0">
                          <a:solidFill>
                            <a:srgbClr val="000000"/>
                          </a:solidFill>
                          <a:effectLst/>
                          <a:latin typeface="Times New Roman" panose="02020603050405020304" pitchFamily="18" charset="0"/>
                          <a:ea typeface="MS Gothic" panose="020B0609070205080204" pitchFamily="49" charset="-128"/>
                        </a:rPr>
                        <a:t> sensing, </a:t>
                      </a:r>
                      <a:r>
                        <a:rPr lang="en-US" sz="1000" kern="1200" dirty="0" err="1">
                          <a:solidFill>
                            <a:srgbClr val="000000"/>
                          </a:solidFill>
                          <a:effectLst/>
                          <a:latin typeface="Times New Roman" panose="02020603050405020304" pitchFamily="18" charset="0"/>
                          <a:ea typeface="MS Gothic" panose="020B0609070205080204" pitchFamily="49" charset="-128"/>
                        </a:rPr>
                        <a:t>TGaz</a:t>
                      </a:r>
                      <a:r>
                        <a:rPr lang="en-US" sz="1000" kern="1200" dirty="0">
                          <a:solidFill>
                            <a:srgbClr val="000000"/>
                          </a:solidFill>
                          <a:effectLst/>
                          <a:latin typeface="Times New Roman" panose="02020603050405020304" pitchFamily="18" charset="0"/>
                          <a:ea typeface="MS Gothic" panose="020B0609070205080204" pitchFamily="49" charset="-128"/>
                        </a:rPr>
                        <a:t> location determination)</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I2, I8</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 – 22/623/r2 (14 April 2022) Straw poll May 13</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813791286"/>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29</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MS Gothic" panose="020B0609070205080204" pitchFamily="49" charset="-128"/>
                        </a:rPr>
                        <a:t>11bi shall define a mechanism to protect transmitted sensing measurement frames against eavesdropper sensing estimations, i.e., the frames are protected from the eavesdroppers to perform sensing or ranging from the received frames.</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I2, I8</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 – 22/623/r2 (14 April 2022) No action for now.</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429492032"/>
                  </a:ext>
                </a:extLst>
              </a:tr>
            </a:tbl>
          </a:graphicData>
        </a:graphic>
      </p:graphicFrame>
    </p:spTree>
    <p:extLst>
      <p:ext uri="{BB962C8B-B14F-4D97-AF65-F5344CB8AC3E}">
        <p14:creationId xmlns:p14="http://schemas.microsoft.com/office/powerpoint/2010/main" val="384475795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9E66D-1C9B-4408-A335-FD6B7E250300}"/>
              </a:ext>
            </a:extLst>
          </p:cNvPr>
          <p:cNvSpPr>
            <a:spLocks noGrp="1"/>
          </p:cNvSpPr>
          <p:nvPr>
            <p:ph type="title"/>
          </p:nvPr>
        </p:nvSpPr>
        <p:spPr/>
        <p:txBody>
          <a:bodyPr/>
          <a:lstStyle/>
          <a:p>
            <a:r>
              <a:rPr lang="en-US" dirty="0"/>
              <a:t>Requirements related to Issue 2</a:t>
            </a:r>
            <a:br>
              <a:rPr lang="en-US" dirty="0"/>
            </a:br>
            <a:r>
              <a:rPr lang="en-US" dirty="0"/>
              <a:t>Avoid element fingerprint</a:t>
            </a:r>
          </a:p>
        </p:txBody>
      </p:sp>
      <p:sp>
        <p:nvSpPr>
          <p:cNvPr id="3" name="Content Placeholder 2">
            <a:extLst>
              <a:ext uri="{FF2B5EF4-FFF2-40B4-BE49-F238E27FC236}">
                <a16:creationId xmlns:a16="http://schemas.microsoft.com/office/drawing/2014/main" id="{A8C4C63E-FD4D-4D4B-8020-8808B3AF51F3}"/>
              </a:ext>
            </a:extLst>
          </p:cNvPr>
          <p:cNvSpPr>
            <a:spLocks noGrp="1"/>
          </p:cNvSpPr>
          <p:nvPr>
            <p:ph idx="1"/>
          </p:nvPr>
        </p:nvSpPr>
        <p:spPr>
          <a:xfrm>
            <a:off x="738657" y="1743175"/>
            <a:ext cx="7771680" cy="4114080"/>
          </a:xfrm>
        </p:spPr>
        <p:txBody>
          <a:bodyPr anchor="t">
            <a:normAutofit/>
          </a:bodyPr>
          <a:lstStyle/>
          <a:p>
            <a:r>
              <a:rPr lang="en-US" sz="1200" dirty="0"/>
              <a:t>Elements sent in unprotected management frames provide information that can be analyzed or tracked.</a:t>
            </a:r>
          </a:p>
          <a:p>
            <a:r>
              <a:rPr lang="en-US" sz="1200" dirty="0"/>
              <a:t>Current requirements related to I2</a:t>
            </a:r>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p:txBody>
      </p:sp>
      <p:graphicFrame>
        <p:nvGraphicFramePr>
          <p:cNvPr id="5" name="Table 4">
            <a:extLst>
              <a:ext uri="{FF2B5EF4-FFF2-40B4-BE49-F238E27FC236}">
                <a16:creationId xmlns:a16="http://schemas.microsoft.com/office/drawing/2014/main" id="{D4F879B3-5E68-4371-B756-F42D314CA67E}"/>
              </a:ext>
            </a:extLst>
          </p:cNvPr>
          <p:cNvGraphicFramePr>
            <a:graphicFrameLocks noGrp="1"/>
          </p:cNvGraphicFramePr>
          <p:nvPr>
            <p:extLst>
              <p:ext uri="{D42A27DB-BD31-4B8C-83A1-F6EECF244321}">
                <p14:modId xmlns:p14="http://schemas.microsoft.com/office/powerpoint/2010/main" val="3996791509"/>
              </p:ext>
            </p:extLst>
          </p:nvPr>
        </p:nvGraphicFramePr>
        <p:xfrm>
          <a:off x="509337" y="2099831"/>
          <a:ext cx="7896006" cy="4258504"/>
        </p:xfrm>
        <a:graphic>
          <a:graphicData uri="http://schemas.openxmlformats.org/drawingml/2006/table">
            <a:tbl>
              <a:tblPr firstRow="1" firstCol="1" bandRow="1">
                <a:tableStyleId>{5940675A-B579-460E-94D1-54222C63F5DA}</a:tableStyleId>
              </a:tblPr>
              <a:tblGrid>
                <a:gridCol w="374954">
                  <a:extLst>
                    <a:ext uri="{9D8B030D-6E8A-4147-A177-3AD203B41FA5}">
                      <a16:colId xmlns:a16="http://schemas.microsoft.com/office/drawing/2014/main" val="2573783961"/>
                    </a:ext>
                  </a:extLst>
                </a:gridCol>
                <a:gridCol w="5231761">
                  <a:extLst>
                    <a:ext uri="{9D8B030D-6E8A-4147-A177-3AD203B41FA5}">
                      <a16:colId xmlns:a16="http://schemas.microsoft.com/office/drawing/2014/main" val="3238484367"/>
                    </a:ext>
                  </a:extLst>
                </a:gridCol>
                <a:gridCol w="473243">
                  <a:extLst>
                    <a:ext uri="{9D8B030D-6E8A-4147-A177-3AD203B41FA5}">
                      <a16:colId xmlns:a16="http://schemas.microsoft.com/office/drawing/2014/main" val="293639291"/>
                    </a:ext>
                  </a:extLst>
                </a:gridCol>
                <a:gridCol w="689810">
                  <a:extLst>
                    <a:ext uri="{9D8B030D-6E8A-4147-A177-3AD203B41FA5}">
                      <a16:colId xmlns:a16="http://schemas.microsoft.com/office/drawing/2014/main" val="3298458658"/>
                    </a:ext>
                  </a:extLst>
                </a:gridCol>
                <a:gridCol w="1126238">
                  <a:extLst>
                    <a:ext uri="{9D8B030D-6E8A-4147-A177-3AD203B41FA5}">
                      <a16:colId xmlns:a16="http://schemas.microsoft.com/office/drawing/2014/main" val="3200096851"/>
                    </a:ext>
                  </a:extLst>
                </a:gridCol>
              </a:tblGrid>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effectLst/>
                        </a:rPr>
                        <a:t> </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effectLst/>
                        </a:rPr>
                        <a:t>Requirement</a:t>
                      </a:r>
                      <a:endParaRPr lang="en-US" sz="8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effectLst/>
                        </a:rPr>
                        <a:t>Issue</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effectLst/>
                        </a:rPr>
                        <a:t>Status</a:t>
                      </a:r>
                      <a:endParaRPr lang="en-US" sz="8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effectLst/>
                        </a:rPr>
                        <a:t>Information</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38260905"/>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34</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dirty="0">
                          <a:solidFill>
                            <a:srgbClr val="000000"/>
                          </a:solidFill>
                          <a:effectLst/>
                          <a:latin typeface="Times New Roman" panose="02020603050405020304" pitchFamily="18" charset="0"/>
                          <a:ea typeface="MS Gothic" panose="020B0609070205080204" pitchFamily="49" charset="-128"/>
                        </a:rPr>
                        <a:t>11bi shall define a mechanism for the BPE AP to transmit only encrypted management frames, for example beacons, discovery frames, etc. </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a:solidFill>
                            <a:srgbClr val="000000"/>
                          </a:solidFill>
                          <a:effectLst/>
                          <a:latin typeface="Times New Roman" panose="02020603050405020304" pitchFamily="18" charset="0"/>
                          <a:ea typeface="Times New Roman" panose="02020603050405020304" pitchFamily="18" charset="0"/>
                        </a:rPr>
                        <a:t>I2, I6</a:t>
                      </a:r>
                      <a:endParaRPr lang="en-US" sz="8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a:solidFill>
                            <a:srgbClr val="000000"/>
                          </a:solidFill>
                          <a:effectLst/>
                          <a:latin typeface="Times New Roman" panose="02020603050405020304" pitchFamily="18" charset="0"/>
                          <a:ea typeface="Times New Roman" panose="02020603050405020304" pitchFamily="18" charset="0"/>
                        </a:rPr>
                        <a:t>Proposed </a:t>
                      </a:r>
                      <a:endParaRPr lang="en-US" sz="8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dirty="0">
                          <a:solidFill>
                            <a:srgbClr val="000000"/>
                          </a:solidFill>
                          <a:effectLst/>
                          <a:latin typeface="Times New Roman" panose="02020603050405020304" pitchFamily="18" charset="0"/>
                          <a:ea typeface="Times New Roman" panose="02020603050405020304" pitchFamily="18" charset="0"/>
                        </a:rPr>
                        <a:t>Proposed – 22/623/r2 (14 April 2022)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dirty="0">
                          <a:solidFill>
                            <a:srgbClr val="000000"/>
                          </a:solidFill>
                          <a:effectLst/>
                          <a:latin typeface="Times New Roman" panose="02020603050405020304" pitchFamily="18" charset="0"/>
                          <a:ea typeface="Times New Roman" panose="02020603050405020304" pitchFamily="18" charset="0"/>
                        </a:rPr>
                        <a:t>Needs more discussion. May 12, 2022.</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020851281"/>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35</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50" kern="1200" dirty="0">
                          <a:solidFill>
                            <a:srgbClr val="000000"/>
                          </a:solidFill>
                          <a:effectLst/>
                          <a:latin typeface="Times New Roman" panose="02020603050405020304" pitchFamily="18" charset="0"/>
                          <a:ea typeface="MS Gothic" panose="020B0609070205080204" pitchFamily="49" charset="-128"/>
                        </a:rPr>
                        <a:t>11bi shall define a mechanism for BPE APs to randomize Beacon transmission times. (mobile AP)</a:t>
                      </a:r>
                      <a:endParaRPr lang="en-US" sz="105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a:solidFill>
                            <a:srgbClr val="000000"/>
                          </a:solidFill>
                          <a:effectLst/>
                          <a:latin typeface="Times New Roman" panose="02020603050405020304" pitchFamily="18" charset="0"/>
                          <a:ea typeface="Times New Roman" panose="02020603050405020304" pitchFamily="18" charset="0"/>
                        </a:rPr>
                        <a:t>I2, I6</a:t>
                      </a:r>
                      <a:endParaRPr lang="en-US" sz="8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a:solidFill>
                            <a:srgbClr val="000000"/>
                          </a:solidFill>
                          <a:effectLst/>
                          <a:latin typeface="Times New Roman" panose="02020603050405020304" pitchFamily="18" charset="0"/>
                          <a:ea typeface="Times New Roman" panose="02020603050405020304" pitchFamily="18" charset="0"/>
                        </a:rPr>
                        <a:t>Proposed </a:t>
                      </a:r>
                      <a:endParaRPr lang="en-US" sz="8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800" kern="1200" dirty="0">
                          <a:solidFill>
                            <a:srgbClr val="000000"/>
                          </a:solidFill>
                          <a:effectLst/>
                          <a:latin typeface="Times New Roman" panose="02020603050405020304" pitchFamily="18" charset="0"/>
                          <a:ea typeface="Times New Roman" panose="02020603050405020304" pitchFamily="18" charset="0"/>
                        </a:rPr>
                        <a:t>Proposed – 22/623/r2 (14 April 2022) Needs more discussion. May 12, 2022.</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39679148"/>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36</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a:solidFill>
                            <a:srgbClr val="000000"/>
                          </a:solidFill>
                          <a:effectLst/>
                          <a:latin typeface="Times New Roman" panose="02020603050405020304" pitchFamily="18" charset="0"/>
                          <a:ea typeface="MS Gothic" panose="020B0609070205080204" pitchFamily="49" charset="-128"/>
                        </a:rPr>
                        <a:t>11bi shall define a mechanism for the BPE Client and BPE AP to fast active and passive scan available PBE APs in the channel.</a:t>
                      </a:r>
                      <a:endParaRPr lang="en-US" sz="8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a:solidFill>
                            <a:srgbClr val="000000"/>
                          </a:solidFill>
                          <a:effectLst/>
                          <a:latin typeface="Times New Roman" panose="02020603050405020304" pitchFamily="18" charset="0"/>
                          <a:ea typeface="Times New Roman" panose="02020603050405020304" pitchFamily="18" charset="0"/>
                        </a:rPr>
                        <a:t>I2, I6</a:t>
                      </a:r>
                      <a:endParaRPr lang="en-US" sz="8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a:solidFill>
                            <a:srgbClr val="000000"/>
                          </a:solidFill>
                          <a:effectLst/>
                          <a:latin typeface="Times New Roman" panose="02020603050405020304" pitchFamily="18" charset="0"/>
                          <a:ea typeface="Times New Roman" panose="02020603050405020304" pitchFamily="18" charset="0"/>
                        </a:rPr>
                        <a:t>Proposed </a:t>
                      </a:r>
                      <a:endParaRPr lang="en-US" sz="8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800" kern="1200" dirty="0">
                          <a:solidFill>
                            <a:srgbClr val="000000"/>
                          </a:solidFill>
                          <a:effectLst/>
                          <a:latin typeface="Times New Roman" panose="02020603050405020304" pitchFamily="18" charset="0"/>
                          <a:ea typeface="Times New Roman" panose="02020603050405020304" pitchFamily="18" charset="0"/>
                        </a:rPr>
                        <a:t>Proposed – 22/623/r2 (14 April 2022) Needs more discussion. May 12, 2022.</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813791286"/>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37</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a:solidFill>
                            <a:srgbClr val="000000"/>
                          </a:solidFill>
                          <a:effectLst/>
                          <a:latin typeface="Times New Roman" panose="02020603050405020304" pitchFamily="18" charset="0"/>
                          <a:ea typeface="MS Gothic" panose="020B0609070205080204" pitchFamily="49" charset="-128"/>
                        </a:rPr>
                        <a:t>11bi shall define new RNR element to include obfuscated BPE AP identifiers for out-of-the-band discovery of the BPE AP. </a:t>
                      </a:r>
                      <a:endParaRPr lang="en-US" sz="8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a:solidFill>
                            <a:srgbClr val="000000"/>
                          </a:solidFill>
                          <a:effectLst/>
                          <a:latin typeface="Times New Roman" panose="02020603050405020304" pitchFamily="18" charset="0"/>
                          <a:ea typeface="Times New Roman" panose="02020603050405020304" pitchFamily="18" charset="0"/>
                        </a:rPr>
                        <a:t>I2, I6</a:t>
                      </a:r>
                      <a:endParaRPr lang="en-US" sz="8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a:solidFill>
                            <a:srgbClr val="000000"/>
                          </a:solidFill>
                          <a:effectLst/>
                          <a:latin typeface="Times New Roman" panose="02020603050405020304" pitchFamily="18" charset="0"/>
                          <a:ea typeface="Times New Roman" panose="02020603050405020304" pitchFamily="18" charset="0"/>
                        </a:rPr>
                        <a:t>Proposed </a:t>
                      </a:r>
                      <a:endParaRPr lang="en-US" sz="8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800" kern="1200" dirty="0">
                          <a:solidFill>
                            <a:srgbClr val="000000"/>
                          </a:solidFill>
                          <a:effectLst/>
                          <a:latin typeface="Times New Roman" panose="02020603050405020304" pitchFamily="18" charset="0"/>
                          <a:ea typeface="Times New Roman" panose="02020603050405020304" pitchFamily="18" charset="0"/>
                        </a:rPr>
                        <a:t>Proposed – 22/623/r2 (14 April 2022) Needs more discussion. May 12, 2022.</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429492032"/>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38</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11bi shall define a mechanism to obfuscate affiliated BPE APs parameters so that eavesdropping STAs cannot determine that they belong to the same AP MLD.</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a:solidFill>
                            <a:srgbClr val="000000"/>
                          </a:solidFill>
                          <a:effectLst/>
                          <a:latin typeface="Times New Roman" panose="02020603050405020304" pitchFamily="18" charset="0"/>
                          <a:ea typeface="Times New Roman" panose="02020603050405020304" pitchFamily="18" charset="0"/>
                        </a:rPr>
                        <a:t>I2, I6</a:t>
                      </a:r>
                      <a:endParaRPr lang="en-US" sz="8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a:solidFill>
                            <a:srgbClr val="000000"/>
                          </a:solidFill>
                          <a:effectLst/>
                          <a:latin typeface="Times New Roman" panose="02020603050405020304" pitchFamily="18" charset="0"/>
                          <a:ea typeface="Times New Roman" panose="02020603050405020304" pitchFamily="18" charset="0"/>
                        </a:rPr>
                        <a:t>Proposed </a:t>
                      </a:r>
                      <a:endParaRPr lang="en-US" sz="8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800" kern="1200" dirty="0">
                          <a:solidFill>
                            <a:srgbClr val="000000"/>
                          </a:solidFill>
                          <a:effectLst/>
                          <a:latin typeface="Times New Roman" panose="02020603050405020304" pitchFamily="18" charset="0"/>
                          <a:ea typeface="Times New Roman" panose="02020603050405020304" pitchFamily="18" charset="0"/>
                        </a:rPr>
                        <a:t>Proposed – 22/623/r2 (14 April 2022) Needs more discussion. May 12, 2022.</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4097572983"/>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solidFill>
                            <a:srgbClr val="000000"/>
                          </a:solidFill>
                          <a:effectLst/>
                          <a:latin typeface="Times New Roman" panose="02020603050405020304" pitchFamily="18" charset="0"/>
                          <a:ea typeface="Times New Roman" panose="02020603050405020304" pitchFamily="18" charset="0"/>
                        </a:rPr>
                        <a:t>42</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a:solidFill>
                            <a:srgbClr val="000000"/>
                          </a:solidFill>
                          <a:effectLst/>
                          <a:latin typeface="Times New Roman" panose="02020603050405020304" pitchFamily="18" charset="0"/>
                          <a:ea typeface="MS Gothic" panose="020B0609070205080204" pitchFamily="49" charset="-128"/>
                        </a:rPr>
                        <a:t>BPE-F-111bi shall define a mechanism for BPE APs and BPE Clients to use different MAC addresses for ongoing sensing measurements and data transmissions. </a:t>
                      </a:r>
                      <a:endParaRPr lang="en-US" sz="8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a:solidFill>
                            <a:srgbClr val="000000"/>
                          </a:solidFill>
                          <a:effectLst/>
                          <a:latin typeface="Times New Roman" panose="02020603050405020304" pitchFamily="18" charset="0"/>
                          <a:ea typeface="Times New Roman" panose="02020603050405020304" pitchFamily="18" charset="0"/>
                        </a:rPr>
                        <a:t>I2, I6, I7, I8</a:t>
                      </a:r>
                      <a:endParaRPr lang="en-US" sz="8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a:solidFill>
                            <a:srgbClr val="000000"/>
                          </a:solidFill>
                          <a:effectLst/>
                          <a:latin typeface="Times New Roman" panose="02020603050405020304" pitchFamily="18" charset="0"/>
                          <a:ea typeface="Times New Roman" panose="02020603050405020304" pitchFamily="18" charset="0"/>
                        </a:rPr>
                        <a:t>Proposed </a:t>
                      </a:r>
                      <a:endParaRPr lang="en-US" sz="8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800" kern="1200" dirty="0">
                          <a:solidFill>
                            <a:srgbClr val="000000"/>
                          </a:solidFill>
                          <a:effectLst/>
                          <a:latin typeface="Times New Roman" panose="02020603050405020304" pitchFamily="18" charset="0"/>
                          <a:ea typeface="Times New Roman" panose="02020603050405020304" pitchFamily="18" charset="0"/>
                        </a:rPr>
                        <a:t>Proposed – 22/623/r2 (14 April 2022) Needs more discussion. May 12, 2022.</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4012843607"/>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43</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200" kern="1200" dirty="0">
                          <a:solidFill>
                            <a:srgbClr val="000000"/>
                          </a:solidFill>
                          <a:effectLst/>
                          <a:latin typeface="Times New Roman" panose="02020603050405020304" pitchFamily="18" charset="0"/>
                          <a:ea typeface="MS Gothic" panose="020B0609070205080204" pitchFamily="49" charset="-128"/>
                        </a:rPr>
                        <a:t>11bi shall define a mechanism to protect transmitted sensing measurement frames against eavesdropper sensing estimations, i.e., the frames are protected from the eavesdroppers to perform sensing or ranging from the received frames.</a:t>
                      </a:r>
                      <a:endParaRPr lang="en-US" sz="12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a:solidFill>
                            <a:srgbClr val="000000"/>
                          </a:solidFill>
                          <a:effectLst/>
                          <a:latin typeface="Times New Roman" panose="02020603050405020304" pitchFamily="18" charset="0"/>
                          <a:ea typeface="Times New Roman" panose="02020603050405020304" pitchFamily="18" charset="0"/>
                        </a:rPr>
                        <a:t>I2, I6, I7, I8</a:t>
                      </a:r>
                      <a:endParaRPr lang="en-US" sz="8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a:solidFill>
                            <a:srgbClr val="000000"/>
                          </a:solidFill>
                          <a:effectLst/>
                          <a:latin typeface="Times New Roman" panose="02020603050405020304" pitchFamily="18" charset="0"/>
                          <a:ea typeface="Times New Roman" panose="02020603050405020304" pitchFamily="18" charset="0"/>
                        </a:rPr>
                        <a:t>Proposed </a:t>
                      </a:r>
                      <a:endParaRPr lang="en-US" sz="8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dirty="0">
                          <a:solidFill>
                            <a:srgbClr val="000000"/>
                          </a:solidFill>
                          <a:effectLst/>
                          <a:latin typeface="Times New Roman" panose="02020603050405020304" pitchFamily="18" charset="0"/>
                          <a:ea typeface="Times New Roman" panose="02020603050405020304" pitchFamily="18" charset="0"/>
                        </a:rPr>
                        <a:t>Proposed – 22/623/r2 (14 April 2022) Postponed for now.</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517016185"/>
                  </a:ext>
                </a:extLst>
              </a:tr>
            </a:tbl>
          </a:graphicData>
        </a:graphic>
      </p:graphicFrame>
    </p:spTree>
    <p:extLst>
      <p:ext uri="{BB962C8B-B14F-4D97-AF65-F5344CB8AC3E}">
        <p14:creationId xmlns:p14="http://schemas.microsoft.com/office/powerpoint/2010/main" val="39599674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9E66D-1C9B-4408-A335-FD6B7E250300}"/>
              </a:ext>
            </a:extLst>
          </p:cNvPr>
          <p:cNvSpPr>
            <a:spLocks noGrp="1"/>
          </p:cNvSpPr>
          <p:nvPr>
            <p:ph type="title"/>
          </p:nvPr>
        </p:nvSpPr>
        <p:spPr/>
        <p:txBody>
          <a:bodyPr>
            <a:normAutofit fontScale="90000"/>
          </a:bodyPr>
          <a:lstStyle/>
          <a:p>
            <a:r>
              <a:rPr lang="en-US" dirty="0"/>
              <a:t>Requirements related to Issue 3</a:t>
            </a:r>
            <a:br>
              <a:rPr lang="en-US" dirty="0"/>
            </a:br>
            <a:r>
              <a:rPr lang="en-US" dirty="0"/>
              <a:t>STA MAC address persistence within an ESS</a:t>
            </a:r>
          </a:p>
        </p:txBody>
      </p:sp>
      <p:sp>
        <p:nvSpPr>
          <p:cNvPr id="3" name="Content Placeholder 2">
            <a:extLst>
              <a:ext uri="{FF2B5EF4-FFF2-40B4-BE49-F238E27FC236}">
                <a16:creationId xmlns:a16="http://schemas.microsoft.com/office/drawing/2014/main" id="{A8C4C63E-FD4D-4D4B-8020-8808B3AF51F3}"/>
              </a:ext>
            </a:extLst>
          </p:cNvPr>
          <p:cNvSpPr>
            <a:spLocks noGrp="1"/>
          </p:cNvSpPr>
          <p:nvPr>
            <p:ph idx="1"/>
          </p:nvPr>
        </p:nvSpPr>
        <p:spPr>
          <a:xfrm>
            <a:off x="623637" y="1751762"/>
            <a:ext cx="7771680" cy="4114080"/>
          </a:xfrm>
        </p:spPr>
        <p:txBody>
          <a:bodyPr anchor="t">
            <a:normAutofit/>
          </a:bodyPr>
          <a:lstStyle/>
          <a:p>
            <a:r>
              <a:rPr lang="en-US" sz="1200" dirty="0"/>
              <a:t>Current 802.11 requirements results in a STA using the same MAC address for long periods while associated</a:t>
            </a:r>
          </a:p>
          <a:p>
            <a:r>
              <a:rPr lang="en-US" sz="1200" dirty="0"/>
              <a:t>Many sub-systems make use of a STA’s MAC address</a:t>
            </a:r>
          </a:p>
          <a:p>
            <a:r>
              <a:rPr lang="en-US" sz="1200" dirty="0"/>
              <a:t>Current requirements related to I3 (first page)</a:t>
            </a:r>
          </a:p>
          <a:p>
            <a:pPr marL="0" indent="0">
              <a:buNone/>
            </a:pPr>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p:txBody>
      </p:sp>
      <p:graphicFrame>
        <p:nvGraphicFramePr>
          <p:cNvPr id="5" name="Table 4">
            <a:extLst>
              <a:ext uri="{FF2B5EF4-FFF2-40B4-BE49-F238E27FC236}">
                <a16:creationId xmlns:a16="http://schemas.microsoft.com/office/drawing/2014/main" id="{D4F879B3-5E68-4371-B756-F42D314CA67E}"/>
              </a:ext>
            </a:extLst>
          </p:cNvPr>
          <p:cNvGraphicFramePr>
            <a:graphicFrameLocks noGrp="1"/>
          </p:cNvGraphicFramePr>
          <p:nvPr>
            <p:extLst>
              <p:ext uri="{D42A27DB-BD31-4B8C-83A1-F6EECF244321}">
                <p14:modId xmlns:p14="http://schemas.microsoft.com/office/powerpoint/2010/main" val="2112113909"/>
              </p:ext>
            </p:extLst>
          </p:nvPr>
        </p:nvGraphicFramePr>
        <p:xfrm>
          <a:off x="568752" y="2296931"/>
          <a:ext cx="7896006" cy="4152777"/>
        </p:xfrm>
        <a:graphic>
          <a:graphicData uri="http://schemas.openxmlformats.org/drawingml/2006/table">
            <a:tbl>
              <a:tblPr firstRow="1" firstCol="1" bandRow="1">
                <a:tableStyleId>{5940675A-B579-460E-94D1-54222C63F5DA}</a:tableStyleId>
              </a:tblPr>
              <a:tblGrid>
                <a:gridCol w="374954">
                  <a:extLst>
                    <a:ext uri="{9D8B030D-6E8A-4147-A177-3AD203B41FA5}">
                      <a16:colId xmlns:a16="http://schemas.microsoft.com/office/drawing/2014/main" val="2573783961"/>
                    </a:ext>
                  </a:extLst>
                </a:gridCol>
                <a:gridCol w="4311552">
                  <a:extLst>
                    <a:ext uri="{9D8B030D-6E8A-4147-A177-3AD203B41FA5}">
                      <a16:colId xmlns:a16="http://schemas.microsoft.com/office/drawing/2014/main" val="3238484367"/>
                    </a:ext>
                  </a:extLst>
                </a:gridCol>
                <a:gridCol w="555477">
                  <a:extLst>
                    <a:ext uri="{9D8B030D-6E8A-4147-A177-3AD203B41FA5}">
                      <a16:colId xmlns:a16="http://schemas.microsoft.com/office/drawing/2014/main" val="293639291"/>
                    </a:ext>
                  </a:extLst>
                </a:gridCol>
                <a:gridCol w="779535">
                  <a:extLst>
                    <a:ext uri="{9D8B030D-6E8A-4147-A177-3AD203B41FA5}">
                      <a16:colId xmlns:a16="http://schemas.microsoft.com/office/drawing/2014/main" val="3298458658"/>
                    </a:ext>
                  </a:extLst>
                </a:gridCol>
                <a:gridCol w="1874488">
                  <a:extLst>
                    <a:ext uri="{9D8B030D-6E8A-4147-A177-3AD203B41FA5}">
                      <a16:colId xmlns:a16="http://schemas.microsoft.com/office/drawing/2014/main" val="3200096851"/>
                    </a:ext>
                  </a:extLst>
                </a:gridCol>
              </a:tblGrid>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effectLst/>
                        </a:rPr>
                        <a:t> </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effectLst/>
                        </a:rPr>
                        <a:t>Requirement</a:t>
                      </a:r>
                      <a:endParaRPr lang="en-US" sz="8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effectLst/>
                        </a:rPr>
                        <a:t>Issue</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effectLst/>
                        </a:rPr>
                        <a:t>Status</a:t>
                      </a:r>
                      <a:endParaRPr lang="en-US" sz="8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effectLst/>
                        </a:rPr>
                        <a:t>Information</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38260905"/>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6</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dirty="0">
                          <a:solidFill>
                            <a:srgbClr val="000000"/>
                          </a:solidFill>
                          <a:effectLst/>
                          <a:latin typeface="Times New Roman" panose="02020603050405020304" pitchFamily="18" charset="0"/>
                          <a:ea typeface="MS Gothic" panose="020B0609070205080204" pitchFamily="49" charset="-128"/>
                        </a:rPr>
                        <a:t>11bi shall define a mechanism for a CPE Client </a:t>
                      </a:r>
                      <a:r>
                        <a:rPr lang="en-US" sz="800" b="1" kern="1200" dirty="0">
                          <a:solidFill>
                            <a:srgbClr val="000000"/>
                          </a:solidFill>
                          <a:effectLst/>
                          <a:latin typeface="Times New Roman" panose="02020603050405020304" pitchFamily="18" charset="0"/>
                          <a:ea typeface="MS Gothic" panose="020B0609070205080204" pitchFamily="49" charset="-128"/>
                        </a:rPr>
                        <a:t>to change its own OTA MAC Address </a:t>
                      </a:r>
                      <a:r>
                        <a:rPr lang="en-US" sz="800" kern="1200" dirty="0">
                          <a:solidFill>
                            <a:srgbClr val="000000"/>
                          </a:solidFill>
                          <a:effectLst/>
                          <a:latin typeface="Times New Roman" panose="02020603050405020304" pitchFamily="18" charset="0"/>
                          <a:ea typeface="MS Gothic" panose="020B0609070205080204" pitchFamily="49" charset="-128"/>
                        </a:rPr>
                        <a:t>when reassociating from a CPE AP to another CPE AP within the same ESS.</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I3</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solidFill>
                            <a:srgbClr val="000000"/>
                          </a:solidFill>
                          <a:effectLst/>
                          <a:latin typeface="Times New Roman" panose="02020603050405020304" pitchFamily="18" charset="0"/>
                          <a:ea typeface="Times New Roman" panose="02020603050405020304" pitchFamily="18" charset="0"/>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solidFill>
                            <a:srgbClr val="000000"/>
                          </a:solidFill>
                          <a:effectLst/>
                          <a:latin typeface="Times New Roman" panose="02020603050405020304" pitchFamily="18" charset="0"/>
                          <a:ea typeface="Times New Roman" panose="02020603050405020304" pitchFamily="18" charset="0"/>
                        </a:rPr>
                        <a:t> (9 March 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800" dirty="0">
                          <a:solidFill>
                            <a:srgbClr val="000000"/>
                          </a:solidFill>
                          <a:effectLst/>
                          <a:latin typeface="Times New Roman" panose="02020603050405020304" pitchFamily="18" charset="0"/>
                          <a:ea typeface="Times New Roman" panose="02020603050405020304" pitchFamily="18" charset="0"/>
                        </a:rPr>
                        <a:t>To be motioned –agreed by unanimous consent 4/28/2022</a:t>
                      </a:r>
                    </a:p>
                  </a:txBody>
                  <a:tcPr marL="68580" marR="68580" marT="0" marB="0"/>
                </a:tc>
                <a:extLst>
                  <a:ext uri="{0D108BD9-81ED-4DB2-BD59-A6C34878D82A}">
                    <a16:rowId xmlns:a16="http://schemas.microsoft.com/office/drawing/2014/main" val="3020851281"/>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solidFill>
                            <a:srgbClr val="000000"/>
                          </a:solidFill>
                          <a:effectLst/>
                          <a:latin typeface="Times New Roman" panose="02020603050405020304" pitchFamily="18" charset="0"/>
                          <a:ea typeface="Times New Roman" panose="02020603050405020304" pitchFamily="18" charset="0"/>
                        </a:rPr>
                        <a:t>Note: may consider APs outside of ESS in other discussions</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8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8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687164966"/>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7</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dirty="0">
                          <a:solidFill>
                            <a:srgbClr val="000000"/>
                          </a:solidFill>
                          <a:effectLst/>
                          <a:latin typeface="Times New Roman" panose="02020603050405020304" pitchFamily="18" charset="0"/>
                          <a:ea typeface="MS Gothic" panose="020B0609070205080204" pitchFamily="49" charset="-128"/>
                        </a:rPr>
                        <a:t>11bi shall define a mechanism for a CPE Client to initiate </a:t>
                      </a:r>
                      <a:r>
                        <a:rPr lang="en-US" sz="800" b="1" kern="1200" dirty="0">
                          <a:solidFill>
                            <a:srgbClr val="000000"/>
                          </a:solidFill>
                          <a:effectLst/>
                          <a:latin typeface="Times New Roman" panose="02020603050405020304" pitchFamily="18" charset="0"/>
                          <a:ea typeface="MS Gothic" panose="020B0609070205080204" pitchFamily="49" charset="-128"/>
                        </a:rPr>
                        <a:t>changing</a:t>
                      </a:r>
                      <a:r>
                        <a:rPr lang="en-US" sz="800" kern="1200" dirty="0">
                          <a:solidFill>
                            <a:srgbClr val="000000"/>
                          </a:solidFill>
                          <a:effectLst/>
                          <a:latin typeface="Times New Roman" panose="02020603050405020304" pitchFamily="18" charset="0"/>
                          <a:ea typeface="MS Gothic" panose="020B0609070205080204" pitchFamily="49" charset="-128"/>
                        </a:rPr>
                        <a:t> </a:t>
                      </a:r>
                      <a:r>
                        <a:rPr lang="en-US" sz="800" b="1" kern="1200" dirty="0">
                          <a:solidFill>
                            <a:srgbClr val="000000"/>
                          </a:solidFill>
                          <a:effectLst/>
                          <a:latin typeface="Times New Roman" panose="02020603050405020304" pitchFamily="18" charset="0"/>
                          <a:ea typeface="MS Gothic" panose="020B0609070205080204" pitchFamily="49" charset="-128"/>
                        </a:rPr>
                        <a:t>its own OTA MAC Address </a:t>
                      </a:r>
                      <a:r>
                        <a:rPr lang="en-US" sz="800" kern="1200" dirty="0">
                          <a:solidFill>
                            <a:srgbClr val="000000"/>
                          </a:solidFill>
                          <a:effectLst/>
                          <a:latin typeface="Times New Roman" panose="02020603050405020304" pitchFamily="18" charset="0"/>
                          <a:ea typeface="MS Gothic" panose="020B0609070205080204" pitchFamily="49" charset="-128"/>
                        </a:rPr>
                        <a:t>used with a CPE AP in Associate STA State 4 without any loss of connection.</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I3</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solidFill>
                            <a:srgbClr val="000000"/>
                          </a:solidFill>
                          <a:effectLst/>
                          <a:latin typeface="Times New Roman" panose="02020603050405020304" pitchFamily="18" charset="0"/>
                          <a:ea typeface="Times New Roman" panose="02020603050405020304" pitchFamily="18" charset="0"/>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solidFill>
                            <a:srgbClr val="000000"/>
                          </a:solidFill>
                          <a:effectLst/>
                          <a:latin typeface="Times New Roman" panose="02020603050405020304" pitchFamily="18" charset="0"/>
                          <a:ea typeface="Times New Roman" panose="02020603050405020304" pitchFamily="18" charset="0"/>
                        </a:rPr>
                        <a:t> (9 March 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800" dirty="0">
                          <a:solidFill>
                            <a:srgbClr val="000000"/>
                          </a:solidFill>
                          <a:effectLst/>
                          <a:latin typeface="Times New Roman" panose="02020603050405020304" pitchFamily="18" charset="0"/>
                          <a:ea typeface="Times New Roman" panose="02020603050405020304" pitchFamily="18" charset="0"/>
                        </a:rPr>
                        <a:t>To be motioned –agreed by unanimous consent 4/28/2022</a:t>
                      </a:r>
                    </a:p>
                  </a:txBody>
                  <a:tcPr marL="68580" marR="68580" marT="0" marB="0"/>
                </a:tc>
                <a:extLst>
                  <a:ext uri="{0D108BD9-81ED-4DB2-BD59-A6C34878D82A}">
                    <a16:rowId xmlns:a16="http://schemas.microsoft.com/office/drawing/2014/main" val="139679148"/>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8</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dirty="0">
                          <a:solidFill>
                            <a:srgbClr val="000000"/>
                          </a:solidFill>
                          <a:effectLst/>
                          <a:latin typeface="Times New Roman" panose="02020603050405020304" pitchFamily="18" charset="0"/>
                          <a:ea typeface="MS Gothic" panose="020B0609070205080204" pitchFamily="49" charset="-128"/>
                        </a:rPr>
                        <a:t>11bi shall define a mechanism for a CPE AP to initiate </a:t>
                      </a:r>
                      <a:r>
                        <a:rPr lang="en-US" sz="800" b="1" kern="1200" dirty="0">
                          <a:solidFill>
                            <a:srgbClr val="000000"/>
                          </a:solidFill>
                          <a:effectLst/>
                          <a:latin typeface="Times New Roman" panose="02020603050405020304" pitchFamily="18" charset="0"/>
                          <a:ea typeface="MS Gothic" panose="020B0609070205080204" pitchFamily="49" charset="-128"/>
                        </a:rPr>
                        <a:t>changing the OTA MAC Addresses of a set of associated CPE Client’s </a:t>
                      </a:r>
                      <a:r>
                        <a:rPr lang="en-US" sz="800" kern="1200" dirty="0">
                          <a:solidFill>
                            <a:srgbClr val="000000"/>
                          </a:solidFill>
                          <a:effectLst/>
                          <a:latin typeface="Times New Roman" panose="02020603050405020304" pitchFamily="18" charset="0"/>
                          <a:ea typeface="MS Gothic" panose="020B0609070205080204" pitchFamily="49" charset="-128"/>
                        </a:rPr>
                        <a:t>in the BSS (those CPE Clients in Associate STA State 4) without any loss of connection</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I3</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solidFill>
                            <a:srgbClr val="000000"/>
                          </a:solidFill>
                          <a:effectLst/>
                          <a:latin typeface="Times New Roman" panose="02020603050405020304" pitchFamily="18" charset="0"/>
                          <a:ea typeface="Times New Roman" panose="02020603050405020304" pitchFamily="18" charset="0"/>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solidFill>
                            <a:srgbClr val="000000"/>
                          </a:solidFill>
                          <a:effectLst/>
                          <a:latin typeface="Times New Roman" panose="02020603050405020304" pitchFamily="18" charset="0"/>
                          <a:ea typeface="Times New Roman" panose="02020603050405020304" pitchFamily="18" charset="0"/>
                        </a:rPr>
                        <a:t> (9 March 2022)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solidFill>
                            <a:srgbClr val="000000"/>
                          </a:solidFill>
                          <a:effectLst/>
                          <a:latin typeface="Times New Roman" panose="02020603050405020304" pitchFamily="18" charset="0"/>
                          <a:ea typeface="Times New Roman" panose="02020603050405020304" pitchFamily="18" charset="0"/>
                        </a:rPr>
                        <a:t>Reworded 4/28/2022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800" dirty="0">
                          <a:solidFill>
                            <a:srgbClr val="000000"/>
                          </a:solidFill>
                          <a:effectLst/>
                          <a:latin typeface="Times New Roman" panose="02020603050405020304" pitchFamily="18" charset="0"/>
                          <a:ea typeface="Times New Roman" panose="02020603050405020304" pitchFamily="18" charset="0"/>
                        </a:rPr>
                        <a:t>To be motioned –agreed by unanimous consent 4/28/2022</a:t>
                      </a:r>
                    </a:p>
                  </a:txBody>
                  <a:tcPr marL="68580" marR="68580" marT="0" marB="0"/>
                </a:tc>
                <a:extLst>
                  <a:ext uri="{0D108BD9-81ED-4DB2-BD59-A6C34878D82A}">
                    <a16:rowId xmlns:a16="http://schemas.microsoft.com/office/drawing/2014/main" val="813791286"/>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9</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11bi shall define a mechanism for a CPE Client and CPE AP </a:t>
                      </a:r>
                      <a:r>
                        <a:rPr lang="en-US" sz="1000" b="1" kern="1200" dirty="0">
                          <a:solidFill>
                            <a:srgbClr val="000000"/>
                          </a:solidFill>
                          <a:effectLst/>
                          <a:latin typeface="Times New Roman" panose="02020603050405020304" pitchFamily="18" charset="0"/>
                          <a:ea typeface="Times New Roman" panose="02020603050405020304" pitchFamily="18" charset="0"/>
                        </a:rPr>
                        <a:t>to change the transmitted SN and the scrambler seed</a:t>
                      </a:r>
                      <a:r>
                        <a:rPr lang="en-US" sz="1000" kern="1200" dirty="0">
                          <a:solidFill>
                            <a:srgbClr val="000000"/>
                          </a:solidFill>
                          <a:effectLst/>
                          <a:latin typeface="Times New Roman" panose="02020603050405020304" pitchFamily="18" charset="0"/>
                          <a:ea typeface="Times New Roman" panose="02020603050405020304" pitchFamily="18" charset="0"/>
                        </a:rPr>
                        <a:t> on downlink and uplink to uncorrelated new values in </a:t>
                      </a:r>
                      <a:r>
                        <a:rPr lang="en-US" sz="1000" kern="1200" dirty="0">
                          <a:solidFill>
                            <a:srgbClr val="000000"/>
                          </a:solidFill>
                          <a:effectLst/>
                          <a:latin typeface="Times New Roman" panose="02020603050405020304" pitchFamily="18" charset="0"/>
                          <a:ea typeface="MS Gothic" panose="020B0609070205080204" pitchFamily="49" charset="-128"/>
                        </a:rPr>
                        <a:t>Associate STA State 4</a:t>
                      </a:r>
                      <a:r>
                        <a:rPr lang="en-US" sz="1000" kern="1200" dirty="0">
                          <a:solidFill>
                            <a:srgbClr val="000000"/>
                          </a:solidFill>
                          <a:effectLst/>
                          <a:latin typeface="Times New Roman" panose="02020603050405020304" pitchFamily="18" charset="0"/>
                          <a:ea typeface="Times New Roman" panose="02020603050405020304" pitchFamily="18" charset="0"/>
                        </a:rPr>
                        <a:t>, without any loss of connection when the OTA MAC address of the CPE Client is changed.</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solidFill>
                            <a:srgbClr val="000000"/>
                          </a:solidFill>
                          <a:effectLst/>
                          <a:latin typeface="Times New Roman" panose="02020603050405020304" pitchFamily="18" charset="0"/>
                          <a:ea typeface="Times New Roman" panose="02020603050405020304" pitchFamily="18" charset="0"/>
                        </a:rPr>
                        <a:t>I3, I7</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solidFill>
                            <a:srgbClr val="000000"/>
                          </a:solidFill>
                          <a:effectLst/>
                          <a:latin typeface="Times New Roman" panose="02020603050405020304" pitchFamily="18" charset="0"/>
                          <a:ea typeface="Times New Roman" panose="02020603050405020304" pitchFamily="18" charset="0"/>
                        </a:rPr>
                        <a:t>Proposed - 22/107r2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800" dirty="0">
                          <a:solidFill>
                            <a:srgbClr val="000000"/>
                          </a:solidFill>
                          <a:effectLst/>
                          <a:latin typeface="Times New Roman" panose="02020603050405020304" pitchFamily="18" charset="0"/>
                          <a:ea typeface="Times New Roman" panose="02020603050405020304" pitchFamily="18" charset="0"/>
                        </a:rPr>
                        <a:t> (9 March 2022) To be motioned –agreed by unanimous consent 5/11/2022</a:t>
                      </a:r>
                    </a:p>
                  </a:txBody>
                  <a:tcPr marL="68580" marR="68580" marT="0" marB="0"/>
                </a:tc>
                <a:extLst>
                  <a:ext uri="{0D108BD9-81ED-4DB2-BD59-A6C34878D82A}">
                    <a16:rowId xmlns:a16="http://schemas.microsoft.com/office/drawing/2014/main" val="429492032"/>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10</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dirty="0">
                          <a:solidFill>
                            <a:srgbClr val="000000"/>
                          </a:solidFill>
                          <a:effectLst/>
                          <a:latin typeface="Times New Roman" panose="02020603050405020304" pitchFamily="18" charset="0"/>
                          <a:ea typeface="Times New Roman" panose="02020603050405020304" pitchFamily="18" charset="0"/>
                        </a:rPr>
                        <a:t>11bi shall define a mechanism for a CPE Client and CPE AP </a:t>
                      </a:r>
                      <a:r>
                        <a:rPr lang="en-US" sz="800" b="1" kern="1200" dirty="0">
                          <a:solidFill>
                            <a:srgbClr val="000000"/>
                          </a:solidFill>
                          <a:effectLst/>
                          <a:latin typeface="Times New Roman" panose="02020603050405020304" pitchFamily="18" charset="0"/>
                          <a:ea typeface="Times New Roman" panose="02020603050405020304" pitchFamily="18" charset="0"/>
                        </a:rPr>
                        <a:t>to change the transmitted PN</a:t>
                      </a:r>
                      <a:r>
                        <a:rPr lang="en-US" sz="800" kern="1200" dirty="0">
                          <a:solidFill>
                            <a:srgbClr val="000000"/>
                          </a:solidFill>
                          <a:effectLst/>
                          <a:latin typeface="Times New Roman" panose="02020603050405020304" pitchFamily="18" charset="0"/>
                          <a:ea typeface="Times New Roman" panose="02020603050405020304" pitchFamily="18" charset="0"/>
                        </a:rPr>
                        <a:t> on downlink and uplink to uncorrelated new values in </a:t>
                      </a:r>
                      <a:r>
                        <a:rPr lang="en-US" sz="800" kern="1200" dirty="0">
                          <a:solidFill>
                            <a:srgbClr val="000000"/>
                          </a:solidFill>
                          <a:effectLst/>
                          <a:latin typeface="Times New Roman" panose="02020603050405020304" pitchFamily="18" charset="0"/>
                          <a:ea typeface="MS Gothic" panose="020B0609070205080204" pitchFamily="49" charset="-128"/>
                        </a:rPr>
                        <a:t>Associate STA State 4</a:t>
                      </a:r>
                      <a:r>
                        <a:rPr lang="en-US" sz="800" kern="1200" dirty="0">
                          <a:solidFill>
                            <a:srgbClr val="000000"/>
                          </a:solidFill>
                          <a:effectLst/>
                          <a:latin typeface="Times New Roman" panose="02020603050405020304" pitchFamily="18" charset="0"/>
                          <a:ea typeface="Times New Roman" panose="02020603050405020304" pitchFamily="18" charset="0"/>
                        </a:rPr>
                        <a:t>, without any loss of connection when the OTA MAC address of the CPE Client is changed.</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solidFill>
                            <a:srgbClr val="000000"/>
                          </a:solidFill>
                          <a:effectLst/>
                          <a:latin typeface="Times New Roman" panose="02020603050405020304" pitchFamily="18" charset="0"/>
                          <a:ea typeface="Times New Roman" panose="02020603050405020304" pitchFamily="18" charset="0"/>
                        </a:rPr>
                        <a:t>I3, I7</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solidFill>
                            <a:srgbClr val="000000"/>
                          </a:solidFill>
                          <a:effectLst/>
                          <a:latin typeface="Times New Roman" panose="02020603050405020304" pitchFamily="18" charset="0"/>
                          <a:ea typeface="Times New Roman" panose="02020603050405020304" pitchFamily="18" charset="0"/>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solidFill>
                            <a:srgbClr val="000000"/>
                          </a:solidFill>
                          <a:effectLst/>
                          <a:latin typeface="Times New Roman" panose="02020603050405020304" pitchFamily="18" charset="0"/>
                          <a:ea typeface="Times New Roman" panose="02020603050405020304" pitchFamily="18" charset="0"/>
                        </a:rPr>
                        <a:t> (9 March 2022) To be motioned –agreed by unanimous consent 5/11/2022</a:t>
                      </a:r>
                    </a:p>
                  </a:txBody>
                  <a:tcPr marL="68580" marR="68580" marT="0" marB="0"/>
                </a:tc>
                <a:extLst>
                  <a:ext uri="{0D108BD9-81ED-4DB2-BD59-A6C34878D82A}">
                    <a16:rowId xmlns:a16="http://schemas.microsoft.com/office/drawing/2014/main" val="4097572983"/>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11</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dirty="0">
                          <a:solidFill>
                            <a:srgbClr val="000000"/>
                          </a:solidFill>
                          <a:effectLst/>
                          <a:latin typeface="Times New Roman" panose="02020603050405020304" pitchFamily="18" charset="0"/>
                          <a:ea typeface="Times New Roman" panose="02020603050405020304" pitchFamily="18" charset="0"/>
                        </a:rPr>
                        <a:t>11bi shall define a mechanism for a CPE Client and CPE AP </a:t>
                      </a:r>
                      <a:r>
                        <a:rPr lang="en-US" sz="800" b="1" kern="1200" dirty="0">
                          <a:solidFill>
                            <a:srgbClr val="000000"/>
                          </a:solidFill>
                          <a:effectLst/>
                          <a:latin typeface="Times New Roman" panose="02020603050405020304" pitchFamily="18" charset="0"/>
                          <a:ea typeface="Times New Roman" panose="02020603050405020304" pitchFamily="18" charset="0"/>
                        </a:rPr>
                        <a:t>to change the CPE Client’s AID </a:t>
                      </a:r>
                      <a:r>
                        <a:rPr lang="en-US" sz="800" kern="1200" dirty="0">
                          <a:solidFill>
                            <a:srgbClr val="000000"/>
                          </a:solidFill>
                          <a:effectLst/>
                          <a:latin typeface="Times New Roman" panose="02020603050405020304" pitchFamily="18" charset="0"/>
                          <a:ea typeface="Times New Roman" panose="02020603050405020304" pitchFamily="18" charset="0"/>
                        </a:rPr>
                        <a:t>to an uncorrelated new value in </a:t>
                      </a:r>
                      <a:r>
                        <a:rPr lang="en-US" sz="800" kern="1200" dirty="0">
                          <a:solidFill>
                            <a:srgbClr val="000000"/>
                          </a:solidFill>
                          <a:effectLst/>
                          <a:latin typeface="Times New Roman" panose="02020603050405020304" pitchFamily="18" charset="0"/>
                          <a:ea typeface="MS Gothic" panose="020B0609070205080204" pitchFamily="49" charset="-128"/>
                        </a:rPr>
                        <a:t>Associate STA State 4</a:t>
                      </a:r>
                      <a:r>
                        <a:rPr lang="en-US" sz="800" kern="1200" dirty="0">
                          <a:solidFill>
                            <a:srgbClr val="000000"/>
                          </a:solidFill>
                          <a:effectLst/>
                          <a:latin typeface="Times New Roman" panose="02020603050405020304" pitchFamily="18" charset="0"/>
                          <a:ea typeface="Times New Roman" panose="02020603050405020304" pitchFamily="18" charset="0"/>
                        </a:rPr>
                        <a:t>, without any loss of connection when the OTA MAC address of the CPE Client is changed.</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solidFill>
                            <a:srgbClr val="000000"/>
                          </a:solidFill>
                          <a:effectLst/>
                          <a:latin typeface="Times New Roman" panose="02020603050405020304" pitchFamily="18" charset="0"/>
                          <a:ea typeface="Times New Roman" panose="02020603050405020304" pitchFamily="18" charset="0"/>
                        </a:rPr>
                        <a:t>I3, I7</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solidFill>
                            <a:srgbClr val="000000"/>
                          </a:solidFill>
                          <a:effectLst/>
                          <a:latin typeface="Times New Roman" panose="02020603050405020304" pitchFamily="18" charset="0"/>
                          <a:ea typeface="Times New Roman" panose="02020603050405020304" pitchFamily="18" charset="0"/>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solidFill>
                            <a:srgbClr val="000000"/>
                          </a:solidFill>
                          <a:effectLst/>
                          <a:latin typeface="Times New Roman" panose="02020603050405020304" pitchFamily="18" charset="0"/>
                          <a:ea typeface="Times New Roman" panose="02020603050405020304" pitchFamily="18" charset="0"/>
                        </a:rPr>
                        <a:t> (9 March 2022) To be motioned –agreed by unanimous consent 5/11/2022</a:t>
                      </a:r>
                    </a:p>
                  </a:txBody>
                  <a:tcPr marL="68580" marR="68580" marT="0" marB="0"/>
                </a:tc>
                <a:extLst>
                  <a:ext uri="{0D108BD9-81ED-4DB2-BD59-A6C34878D82A}">
                    <a16:rowId xmlns:a16="http://schemas.microsoft.com/office/drawing/2014/main" val="2099780037"/>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12</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a:solidFill>
                            <a:srgbClr val="000000"/>
                          </a:solidFill>
                          <a:effectLst/>
                          <a:latin typeface="Times New Roman" panose="02020603050405020304" pitchFamily="18" charset="0"/>
                          <a:ea typeface="Times New Roman" panose="02020603050405020304" pitchFamily="18" charset="0"/>
                        </a:rPr>
                        <a:t>11bi shall define a mechanism for a CPE Client and CPE AP to establish the CPE Client’s DS MAC Address without the CPE Client’s DS MAC Address being transmitted in the clear.</a:t>
                      </a:r>
                      <a:endParaRPr lang="en-US" sz="8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I3</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solidFill>
                            <a:srgbClr val="000000"/>
                          </a:solidFill>
                          <a:effectLst/>
                          <a:latin typeface="Times New Roman" panose="02020603050405020304" pitchFamily="18" charset="0"/>
                          <a:ea typeface="Times New Roman" panose="02020603050405020304" pitchFamily="18" charset="0"/>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solidFill>
                            <a:srgbClr val="000000"/>
                          </a:solidFill>
                          <a:effectLst/>
                          <a:latin typeface="Times New Roman" panose="02020603050405020304" pitchFamily="18" charset="0"/>
                          <a:ea typeface="Times New Roman" panose="02020603050405020304" pitchFamily="18" charset="0"/>
                        </a:rPr>
                        <a:t> (9 March 2022) To be motioned –agreed by unanimous consent 5/11/2022</a:t>
                      </a:r>
                    </a:p>
                  </a:txBody>
                  <a:tcPr marL="68580" marR="68580" marT="0" marB="0"/>
                </a:tc>
                <a:extLst>
                  <a:ext uri="{0D108BD9-81ED-4DB2-BD59-A6C34878D82A}">
                    <a16:rowId xmlns:a16="http://schemas.microsoft.com/office/drawing/2014/main" val="926839400"/>
                  </a:ext>
                </a:extLst>
              </a:tr>
            </a:tbl>
          </a:graphicData>
        </a:graphic>
      </p:graphicFrame>
    </p:spTree>
    <p:extLst>
      <p:ext uri="{BB962C8B-B14F-4D97-AF65-F5344CB8AC3E}">
        <p14:creationId xmlns:p14="http://schemas.microsoft.com/office/powerpoint/2010/main" val="141155447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9E66D-1C9B-4408-A335-FD6B7E250300}"/>
              </a:ext>
            </a:extLst>
          </p:cNvPr>
          <p:cNvSpPr>
            <a:spLocks noGrp="1"/>
          </p:cNvSpPr>
          <p:nvPr>
            <p:ph type="title"/>
          </p:nvPr>
        </p:nvSpPr>
        <p:spPr/>
        <p:txBody>
          <a:bodyPr>
            <a:normAutofit fontScale="90000"/>
          </a:bodyPr>
          <a:lstStyle/>
          <a:p>
            <a:r>
              <a:rPr lang="en-US" dirty="0"/>
              <a:t>Requirements related to Issue 3 (</a:t>
            </a:r>
            <a:r>
              <a:rPr lang="en-US" dirty="0" err="1"/>
              <a:t>con’t</a:t>
            </a:r>
            <a:r>
              <a:rPr lang="en-US" dirty="0"/>
              <a:t>)</a:t>
            </a:r>
            <a:br>
              <a:rPr lang="en-US" dirty="0"/>
            </a:br>
            <a:r>
              <a:rPr lang="en-US" dirty="0"/>
              <a:t>STA MAC address persistence within an ESS</a:t>
            </a:r>
          </a:p>
        </p:txBody>
      </p:sp>
      <p:sp>
        <p:nvSpPr>
          <p:cNvPr id="3" name="Content Placeholder 2">
            <a:extLst>
              <a:ext uri="{FF2B5EF4-FFF2-40B4-BE49-F238E27FC236}">
                <a16:creationId xmlns:a16="http://schemas.microsoft.com/office/drawing/2014/main" id="{A8C4C63E-FD4D-4D4B-8020-8808B3AF51F3}"/>
              </a:ext>
            </a:extLst>
          </p:cNvPr>
          <p:cNvSpPr>
            <a:spLocks noGrp="1"/>
          </p:cNvSpPr>
          <p:nvPr>
            <p:ph idx="1"/>
          </p:nvPr>
        </p:nvSpPr>
        <p:spPr>
          <a:xfrm>
            <a:off x="689810" y="1692756"/>
            <a:ext cx="7771680" cy="4114080"/>
          </a:xfrm>
        </p:spPr>
        <p:txBody>
          <a:bodyPr anchor="t">
            <a:normAutofit/>
          </a:bodyPr>
          <a:lstStyle/>
          <a:p>
            <a:r>
              <a:rPr lang="en-US" sz="1200" dirty="0"/>
              <a:t>Current 802.11 requirements results in a STA using the same MAC address for long periods while associated</a:t>
            </a:r>
          </a:p>
          <a:p>
            <a:r>
              <a:rPr lang="en-US" sz="1200" dirty="0"/>
              <a:t>Many sub-systems make use of a STA’s MAC address</a:t>
            </a:r>
          </a:p>
          <a:p>
            <a:r>
              <a:rPr lang="en-US" sz="1200" dirty="0"/>
              <a:t>Current requirements related to I3 (second page)</a:t>
            </a:r>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p:txBody>
      </p:sp>
      <p:graphicFrame>
        <p:nvGraphicFramePr>
          <p:cNvPr id="5" name="Table 4">
            <a:extLst>
              <a:ext uri="{FF2B5EF4-FFF2-40B4-BE49-F238E27FC236}">
                <a16:creationId xmlns:a16="http://schemas.microsoft.com/office/drawing/2014/main" id="{D4F879B3-5E68-4371-B756-F42D314CA67E}"/>
              </a:ext>
            </a:extLst>
          </p:cNvPr>
          <p:cNvGraphicFramePr>
            <a:graphicFrameLocks noGrp="1"/>
          </p:cNvGraphicFramePr>
          <p:nvPr>
            <p:extLst>
              <p:ext uri="{D42A27DB-BD31-4B8C-83A1-F6EECF244321}">
                <p14:modId xmlns:p14="http://schemas.microsoft.com/office/powerpoint/2010/main" val="3529801687"/>
              </p:ext>
            </p:extLst>
          </p:nvPr>
        </p:nvGraphicFramePr>
        <p:xfrm>
          <a:off x="400727" y="2311328"/>
          <a:ext cx="7896006" cy="4114800"/>
        </p:xfrm>
        <a:graphic>
          <a:graphicData uri="http://schemas.openxmlformats.org/drawingml/2006/table">
            <a:tbl>
              <a:tblPr firstRow="1" firstCol="1" bandRow="1">
                <a:tableStyleId>{5940675A-B579-460E-94D1-54222C63F5DA}</a:tableStyleId>
              </a:tblPr>
              <a:tblGrid>
                <a:gridCol w="374954">
                  <a:extLst>
                    <a:ext uri="{9D8B030D-6E8A-4147-A177-3AD203B41FA5}">
                      <a16:colId xmlns:a16="http://schemas.microsoft.com/office/drawing/2014/main" val="2573783961"/>
                    </a:ext>
                  </a:extLst>
                </a:gridCol>
                <a:gridCol w="4503233">
                  <a:extLst>
                    <a:ext uri="{9D8B030D-6E8A-4147-A177-3AD203B41FA5}">
                      <a16:colId xmlns:a16="http://schemas.microsoft.com/office/drawing/2014/main" val="3238484367"/>
                    </a:ext>
                  </a:extLst>
                </a:gridCol>
                <a:gridCol w="546931">
                  <a:extLst>
                    <a:ext uri="{9D8B030D-6E8A-4147-A177-3AD203B41FA5}">
                      <a16:colId xmlns:a16="http://schemas.microsoft.com/office/drawing/2014/main" val="293639291"/>
                    </a:ext>
                  </a:extLst>
                </a:gridCol>
                <a:gridCol w="717847">
                  <a:extLst>
                    <a:ext uri="{9D8B030D-6E8A-4147-A177-3AD203B41FA5}">
                      <a16:colId xmlns:a16="http://schemas.microsoft.com/office/drawing/2014/main" val="3298458658"/>
                    </a:ext>
                  </a:extLst>
                </a:gridCol>
                <a:gridCol w="1753041">
                  <a:extLst>
                    <a:ext uri="{9D8B030D-6E8A-4147-A177-3AD203B41FA5}">
                      <a16:colId xmlns:a16="http://schemas.microsoft.com/office/drawing/2014/main" val="3200096851"/>
                    </a:ext>
                  </a:extLst>
                </a:gridCol>
              </a:tblGrid>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Requirement</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Issue</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Status</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Information</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38260905"/>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23</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11bi shall define </a:t>
                      </a:r>
                      <a:r>
                        <a:rPr lang="en-US" sz="1000" b="1" kern="1200" dirty="0">
                          <a:solidFill>
                            <a:srgbClr val="000000"/>
                          </a:solidFill>
                          <a:effectLst/>
                          <a:latin typeface="Times New Roman" panose="02020603050405020304" pitchFamily="18" charset="0"/>
                          <a:ea typeface="Times New Roman" panose="02020603050405020304" pitchFamily="18" charset="0"/>
                        </a:rPr>
                        <a:t>a private MAC address </a:t>
                      </a:r>
                      <a:r>
                        <a:rPr lang="en-US" sz="1000" kern="1200" dirty="0">
                          <a:solidFill>
                            <a:srgbClr val="000000"/>
                          </a:solidFill>
                          <a:effectLst/>
                          <a:latin typeface="Times New Roman" panose="02020603050405020304" pitchFamily="18" charset="0"/>
                          <a:ea typeface="Times New Roman" panose="02020603050405020304" pitchFamily="18" charset="0"/>
                        </a:rPr>
                        <a:t>that is used  by the 11bi non-AP STA or 11bi non-AP MLD </a:t>
                      </a:r>
                      <a:r>
                        <a:rPr lang="en-US" sz="1000" b="1" kern="1200" dirty="0">
                          <a:solidFill>
                            <a:srgbClr val="000000"/>
                          </a:solidFill>
                          <a:effectLst/>
                          <a:latin typeface="Times New Roman" panose="02020603050405020304" pitchFamily="18" charset="0"/>
                          <a:ea typeface="Times New Roman" panose="02020603050405020304" pitchFamily="18" charset="0"/>
                        </a:rPr>
                        <a:t>for the DS </a:t>
                      </a:r>
                      <a:r>
                        <a:rPr lang="en-US" sz="1000" kern="1200" dirty="0">
                          <a:solidFill>
                            <a:srgbClr val="000000"/>
                          </a:solidFill>
                          <a:effectLst/>
                          <a:latin typeface="Times New Roman" panose="02020603050405020304" pitchFamily="18" charset="0"/>
                          <a:ea typeface="Times New Roman" panose="02020603050405020304" pitchFamily="18" charset="0"/>
                        </a:rPr>
                        <a:t>and can be different for different ESS. </a:t>
                      </a:r>
                      <a:endParaRPr lang="en-US" sz="1000" dirty="0">
                        <a:solidFill>
                          <a:srgbClr val="000000"/>
                        </a:solidFill>
                        <a:effectLst/>
                        <a:latin typeface="Times New Roman" panose="02020603050405020304" pitchFamily="18" charset="0"/>
                        <a:ea typeface="Times New Roman" panose="02020603050405020304" pitchFamily="18" charset="0"/>
                      </a:endParaRPr>
                    </a:p>
                    <a:p>
                      <a:pPr marL="342900" marR="0" lvl="0" indent="-342900" algn="just">
                        <a:lnSpc>
                          <a:spcPts val="1200"/>
                        </a:lnSpc>
                        <a:spcBef>
                          <a:spcPts val="1200"/>
                        </a:spcBef>
                        <a:spcAft>
                          <a:spcPts val="0"/>
                        </a:spcAft>
                        <a:buFont typeface="Arial" panose="020B0604020202020204" pitchFamily="34" charset="0"/>
                        <a:buChar char="•"/>
                        <a:tabLst>
                          <a:tab pos="457200" algn="l"/>
                          <a:tab pos="914400" algn="l"/>
                          <a:tab pos="1371600" algn="l"/>
                          <a:tab pos="1828800" algn="l"/>
                          <a:tab pos="2286000" algn="l"/>
                          <a:tab pos="2743200" algn="l"/>
                          <a:tab pos="3200400" algn="l"/>
                          <a:tab pos="3657600" algn="l"/>
                          <a:tab pos="4114800" algn="l"/>
                          <a:tab pos="4572000" algn="l"/>
                          <a:tab pos="5029200" algn="l"/>
                          <a:tab pos="228600" algn="l"/>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The private MAC address of a 11bi non-AP STA or a 11bi non-AP MLD shall not be carried in the MAC header of the frame and shall not be carried in the frame body of a frame without protection</a:t>
                      </a:r>
                      <a:endParaRPr lang="en-US" sz="1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742950" marR="0" lvl="1" indent="-285750" algn="just">
                        <a:lnSpc>
                          <a:spcPts val="1200"/>
                        </a:lnSpc>
                        <a:spcBef>
                          <a:spcPts val="1200"/>
                        </a:spcBef>
                        <a:spcAft>
                          <a:spcPts val="0"/>
                        </a:spcAft>
                        <a:buFont typeface="Wingdings" panose="05000000000000000000" pitchFamily="2" charset="2"/>
                        <a:buChar char=""/>
                        <a:tabLst>
                          <a:tab pos="457200" algn="l"/>
                          <a:tab pos="914400" algn="l"/>
                          <a:tab pos="1371600" algn="l"/>
                          <a:tab pos="1828800" algn="l"/>
                          <a:tab pos="2286000" algn="l"/>
                          <a:tab pos="2743200" algn="l"/>
                          <a:tab pos="3200400" algn="l"/>
                          <a:tab pos="3657600" algn="l"/>
                          <a:tab pos="4114800" algn="l"/>
                          <a:tab pos="4572000" algn="l"/>
                          <a:tab pos="5029200" algn="l"/>
                          <a:tab pos="457200" algn="l"/>
                          <a:tab pos="6858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if the frame is transmitted by the 11bi non-AP STA or any non-AP STA affiliated with the 11bi non-AP MLD or</a:t>
                      </a:r>
                      <a:endParaRPr lang="en-US" sz="1000" dirty="0">
                        <a:solidFill>
                          <a:srgbClr val="000000"/>
                        </a:solidFill>
                        <a:effectLst/>
                        <a:latin typeface="Times New Roman" panose="02020603050405020304" pitchFamily="18" charset="0"/>
                        <a:ea typeface="Times New Roman" panose="02020603050405020304" pitchFamily="18" charset="0"/>
                      </a:endParaRPr>
                    </a:p>
                    <a:p>
                      <a:pPr marL="742950" marR="0" lvl="1" indent="-285750" algn="just">
                        <a:lnSpc>
                          <a:spcPts val="1200"/>
                        </a:lnSpc>
                        <a:spcBef>
                          <a:spcPts val="1200"/>
                        </a:spcBef>
                        <a:spcAft>
                          <a:spcPts val="0"/>
                        </a:spcAft>
                        <a:buFont typeface="Wingdings" panose="05000000000000000000" pitchFamily="2" charset="2"/>
                        <a:buChar char=""/>
                        <a:tabLst>
                          <a:tab pos="457200" algn="l"/>
                          <a:tab pos="914400" algn="l"/>
                          <a:tab pos="1371600" algn="l"/>
                          <a:tab pos="1828800" algn="l"/>
                          <a:tab pos="2286000" algn="l"/>
                          <a:tab pos="2743200" algn="l"/>
                          <a:tab pos="3200400" algn="l"/>
                          <a:tab pos="3657600" algn="l"/>
                          <a:tab pos="4114800" algn="l"/>
                          <a:tab pos="4572000" algn="l"/>
                          <a:tab pos="5029200" algn="l"/>
                          <a:tab pos="457200" algn="l"/>
                          <a:tab pos="6858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if the frame is transmitted by the 11bi AP to the 11bi non-AP STA or by any AP affiliated with a 11bi AP MLD to any non-AP STA affiliated with the 11bi non-AP MLD</a:t>
                      </a:r>
                      <a:endParaRPr lang="en-US" sz="1000" dirty="0">
                        <a:solidFill>
                          <a:srgbClr val="000000"/>
                        </a:solidFill>
                        <a:effectLst/>
                        <a:latin typeface="Times New Roman" panose="02020603050405020304" pitchFamily="18" charset="0"/>
                        <a:ea typeface="Times New Roman" panose="02020603050405020304" pitchFamily="18" charset="0"/>
                      </a:endParaRPr>
                    </a:p>
                    <a:p>
                      <a:pPr marL="342900" marR="0" lvl="0" indent="-342900" algn="just">
                        <a:lnSpc>
                          <a:spcPts val="1200"/>
                        </a:lnSpc>
                        <a:spcBef>
                          <a:spcPts val="1200"/>
                        </a:spcBef>
                        <a:spcAft>
                          <a:spcPts val="0"/>
                        </a:spcAft>
                        <a:buFont typeface="Arial" panose="020B0604020202020204" pitchFamily="34" charset="0"/>
                        <a:buChar char="•"/>
                        <a:tabLst>
                          <a:tab pos="457200" algn="l"/>
                          <a:tab pos="914400" algn="l"/>
                          <a:tab pos="1371600" algn="l"/>
                          <a:tab pos="1828800" algn="l"/>
                          <a:tab pos="2286000" algn="l"/>
                          <a:tab pos="2743200" algn="l"/>
                          <a:tab pos="3200400" algn="l"/>
                          <a:tab pos="3657600" algn="l"/>
                          <a:tab pos="4114800" algn="l"/>
                          <a:tab pos="4572000" algn="l"/>
                          <a:tab pos="5029200" algn="l"/>
                          <a:tab pos="228600" algn="l"/>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11bi non-AP STA or 11bi non-AP MLD can decide the lifetime of the private MAC address </a:t>
                      </a:r>
                      <a:endParaRPr lang="en-US" sz="1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MS Gothic" panose="020B0609070205080204" pitchFamily="49" charset="-128"/>
                        </a:rPr>
                        <a:t>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I3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 Proposed</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a:t>
                      </a:r>
                      <a:r>
                        <a:rPr lang="en-US" sz="1000" dirty="0">
                          <a:solidFill>
                            <a:srgbClr val="000000"/>
                          </a:solidFill>
                          <a:effectLst/>
                          <a:latin typeface="Times New Roman" panose="02020603050405020304" pitchFamily="18" charset="0"/>
                          <a:ea typeface="Times New Roman" panose="02020603050405020304" pitchFamily="18" charset="0"/>
                        </a:rPr>
                        <a:t>– 22/109r3</a:t>
                      </a:r>
                      <a:r>
                        <a:rPr lang="en-US" sz="1000" kern="1200" dirty="0">
                          <a:solidFill>
                            <a:srgbClr val="000000"/>
                          </a:solidFill>
                          <a:effectLst/>
                          <a:latin typeface="Times New Roman" panose="02020603050405020304" pitchFamily="18" charset="0"/>
                          <a:ea typeface="Times New Roman" panose="02020603050405020304" pitchFamily="18" charset="0"/>
                        </a:rPr>
                        <a:t> </a:t>
                      </a:r>
                      <a:r>
                        <a:rPr lang="en-US" sz="1000" dirty="0">
                          <a:solidFill>
                            <a:srgbClr val="000000"/>
                          </a:solidFill>
                          <a:effectLst/>
                          <a:latin typeface="Times New Roman" panose="02020603050405020304" pitchFamily="18" charset="0"/>
                          <a:ea typeface="Times New Roman" panose="02020603050405020304" pitchFamily="18" charset="0"/>
                        </a:rPr>
                        <a:t>(10 March 2022)  </a:t>
                      </a:r>
                      <a:r>
                        <a:rPr lang="en-US" sz="1000" strike="sngStrike" dirty="0">
                          <a:solidFill>
                            <a:srgbClr val="000000"/>
                          </a:solidFill>
                          <a:effectLst/>
                          <a:latin typeface="Times New Roman" panose="02020603050405020304" pitchFamily="18" charset="0"/>
                          <a:ea typeface="Times New Roman" panose="02020603050405020304" pitchFamily="18" charset="0"/>
                        </a:rPr>
                        <a:t>To be motioned –agreed by unanimous consent 5/11/2022  </a:t>
                      </a:r>
                      <a:r>
                        <a:rPr lang="en-US" sz="1000" strike="noStrike" dirty="0">
                          <a:solidFill>
                            <a:srgbClr val="000000"/>
                          </a:solidFill>
                          <a:effectLst/>
                          <a:latin typeface="Times New Roman" panose="02020603050405020304" pitchFamily="18" charset="0"/>
                          <a:ea typeface="Times New Roman" panose="02020603050405020304" pitchFamily="18" charset="0"/>
                        </a:rPr>
                        <a:t>Needs further discussion 5/12/2022</a:t>
                      </a:r>
                    </a:p>
                  </a:txBody>
                  <a:tcPr marL="68580" marR="68580" marT="0" marB="0"/>
                </a:tc>
                <a:extLst>
                  <a:ext uri="{0D108BD9-81ED-4DB2-BD59-A6C34878D82A}">
                    <a16:rowId xmlns:a16="http://schemas.microsoft.com/office/drawing/2014/main" val="3020851281"/>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24</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11bi shall define a mechanism to carry the </a:t>
                      </a:r>
                      <a:r>
                        <a:rPr lang="en-US" sz="1000" b="1" kern="1200" dirty="0">
                          <a:solidFill>
                            <a:srgbClr val="000000"/>
                          </a:solidFill>
                          <a:effectLst/>
                          <a:latin typeface="Times New Roman" panose="02020603050405020304" pitchFamily="18" charset="0"/>
                          <a:ea typeface="Times New Roman" panose="02020603050405020304" pitchFamily="18" charset="0"/>
                        </a:rPr>
                        <a:t>private MAC address </a:t>
                      </a:r>
                      <a:r>
                        <a:rPr lang="en-US" sz="1000" kern="1200" dirty="0">
                          <a:solidFill>
                            <a:srgbClr val="000000"/>
                          </a:solidFill>
                          <a:effectLst/>
                          <a:latin typeface="Times New Roman" panose="02020603050405020304" pitchFamily="18" charset="0"/>
                          <a:ea typeface="Times New Roman" panose="02020603050405020304" pitchFamily="18" charset="0"/>
                        </a:rPr>
                        <a:t>of 11bi non-AP STA or 11bi non-AP MLD </a:t>
                      </a:r>
                      <a:r>
                        <a:rPr lang="en-US" sz="1000" b="1" kern="1200" dirty="0">
                          <a:solidFill>
                            <a:srgbClr val="000000"/>
                          </a:solidFill>
                          <a:effectLst/>
                          <a:latin typeface="Times New Roman" panose="02020603050405020304" pitchFamily="18" charset="0"/>
                          <a:ea typeface="Times New Roman" panose="02020603050405020304" pitchFamily="18" charset="0"/>
                        </a:rPr>
                        <a:t>for the DS </a:t>
                      </a:r>
                      <a:r>
                        <a:rPr lang="en-US" sz="1000" kern="1200" dirty="0">
                          <a:solidFill>
                            <a:srgbClr val="000000"/>
                          </a:solidFill>
                          <a:effectLst/>
                          <a:latin typeface="Times New Roman" panose="02020603050405020304" pitchFamily="18" charset="0"/>
                          <a:ea typeface="Times New Roman" panose="02020603050405020304" pitchFamily="18" charset="0"/>
                        </a:rPr>
                        <a:t>in </a:t>
                      </a:r>
                      <a:r>
                        <a:rPr lang="en-US" sz="1000" b="1" kern="1200" dirty="0">
                          <a:solidFill>
                            <a:srgbClr val="000000"/>
                          </a:solidFill>
                          <a:effectLst/>
                          <a:latin typeface="Times New Roman" panose="02020603050405020304" pitchFamily="18" charset="0"/>
                          <a:ea typeface="Times New Roman" panose="02020603050405020304" pitchFamily="18" charset="0"/>
                        </a:rPr>
                        <a:t>protected</a:t>
                      </a:r>
                      <a:r>
                        <a:rPr lang="en-US" sz="1000" kern="1200" dirty="0">
                          <a:solidFill>
                            <a:srgbClr val="000000"/>
                          </a:solidFill>
                          <a:effectLst/>
                          <a:latin typeface="Times New Roman" panose="02020603050405020304" pitchFamily="18" charset="0"/>
                          <a:ea typeface="Times New Roman" panose="02020603050405020304" pitchFamily="18" charset="0"/>
                        </a:rPr>
                        <a:t> (Re)Association Request frame</a:t>
                      </a:r>
                      <a:r>
                        <a:rPr lang="en-US" sz="1000" kern="1200" dirty="0">
                          <a:solidFill>
                            <a:srgbClr val="000000"/>
                          </a:solidFill>
                          <a:effectLst/>
                          <a:latin typeface="Times New Roman" panose="02020603050405020304" pitchFamily="18" charset="0"/>
                          <a:ea typeface="MS Gothic" panose="020B0609070205080204" pitchFamily="49" charset="-128"/>
                        </a:rPr>
                        <a:t> </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 - 11bi shall define a mechanism to carry the private MAC address of a 11bi non-AP STA or a 11bi non-AP MLD for the DS in a protected management frame from the 11bi non-AP STA to a 11bi AP or from the 11bi non-AP MLD to a 11bi AP MLD. </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I3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 Proposed</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 </a:t>
                      </a:r>
                      <a:r>
                        <a:rPr lang="en-US" sz="1000" dirty="0">
                          <a:solidFill>
                            <a:srgbClr val="000000"/>
                          </a:solidFill>
                          <a:effectLst/>
                          <a:latin typeface="Times New Roman" panose="02020603050405020304" pitchFamily="18" charset="0"/>
                          <a:ea typeface="Times New Roman" panose="02020603050405020304" pitchFamily="18" charset="0"/>
                        </a:rPr>
                        <a:t>– 22/109r3 (10 March 2022)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strike="noStrike" dirty="0">
                          <a:solidFill>
                            <a:srgbClr val="000000"/>
                          </a:solidFill>
                          <a:effectLst/>
                          <a:latin typeface="Times New Roman" panose="02020603050405020304" pitchFamily="18" charset="0"/>
                          <a:ea typeface="Times New Roman" panose="02020603050405020304" pitchFamily="18" charset="0"/>
                        </a:rPr>
                        <a:t>Needs further discussion 5/12/2022</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39679148"/>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25</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MS Gothic" panose="020B0609070205080204" pitchFamily="49" charset="-128"/>
                        </a:rPr>
                        <a:t>11bi shall define a mechanism to randomize over the air MAC address of the 11bi non-AP STA or 11bi non-AP MLD (carried in Address 1 field or Address 2 field of the MAC header) during BSS transition (related to R6)</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I3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 Proposed</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 </a:t>
                      </a:r>
                      <a:r>
                        <a:rPr lang="en-US" sz="1000" dirty="0">
                          <a:solidFill>
                            <a:srgbClr val="000000"/>
                          </a:solidFill>
                          <a:effectLst/>
                          <a:latin typeface="Times New Roman" panose="02020603050405020304" pitchFamily="18" charset="0"/>
                          <a:ea typeface="Times New Roman" panose="02020603050405020304" pitchFamily="18" charset="0"/>
                        </a:rPr>
                        <a:t>– 22/109r3 (10 March 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dirty="0">
                          <a:solidFill>
                            <a:srgbClr val="000000"/>
                          </a:solidFill>
                          <a:effectLst/>
                          <a:latin typeface="Times New Roman" panose="02020603050405020304" pitchFamily="18" charset="0"/>
                          <a:ea typeface="Times New Roman" panose="02020603050405020304" pitchFamily="18" charset="0"/>
                        </a:rPr>
                        <a:t>To be motioned –agreed by unanimous consent 4/28/2022</a:t>
                      </a:r>
                    </a:p>
                  </a:txBody>
                  <a:tcPr marL="68580" marR="68580" marT="0" marB="0"/>
                </a:tc>
                <a:extLst>
                  <a:ext uri="{0D108BD9-81ED-4DB2-BD59-A6C34878D82A}">
                    <a16:rowId xmlns:a16="http://schemas.microsoft.com/office/drawing/2014/main" val="813791286"/>
                  </a:ext>
                </a:extLst>
              </a:tr>
            </a:tbl>
          </a:graphicData>
        </a:graphic>
      </p:graphicFrame>
    </p:spTree>
    <p:extLst>
      <p:ext uri="{BB962C8B-B14F-4D97-AF65-F5344CB8AC3E}">
        <p14:creationId xmlns:p14="http://schemas.microsoft.com/office/powerpoint/2010/main" val="109980422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9E66D-1C9B-4408-A335-FD6B7E250300}"/>
              </a:ext>
            </a:extLst>
          </p:cNvPr>
          <p:cNvSpPr>
            <a:spLocks noGrp="1"/>
          </p:cNvSpPr>
          <p:nvPr>
            <p:ph type="title"/>
          </p:nvPr>
        </p:nvSpPr>
        <p:spPr/>
        <p:txBody>
          <a:bodyPr/>
          <a:lstStyle/>
          <a:p>
            <a:r>
              <a:rPr lang="en-US" dirty="0"/>
              <a:t>Requirements related to Issue 4</a:t>
            </a:r>
            <a:br>
              <a:rPr lang="en-US" dirty="0"/>
            </a:br>
            <a:r>
              <a:rPr lang="en-US" dirty="0"/>
              <a:t>Tracking SA and DA OTA</a:t>
            </a:r>
          </a:p>
        </p:txBody>
      </p:sp>
      <p:sp>
        <p:nvSpPr>
          <p:cNvPr id="3" name="Content Placeholder 2">
            <a:extLst>
              <a:ext uri="{FF2B5EF4-FFF2-40B4-BE49-F238E27FC236}">
                <a16:creationId xmlns:a16="http://schemas.microsoft.com/office/drawing/2014/main" id="{A8C4C63E-FD4D-4D4B-8020-8808B3AF51F3}"/>
              </a:ext>
            </a:extLst>
          </p:cNvPr>
          <p:cNvSpPr>
            <a:spLocks noGrp="1"/>
          </p:cNvSpPr>
          <p:nvPr>
            <p:ph idx="1"/>
          </p:nvPr>
        </p:nvSpPr>
        <p:spPr/>
        <p:txBody>
          <a:bodyPr anchor="t">
            <a:normAutofit/>
          </a:bodyPr>
          <a:lstStyle/>
          <a:p>
            <a:r>
              <a:rPr lang="en-US" sz="1200" dirty="0"/>
              <a:t>SA and DA sent in in the clear which may provide information that can be analyzed or tracked about wired devices or other STAs.</a:t>
            </a:r>
          </a:p>
          <a:p>
            <a:r>
              <a:rPr lang="en-US" sz="1200" dirty="0"/>
              <a:t>Current requirements related to I4</a:t>
            </a:r>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p:txBody>
      </p:sp>
      <p:graphicFrame>
        <p:nvGraphicFramePr>
          <p:cNvPr id="5" name="Table 4">
            <a:extLst>
              <a:ext uri="{FF2B5EF4-FFF2-40B4-BE49-F238E27FC236}">
                <a16:creationId xmlns:a16="http://schemas.microsoft.com/office/drawing/2014/main" id="{D4F879B3-5E68-4371-B756-F42D314CA67E}"/>
              </a:ext>
            </a:extLst>
          </p:cNvPr>
          <p:cNvGraphicFramePr>
            <a:graphicFrameLocks noGrp="1"/>
          </p:cNvGraphicFramePr>
          <p:nvPr>
            <p:extLst>
              <p:ext uri="{D42A27DB-BD31-4B8C-83A1-F6EECF244321}">
                <p14:modId xmlns:p14="http://schemas.microsoft.com/office/powerpoint/2010/main" val="1662810879"/>
              </p:ext>
            </p:extLst>
          </p:nvPr>
        </p:nvGraphicFramePr>
        <p:xfrm>
          <a:off x="509337" y="2995066"/>
          <a:ext cx="7896006" cy="1676400"/>
        </p:xfrm>
        <a:graphic>
          <a:graphicData uri="http://schemas.openxmlformats.org/drawingml/2006/table">
            <a:tbl>
              <a:tblPr firstRow="1" firstCol="1" bandRow="1">
                <a:tableStyleId>{5940675A-B579-460E-94D1-54222C63F5DA}</a:tableStyleId>
              </a:tblPr>
              <a:tblGrid>
                <a:gridCol w="388130">
                  <a:extLst>
                    <a:ext uri="{9D8B030D-6E8A-4147-A177-3AD203B41FA5}">
                      <a16:colId xmlns:a16="http://schemas.microsoft.com/office/drawing/2014/main" val="2573783961"/>
                    </a:ext>
                  </a:extLst>
                </a:gridCol>
                <a:gridCol w="5218585">
                  <a:extLst>
                    <a:ext uri="{9D8B030D-6E8A-4147-A177-3AD203B41FA5}">
                      <a16:colId xmlns:a16="http://schemas.microsoft.com/office/drawing/2014/main" val="3238484367"/>
                    </a:ext>
                  </a:extLst>
                </a:gridCol>
                <a:gridCol w="473243">
                  <a:extLst>
                    <a:ext uri="{9D8B030D-6E8A-4147-A177-3AD203B41FA5}">
                      <a16:colId xmlns:a16="http://schemas.microsoft.com/office/drawing/2014/main" val="293639291"/>
                    </a:ext>
                  </a:extLst>
                </a:gridCol>
                <a:gridCol w="689810">
                  <a:extLst>
                    <a:ext uri="{9D8B030D-6E8A-4147-A177-3AD203B41FA5}">
                      <a16:colId xmlns:a16="http://schemas.microsoft.com/office/drawing/2014/main" val="3298458658"/>
                    </a:ext>
                  </a:extLst>
                </a:gridCol>
                <a:gridCol w="1126238">
                  <a:extLst>
                    <a:ext uri="{9D8B030D-6E8A-4147-A177-3AD203B41FA5}">
                      <a16:colId xmlns:a16="http://schemas.microsoft.com/office/drawing/2014/main" val="3200096851"/>
                    </a:ext>
                  </a:extLst>
                </a:gridCol>
              </a:tblGrid>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dirty="0">
                          <a:effectLst/>
                        </a:rPr>
                        <a:t> </a:t>
                      </a:r>
                      <a:endParaRPr lang="en-US" sz="11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dirty="0">
                          <a:effectLst/>
                        </a:rPr>
                        <a:t>Requirement</a:t>
                      </a:r>
                      <a:endParaRPr lang="en-US" sz="11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dirty="0">
                          <a:effectLst/>
                        </a:rPr>
                        <a:t>Issue</a:t>
                      </a:r>
                      <a:endParaRPr lang="en-US" sz="11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a:effectLst/>
                        </a:rPr>
                        <a:t>Status</a:t>
                      </a:r>
                      <a:endParaRPr lang="en-US" sz="11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dirty="0">
                          <a:effectLst/>
                        </a:rPr>
                        <a:t>Information</a:t>
                      </a:r>
                      <a:endParaRPr lang="en-US" sz="11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38260905"/>
                  </a:ext>
                </a:extLst>
              </a:tr>
              <a:tr h="27534">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a:solidFill>
                            <a:srgbClr val="000000"/>
                          </a:solidFill>
                          <a:effectLst/>
                          <a:latin typeface="Times New Roman" panose="02020603050405020304" pitchFamily="18" charset="0"/>
                          <a:ea typeface="Times New Roman" panose="02020603050405020304" pitchFamily="18" charset="0"/>
                        </a:rPr>
                        <a:t>13</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kern="1200" dirty="0">
                          <a:solidFill>
                            <a:srgbClr val="000000"/>
                          </a:solidFill>
                          <a:effectLst/>
                          <a:latin typeface="Times New Roman" panose="02020603050405020304" pitchFamily="18" charset="0"/>
                          <a:ea typeface="MS Gothic" panose="020B0609070205080204" pitchFamily="49" charset="-128"/>
                        </a:rPr>
                        <a:t>11bi shall define or reuse a mechanism for CPE Clients and CPE APs </a:t>
                      </a:r>
                      <a:r>
                        <a:rPr lang="en-US" sz="1100" u="sng" kern="1200" dirty="0">
                          <a:solidFill>
                            <a:srgbClr val="000000"/>
                          </a:solidFill>
                          <a:effectLst/>
                          <a:latin typeface="Times New Roman" panose="02020603050405020304" pitchFamily="18" charset="0"/>
                          <a:ea typeface="MS Gothic" panose="020B0609070205080204" pitchFamily="49" charset="-128"/>
                        </a:rPr>
                        <a:t>to protect </a:t>
                      </a:r>
                      <a:r>
                        <a:rPr lang="en-US" sz="11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MAC Address</a:t>
                      </a:r>
                      <a:r>
                        <a:rPr lang="en-US" sz="1100" u="sng"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es</a:t>
                      </a:r>
                      <a:r>
                        <a:rPr lang="en-US" sz="11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sent OTA in </a:t>
                      </a:r>
                      <a:r>
                        <a:rPr lang="en-US" sz="1100" strike="noStrike" kern="1200" dirty="0">
                          <a:solidFill>
                            <a:srgbClr val="000000"/>
                          </a:solidFill>
                          <a:effectLst/>
                          <a:latin typeface="Times New Roman" panose="02020603050405020304" pitchFamily="18" charset="0"/>
                          <a:ea typeface="MS Gothic" panose="020B0609070205080204" pitchFamily="49" charset="-128"/>
                        </a:rPr>
                        <a:t>the SA or DA fields (if present) of a data frame</a:t>
                      </a:r>
                      <a:r>
                        <a:rPr lang="en-US" sz="1100" kern="1200" dirty="0">
                          <a:solidFill>
                            <a:srgbClr val="000000"/>
                          </a:solidFill>
                          <a:effectLst/>
                          <a:latin typeface="Times New Roman" panose="02020603050405020304" pitchFamily="18" charset="0"/>
                          <a:ea typeface="MS Gothic" panose="020B0609070205080204" pitchFamily="49" charset="-128"/>
                        </a:rPr>
                        <a:t>.</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1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a:solidFill>
                            <a:srgbClr val="000000"/>
                          </a:solidFill>
                          <a:effectLst/>
                          <a:latin typeface="Times New Roman" panose="02020603050405020304" pitchFamily="18" charset="0"/>
                          <a:ea typeface="Times New Roman" panose="02020603050405020304" pitchFamily="18" charset="0"/>
                        </a:rPr>
                        <a:t>I4</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dirty="0">
                          <a:solidFill>
                            <a:srgbClr val="000000"/>
                          </a:solidFill>
                          <a:effectLst/>
                          <a:latin typeface="Times New Roman" panose="02020603050405020304" pitchFamily="18" charset="0"/>
                          <a:ea typeface="Times New Roman" panose="02020603050405020304" pitchFamily="18" charset="0"/>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dirty="0">
                          <a:solidFill>
                            <a:srgbClr val="000000"/>
                          </a:solidFill>
                          <a:effectLst/>
                          <a:latin typeface="Times New Roman" panose="02020603050405020304" pitchFamily="18" charset="0"/>
                          <a:ea typeface="Times New Roman" panose="02020603050405020304" pitchFamily="18" charset="0"/>
                        </a:rPr>
                        <a:t> (9 March 2022) deferred for off-line discussion</a:t>
                      </a:r>
                    </a:p>
                  </a:txBody>
                  <a:tcPr marL="68580" marR="68580" marT="0" marB="0"/>
                </a:tc>
                <a:extLst>
                  <a:ext uri="{0D108BD9-81ED-4DB2-BD59-A6C34878D82A}">
                    <a16:rowId xmlns:a16="http://schemas.microsoft.com/office/drawing/2014/main" val="3020851281"/>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a:solidFill>
                            <a:srgbClr val="000000"/>
                          </a:solidFill>
                          <a:effectLst/>
                          <a:latin typeface="Times New Roman" panose="02020603050405020304" pitchFamily="18" charset="0"/>
                          <a:ea typeface="Times New Roman" panose="02020603050405020304" pitchFamily="18" charset="0"/>
                        </a:rPr>
                        <a:t>14</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kern="1200" dirty="0">
                          <a:solidFill>
                            <a:srgbClr val="000000"/>
                          </a:solidFill>
                          <a:effectLst/>
                          <a:latin typeface="Times New Roman" panose="02020603050405020304" pitchFamily="18" charset="0"/>
                          <a:ea typeface="MS Gothic" panose="020B0609070205080204" pitchFamily="49" charset="-128"/>
                        </a:rPr>
                        <a:t>11bi shall define or reuse a mechanism for CPE Clients and CPE APs to transmit and receive other </a:t>
                      </a:r>
                      <a:r>
                        <a:rPr lang="en-US" sz="11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DS MAC Addresses indicated </a:t>
                      </a:r>
                      <a:r>
                        <a:rPr lang="en-US" sz="1100" kern="1200" dirty="0">
                          <a:solidFill>
                            <a:srgbClr val="000000"/>
                          </a:solidFill>
                          <a:effectLst/>
                          <a:latin typeface="Times New Roman" panose="02020603050405020304" pitchFamily="18" charset="0"/>
                          <a:ea typeface="MS Gothic" panose="020B0609070205080204" pitchFamily="49" charset="-128"/>
                        </a:rPr>
                        <a:t>in the SA or DA fields (if present) in protected form on both the downlink and uplink.</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1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a:solidFill>
                            <a:srgbClr val="000000"/>
                          </a:solidFill>
                          <a:effectLst/>
                          <a:latin typeface="Times New Roman" panose="02020603050405020304" pitchFamily="18" charset="0"/>
                          <a:ea typeface="Times New Roman" panose="02020603050405020304" pitchFamily="18" charset="0"/>
                        </a:rPr>
                        <a:t>I4</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dirty="0">
                          <a:solidFill>
                            <a:srgbClr val="000000"/>
                          </a:solidFill>
                          <a:effectLst/>
                          <a:latin typeface="Times New Roman" panose="02020603050405020304" pitchFamily="18" charset="0"/>
                          <a:ea typeface="Times New Roman" panose="02020603050405020304" pitchFamily="18" charset="0"/>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dirty="0">
                          <a:solidFill>
                            <a:srgbClr val="000000"/>
                          </a:solidFill>
                          <a:effectLst/>
                          <a:latin typeface="Times New Roman" panose="02020603050405020304" pitchFamily="18" charset="0"/>
                          <a:ea typeface="Times New Roman" panose="02020603050405020304" pitchFamily="18" charset="0"/>
                        </a:rPr>
                        <a:t> (9 March 2022) deferred for off-line discussion</a:t>
                      </a:r>
                    </a:p>
                  </a:txBody>
                  <a:tcPr marL="68580" marR="68580" marT="0" marB="0"/>
                </a:tc>
                <a:extLst>
                  <a:ext uri="{0D108BD9-81ED-4DB2-BD59-A6C34878D82A}">
                    <a16:rowId xmlns:a16="http://schemas.microsoft.com/office/drawing/2014/main" val="139679148"/>
                  </a:ext>
                </a:extLst>
              </a:tr>
            </a:tbl>
          </a:graphicData>
        </a:graphic>
      </p:graphicFrame>
    </p:spTree>
    <p:extLst>
      <p:ext uri="{BB962C8B-B14F-4D97-AF65-F5344CB8AC3E}">
        <p14:creationId xmlns:p14="http://schemas.microsoft.com/office/powerpoint/2010/main" val="344483271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9E66D-1C9B-4408-A335-FD6B7E250300}"/>
              </a:ext>
            </a:extLst>
          </p:cNvPr>
          <p:cNvSpPr>
            <a:spLocks noGrp="1"/>
          </p:cNvSpPr>
          <p:nvPr>
            <p:ph type="title"/>
          </p:nvPr>
        </p:nvSpPr>
        <p:spPr/>
        <p:txBody>
          <a:bodyPr>
            <a:normAutofit fontScale="90000"/>
          </a:bodyPr>
          <a:lstStyle/>
          <a:p>
            <a:r>
              <a:rPr lang="en-US" dirty="0"/>
              <a:t>Requirements related to Issue 5</a:t>
            </a:r>
            <a:br>
              <a:rPr lang="en-US" dirty="0"/>
            </a:br>
            <a:r>
              <a:rPr lang="en-US" sz="2700" dirty="0"/>
              <a:t>Protecting authentication identifiers and key identifiers</a:t>
            </a:r>
            <a:endParaRPr lang="en-US" dirty="0"/>
          </a:p>
        </p:txBody>
      </p:sp>
      <p:sp>
        <p:nvSpPr>
          <p:cNvPr id="3" name="Content Placeholder 2">
            <a:extLst>
              <a:ext uri="{FF2B5EF4-FFF2-40B4-BE49-F238E27FC236}">
                <a16:creationId xmlns:a16="http://schemas.microsoft.com/office/drawing/2014/main" id="{A8C4C63E-FD4D-4D4B-8020-8808B3AF51F3}"/>
              </a:ext>
            </a:extLst>
          </p:cNvPr>
          <p:cNvSpPr>
            <a:spLocks noGrp="1"/>
          </p:cNvSpPr>
          <p:nvPr>
            <p:ph idx="1"/>
          </p:nvPr>
        </p:nvSpPr>
        <p:spPr/>
        <p:txBody>
          <a:bodyPr anchor="t"/>
          <a:lstStyle/>
          <a:p>
            <a:r>
              <a:rPr lang="en-US" sz="1800" b="0" dirty="0"/>
              <a:t>Frames sent prior to PTK establishment contain unprotected long-term key identifiers</a:t>
            </a:r>
            <a:endParaRPr lang="en-US" dirty="0"/>
          </a:p>
          <a:p>
            <a:r>
              <a:rPr lang="en-US" dirty="0"/>
              <a:t>Current requirements related to I5 (same as I1 so far)</a:t>
            </a:r>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p:txBody>
      </p:sp>
      <p:graphicFrame>
        <p:nvGraphicFramePr>
          <p:cNvPr id="5" name="Table 4">
            <a:extLst>
              <a:ext uri="{FF2B5EF4-FFF2-40B4-BE49-F238E27FC236}">
                <a16:creationId xmlns:a16="http://schemas.microsoft.com/office/drawing/2014/main" id="{D4F879B3-5E68-4371-B756-F42D314CA67E}"/>
              </a:ext>
            </a:extLst>
          </p:cNvPr>
          <p:cNvGraphicFramePr>
            <a:graphicFrameLocks noGrp="1"/>
          </p:cNvGraphicFramePr>
          <p:nvPr/>
        </p:nvGraphicFramePr>
        <p:xfrm>
          <a:off x="623637" y="3099343"/>
          <a:ext cx="7896006" cy="2133600"/>
        </p:xfrm>
        <a:graphic>
          <a:graphicData uri="http://schemas.openxmlformats.org/drawingml/2006/table">
            <a:tbl>
              <a:tblPr firstRow="1" firstCol="1" bandRow="1">
                <a:tableStyleId>{5940675A-B579-460E-94D1-54222C63F5DA}</a:tableStyleId>
              </a:tblPr>
              <a:tblGrid>
                <a:gridCol w="374954">
                  <a:extLst>
                    <a:ext uri="{9D8B030D-6E8A-4147-A177-3AD203B41FA5}">
                      <a16:colId xmlns:a16="http://schemas.microsoft.com/office/drawing/2014/main" val="2573783961"/>
                    </a:ext>
                  </a:extLst>
                </a:gridCol>
                <a:gridCol w="5231761">
                  <a:extLst>
                    <a:ext uri="{9D8B030D-6E8A-4147-A177-3AD203B41FA5}">
                      <a16:colId xmlns:a16="http://schemas.microsoft.com/office/drawing/2014/main" val="3238484367"/>
                    </a:ext>
                  </a:extLst>
                </a:gridCol>
                <a:gridCol w="473243">
                  <a:extLst>
                    <a:ext uri="{9D8B030D-6E8A-4147-A177-3AD203B41FA5}">
                      <a16:colId xmlns:a16="http://schemas.microsoft.com/office/drawing/2014/main" val="293639291"/>
                    </a:ext>
                  </a:extLst>
                </a:gridCol>
                <a:gridCol w="689810">
                  <a:extLst>
                    <a:ext uri="{9D8B030D-6E8A-4147-A177-3AD203B41FA5}">
                      <a16:colId xmlns:a16="http://schemas.microsoft.com/office/drawing/2014/main" val="3298458658"/>
                    </a:ext>
                  </a:extLst>
                </a:gridCol>
                <a:gridCol w="1126238">
                  <a:extLst>
                    <a:ext uri="{9D8B030D-6E8A-4147-A177-3AD203B41FA5}">
                      <a16:colId xmlns:a16="http://schemas.microsoft.com/office/drawing/2014/main" val="3200096851"/>
                    </a:ext>
                  </a:extLst>
                </a:gridCol>
              </a:tblGrid>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Requirement</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Issue</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Status</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Information</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38260905"/>
                  </a:ext>
                </a:extLst>
              </a:tr>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1</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200" dirty="0">
                        <a:effectLst/>
                      </a:endParaRPr>
                    </a:p>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200" dirty="0">
                          <a:effectLst/>
                        </a:rPr>
                        <a:t>11bi shall define a mechanism to prevent an eavesdropper distinguishing whether authentication exchanges between CPE Clients and CPE AP use identical SAE credentials or distinct SAE credentials (where a CPE AP supports multiple SAE credentials).</a:t>
                      </a:r>
                    </a:p>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2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I1, I5</a:t>
                      </a:r>
                    </a:p>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Proposed - 22/107r2</a:t>
                      </a:r>
                    </a:p>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 (9 March 2022)</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020851281"/>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2</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200" dirty="0">
                        <a:effectLst/>
                      </a:endParaRP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200" dirty="0">
                          <a:effectLst/>
                        </a:rPr>
                        <a:t>11bi shall define a mechanism to prevent an eavesdropper distinguishing whether reassociation exchanges between CPE Clients and CPE APs use identical PMK or distinct PMK</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2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I1, I5</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(9 March 2022)</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429492032"/>
                  </a:ext>
                </a:extLst>
              </a:tr>
            </a:tbl>
          </a:graphicData>
        </a:graphic>
      </p:graphicFrame>
    </p:spTree>
    <p:extLst>
      <p:ext uri="{BB962C8B-B14F-4D97-AF65-F5344CB8AC3E}">
        <p14:creationId xmlns:p14="http://schemas.microsoft.com/office/powerpoint/2010/main" val="23456544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9E66D-1C9B-4408-A335-FD6B7E250300}"/>
              </a:ext>
            </a:extLst>
          </p:cNvPr>
          <p:cNvSpPr>
            <a:spLocks noGrp="1"/>
          </p:cNvSpPr>
          <p:nvPr>
            <p:ph type="title"/>
          </p:nvPr>
        </p:nvSpPr>
        <p:spPr/>
        <p:txBody>
          <a:bodyPr/>
          <a:lstStyle/>
          <a:p>
            <a:r>
              <a:rPr lang="en-US" dirty="0"/>
              <a:t>Requirements related to Issue 6</a:t>
            </a:r>
            <a:br>
              <a:rPr lang="en-US" dirty="0"/>
            </a:br>
            <a:r>
              <a:rPr lang="en-US" dirty="0"/>
              <a:t>Mobile AP privacy</a:t>
            </a:r>
          </a:p>
        </p:txBody>
      </p:sp>
      <p:sp>
        <p:nvSpPr>
          <p:cNvPr id="3" name="Content Placeholder 2">
            <a:extLst>
              <a:ext uri="{FF2B5EF4-FFF2-40B4-BE49-F238E27FC236}">
                <a16:creationId xmlns:a16="http://schemas.microsoft.com/office/drawing/2014/main" id="{A8C4C63E-FD4D-4D4B-8020-8808B3AF51F3}"/>
              </a:ext>
            </a:extLst>
          </p:cNvPr>
          <p:cNvSpPr>
            <a:spLocks noGrp="1"/>
          </p:cNvSpPr>
          <p:nvPr>
            <p:ph idx="1"/>
          </p:nvPr>
        </p:nvSpPr>
        <p:spPr/>
        <p:txBody>
          <a:bodyPr anchor="t">
            <a:normAutofit/>
          </a:bodyPr>
          <a:lstStyle/>
          <a:p>
            <a:r>
              <a:rPr lang="en-US" sz="1200" b="0" dirty="0"/>
              <a:t>Mobile APs exchange persistent identifiers that can be used to track the user and are commonly implemented on mobile devices</a:t>
            </a:r>
          </a:p>
          <a:p>
            <a:r>
              <a:rPr lang="en-US" sz="1200" dirty="0"/>
              <a:t>Current requirements related to I6</a:t>
            </a:r>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p:txBody>
      </p:sp>
      <p:graphicFrame>
        <p:nvGraphicFramePr>
          <p:cNvPr id="5" name="Table 4">
            <a:extLst>
              <a:ext uri="{FF2B5EF4-FFF2-40B4-BE49-F238E27FC236}">
                <a16:creationId xmlns:a16="http://schemas.microsoft.com/office/drawing/2014/main" id="{D4F879B3-5E68-4371-B756-F42D314CA67E}"/>
              </a:ext>
            </a:extLst>
          </p:cNvPr>
          <p:cNvGraphicFramePr>
            <a:graphicFrameLocks noGrp="1"/>
          </p:cNvGraphicFramePr>
          <p:nvPr>
            <p:extLst>
              <p:ext uri="{D42A27DB-BD31-4B8C-83A1-F6EECF244321}">
                <p14:modId xmlns:p14="http://schemas.microsoft.com/office/powerpoint/2010/main" val="4264079769"/>
              </p:ext>
            </p:extLst>
          </p:nvPr>
        </p:nvGraphicFramePr>
        <p:xfrm>
          <a:off x="428057" y="2631981"/>
          <a:ext cx="7896006" cy="3810000"/>
        </p:xfrm>
        <a:graphic>
          <a:graphicData uri="http://schemas.openxmlformats.org/drawingml/2006/table">
            <a:tbl>
              <a:tblPr firstRow="1" firstCol="1" bandRow="1">
                <a:tableStyleId>{5940675A-B579-460E-94D1-54222C63F5DA}</a:tableStyleId>
              </a:tblPr>
              <a:tblGrid>
                <a:gridCol w="374954">
                  <a:extLst>
                    <a:ext uri="{9D8B030D-6E8A-4147-A177-3AD203B41FA5}">
                      <a16:colId xmlns:a16="http://schemas.microsoft.com/office/drawing/2014/main" val="2573783961"/>
                    </a:ext>
                  </a:extLst>
                </a:gridCol>
                <a:gridCol w="5231761">
                  <a:extLst>
                    <a:ext uri="{9D8B030D-6E8A-4147-A177-3AD203B41FA5}">
                      <a16:colId xmlns:a16="http://schemas.microsoft.com/office/drawing/2014/main" val="3238484367"/>
                    </a:ext>
                  </a:extLst>
                </a:gridCol>
                <a:gridCol w="473243">
                  <a:extLst>
                    <a:ext uri="{9D8B030D-6E8A-4147-A177-3AD203B41FA5}">
                      <a16:colId xmlns:a16="http://schemas.microsoft.com/office/drawing/2014/main" val="293639291"/>
                    </a:ext>
                  </a:extLst>
                </a:gridCol>
                <a:gridCol w="689810">
                  <a:extLst>
                    <a:ext uri="{9D8B030D-6E8A-4147-A177-3AD203B41FA5}">
                      <a16:colId xmlns:a16="http://schemas.microsoft.com/office/drawing/2014/main" val="3298458658"/>
                    </a:ext>
                  </a:extLst>
                </a:gridCol>
                <a:gridCol w="1126238">
                  <a:extLst>
                    <a:ext uri="{9D8B030D-6E8A-4147-A177-3AD203B41FA5}">
                      <a16:colId xmlns:a16="http://schemas.microsoft.com/office/drawing/2014/main" val="3200096851"/>
                    </a:ext>
                  </a:extLst>
                </a:gridCol>
              </a:tblGrid>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Requirement</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Issue</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Status</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Information</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38260905"/>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15</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11bi shall define a mechanism for a BPE Client to determine  which of the BPE Client’s configured networks a BPE AP belongs to (if any), while  providing some mitigation against an eavesdropper easily  identifying the ESS of the BPE AP.</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I6</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 (9 March 2022)</a:t>
                      </a:r>
                    </a:p>
                  </a:txBody>
                  <a:tcPr marL="68580" marR="68580" marT="0" marB="0"/>
                </a:tc>
                <a:extLst>
                  <a:ext uri="{0D108BD9-81ED-4DB2-BD59-A6C34878D82A}">
                    <a16:rowId xmlns:a16="http://schemas.microsoft.com/office/drawing/2014/main" val="3020851281"/>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16</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11bi shall define a mechanism for the BPE AP to refrain from transmitting Beacon frames containing elements except TBD element(s).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I2, I6</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 (9 March 2022)</a:t>
                      </a:r>
                    </a:p>
                  </a:txBody>
                  <a:tcPr marL="68580" marR="68580" marT="0" marB="0"/>
                </a:tc>
                <a:extLst>
                  <a:ext uri="{0D108BD9-81ED-4DB2-BD59-A6C34878D82A}">
                    <a16:rowId xmlns:a16="http://schemas.microsoft.com/office/drawing/2014/main" val="139679148"/>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17</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 BPE AP may change its BSSID while there are no Clients associated.</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I6/I7</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 (9 March 2022)</a:t>
                      </a:r>
                    </a:p>
                  </a:txBody>
                  <a:tcPr marL="68580" marR="68580" marT="0" marB="0"/>
                </a:tc>
                <a:extLst>
                  <a:ext uri="{0D108BD9-81ED-4DB2-BD59-A6C34878D82A}">
                    <a16:rowId xmlns:a16="http://schemas.microsoft.com/office/drawing/2014/main" val="813791286"/>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18</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11bi shall define a mechanism for a BPE AP to facilitate changing its BSSID while there are Clients associated, without disrupting the connectivity from the Clients.</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I6/I7</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 (9 March 2022)</a:t>
                      </a:r>
                    </a:p>
                  </a:txBody>
                  <a:tcPr marL="68580" marR="68580" marT="0" marB="0"/>
                </a:tc>
                <a:extLst>
                  <a:ext uri="{0D108BD9-81ED-4DB2-BD59-A6C34878D82A}">
                    <a16:rowId xmlns:a16="http://schemas.microsoft.com/office/drawing/2014/main" val="429492032"/>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19</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MS Gothic" panose="020B0609070205080204" pitchFamily="49" charset="-128"/>
                        </a:rPr>
                        <a:t>11bi shall define a mechanism for a BPE Client and BPE AP to establish the BPE AP’s DS MAC Address without the CPE AP’s DS MAC Address being transmitted in the clear.</a:t>
                      </a:r>
                      <a:r>
                        <a:rPr lang="en-US" sz="1000" i="1" kern="1200" dirty="0">
                          <a:solidFill>
                            <a:srgbClr val="000000"/>
                          </a:solidFill>
                          <a:effectLst/>
                          <a:latin typeface="Times New Roman" panose="02020603050405020304" pitchFamily="18" charset="0"/>
                          <a:ea typeface="MS Gothic" panose="020B0609070205080204" pitchFamily="49" charset="-128"/>
                        </a:rPr>
                        <a:t> This will likely be the same mechanism as used in Req 12.</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I6</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 (9 March 2022)</a:t>
                      </a:r>
                    </a:p>
                  </a:txBody>
                  <a:tcPr marL="68580" marR="68580" marT="0" marB="0"/>
                </a:tc>
                <a:extLst>
                  <a:ext uri="{0D108BD9-81ED-4DB2-BD59-A6C34878D82A}">
                    <a16:rowId xmlns:a16="http://schemas.microsoft.com/office/drawing/2014/main" val="4097572983"/>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39</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11bi shall define a mechanism to for BPE AP and BPE Client to change the OTA MAC addresses, SN and PN they use for unicast transmissions at STA specific schedule.</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I6, I7</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 – 22/623/r2 (14 April 2022)</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53112389"/>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40</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11bi shall define a mechanism to for BPE AP to obfuscate the RA, SN and PN of the group frames to avoid BPE AP tracking.</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I6, I7</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 – 22/623/r2    (14 April 2022)</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681207971"/>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41</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BPE Client and BPE AP shall reset the Scrambler Seed on individual and group addressed frames when MAC address is changed.</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I6, I7</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 – 22/623/r2 (14 April 2022)</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2766019688"/>
                  </a:ext>
                </a:extLst>
              </a:tr>
            </a:tbl>
          </a:graphicData>
        </a:graphic>
      </p:graphicFrame>
    </p:spTree>
    <p:extLst>
      <p:ext uri="{BB962C8B-B14F-4D97-AF65-F5344CB8AC3E}">
        <p14:creationId xmlns:p14="http://schemas.microsoft.com/office/powerpoint/2010/main" val="341700089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9E66D-1C9B-4408-A335-FD6B7E250300}"/>
              </a:ext>
            </a:extLst>
          </p:cNvPr>
          <p:cNvSpPr>
            <a:spLocks noGrp="1"/>
          </p:cNvSpPr>
          <p:nvPr>
            <p:ph type="title"/>
          </p:nvPr>
        </p:nvSpPr>
        <p:spPr/>
        <p:txBody>
          <a:bodyPr>
            <a:normAutofit/>
          </a:bodyPr>
          <a:lstStyle/>
          <a:p>
            <a:r>
              <a:rPr lang="en-US" dirty="0"/>
              <a:t>Requirements related to Issue 7</a:t>
            </a:r>
            <a:br>
              <a:rPr lang="en-US" dirty="0"/>
            </a:br>
            <a:r>
              <a:rPr lang="en-US" sz="2700" dirty="0"/>
              <a:t>Protecting behavioral fingerprinting while associated</a:t>
            </a:r>
            <a:endParaRPr lang="en-US" dirty="0"/>
          </a:p>
        </p:txBody>
      </p:sp>
      <p:sp>
        <p:nvSpPr>
          <p:cNvPr id="3" name="Content Placeholder 2">
            <a:extLst>
              <a:ext uri="{FF2B5EF4-FFF2-40B4-BE49-F238E27FC236}">
                <a16:creationId xmlns:a16="http://schemas.microsoft.com/office/drawing/2014/main" id="{A8C4C63E-FD4D-4D4B-8020-8808B3AF51F3}"/>
              </a:ext>
            </a:extLst>
          </p:cNvPr>
          <p:cNvSpPr>
            <a:spLocks noGrp="1"/>
          </p:cNvSpPr>
          <p:nvPr>
            <p:ph idx="1"/>
          </p:nvPr>
        </p:nvSpPr>
        <p:spPr/>
        <p:txBody>
          <a:bodyPr anchor="t">
            <a:normAutofit/>
          </a:bodyPr>
          <a:lstStyle/>
          <a:p>
            <a:r>
              <a:rPr lang="en-US" sz="1200" b="0" dirty="0"/>
              <a:t>Unprotected signaling for at least </a:t>
            </a:r>
            <a:r>
              <a:rPr lang="en-US" sz="1200" dirty="0"/>
              <a:t>non-robust action frames (OMN, OPS, Quiet Time Period, ...), control frames (e.g. BAR), MAC headers (e.g. PM bit in frame control field) may expose trackable device behavior.</a:t>
            </a:r>
            <a:endParaRPr lang="en-US" sz="1200" b="0" dirty="0"/>
          </a:p>
          <a:p>
            <a:r>
              <a:rPr lang="en-US" sz="1200" dirty="0"/>
              <a:t>Current requirements related to I7</a:t>
            </a:r>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p:txBody>
      </p:sp>
      <p:graphicFrame>
        <p:nvGraphicFramePr>
          <p:cNvPr id="5" name="Table 4">
            <a:extLst>
              <a:ext uri="{FF2B5EF4-FFF2-40B4-BE49-F238E27FC236}">
                <a16:creationId xmlns:a16="http://schemas.microsoft.com/office/drawing/2014/main" id="{D4F879B3-5E68-4371-B756-F42D314CA67E}"/>
              </a:ext>
            </a:extLst>
          </p:cNvPr>
          <p:cNvGraphicFramePr>
            <a:graphicFrameLocks noGrp="1"/>
          </p:cNvGraphicFramePr>
          <p:nvPr>
            <p:extLst>
              <p:ext uri="{D42A27DB-BD31-4B8C-83A1-F6EECF244321}">
                <p14:modId xmlns:p14="http://schemas.microsoft.com/office/powerpoint/2010/main" val="3877780555"/>
              </p:ext>
            </p:extLst>
          </p:nvPr>
        </p:nvGraphicFramePr>
        <p:xfrm>
          <a:off x="509337" y="2794541"/>
          <a:ext cx="7896006" cy="3048000"/>
        </p:xfrm>
        <a:graphic>
          <a:graphicData uri="http://schemas.openxmlformats.org/drawingml/2006/table">
            <a:tbl>
              <a:tblPr firstRow="1" firstCol="1" bandRow="1">
                <a:tableStyleId>{5940675A-B579-460E-94D1-54222C63F5DA}</a:tableStyleId>
              </a:tblPr>
              <a:tblGrid>
                <a:gridCol w="374954">
                  <a:extLst>
                    <a:ext uri="{9D8B030D-6E8A-4147-A177-3AD203B41FA5}">
                      <a16:colId xmlns:a16="http://schemas.microsoft.com/office/drawing/2014/main" val="2573783961"/>
                    </a:ext>
                  </a:extLst>
                </a:gridCol>
                <a:gridCol w="5231761">
                  <a:extLst>
                    <a:ext uri="{9D8B030D-6E8A-4147-A177-3AD203B41FA5}">
                      <a16:colId xmlns:a16="http://schemas.microsoft.com/office/drawing/2014/main" val="3238484367"/>
                    </a:ext>
                  </a:extLst>
                </a:gridCol>
                <a:gridCol w="473243">
                  <a:extLst>
                    <a:ext uri="{9D8B030D-6E8A-4147-A177-3AD203B41FA5}">
                      <a16:colId xmlns:a16="http://schemas.microsoft.com/office/drawing/2014/main" val="293639291"/>
                    </a:ext>
                  </a:extLst>
                </a:gridCol>
                <a:gridCol w="689810">
                  <a:extLst>
                    <a:ext uri="{9D8B030D-6E8A-4147-A177-3AD203B41FA5}">
                      <a16:colId xmlns:a16="http://schemas.microsoft.com/office/drawing/2014/main" val="3298458658"/>
                    </a:ext>
                  </a:extLst>
                </a:gridCol>
                <a:gridCol w="1126238">
                  <a:extLst>
                    <a:ext uri="{9D8B030D-6E8A-4147-A177-3AD203B41FA5}">
                      <a16:colId xmlns:a16="http://schemas.microsoft.com/office/drawing/2014/main" val="3200096851"/>
                    </a:ext>
                  </a:extLst>
                </a:gridCol>
              </a:tblGrid>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Requirement</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Issue</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Status</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Information</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38260905"/>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17</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MS Gothic" panose="020B0609070205080204" pitchFamily="49" charset="-128"/>
                        </a:rPr>
                        <a:t> BPE AP may change its BSSID while there are no Clients associated.</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I6/I7</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 (9 March 2022)</a:t>
                      </a:r>
                    </a:p>
                  </a:txBody>
                  <a:tcPr marL="68580" marR="68580" marT="0" marB="0"/>
                </a:tc>
                <a:extLst>
                  <a:ext uri="{0D108BD9-81ED-4DB2-BD59-A6C34878D82A}">
                    <a16:rowId xmlns:a16="http://schemas.microsoft.com/office/drawing/2014/main" val="813791286"/>
                  </a:ext>
                </a:extLst>
              </a:tr>
              <a:tr h="405318">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18</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MS Gothic" panose="020B0609070205080204" pitchFamily="49" charset="-128"/>
                        </a:rPr>
                        <a:t>11bi shall define a mechanism for a BPE AP to facilitate changing its BSSID while there are Clients associated, without disrupting the connectivity from the Clients.</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I6/I7</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 (9 March 2022)</a:t>
                      </a:r>
                    </a:p>
                  </a:txBody>
                  <a:tcPr marL="68580" marR="68580" marT="0" marB="0"/>
                </a:tc>
                <a:extLst>
                  <a:ext uri="{0D108BD9-81ED-4DB2-BD59-A6C34878D82A}">
                    <a16:rowId xmlns:a16="http://schemas.microsoft.com/office/drawing/2014/main" val="429492032"/>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30</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highlight>
                            <a:srgbClr val="FFFF00"/>
                          </a:highlight>
                          <a:latin typeface="Times New Roman" panose="02020603050405020304" pitchFamily="18" charset="0"/>
                          <a:ea typeface="MS Gothic" panose="020B0609070205080204" pitchFamily="49" charset="-128"/>
                        </a:rPr>
                        <a:t>11bi shall define a mechanism for a CPE Client and CPE AP to obfuscate the transmitted TID </a:t>
                      </a:r>
                      <a:r>
                        <a:rPr lang="en-US" sz="1000" strike="sngStrike" kern="1200" dirty="0">
                          <a:solidFill>
                            <a:srgbClr val="000000"/>
                          </a:solidFill>
                          <a:effectLst/>
                          <a:highlight>
                            <a:srgbClr val="FFFF00"/>
                          </a:highlight>
                          <a:latin typeface="Times New Roman" panose="02020603050405020304" pitchFamily="18" charset="0"/>
                          <a:ea typeface="MS Gothic" panose="020B0609070205080204" pitchFamily="49" charset="-128"/>
                        </a:rPr>
                        <a:t>to an uncorrelated new value </a:t>
                      </a:r>
                      <a:r>
                        <a:rPr lang="en-US" sz="1000" kern="1200" dirty="0">
                          <a:solidFill>
                            <a:srgbClr val="000000"/>
                          </a:solidFill>
                          <a:effectLst/>
                          <a:highlight>
                            <a:srgbClr val="FFFF00"/>
                          </a:highlight>
                          <a:latin typeface="Times New Roman" panose="02020603050405020304" pitchFamily="18" charset="0"/>
                          <a:ea typeface="MS Gothic" panose="020B0609070205080204" pitchFamily="49" charset="-128"/>
                        </a:rPr>
                        <a:t>on downlink and uplink in Associate STA State 4, without any loss of connection </a:t>
                      </a:r>
                      <a:r>
                        <a:rPr lang="en-US" sz="1000" u="sng" kern="1200" dirty="0">
                          <a:solidFill>
                            <a:srgbClr val="000000"/>
                          </a:solidFill>
                          <a:effectLst/>
                          <a:highlight>
                            <a:srgbClr val="FFFF00"/>
                          </a:highlight>
                          <a:latin typeface="Times New Roman" panose="02020603050405020304" pitchFamily="18" charset="0"/>
                          <a:ea typeface="Times New Roman" panose="02020603050405020304" pitchFamily="18" charset="0"/>
                        </a:rPr>
                        <a:t>when the OTA MAC address of the CPE Client is changed</a:t>
                      </a:r>
                      <a:r>
                        <a:rPr lang="en-US" sz="1000" kern="1200" dirty="0">
                          <a:solidFill>
                            <a:srgbClr val="000000"/>
                          </a:solidFill>
                          <a:effectLst/>
                          <a:highlight>
                            <a:srgbClr val="FFFF00"/>
                          </a:highlight>
                          <a:latin typeface="Times New Roman" panose="02020603050405020304" pitchFamily="18" charset="0"/>
                          <a:ea typeface="MS Gothic" panose="020B0609070205080204" pitchFamily="49" charset="-128"/>
                        </a:rPr>
                        <a:t>.</a:t>
                      </a:r>
                    </a:p>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000" dirty="0">
                        <a:solidFill>
                          <a:srgbClr val="000000"/>
                        </a:solidFill>
                        <a:effectLst/>
                        <a:highlight>
                          <a:srgbClr val="FFFF00"/>
                        </a:highligh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highlight>
                            <a:srgbClr val="FFFF00"/>
                          </a:highlight>
                          <a:latin typeface="Times New Roman" panose="02020603050405020304" pitchFamily="18" charset="0"/>
                          <a:ea typeface="Times New Roman" panose="02020603050405020304" pitchFamily="18" charset="0"/>
                        </a:rPr>
                        <a:t>I7</a:t>
                      </a:r>
                      <a:endParaRPr lang="en-US" sz="1000">
                        <a:solidFill>
                          <a:srgbClr val="000000"/>
                        </a:solidFill>
                        <a:effectLst/>
                        <a:highlight>
                          <a:srgbClr val="FFFF00"/>
                        </a:highlight>
                        <a:latin typeface="Times New Roman" panose="02020603050405020304" pitchFamily="18" charset="0"/>
                        <a:ea typeface="Times New Roman" panose="02020603050405020304" pitchFamily="18" charset="0"/>
                      </a:endParaRP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highlight>
                            <a:srgbClr val="FFFF00"/>
                          </a:highlight>
                          <a:latin typeface="Times New Roman" panose="02020603050405020304" pitchFamily="18" charset="0"/>
                          <a:ea typeface="Times New Roman" panose="02020603050405020304" pitchFamily="18" charset="0"/>
                        </a:rPr>
                        <a:t> </a:t>
                      </a:r>
                      <a:endParaRPr lang="en-US" sz="1000">
                        <a:solidFill>
                          <a:srgbClr val="000000"/>
                        </a:solidFill>
                        <a:effectLst/>
                        <a:highlight>
                          <a:srgbClr val="FFFF00"/>
                        </a:highligh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highlight>
                            <a:srgbClr val="FFFF00"/>
                          </a:highlight>
                          <a:latin typeface="Times New Roman" panose="02020603050405020304" pitchFamily="18" charset="0"/>
                          <a:ea typeface="Times New Roman" panose="02020603050405020304" pitchFamily="18" charset="0"/>
                        </a:rPr>
                        <a:t>Proposed </a:t>
                      </a:r>
                      <a:endParaRPr lang="en-US" sz="1000">
                        <a:solidFill>
                          <a:srgbClr val="000000"/>
                        </a:solidFill>
                        <a:effectLst/>
                        <a:highlight>
                          <a:srgbClr val="FFFF00"/>
                        </a:highligh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highlight>
                            <a:srgbClr val="FFFF00"/>
                          </a:highlight>
                          <a:latin typeface="Times New Roman" panose="02020603050405020304" pitchFamily="18" charset="0"/>
                          <a:ea typeface="Times New Roman" panose="02020603050405020304" pitchFamily="18" charset="0"/>
                        </a:rPr>
                        <a:t>Proposed – 22/623/r2 (14 April 2022)</a:t>
                      </a:r>
                      <a:endParaRPr lang="en-US" sz="1000" dirty="0">
                        <a:solidFill>
                          <a:srgbClr val="000000"/>
                        </a:solidFill>
                        <a:effectLst/>
                        <a:highlight>
                          <a:srgbClr val="FFFF00"/>
                        </a:highligh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898040764"/>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31</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MS Gothic" panose="020B0609070205080204" pitchFamily="49" charset="-128"/>
                        </a:rPr>
                        <a:t>11bi shall define a mechanism for CPE Clients and CPE APs to encrypt power save related MAC Header fields (PM, EOSP, MD).</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I7</a:t>
                      </a:r>
                      <a:endParaRPr lang="en-US" sz="1000">
                        <a:solidFill>
                          <a:srgbClr val="000000"/>
                        </a:solidFill>
                        <a:effectLst/>
                        <a:latin typeface="Times New Roman" panose="02020603050405020304" pitchFamily="18" charset="0"/>
                        <a:ea typeface="Times New Roman" panose="02020603050405020304" pitchFamily="18" charset="0"/>
                      </a:endParaRP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 22/623/r2 (14 April 2022)</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61180139"/>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32</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11bi shall define a mechanism for CPE Clients and CPE APs to encrypt the +HTC field and the HT Control field.</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I7</a:t>
                      </a:r>
                      <a:endParaRPr lang="en-US" sz="1000">
                        <a:solidFill>
                          <a:srgbClr val="000000"/>
                        </a:solidFill>
                        <a:effectLst/>
                        <a:latin typeface="Times New Roman" panose="02020603050405020304" pitchFamily="18" charset="0"/>
                        <a:ea typeface="Times New Roman" panose="02020603050405020304" pitchFamily="18" charset="0"/>
                      </a:endParaRP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 22/623/r2 (14 April 2022)</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99930263"/>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33</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11bi shall define a mechanism for CPE Clients and CPE APs to encrypt the Retry bit.</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I7</a:t>
                      </a:r>
                      <a:endParaRPr lang="en-US" sz="1000">
                        <a:solidFill>
                          <a:srgbClr val="000000"/>
                        </a:solidFill>
                        <a:effectLst/>
                        <a:latin typeface="Times New Roman" panose="02020603050405020304" pitchFamily="18" charset="0"/>
                        <a:ea typeface="Times New Roman" panose="02020603050405020304" pitchFamily="18" charset="0"/>
                      </a:endParaRP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 – 22/623/r2 (14 April 2022)</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249062566"/>
                  </a:ext>
                </a:extLst>
              </a:tr>
            </a:tbl>
          </a:graphicData>
        </a:graphic>
      </p:graphicFrame>
    </p:spTree>
    <p:extLst>
      <p:ext uri="{BB962C8B-B14F-4D97-AF65-F5344CB8AC3E}">
        <p14:creationId xmlns:p14="http://schemas.microsoft.com/office/powerpoint/2010/main" val="36332475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CustomShape 1"/>
          <p:cNvSpPr txBox="1"/>
          <p:nvPr/>
        </p:nvSpPr>
        <p:spPr>
          <a:xfrm>
            <a:off x="685800" y="2025031"/>
            <a:ext cx="7771680" cy="92405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p>
            <a:pPr algn="ctr">
              <a:defRPr sz="2700" b="1" spc="-1">
                <a:latin typeface="Times New Roman"/>
                <a:ea typeface="Times New Roman"/>
                <a:cs typeface="Times New Roman"/>
                <a:sym typeface="Times New Roman"/>
              </a:defRPr>
            </a:pPr>
            <a:r>
              <a:rPr dirty="0"/>
              <a:t>IEEE 802.11  </a:t>
            </a:r>
            <a:br>
              <a:rPr dirty="0"/>
            </a:br>
            <a:r>
              <a:rPr lang="en-US" dirty="0"/>
              <a:t>Enhanced Data Privacy Task Group</a:t>
            </a:r>
            <a:endParaRPr dirty="0"/>
          </a:p>
        </p:txBody>
      </p:sp>
      <p:sp>
        <p:nvSpPr>
          <p:cNvPr id="62" name="CustomShape 2"/>
          <p:cNvSpPr txBox="1"/>
          <p:nvPr/>
        </p:nvSpPr>
        <p:spPr>
          <a:xfrm>
            <a:off x="1371598" y="3581279"/>
            <a:ext cx="6400084" cy="189868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algn="ctr">
              <a:spcBef>
                <a:spcPts val="400"/>
              </a:spcBef>
              <a:defRPr sz="2400" b="1" spc="-1">
                <a:latin typeface="Times New Roman"/>
                <a:ea typeface="Times New Roman"/>
                <a:cs typeface="Times New Roman"/>
                <a:sym typeface="Times New Roman"/>
              </a:defRPr>
            </a:pPr>
            <a:r>
              <a:rPr lang="en-US" dirty="0"/>
              <a:t>May Interim Session 2022</a:t>
            </a:r>
            <a:endParaRPr dirty="0"/>
          </a:p>
          <a:p>
            <a:pPr algn="ctr">
              <a:spcBef>
                <a:spcPts val="400"/>
              </a:spcBef>
              <a:defRPr sz="2000" b="1" spc="-1">
                <a:latin typeface="Times New Roman"/>
                <a:ea typeface="Times New Roman"/>
                <a:cs typeface="Times New Roman"/>
                <a:sym typeface="Times New Roman"/>
              </a:defRPr>
            </a:pPr>
            <a:r>
              <a:rPr dirty="0"/>
              <a:t>Chair: Carol Ansley</a:t>
            </a:r>
            <a:endParaRPr lang="en-US" dirty="0"/>
          </a:p>
          <a:p>
            <a:pPr algn="ctr">
              <a:spcBef>
                <a:spcPts val="400"/>
              </a:spcBef>
              <a:defRPr sz="2000" b="1" spc="-1">
                <a:latin typeface="Times New Roman"/>
                <a:ea typeface="Times New Roman"/>
                <a:cs typeface="Times New Roman"/>
                <a:sym typeface="Times New Roman"/>
              </a:defRPr>
            </a:pPr>
            <a:r>
              <a:rPr lang="en-US" dirty="0"/>
              <a:t>Vice Chairs: Jerome Henry  Stephen McCann</a:t>
            </a:r>
          </a:p>
          <a:p>
            <a:pPr algn="ctr">
              <a:spcBef>
                <a:spcPts val="400"/>
              </a:spcBef>
              <a:defRPr sz="2000" b="1" spc="-1">
                <a:latin typeface="Times New Roman"/>
                <a:ea typeface="Times New Roman"/>
                <a:cs typeface="Times New Roman"/>
                <a:sym typeface="Times New Roman"/>
              </a:defRPr>
            </a:pPr>
            <a:r>
              <a:rPr lang="en-US" dirty="0"/>
              <a:t>Secretary: Amelia </a:t>
            </a:r>
            <a:r>
              <a:rPr lang="en-US" dirty="0" err="1"/>
              <a:t>Andersdotter</a:t>
            </a:r>
            <a:endParaRPr lang="en-US" dirty="0"/>
          </a:p>
          <a:p>
            <a:pPr algn="ctr">
              <a:spcBef>
                <a:spcPts val="400"/>
              </a:spcBef>
              <a:defRPr sz="2000" b="1" spc="-1">
                <a:latin typeface="Times New Roman"/>
                <a:ea typeface="Times New Roman"/>
                <a:cs typeface="Times New Roman"/>
                <a:sym typeface="Times New Roman"/>
              </a:defRPr>
            </a:pPr>
            <a:r>
              <a:rPr lang="en-US" dirty="0"/>
              <a:t>Technical Editor: Po-Kai Huang</a:t>
            </a:r>
            <a:endParaRPr dirty="0"/>
          </a:p>
        </p:txBody>
      </p:sp>
    </p:spTree>
  </p:cSld>
  <p:clrMapOvr>
    <a:masterClrMapping/>
  </p:clrMapOvr>
  <p:transition spd="med"/>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9E66D-1C9B-4408-A335-FD6B7E250300}"/>
              </a:ext>
            </a:extLst>
          </p:cNvPr>
          <p:cNvSpPr>
            <a:spLocks noGrp="1"/>
          </p:cNvSpPr>
          <p:nvPr>
            <p:ph type="title"/>
          </p:nvPr>
        </p:nvSpPr>
        <p:spPr/>
        <p:txBody>
          <a:bodyPr>
            <a:normAutofit/>
          </a:bodyPr>
          <a:lstStyle/>
          <a:p>
            <a:r>
              <a:rPr lang="en-US" dirty="0"/>
              <a:t>Requirements related to Issue 7</a:t>
            </a:r>
            <a:br>
              <a:rPr lang="en-US" dirty="0"/>
            </a:br>
            <a:r>
              <a:rPr lang="en-US" sz="2700" dirty="0"/>
              <a:t>Protecting behavioral fingerprinting while associated</a:t>
            </a:r>
            <a:endParaRPr lang="en-US" dirty="0"/>
          </a:p>
        </p:txBody>
      </p:sp>
      <p:sp>
        <p:nvSpPr>
          <p:cNvPr id="3" name="Content Placeholder 2">
            <a:extLst>
              <a:ext uri="{FF2B5EF4-FFF2-40B4-BE49-F238E27FC236}">
                <a16:creationId xmlns:a16="http://schemas.microsoft.com/office/drawing/2014/main" id="{A8C4C63E-FD4D-4D4B-8020-8808B3AF51F3}"/>
              </a:ext>
            </a:extLst>
          </p:cNvPr>
          <p:cNvSpPr>
            <a:spLocks noGrp="1"/>
          </p:cNvSpPr>
          <p:nvPr>
            <p:ph idx="1"/>
          </p:nvPr>
        </p:nvSpPr>
        <p:spPr/>
        <p:txBody>
          <a:bodyPr anchor="t">
            <a:normAutofit/>
          </a:bodyPr>
          <a:lstStyle/>
          <a:p>
            <a:r>
              <a:rPr lang="en-US" sz="1200" b="0" dirty="0"/>
              <a:t>Unprotected signaling for at least </a:t>
            </a:r>
            <a:r>
              <a:rPr lang="en-US" sz="1200" dirty="0"/>
              <a:t>non-robust action frames (OMN, OPS, Quiet Time Period, ...), control frames (e.g. BAR), MAC headers (e.g. PM bit in frame control field) may expose trackable device behavior.</a:t>
            </a:r>
            <a:endParaRPr lang="en-US" sz="1200" b="0" dirty="0"/>
          </a:p>
          <a:p>
            <a:r>
              <a:rPr lang="en-US" sz="1200" dirty="0"/>
              <a:t>Current requirements related to I7</a:t>
            </a:r>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p:txBody>
      </p:sp>
      <p:graphicFrame>
        <p:nvGraphicFramePr>
          <p:cNvPr id="5" name="Table 4">
            <a:extLst>
              <a:ext uri="{FF2B5EF4-FFF2-40B4-BE49-F238E27FC236}">
                <a16:creationId xmlns:a16="http://schemas.microsoft.com/office/drawing/2014/main" id="{D4F879B3-5E68-4371-B756-F42D314CA67E}"/>
              </a:ext>
            </a:extLst>
          </p:cNvPr>
          <p:cNvGraphicFramePr>
            <a:graphicFrameLocks noGrp="1"/>
          </p:cNvGraphicFramePr>
          <p:nvPr>
            <p:extLst>
              <p:ext uri="{D42A27DB-BD31-4B8C-83A1-F6EECF244321}">
                <p14:modId xmlns:p14="http://schemas.microsoft.com/office/powerpoint/2010/main" val="1667919818"/>
              </p:ext>
            </p:extLst>
          </p:nvPr>
        </p:nvGraphicFramePr>
        <p:xfrm>
          <a:off x="509337" y="2794541"/>
          <a:ext cx="7896006" cy="1981200"/>
        </p:xfrm>
        <a:graphic>
          <a:graphicData uri="http://schemas.openxmlformats.org/drawingml/2006/table">
            <a:tbl>
              <a:tblPr firstRow="1" firstCol="1" bandRow="1">
                <a:tableStyleId>{5940675A-B579-460E-94D1-54222C63F5DA}</a:tableStyleId>
              </a:tblPr>
              <a:tblGrid>
                <a:gridCol w="374954">
                  <a:extLst>
                    <a:ext uri="{9D8B030D-6E8A-4147-A177-3AD203B41FA5}">
                      <a16:colId xmlns:a16="http://schemas.microsoft.com/office/drawing/2014/main" val="2573783961"/>
                    </a:ext>
                  </a:extLst>
                </a:gridCol>
                <a:gridCol w="5231761">
                  <a:extLst>
                    <a:ext uri="{9D8B030D-6E8A-4147-A177-3AD203B41FA5}">
                      <a16:colId xmlns:a16="http://schemas.microsoft.com/office/drawing/2014/main" val="3238484367"/>
                    </a:ext>
                  </a:extLst>
                </a:gridCol>
                <a:gridCol w="473243">
                  <a:extLst>
                    <a:ext uri="{9D8B030D-6E8A-4147-A177-3AD203B41FA5}">
                      <a16:colId xmlns:a16="http://schemas.microsoft.com/office/drawing/2014/main" val="293639291"/>
                    </a:ext>
                  </a:extLst>
                </a:gridCol>
                <a:gridCol w="689810">
                  <a:extLst>
                    <a:ext uri="{9D8B030D-6E8A-4147-A177-3AD203B41FA5}">
                      <a16:colId xmlns:a16="http://schemas.microsoft.com/office/drawing/2014/main" val="3298458658"/>
                    </a:ext>
                  </a:extLst>
                </a:gridCol>
                <a:gridCol w="1126238">
                  <a:extLst>
                    <a:ext uri="{9D8B030D-6E8A-4147-A177-3AD203B41FA5}">
                      <a16:colId xmlns:a16="http://schemas.microsoft.com/office/drawing/2014/main" val="3200096851"/>
                    </a:ext>
                  </a:extLst>
                </a:gridCol>
              </a:tblGrid>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Requirement</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Issue</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Status</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Information</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38260905"/>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44</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11bi shall define a mechanism for a BPE Client and BPE AP to obfuscate the transmitted TID to an uncorrelated new value in Associate STA in State 4, without any loss of connection.</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I7</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 22/623/r2 (14 April 2022)</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813791286"/>
                  </a:ext>
                </a:extLst>
              </a:tr>
              <a:tr h="405318">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45</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11bi shall define a mechanism for BPE Clients and BPE APs to encrypt power save related MAC Header fields (PM, EOSP, MD).</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I7</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 22/623/r2 (14 April 2022)</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429492032"/>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46</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11bi shall define a mechanism for BPE Clients and BPE APs to encrypt the +HTC field and the HT Control field.</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I7</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 22/623/r2 (14 April 2022)</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898040764"/>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47</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MS Gothic" panose="020B0609070205080204" pitchFamily="49" charset="-128"/>
                        </a:rPr>
                        <a:t>11bi shall define a mechanism for BPE Clients and BPE APs to encrypt the Retry bit.</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I7</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 – 22/623/r2 (14 April 2022)</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61180139"/>
                  </a:ext>
                </a:extLst>
              </a:tr>
            </a:tbl>
          </a:graphicData>
        </a:graphic>
      </p:graphicFrame>
    </p:spTree>
    <p:extLst>
      <p:ext uri="{BB962C8B-B14F-4D97-AF65-F5344CB8AC3E}">
        <p14:creationId xmlns:p14="http://schemas.microsoft.com/office/powerpoint/2010/main" val="226300701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9E66D-1C9B-4408-A335-FD6B7E250300}"/>
              </a:ext>
            </a:extLst>
          </p:cNvPr>
          <p:cNvSpPr>
            <a:spLocks noGrp="1"/>
          </p:cNvSpPr>
          <p:nvPr>
            <p:ph type="title"/>
          </p:nvPr>
        </p:nvSpPr>
        <p:spPr/>
        <p:txBody>
          <a:bodyPr>
            <a:normAutofit/>
          </a:bodyPr>
          <a:lstStyle/>
          <a:p>
            <a:r>
              <a:rPr lang="en-US" dirty="0"/>
              <a:t>Requirements related to Issue 8</a:t>
            </a:r>
            <a:br>
              <a:rPr lang="en-US" dirty="0"/>
            </a:br>
            <a:r>
              <a:rPr lang="en-US" sz="2800" dirty="0"/>
              <a:t>PHY/RF related privacy</a:t>
            </a:r>
            <a:endParaRPr lang="en-US" dirty="0"/>
          </a:p>
        </p:txBody>
      </p:sp>
      <p:sp>
        <p:nvSpPr>
          <p:cNvPr id="3" name="Content Placeholder 2">
            <a:extLst>
              <a:ext uri="{FF2B5EF4-FFF2-40B4-BE49-F238E27FC236}">
                <a16:creationId xmlns:a16="http://schemas.microsoft.com/office/drawing/2014/main" id="{A8C4C63E-FD4D-4D4B-8020-8808B3AF51F3}"/>
              </a:ext>
            </a:extLst>
          </p:cNvPr>
          <p:cNvSpPr>
            <a:spLocks noGrp="1"/>
          </p:cNvSpPr>
          <p:nvPr>
            <p:ph idx="1"/>
          </p:nvPr>
        </p:nvSpPr>
        <p:spPr/>
        <p:txBody>
          <a:bodyPr anchor="t">
            <a:normAutofit/>
          </a:bodyPr>
          <a:lstStyle/>
          <a:p>
            <a:pPr marL="457200" indent="-457200">
              <a:buFont typeface="Arial" panose="020B0604020202020204" pitchFamily="34" charset="0"/>
              <a:buChar char="•"/>
            </a:pPr>
            <a:r>
              <a:rPr lang="en-US" sz="1400" b="0" dirty="0"/>
              <a:t>CSI is signaled in unprotected action frames (Beamforming reports) and might be used to facilitate inference of user behavior</a:t>
            </a:r>
          </a:p>
          <a:p>
            <a:pPr marL="857250" lvl="1" indent="-457200">
              <a:buFont typeface="Arial" panose="020B0604020202020204" pitchFamily="34" charset="0"/>
              <a:buChar char="•"/>
            </a:pPr>
            <a:r>
              <a:rPr lang="en-US" sz="1200" dirty="0"/>
              <a:t>e.g. when CSI is high quality, channel perturbations caused by keystrokes might be detected</a:t>
            </a:r>
          </a:p>
          <a:p>
            <a:pPr marL="457200" indent="-457200">
              <a:buFont typeface="Arial" panose="020B0604020202020204" pitchFamily="34" charset="0"/>
              <a:buChar char="•"/>
            </a:pPr>
            <a:r>
              <a:rPr lang="en-US" sz="1400" b="0" dirty="0"/>
              <a:t>Some PHY/RF characteristics of a transmitting device can be identifiable and used to track a device</a:t>
            </a:r>
          </a:p>
          <a:p>
            <a:pPr marL="457200" indent="-457200">
              <a:buFont typeface="Arial" panose="020B0604020202020204" pitchFamily="34" charset="0"/>
              <a:buChar char="•"/>
            </a:pPr>
            <a:r>
              <a:rPr lang="en-US" sz="1400" dirty="0"/>
              <a:t>No requirements related to I8 proposed yet</a:t>
            </a:r>
            <a:endParaRPr lang="en-US" sz="1200" b="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p:txBody>
      </p:sp>
    </p:spTree>
    <p:extLst>
      <p:ext uri="{BB962C8B-B14F-4D97-AF65-F5344CB8AC3E}">
        <p14:creationId xmlns:p14="http://schemas.microsoft.com/office/powerpoint/2010/main" val="164999635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B3EF4E-8753-4C94-B1C8-8711871B5EAA}"/>
              </a:ext>
            </a:extLst>
          </p:cNvPr>
          <p:cNvSpPr>
            <a:spLocks noGrp="1"/>
          </p:cNvSpPr>
          <p:nvPr>
            <p:ph type="title"/>
          </p:nvPr>
        </p:nvSpPr>
        <p:spPr/>
        <p:txBody>
          <a:bodyPr/>
          <a:lstStyle/>
          <a:p>
            <a:r>
              <a:rPr lang="en-US" dirty="0"/>
              <a:t>Requirements related to Use cases</a:t>
            </a:r>
          </a:p>
        </p:txBody>
      </p:sp>
      <p:sp>
        <p:nvSpPr>
          <p:cNvPr id="3" name="Content Placeholder 2">
            <a:extLst>
              <a:ext uri="{FF2B5EF4-FFF2-40B4-BE49-F238E27FC236}">
                <a16:creationId xmlns:a16="http://schemas.microsoft.com/office/drawing/2014/main" id="{2E710692-DFE9-4BC4-848E-DA3CC0ECE482}"/>
              </a:ext>
            </a:extLst>
          </p:cNvPr>
          <p:cNvSpPr>
            <a:spLocks noGrp="1"/>
          </p:cNvSpPr>
          <p:nvPr>
            <p:ph idx="1"/>
          </p:nvPr>
        </p:nvSpPr>
        <p:spPr/>
        <p:txBody>
          <a:bodyPr anchor="t"/>
          <a:lstStyle/>
          <a:p>
            <a:r>
              <a:rPr lang="en-US" dirty="0"/>
              <a:t>No requirements have been mapped to use cases.</a:t>
            </a:r>
          </a:p>
          <a:p>
            <a:endParaRPr lang="en-US" dirty="0"/>
          </a:p>
        </p:txBody>
      </p:sp>
    </p:spTree>
    <p:extLst>
      <p:ext uri="{BB962C8B-B14F-4D97-AF65-F5344CB8AC3E}">
        <p14:creationId xmlns:p14="http://schemas.microsoft.com/office/powerpoint/2010/main" val="180773480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3A60627-1ECB-DA47-B9C7-75BD7DBED9F0}"/>
              </a:ext>
            </a:extLst>
          </p:cNvPr>
          <p:cNvSpPr>
            <a:spLocks noGrp="1"/>
          </p:cNvSpPr>
          <p:nvPr>
            <p:ph type="title"/>
          </p:nvPr>
        </p:nvSpPr>
        <p:spPr/>
        <p:txBody>
          <a:bodyPr/>
          <a:lstStyle/>
          <a:p>
            <a:r>
              <a:rPr lang="en-US" dirty="0"/>
              <a:t>Timeline</a:t>
            </a:r>
          </a:p>
        </p:txBody>
      </p:sp>
      <p:sp>
        <p:nvSpPr>
          <p:cNvPr id="4" name="Text Placeholder 3">
            <a:extLst>
              <a:ext uri="{FF2B5EF4-FFF2-40B4-BE49-F238E27FC236}">
                <a16:creationId xmlns:a16="http://schemas.microsoft.com/office/drawing/2014/main" id="{16685247-17BB-1747-8EE0-02714A250D97}"/>
              </a:ext>
            </a:extLst>
          </p:cNvPr>
          <p:cNvSpPr>
            <a:spLocks noGrp="1"/>
          </p:cNvSpPr>
          <p:nvPr>
            <p:ph type="body" idx="1"/>
          </p:nvPr>
        </p:nvSpPr>
        <p:spPr>
          <a:xfrm>
            <a:off x="685800" y="1751762"/>
            <a:ext cx="7770814" cy="3676299"/>
          </a:xfrm>
        </p:spPr>
        <p:txBody>
          <a:bodyPr>
            <a:normAutofit/>
          </a:bodyPr>
          <a:lstStyle/>
          <a:p>
            <a:r>
              <a:rPr lang="en-US" dirty="0"/>
              <a:t>TG use case start:			March 2021</a:t>
            </a:r>
          </a:p>
          <a:p>
            <a:r>
              <a:rPr lang="en-US" dirty="0"/>
              <a:t>Use case completion:			February 2022</a:t>
            </a:r>
          </a:p>
          <a:p>
            <a:r>
              <a:rPr lang="en-US" dirty="0"/>
              <a:t>Features identified:			July 2022</a:t>
            </a:r>
          </a:p>
          <a:p>
            <a:r>
              <a:rPr lang="en-US" dirty="0"/>
              <a:t>LB initial:   				March 2023</a:t>
            </a:r>
            <a:endParaRPr lang="en-US" dirty="0">
              <a:solidFill>
                <a:srgbClr val="FF0000"/>
              </a:solidFill>
            </a:endParaRPr>
          </a:p>
          <a:p>
            <a:r>
              <a:rPr lang="en-US" dirty="0"/>
              <a:t>LB re-circ:  				September 2023</a:t>
            </a:r>
            <a:endParaRPr lang="en-US" dirty="0">
              <a:solidFill>
                <a:srgbClr val="FF0000"/>
              </a:solidFill>
            </a:endParaRPr>
          </a:p>
          <a:p>
            <a:r>
              <a:rPr lang="en-US" dirty="0"/>
              <a:t>Ballot Pool: 				May 2024</a:t>
            </a:r>
          </a:p>
          <a:p>
            <a:r>
              <a:rPr lang="en-US" dirty="0"/>
              <a:t>MDR: 				May 2024</a:t>
            </a:r>
          </a:p>
          <a:p>
            <a:r>
              <a:rPr lang="en-US" dirty="0"/>
              <a:t>SA ballot: 				July 2024</a:t>
            </a:r>
          </a:p>
          <a:p>
            <a:r>
              <a:rPr lang="en-US" dirty="0"/>
              <a:t>SA re-circ: 				January 2025</a:t>
            </a:r>
          </a:p>
          <a:p>
            <a:r>
              <a:rPr lang="en-US" dirty="0"/>
              <a:t>802.11/EC approval: 			July 2025</a:t>
            </a:r>
          </a:p>
          <a:p>
            <a:r>
              <a:rPr lang="en-US" dirty="0" err="1"/>
              <a:t>RevCom</a:t>
            </a:r>
            <a:r>
              <a:rPr lang="en-US" dirty="0"/>
              <a:t>/SASB approval: 		September 2025</a:t>
            </a:r>
          </a:p>
          <a:p>
            <a:endParaRPr lang="en-US" dirty="0"/>
          </a:p>
          <a:p>
            <a:endParaRPr lang="en-US" dirty="0"/>
          </a:p>
        </p:txBody>
      </p:sp>
    </p:spTree>
    <p:extLst>
      <p:ext uri="{BB962C8B-B14F-4D97-AF65-F5344CB8AC3E}">
        <p14:creationId xmlns:p14="http://schemas.microsoft.com/office/powerpoint/2010/main" val="233266254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AC9A7B-E4BD-47DF-A610-0AD14673CDCC}"/>
              </a:ext>
            </a:extLst>
          </p:cNvPr>
          <p:cNvSpPr>
            <a:spLocks noGrp="1"/>
          </p:cNvSpPr>
          <p:nvPr>
            <p:ph type="title"/>
          </p:nvPr>
        </p:nvSpPr>
        <p:spPr/>
        <p:txBody>
          <a:bodyPr/>
          <a:lstStyle/>
          <a:p>
            <a:r>
              <a:rPr lang="en-US" dirty="0"/>
              <a:t>Motion # 10</a:t>
            </a:r>
          </a:p>
        </p:txBody>
      </p:sp>
      <p:sp>
        <p:nvSpPr>
          <p:cNvPr id="3" name="Text Placeholder 2">
            <a:extLst>
              <a:ext uri="{FF2B5EF4-FFF2-40B4-BE49-F238E27FC236}">
                <a16:creationId xmlns:a16="http://schemas.microsoft.com/office/drawing/2014/main" id="{8FB91F87-3D69-417B-BCE7-24765118FC2F}"/>
              </a:ext>
            </a:extLst>
          </p:cNvPr>
          <p:cNvSpPr>
            <a:spLocks noGrp="1"/>
          </p:cNvSpPr>
          <p:nvPr>
            <p:ph type="body" idx="1"/>
          </p:nvPr>
        </p:nvSpPr>
        <p:spPr/>
        <p:txBody>
          <a:bodyPr/>
          <a:lstStyle/>
          <a:p>
            <a:pPr marL="0" indent="0">
              <a:buNone/>
            </a:pPr>
            <a:r>
              <a:rPr lang="en-US" dirty="0"/>
              <a:t>Approve the minutes for:</a:t>
            </a:r>
          </a:p>
          <a:p>
            <a:r>
              <a:rPr lang="en-US" dirty="0"/>
              <a:t>2022 March 802.11 Electronic Plenary: 11-22/481r0,</a:t>
            </a:r>
          </a:p>
          <a:p>
            <a:r>
              <a:rPr lang="en-US" dirty="0" err="1"/>
              <a:t>TGbi</a:t>
            </a:r>
            <a:r>
              <a:rPr lang="en-US" dirty="0"/>
              <a:t> Teleconferences: 11-22/628r1 (7 April), 11-22/664r0 (14 April), 11-22/665r0 (21 April), 11-22/698r0 (28 April)</a:t>
            </a:r>
            <a:endParaRPr lang="en-US" dirty="0">
              <a:solidFill>
                <a:schemeClr val="bg1">
                  <a:lumMod val="50000"/>
                </a:schemeClr>
              </a:solidFill>
              <a:sym typeface="Arial"/>
            </a:endParaRPr>
          </a:p>
          <a:p>
            <a:endParaRPr lang="en-US" dirty="0"/>
          </a:p>
          <a:p>
            <a:r>
              <a:rPr lang="en-US" dirty="0"/>
              <a:t>Mover: Jerome Henry</a:t>
            </a:r>
          </a:p>
          <a:p>
            <a:r>
              <a:rPr lang="en-US" dirty="0"/>
              <a:t>Second: Kurt </a:t>
            </a:r>
            <a:r>
              <a:rPr lang="en-US" dirty="0" err="1"/>
              <a:t>Lumbatis</a:t>
            </a:r>
            <a:endParaRPr lang="en-US" dirty="0"/>
          </a:p>
          <a:p>
            <a:endParaRPr lang="en-US" dirty="0"/>
          </a:p>
          <a:p>
            <a:r>
              <a:rPr lang="en-US" dirty="0">
                <a:solidFill>
                  <a:schemeClr val="tx1"/>
                </a:solidFill>
              </a:rPr>
              <a:t>Approved by unanimous consent, with 60 participants</a:t>
            </a:r>
          </a:p>
        </p:txBody>
      </p:sp>
    </p:spTree>
    <p:extLst>
      <p:ext uri="{BB962C8B-B14F-4D97-AF65-F5344CB8AC3E}">
        <p14:creationId xmlns:p14="http://schemas.microsoft.com/office/powerpoint/2010/main" val="1087111931"/>
      </p:ext>
    </p:extLst>
  </p:cSld>
  <p:clrMapOvr>
    <a:masterClrMapping/>
  </p:clrMapOvr>
  <p:transition spd="med"/>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AC9A7B-E4BD-47DF-A610-0AD14673CDCC}"/>
              </a:ext>
            </a:extLst>
          </p:cNvPr>
          <p:cNvSpPr>
            <a:spLocks noGrp="1"/>
          </p:cNvSpPr>
          <p:nvPr>
            <p:ph type="title"/>
          </p:nvPr>
        </p:nvSpPr>
        <p:spPr/>
        <p:txBody>
          <a:bodyPr/>
          <a:lstStyle/>
          <a:p>
            <a:r>
              <a:rPr lang="en-US" dirty="0"/>
              <a:t>Motion # 11</a:t>
            </a:r>
          </a:p>
        </p:txBody>
      </p:sp>
      <p:sp>
        <p:nvSpPr>
          <p:cNvPr id="3" name="Text Placeholder 2">
            <a:extLst>
              <a:ext uri="{FF2B5EF4-FFF2-40B4-BE49-F238E27FC236}">
                <a16:creationId xmlns:a16="http://schemas.microsoft.com/office/drawing/2014/main" id="{8FB91F87-3D69-417B-BCE7-24765118FC2F}"/>
              </a:ext>
            </a:extLst>
          </p:cNvPr>
          <p:cNvSpPr>
            <a:spLocks noGrp="1"/>
          </p:cNvSpPr>
          <p:nvPr>
            <p:ph type="body" idx="1"/>
          </p:nvPr>
        </p:nvSpPr>
        <p:spPr/>
        <p:txBody>
          <a:bodyPr/>
          <a:lstStyle/>
          <a:p>
            <a:r>
              <a:rPr lang="en-US" dirty="0"/>
              <a:t>Reaffirm Jerome Henry and Stephen McCann as </a:t>
            </a:r>
            <a:r>
              <a:rPr lang="en-US" dirty="0" err="1"/>
              <a:t>TGbi</a:t>
            </a:r>
            <a:r>
              <a:rPr lang="en-US" dirty="0"/>
              <a:t> Vice-Chairs.</a:t>
            </a:r>
            <a:endParaRPr lang="en-US" dirty="0">
              <a:solidFill>
                <a:schemeClr val="bg1">
                  <a:lumMod val="50000"/>
                </a:schemeClr>
              </a:solidFill>
              <a:sym typeface="Arial"/>
            </a:endParaRPr>
          </a:p>
          <a:p>
            <a:endParaRPr lang="en-US" dirty="0"/>
          </a:p>
          <a:p>
            <a:r>
              <a:rPr lang="en-US" dirty="0"/>
              <a:t>Mover: Amelia </a:t>
            </a:r>
            <a:r>
              <a:rPr lang="en-US" dirty="0" err="1"/>
              <a:t>Andersdotter</a:t>
            </a:r>
            <a:endParaRPr lang="en-US" dirty="0"/>
          </a:p>
          <a:p>
            <a:r>
              <a:rPr lang="en-US" dirty="0"/>
              <a:t>Second: Dan Harkins</a:t>
            </a:r>
          </a:p>
          <a:p>
            <a:endParaRPr lang="en-US" dirty="0"/>
          </a:p>
          <a:p>
            <a:r>
              <a:rPr lang="en-US" dirty="0">
                <a:solidFill>
                  <a:schemeClr val="tx1"/>
                </a:solidFill>
              </a:rPr>
              <a:t>Approved by unanimous consent, with 63 participants</a:t>
            </a:r>
          </a:p>
        </p:txBody>
      </p:sp>
    </p:spTree>
    <p:extLst>
      <p:ext uri="{BB962C8B-B14F-4D97-AF65-F5344CB8AC3E}">
        <p14:creationId xmlns:p14="http://schemas.microsoft.com/office/powerpoint/2010/main" val="710499314"/>
      </p:ext>
    </p:extLst>
  </p:cSld>
  <p:clrMapOvr>
    <a:masterClrMapping/>
  </p:clrMapOvr>
  <p:transition spd="med"/>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AC9A7B-E4BD-47DF-A610-0AD14673CDCC}"/>
              </a:ext>
            </a:extLst>
          </p:cNvPr>
          <p:cNvSpPr>
            <a:spLocks noGrp="1"/>
          </p:cNvSpPr>
          <p:nvPr>
            <p:ph type="title"/>
          </p:nvPr>
        </p:nvSpPr>
        <p:spPr/>
        <p:txBody>
          <a:bodyPr/>
          <a:lstStyle/>
          <a:p>
            <a:r>
              <a:rPr lang="en-US" dirty="0"/>
              <a:t>Motion # 12</a:t>
            </a:r>
          </a:p>
        </p:txBody>
      </p:sp>
      <p:sp>
        <p:nvSpPr>
          <p:cNvPr id="3" name="Text Placeholder 2">
            <a:extLst>
              <a:ext uri="{FF2B5EF4-FFF2-40B4-BE49-F238E27FC236}">
                <a16:creationId xmlns:a16="http://schemas.microsoft.com/office/drawing/2014/main" id="{8FB91F87-3D69-417B-BCE7-24765118FC2F}"/>
              </a:ext>
            </a:extLst>
          </p:cNvPr>
          <p:cNvSpPr>
            <a:spLocks noGrp="1"/>
          </p:cNvSpPr>
          <p:nvPr>
            <p:ph type="body" idx="1"/>
          </p:nvPr>
        </p:nvSpPr>
        <p:spPr/>
        <p:txBody>
          <a:bodyPr/>
          <a:lstStyle/>
          <a:p>
            <a:r>
              <a:rPr lang="en-US" dirty="0"/>
              <a:t>Reaffirm Amelia </a:t>
            </a:r>
            <a:r>
              <a:rPr lang="en-US" dirty="0" err="1"/>
              <a:t>Andersdotter</a:t>
            </a:r>
            <a:r>
              <a:rPr lang="en-US" dirty="0"/>
              <a:t> as </a:t>
            </a:r>
            <a:r>
              <a:rPr lang="en-US" dirty="0" err="1"/>
              <a:t>TGbi</a:t>
            </a:r>
            <a:r>
              <a:rPr lang="en-US" dirty="0"/>
              <a:t> Secretary</a:t>
            </a:r>
            <a:endParaRPr lang="en-US" dirty="0">
              <a:solidFill>
                <a:schemeClr val="bg1">
                  <a:lumMod val="50000"/>
                </a:schemeClr>
              </a:solidFill>
              <a:sym typeface="Arial"/>
            </a:endParaRPr>
          </a:p>
          <a:p>
            <a:endParaRPr lang="en-US" dirty="0"/>
          </a:p>
          <a:p>
            <a:r>
              <a:rPr lang="en-US" dirty="0"/>
              <a:t>Mover: Po-Kai Huang</a:t>
            </a:r>
          </a:p>
          <a:p>
            <a:r>
              <a:rPr lang="en-US" dirty="0"/>
              <a:t>Second: Jarkko </a:t>
            </a:r>
            <a:r>
              <a:rPr lang="en-US" dirty="0" err="1"/>
              <a:t>Kneckt</a:t>
            </a:r>
            <a:endParaRPr lang="en-US" dirty="0"/>
          </a:p>
          <a:p>
            <a:endParaRPr lang="en-US" dirty="0"/>
          </a:p>
          <a:p>
            <a:r>
              <a:rPr lang="en-US" dirty="0">
                <a:solidFill>
                  <a:schemeClr val="tx1"/>
                </a:solidFill>
              </a:rPr>
              <a:t>Approved by unanimous consent, with 64 participants</a:t>
            </a:r>
          </a:p>
        </p:txBody>
      </p:sp>
    </p:spTree>
    <p:extLst>
      <p:ext uri="{BB962C8B-B14F-4D97-AF65-F5344CB8AC3E}">
        <p14:creationId xmlns:p14="http://schemas.microsoft.com/office/powerpoint/2010/main" val="794002092"/>
      </p:ext>
    </p:extLst>
  </p:cSld>
  <p:clrMapOvr>
    <a:masterClrMapping/>
  </p:clrMapOvr>
  <p:transition spd="med"/>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Content Placeholder 1"/>
          <p:cNvSpPr>
            <a:spLocks noGrp="1"/>
          </p:cNvSpPr>
          <p:nvPr>
            <p:ph idx="1"/>
          </p:nvPr>
        </p:nvSpPr>
        <p:spPr>
          <a:xfrm>
            <a:off x="522685" y="1828800"/>
            <a:ext cx="7772400" cy="3770710"/>
          </a:xfrm>
        </p:spPr>
        <p:txBody>
          <a:bodyPr/>
          <a:lstStyle/>
          <a:p>
            <a:r>
              <a:rPr lang="en-GB" altLang="en-US" dirty="0"/>
              <a:t>TG/SC Chairs:</a:t>
            </a:r>
          </a:p>
          <a:p>
            <a:pPr lvl="1"/>
            <a:r>
              <a:rPr lang="en-US" altLang="en-US" sz="1350" dirty="0"/>
              <a:t>11-14-0629r22 4.4 </a:t>
            </a:r>
            <a:r>
              <a:rPr lang="en-US" sz="1350" dirty="0"/>
              <a:t>The TG Chair shall be appointed by the WG Chair and confirmed by a WG majority approval. The TG Chair is re-affirmed every 2 years: one session after the WG Chair is elected.</a:t>
            </a:r>
            <a:endParaRPr lang="en-GB" sz="1350" dirty="0"/>
          </a:p>
          <a:p>
            <a:pPr lvl="1"/>
            <a:r>
              <a:rPr lang="en-US" altLang="en-US" sz="1350" dirty="0"/>
              <a:t>6.6 </a:t>
            </a:r>
            <a:r>
              <a:rPr lang="en-US" sz="1350" dirty="0"/>
              <a:t>The Standing Committee Chair is appointed by the WG Chair and is re-affirmed by the WG majority approval.  The Standing Committee Chair is re-affirmed every 2 years; one session after the WG Chair is elected.</a:t>
            </a:r>
            <a:endParaRPr lang="en-GB" altLang="en-US" sz="1350" dirty="0"/>
          </a:p>
          <a:p>
            <a:pPr>
              <a:defRPr/>
            </a:pPr>
            <a:r>
              <a:rPr lang="en-US" altLang="en-US" dirty="0"/>
              <a:t>TG/SC Vice Chairs</a:t>
            </a:r>
          </a:p>
          <a:p>
            <a:pPr lvl="1">
              <a:defRPr/>
            </a:pPr>
            <a:r>
              <a:rPr lang="en-US" altLang="en-US" sz="1350" dirty="0"/>
              <a:t>4.3 </a:t>
            </a:r>
            <a:r>
              <a:rPr lang="en-US" sz="1350" dirty="0"/>
              <a:t>TG Vice-Chair is elected by a TG majority approval and confirmed by a WG majority approval.  The TG Vice-Chair is reaffirmed every 2 years; one session after the WG Chair is elected. </a:t>
            </a:r>
            <a:endParaRPr lang="en-US" altLang="en-US" sz="1350" dirty="0"/>
          </a:p>
          <a:p>
            <a:pPr>
              <a:defRPr/>
            </a:pPr>
            <a:r>
              <a:rPr lang="en-US" altLang="en-US" dirty="0"/>
              <a:t>TG/SC Secretaries </a:t>
            </a:r>
          </a:p>
          <a:p>
            <a:pPr lvl="1">
              <a:defRPr/>
            </a:pPr>
            <a:r>
              <a:rPr lang="en-US" altLang="en-US" sz="1350" dirty="0"/>
              <a:t>4.4 </a:t>
            </a:r>
            <a:r>
              <a:rPr lang="en-US" sz="1350" dirty="0"/>
              <a:t>The TG Secretary shall be appointed by the TG Chair and confirmed by a TG motion that is approved with a minimum 50% majority. The TG Secretary is re-affirmed every 2 years; one session after the WG Chair is elected. </a:t>
            </a:r>
            <a:endParaRPr lang="en-GB" sz="1350" dirty="0"/>
          </a:p>
          <a:p>
            <a:pPr lvl="1">
              <a:defRPr/>
            </a:pPr>
            <a:endParaRPr lang="en-US" altLang="en-US" dirty="0"/>
          </a:p>
          <a:p>
            <a:endParaRPr lang="en-GB" altLang="en-US" dirty="0"/>
          </a:p>
        </p:txBody>
      </p:sp>
      <p:sp>
        <p:nvSpPr>
          <p:cNvPr id="24579" name="Title 2"/>
          <p:cNvSpPr>
            <a:spLocks noGrp="1"/>
          </p:cNvSpPr>
          <p:nvPr>
            <p:ph type="title"/>
          </p:nvPr>
        </p:nvSpPr>
        <p:spPr>
          <a:xfrm>
            <a:off x="685800" y="1371600"/>
            <a:ext cx="7772400" cy="514350"/>
          </a:xfrm>
        </p:spPr>
        <p:txBody>
          <a:bodyPr>
            <a:normAutofit fontScale="90000"/>
          </a:bodyPr>
          <a:lstStyle/>
          <a:p>
            <a:r>
              <a:rPr lang="en-GB" altLang="en-US" dirty="0"/>
              <a:t>M6.2 – TG and SC Officer Elections/Re-affirmations</a:t>
            </a:r>
          </a:p>
        </p:txBody>
      </p:sp>
      <p:sp>
        <p:nvSpPr>
          <p:cNvPr id="24581" name="Footer Placeholder 4"/>
          <p:cNvSpPr>
            <a:spLocks noGrp="1"/>
          </p:cNvSpPr>
          <p:nvPr>
            <p:ph type="ftr" sz="quarter" idx="11"/>
          </p:nvPr>
        </p:nvSpPr>
        <p:spPr bwMode="auto">
          <a:xfrm>
            <a:off x="5512613" y="6148842"/>
            <a:ext cx="2167260" cy="184666"/>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b="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5pPr>
            <a:lvl6pPr marL="2286000" algn="l" defTabSz="914400" rtl="0" eaLnBrk="1" latinLnBrk="0" hangingPunct="1">
              <a:defRPr sz="2400" b="1" kern="1200">
                <a:solidFill>
                  <a:schemeClr val="tx1"/>
                </a:solidFill>
                <a:latin typeface="Times New Roman" panose="02020603050405020304" pitchFamily="18" charset="0"/>
                <a:ea typeface="+mn-ea"/>
                <a:cs typeface="+mn-cs"/>
              </a:defRPr>
            </a:lvl6pPr>
            <a:lvl7pPr marL="2743200" algn="l" defTabSz="914400" rtl="0" eaLnBrk="1" latinLnBrk="0" hangingPunct="1">
              <a:defRPr sz="2400" b="1" kern="1200">
                <a:solidFill>
                  <a:schemeClr val="tx1"/>
                </a:solidFill>
                <a:latin typeface="Times New Roman" panose="02020603050405020304" pitchFamily="18" charset="0"/>
                <a:ea typeface="+mn-ea"/>
                <a:cs typeface="+mn-cs"/>
              </a:defRPr>
            </a:lvl7pPr>
            <a:lvl8pPr marL="3200400" algn="l" defTabSz="914400" rtl="0" eaLnBrk="1" latinLnBrk="0" hangingPunct="1">
              <a:defRPr sz="2400" b="1" kern="1200">
                <a:solidFill>
                  <a:schemeClr val="tx1"/>
                </a:solidFill>
                <a:latin typeface="Times New Roman" panose="02020603050405020304" pitchFamily="18" charset="0"/>
                <a:ea typeface="+mn-ea"/>
                <a:cs typeface="+mn-cs"/>
              </a:defRPr>
            </a:lvl8pPr>
            <a:lvl9pPr marL="3657600" algn="l" defTabSz="914400" rtl="0" eaLnBrk="1" latinLnBrk="0" hangingPunct="1">
              <a:defRPr sz="2400" b="1" kern="1200">
                <a:solidFill>
                  <a:schemeClr val="tx1"/>
                </a:solidFill>
                <a:latin typeface="Times New Roman" panose="02020603050405020304" pitchFamily="18" charset="0"/>
                <a:ea typeface="+mn-ea"/>
                <a:cs typeface="+mn-cs"/>
              </a:defRPr>
            </a:lvl9pPr>
          </a:lstStyle>
          <a:p>
            <a:pPr>
              <a:spcBef>
                <a:spcPct val="0"/>
              </a:spcBef>
              <a:buFontTx/>
              <a:buNone/>
            </a:pPr>
            <a:r>
              <a:rPr lang="en-US" dirty="0"/>
              <a:t>Dorothy Stanley, HP Enterprise</a:t>
            </a:r>
            <a:endParaRPr lang="en-US" altLang="en-US" sz="900" b="0" dirty="0"/>
          </a:p>
        </p:txBody>
      </p:sp>
    </p:spTree>
    <p:extLst>
      <p:ext uri="{BB962C8B-B14F-4D97-AF65-F5344CB8AC3E}">
        <p14:creationId xmlns:p14="http://schemas.microsoft.com/office/powerpoint/2010/main" val="303439407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EBDD9E-AB20-1649-8FA3-E10A5DC56526}"/>
              </a:ext>
            </a:extLst>
          </p:cNvPr>
          <p:cNvSpPr>
            <a:spLocks noGrp="1"/>
          </p:cNvSpPr>
          <p:nvPr>
            <p:ph type="title"/>
          </p:nvPr>
        </p:nvSpPr>
        <p:spPr/>
        <p:txBody>
          <a:bodyPr/>
          <a:lstStyle/>
          <a:p>
            <a:r>
              <a:rPr lang="en-US" dirty="0"/>
              <a:t>Organizing Plan</a:t>
            </a:r>
          </a:p>
        </p:txBody>
      </p:sp>
      <p:graphicFrame>
        <p:nvGraphicFramePr>
          <p:cNvPr id="4" name="Diagram 3">
            <a:extLst>
              <a:ext uri="{FF2B5EF4-FFF2-40B4-BE49-F238E27FC236}">
                <a16:creationId xmlns:a16="http://schemas.microsoft.com/office/drawing/2014/main" id="{CDD45EA2-6A75-1A4B-AD6E-94AAD70785CE}"/>
              </a:ext>
            </a:extLst>
          </p:cNvPr>
          <p:cNvGraphicFramePr/>
          <p:nvPr>
            <p:extLst>
              <p:ext uri="{D42A27DB-BD31-4B8C-83A1-F6EECF244321}">
                <p14:modId xmlns:p14="http://schemas.microsoft.com/office/powerpoint/2010/main" val="3284386206"/>
              </p:ext>
            </p:extLst>
          </p:nvPr>
        </p:nvGraphicFramePr>
        <p:xfrm>
          <a:off x="685800" y="1981080"/>
          <a:ext cx="7771680" cy="4114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27123767"/>
      </p:ext>
    </p:extLst>
  </p:cSld>
  <p:clrMapOvr>
    <a:masterClrMapping/>
  </p:clrMapOvr>
  <p:transition spd="med"/>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685800" y="972559"/>
            <a:ext cx="7771680" cy="49244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algn="ctr">
              <a:defRPr sz="3200" b="1" spc="-100">
                <a:latin typeface="Times New Roman"/>
                <a:ea typeface="Times New Roman"/>
                <a:cs typeface="Times New Roman"/>
                <a:sym typeface="Times New Roman"/>
              </a:defRPr>
            </a:lvl1pPr>
          </a:lstStyle>
          <a:p>
            <a:r>
              <a:rPr dirty="0"/>
              <a:t>Amendment Title</a:t>
            </a:r>
          </a:p>
        </p:txBody>
      </p:sp>
      <p:sp>
        <p:nvSpPr>
          <p:cNvPr id="87" name="TextShape 2"/>
          <p:cNvSpPr txBox="1"/>
          <p:nvPr/>
        </p:nvSpPr>
        <p:spPr>
          <a:xfrm>
            <a:off x="685800" y="1981079"/>
            <a:ext cx="7771680" cy="13849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marL="180360" indent="-179999">
              <a:spcBef>
                <a:spcPts val="1100"/>
              </a:spcBef>
              <a:buClr>
                <a:srgbClr val="000000"/>
              </a:buClr>
              <a:buSzPct val="100000"/>
              <a:buFont typeface="Symbol"/>
              <a:buChar char="·"/>
              <a:defRPr spc="-1">
                <a:latin typeface="Times New Roman"/>
                <a:ea typeface="Times New Roman"/>
                <a:cs typeface="Times New Roman"/>
                <a:sym typeface="Times New Roman"/>
              </a:defRPr>
            </a:pPr>
            <a:r>
              <a:rPr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CustomShape 1"/>
          <p:cNvSpPr txBox="1"/>
          <p:nvPr/>
        </p:nvSpPr>
        <p:spPr>
          <a:xfrm>
            <a:off x="685800" y="2572130"/>
            <a:ext cx="7771680" cy="5855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Friday May 13, 2022</a:t>
            </a:r>
            <a:endParaRPr dirty="0"/>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May 802.11 electronic interim session</a:t>
            </a:r>
          </a:p>
        </p:txBody>
      </p:sp>
      <p:sp>
        <p:nvSpPr>
          <p:cNvPr id="3" name="Content Placeholder 2"/>
          <p:cNvSpPr>
            <a:spLocks noGrp="1"/>
          </p:cNvSpPr>
          <p:nvPr>
            <p:ph idx="1"/>
          </p:nvPr>
        </p:nvSpPr>
        <p:spPr>
          <a:xfrm>
            <a:off x="685801" y="2343151"/>
            <a:ext cx="7770813" cy="3370660"/>
          </a:xfrm>
        </p:spPr>
        <p:txBody>
          <a:bodyPr/>
          <a:lstStyle/>
          <a:p>
            <a:pPr>
              <a:buFont typeface="Arial" panose="020B0604020202020204" pitchFamily="34" charset="0"/>
              <a:buChar char="•"/>
            </a:pPr>
            <a:r>
              <a:rPr lang="en-US" dirty="0"/>
              <a:t>This meeting is part of the May 802.11 interim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in order to attend</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a:t>
            </a:r>
            <a:r>
              <a:rPr lang="en-US" dirty="0">
                <a:hlinkClick r:id="rId2"/>
              </a:rPr>
              <a:t>here</a:t>
            </a:r>
            <a:r>
              <a:rPr lang="en-US" dirty="0"/>
              <a:t> or follow the registration link for this session here </a:t>
            </a:r>
            <a:r>
              <a:rPr lang="en-US" dirty="0">
                <a:hlinkClick r:id="rId3"/>
              </a:rPr>
              <a:t>https://www.ieee802.org/11/Meetings/Meeting_Plan.html</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Tree>
    <p:extLst>
      <p:ext uri="{BB962C8B-B14F-4D97-AF65-F5344CB8AC3E}">
        <p14:creationId xmlns:p14="http://schemas.microsoft.com/office/powerpoint/2010/main" val="19687203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Attendance, etc.</a:t>
            </a:r>
          </a:p>
        </p:txBody>
      </p:sp>
      <p:sp>
        <p:nvSpPr>
          <p:cNvPr id="70" name="CustomShape 2"/>
          <p:cNvSpPr txBox="1"/>
          <p:nvPr/>
        </p:nvSpPr>
        <p:spPr>
          <a:xfrm>
            <a:off x="685800" y="1981080"/>
            <a:ext cx="7771680" cy="178582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Sign in for attendance tracking</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 recordings</a:t>
            </a:r>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C105C3-03E1-7944-A6B9-3AD36234D136}"/>
              </a:ext>
            </a:extLst>
          </p:cNvPr>
          <p:cNvSpPr>
            <a:spLocks noGrp="1"/>
          </p:cNvSpPr>
          <p:nvPr>
            <p:ph type="title"/>
          </p:nvPr>
        </p:nvSpPr>
        <p:spPr>
          <a:xfrm>
            <a:off x="527050" y="679452"/>
            <a:ext cx="82296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5FAEE06-9B94-624D-B406-3AAB9CC0CFCC}"/>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3E354365-D54D-8443-8BCA-3592517F9F83}"/>
              </a:ext>
            </a:extLst>
          </p:cNvPr>
          <p:cNvSpPr/>
          <p:nvPr/>
        </p:nvSpPr>
        <p:spPr>
          <a:xfrm>
            <a:off x="695739" y="1441451"/>
            <a:ext cx="8130761" cy="4769960"/>
          </a:xfrm>
          <a:prstGeom prst="rect">
            <a:avLst/>
          </a:prstGeom>
        </p:spPr>
        <p:txBody>
          <a:bodyPr wrap="square">
            <a:spAutoFit/>
          </a:bodyPr>
          <a:lstStyle/>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shall</a:t>
            </a:r>
            <a:r>
              <a:rPr lang="en-US" altLang="en-US" sz="2133"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latin typeface="Calibri" panose="020F0502020204030204" pitchFamily="34" charset="0"/>
              <a:cs typeface="Calibri" panose="020F0502020204030204" pitchFamily="34" charset="0"/>
            </a:endParaRPr>
          </a:p>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should </a:t>
            </a:r>
            <a:r>
              <a:rPr lang="en-US" altLang="en-US" sz="2133"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algn="ctr" hangingPunct="1">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AB5DE7-22F7-C946-9CC1-3029D241F9C3}"/>
              </a:ext>
            </a:extLst>
          </p:cNvPr>
          <p:cNvSpPr>
            <a:spLocks noGrp="1"/>
          </p:cNvSpPr>
          <p:nvPr>
            <p:ph type="title"/>
          </p:nvPr>
        </p:nvSpPr>
        <p:spPr>
          <a:xfrm>
            <a:off x="457200" y="793859"/>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17915B75-ABFE-5744-BE60-6622034CB561}"/>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EBBB8EC7-0E82-4640-917B-3F3BF1FBE152}"/>
              </a:ext>
            </a:extLst>
          </p:cNvPr>
          <p:cNvSpPr/>
          <p:nvPr/>
        </p:nvSpPr>
        <p:spPr>
          <a:xfrm>
            <a:off x="325966" y="1361124"/>
            <a:ext cx="8492067" cy="4758162"/>
          </a:xfrm>
          <a:prstGeom prst="rect">
            <a:avLst/>
          </a:prstGeom>
        </p:spPr>
        <p:txBody>
          <a:bodyPr>
            <a:spAutoFit/>
          </a:bodyPr>
          <a:lstStyle/>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Cause an LOA to be submitted to the IEEE SA (patcom@ieee.org);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Provide the chair of this group with the identity of the holder(s) of any and all such claims as soon as possible;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Speak up now and respond to this Call for Potentially Essential Patents</a:t>
            </a:r>
          </a:p>
          <a:p>
            <a:pPr eaLnBrk="1" hangingPunct="1">
              <a:buClr>
                <a:srgbClr val="C00000"/>
              </a:buClr>
              <a:buSzPct val="150000"/>
              <a:defRPr/>
            </a:pPr>
            <a:endParaRPr lang="en-US" altLang="en-US" sz="2133" b="1" dirty="0">
              <a:latin typeface="Calibri" pitchFamily="34" charset="0"/>
              <a:cs typeface="Calibri" pitchFamily="34" charset="0"/>
            </a:endParaRPr>
          </a:p>
          <a:p>
            <a:pPr eaLnBrk="1" hangingPunct="1">
              <a:buClr>
                <a:srgbClr val="C00000"/>
              </a:buClr>
              <a:defRPr/>
            </a:pPr>
            <a:r>
              <a:rPr lang="en-US" altLang="en-US" sz="2133"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latin typeface="Calibri" pitchFamily="34" charset="0"/>
                <a:cs typeface="Calibri" pitchFamily="34" charset="0"/>
              </a:rPr>
            </a:br>
            <a:endParaRPr lang="en-US" altLang="en-US" sz="2133" b="1" dirty="0">
              <a:latin typeface="Calibri" pitchFamily="34" charset="0"/>
              <a:cs typeface="Calibri" pitchFamily="34" charset="0"/>
            </a:endParaRPr>
          </a:p>
          <a:p>
            <a:pPr eaLnBrk="1" hangingPunct="1">
              <a:lnSpc>
                <a:spcPct val="80000"/>
              </a:lnSpc>
              <a:buFont typeface="Monotype Sorts"/>
              <a:buNone/>
              <a:defRPr/>
            </a:pPr>
            <a:br>
              <a:rPr lang="en-US" altLang="en-US" sz="1600" b="1" dirty="0">
                <a:latin typeface="Calibri" panose="020F0502020204030204" pitchFamily="34" charset="0"/>
                <a:cs typeface="Calibri" panose="020F0502020204030204" pitchFamily="34" charset="0"/>
              </a:rPr>
            </a:br>
            <a:endParaRPr lang="en-US" altLang="en-US" sz="1600" b="1" dirty="0">
              <a:latin typeface="Calibri" panose="020F0502020204030204" pitchFamily="34" charset="0"/>
              <a:cs typeface="Calibri" panose="020F050202020403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EBBF0A-BFAD-A642-BAE3-773626339CDF}"/>
              </a:ext>
            </a:extLst>
          </p:cNvPr>
          <p:cNvSpPr>
            <a:spLocks noGrp="1"/>
          </p:cNvSpPr>
          <p:nvPr>
            <p:ph type="title"/>
          </p:nvPr>
        </p:nvSpPr>
        <p:spPr>
          <a:xfrm>
            <a:off x="457200" y="823465"/>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C676C8D0-1266-AE41-B88C-A3A6E410606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D7066B3-C373-3943-905B-0FBFCFCF30A5}"/>
              </a:ext>
            </a:extLst>
          </p:cNvPr>
          <p:cNvSpPr/>
          <p:nvPr/>
        </p:nvSpPr>
        <p:spPr>
          <a:xfrm>
            <a:off x="340785" y="1679713"/>
            <a:ext cx="8229600" cy="4876720"/>
          </a:xfrm>
          <a:prstGeom prst="rect">
            <a:avLst/>
          </a:prstGeom>
        </p:spPr>
        <p:txBody>
          <a:bodyPr wrap="square">
            <a:spAutoFit/>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000" b="1" dirty="0">
                <a:cs typeface="Calibri" panose="020F0502020204030204" pitchFamily="34" charset="0"/>
              </a:rPr>
            </a:br>
            <a:endParaRPr lang="en-US" altLang="en-US" sz="2000" b="1" dirty="0">
              <a:cs typeface="Calibri" panose="020F0502020204030204"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emplate/>
  <TotalTime>13201</TotalTime>
  <Words>5940</Words>
  <Application>Microsoft Office PowerPoint</Application>
  <PresentationFormat>On-screen Show (4:3)</PresentationFormat>
  <Paragraphs>780</Paragraphs>
  <Slides>39</Slides>
  <Notes>3</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39</vt:i4>
      </vt:variant>
    </vt:vector>
  </HeadingPairs>
  <TitlesOfParts>
    <vt:vector size="50" baseType="lpstr">
      <vt:lpstr>Arial</vt:lpstr>
      <vt:lpstr>Calibri</vt:lpstr>
      <vt:lpstr>Helvetica</vt:lpstr>
      <vt:lpstr>Helvetica Neue</vt:lpstr>
      <vt:lpstr>Lucida Grande</vt:lpstr>
      <vt:lpstr>Monotype Sorts</vt:lpstr>
      <vt:lpstr>Montserrat</vt:lpstr>
      <vt:lpstr>Symbol</vt:lpstr>
      <vt:lpstr>Times New Roman</vt:lpstr>
      <vt:lpstr>Wingdings</vt:lpstr>
      <vt:lpstr>Office Theme</vt:lpstr>
      <vt:lpstr>PowerPoint Presentation</vt:lpstr>
      <vt:lpstr>PowerPoint Presentation</vt:lpstr>
      <vt:lpstr>PowerPoint Presentation</vt:lpstr>
      <vt:lpstr>PowerPoint Presentation</vt:lpstr>
      <vt:lpstr>Registration for the May 802.11 electronic interim session</vt:lpstr>
      <vt:lpstr>PowerPoint Presentation</vt:lpstr>
      <vt:lpstr>Participants have a duty to inform the IEEE</vt:lpstr>
      <vt:lpstr>Ways to inform IEEE</vt:lpstr>
      <vt:lpstr>Patent-related information</vt:lpstr>
      <vt:lpstr>Other Guidelines for IEEE Working Group Meetings</vt:lpstr>
      <vt:lpstr>PowerPoint Presentation</vt:lpstr>
      <vt:lpstr>IEEE-SA standards activities shall allow the fair &amp; equitable consideration of all viewpoints</vt:lpstr>
      <vt:lpstr>IEEE SA Policy Documents</vt:lpstr>
      <vt:lpstr>IEEE SA Rules Documents</vt:lpstr>
      <vt:lpstr>IEEE SA Copyright Policy</vt:lpstr>
      <vt:lpstr>IEEE SA Copyright Policy</vt:lpstr>
      <vt:lpstr>TGbi Agenda – May 13, 2022 </vt:lpstr>
      <vt:lpstr>TGbi Agenda – May 12, 2022 </vt:lpstr>
      <vt:lpstr>TGbi Agenda – May 11, 2022 </vt:lpstr>
      <vt:lpstr>Requirements related to Issue 1 Protecting password identifiers</vt:lpstr>
      <vt:lpstr>Requirements related to Issue 2 Avoid element fingerprint</vt:lpstr>
      <vt:lpstr>Requirements related to Issue 2 Avoid element fingerprint</vt:lpstr>
      <vt:lpstr>Requirements related to Issue 2 Avoid element fingerprint</vt:lpstr>
      <vt:lpstr>Requirements related to Issue 3 STA MAC address persistence within an ESS</vt:lpstr>
      <vt:lpstr>Requirements related to Issue 3 (con’t) STA MAC address persistence within an ESS</vt:lpstr>
      <vt:lpstr>Requirements related to Issue 4 Tracking SA and DA OTA</vt:lpstr>
      <vt:lpstr>Requirements related to Issue 5 Protecting authentication identifiers and key identifiers</vt:lpstr>
      <vt:lpstr>Requirements related to Issue 6 Mobile AP privacy</vt:lpstr>
      <vt:lpstr>Requirements related to Issue 7 Protecting behavioral fingerprinting while associated</vt:lpstr>
      <vt:lpstr>Requirements related to Issue 7 Protecting behavioral fingerprinting while associated</vt:lpstr>
      <vt:lpstr>Requirements related to Issue 8 PHY/RF related privacy</vt:lpstr>
      <vt:lpstr>Requirements related to Use cases</vt:lpstr>
      <vt:lpstr>Timeline</vt:lpstr>
      <vt:lpstr>Motion # 10</vt:lpstr>
      <vt:lpstr>Motion # 11</vt:lpstr>
      <vt:lpstr>Motion # 12</vt:lpstr>
      <vt:lpstr>M6.2 – TG and SC Officer Elections/Re-affirmations</vt:lpstr>
      <vt:lpstr>Organizing Plan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 Rosdahl</dc:creator>
  <cp:lastModifiedBy>Carol Ansley</cp:lastModifiedBy>
  <cp:revision>207</cp:revision>
  <dcterms:modified xsi:type="dcterms:W3CDTF">2022-05-12T17:49:56Z</dcterms:modified>
</cp:coreProperties>
</file>