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376" r:id="rId18"/>
    <p:sldId id="2393" r:id="rId19"/>
    <p:sldId id="2377" r:id="rId20"/>
    <p:sldId id="2378" r:id="rId21"/>
    <p:sldId id="2388" r:id="rId22"/>
    <p:sldId id="2389" r:id="rId23"/>
    <p:sldId id="2379" r:id="rId24"/>
    <p:sldId id="2380" r:id="rId25"/>
    <p:sldId id="2381" r:id="rId26"/>
    <p:sldId id="2382" r:id="rId27"/>
    <p:sldId id="2383" r:id="rId28"/>
    <p:sldId id="2384" r:id="rId29"/>
    <p:sldId id="2390" r:id="rId30"/>
    <p:sldId id="2385" r:id="rId31"/>
    <p:sldId id="2386" r:id="rId32"/>
    <p:sldId id="2373" r:id="rId33"/>
    <p:sldId id="2370" r:id="rId34"/>
    <p:sldId id="2391" r:id="rId35"/>
    <p:sldId id="2392" r:id="rId36"/>
    <p:sldId id="537" r:id="rId37"/>
    <p:sldId id="293" r:id="rId38"/>
    <p:sldId id="267" r:id="rId3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16" d="100"/>
          <a:sy n="116" d="100"/>
        </p:scale>
        <p:origin x="1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805D8658-CCF7-4B63-8D2E-4AC15A09F811}"/>
    <pc:docChg chg="custSel addSld modSld modMainMaster">
      <pc:chgData name="Ansley, Carol (CCI-Atlanta)" userId="cbcdc21a-90c4-4b2f-81f7-da4165205229" providerId="ADAL" clId="{805D8658-CCF7-4B63-8D2E-4AC15A09F811}" dt="2022-05-11T17:36:57.448" v="86" actId="20577"/>
      <pc:docMkLst>
        <pc:docMk/>
      </pc:docMkLst>
      <pc:sldChg chg="modSp mod">
        <pc:chgData name="Ansley, Carol (CCI-Atlanta)" userId="cbcdc21a-90c4-4b2f-81f7-da4165205229" providerId="ADAL" clId="{805D8658-CCF7-4B63-8D2E-4AC15A09F811}" dt="2022-05-11T17:36:57.448" v="86" actId="20577"/>
        <pc:sldMkLst>
          <pc:docMk/>
          <pc:sldMk cId="37899898" sldId="2376"/>
        </pc:sldMkLst>
        <pc:spChg chg="mod">
          <ac:chgData name="Ansley, Carol (CCI-Atlanta)" userId="cbcdc21a-90c4-4b2f-81f7-da4165205229" providerId="ADAL" clId="{805D8658-CCF7-4B63-8D2E-4AC15A09F811}" dt="2022-05-11T17:36:57.448" v="86" actId="20577"/>
          <ac:spMkLst>
            <pc:docMk/>
            <pc:sldMk cId="37899898" sldId="2376"/>
            <ac:spMk id="3" creationId="{D9119F4E-FC06-F646-87EB-EF12912A7052}"/>
          </ac:spMkLst>
        </pc:spChg>
      </pc:sldChg>
      <pc:sldChg chg="modSp add mod">
        <pc:chgData name="Ansley, Carol (CCI-Atlanta)" userId="cbcdc21a-90c4-4b2f-81f7-da4165205229" providerId="ADAL" clId="{805D8658-CCF7-4B63-8D2E-4AC15A09F811}" dt="2022-05-11T17:35:38.147" v="7" actId="207"/>
        <pc:sldMkLst>
          <pc:docMk/>
          <pc:sldMk cId="1177525452" sldId="2393"/>
        </pc:sldMkLst>
        <pc:spChg chg="mod">
          <ac:chgData name="Ansley, Carol (CCI-Atlanta)" userId="cbcdc21a-90c4-4b2f-81f7-da4165205229" providerId="ADAL" clId="{805D8658-CCF7-4B63-8D2E-4AC15A09F811}" dt="2022-05-11T17:35:38.147" v="7" actId="207"/>
          <ac:spMkLst>
            <pc:docMk/>
            <pc:sldMk cId="1177525452" sldId="2393"/>
            <ac:spMk id="2" creationId="{F3220D77-4B90-B742-B74B-6BD78C0D50E7}"/>
          </ac:spMkLst>
        </pc:spChg>
        <pc:spChg chg="mod">
          <ac:chgData name="Ansley, Carol (CCI-Atlanta)" userId="cbcdc21a-90c4-4b2f-81f7-da4165205229" providerId="ADAL" clId="{805D8658-CCF7-4B63-8D2E-4AC15A09F811}" dt="2022-05-11T17:35:38.147" v="7" actId="207"/>
          <ac:spMkLst>
            <pc:docMk/>
            <pc:sldMk cId="1177525452" sldId="2393"/>
            <ac:spMk id="3" creationId="{D9119F4E-FC06-F646-87EB-EF12912A7052}"/>
          </ac:spMkLst>
        </pc:spChg>
      </pc:sldChg>
      <pc:sldMasterChg chg="modSp mod">
        <pc:chgData name="Ansley, Carol (CCI-Atlanta)" userId="cbcdc21a-90c4-4b2f-81f7-da4165205229" providerId="ADAL" clId="{805D8658-CCF7-4B63-8D2E-4AC15A09F811}" dt="2022-05-11T17:34:31.891" v="1" actId="20577"/>
        <pc:sldMasterMkLst>
          <pc:docMk/>
          <pc:sldMasterMk cId="0" sldId="2147483648"/>
        </pc:sldMasterMkLst>
        <pc:spChg chg="mod">
          <ac:chgData name="Ansley, Carol (CCI-Atlanta)" userId="cbcdc21a-90c4-4b2f-81f7-da4165205229" providerId="ADAL" clId="{805D8658-CCF7-4B63-8D2E-4AC15A09F811}" dt="2022-05-11T17:34:31.891"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802.11-22-0578r0</a:t>
            </a:r>
          </a:p>
        </p:txBody>
      </p:sp>
      <p:sp>
        <p:nvSpPr>
          <p:cNvPr id="5" name="Date Placeholder 4"/>
          <p:cNvSpPr>
            <a:spLocks noGrp="1"/>
          </p:cNvSpPr>
          <p:nvPr>
            <p:ph type="dt" idx="11"/>
          </p:nvPr>
        </p:nvSpPr>
        <p:spPr/>
        <p:txBody>
          <a:bodyPr/>
          <a:lstStyle/>
          <a:p>
            <a:pPr>
              <a:defRPr/>
            </a:pPr>
            <a:r>
              <a:rPr lang="en-US"/>
              <a:t>May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36</a:t>
            </a:fld>
            <a:endParaRPr lang="en-US"/>
          </a:p>
        </p:txBody>
      </p:sp>
    </p:spTree>
    <p:extLst>
      <p:ext uri="{BB962C8B-B14F-4D97-AF65-F5344CB8AC3E}">
        <p14:creationId xmlns:p14="http://schemas.microsoft.com/office/powerpoint/2010/main" val="63893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0606r1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2022-05-10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Teleconferences for May/June – Continue weekly Thursday at 9amEDT?</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a:latin typeface="Times New Roman" panose="02020603050405020304" pitchFamily="18" charset="0"/>
                <a:cs typeface="Times New Roman" panose="02020603050405020304" pitchFamily="18" charset="0"/>
                <a:sym typeface="Arial"/>
              </a:rPr>
              <a:t>Thursday </a:t>
            </a:r>
            <a:r>
              <a:rPr lang="en-US" sz="1600" spc="-1" dirty="0">
                <a:latin typeface="Times New Roman" panose="02020603050405020304" pitchFamily="18" charset="0"/>
                <a:cs typeface="Times New Roman" panose="02020603050405020304" pitchFamily="18" charset="0"/>
                <a:sym typeface="Arial"/>
              </a:rPr>
              <a:t>-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 motion the requirements with consensus, and continue discussions of  remaining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May 10,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(57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minutes from Plenary and intervening teleconferences (Motion #10)</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Renewal of TG officers – vice-chairs, secretary, technical editor</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All current officers have indicated their interest in continuing to serve the group</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nominations? No one spoke up.</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Vice-chairs and secretaries must be reaffirmed every 2 years within the group  (Motion #11 and Motion #12)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Vice-chairs must be confirmed by the WG every 2 years</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 Submission 22/114r2 </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Wednesday/Thursday -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 motion the requirements with consensus, and continue discussions of  remaining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117752545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31130690"/>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954862079"/>
              </p:ext>
            </p:extLst>
          </p:nvPr>
        </p:nvGraphicFramePr>
        <p:xfrm>
          <a:off x="509336" y="2146781"/>
          <a:ext cx="8329862" cy="377802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b="1" kern="120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99246042"/>
              </p:ext>
            </p:extLst>
          </p:nvPr>
        </p:nvGraphicFramePr>
        <p:xfrm>
          <a:off x="509337" y="2497764"/>
          <a:ext cx="7896006" cy="24384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are encrypted.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t>
                      </a:r>
                      <a:r>
                        <a:rPr lang="en-US" sz="1000" kern="1200" dirty="0">
                          <a:solidFill>
                            <a:srgbClr val="000000"/>
                          </a:solidFill>
                          <a:effectLst/>
                          <a:highlight>
                            <a:srgbClr val="C0C0C0"/>
                          </a:highlight>
                          <a:latin typeface="Times New Roman" panose="02020603050405020304" pitchFamily="18" charset="0"/>
                          <a:ea typeface="Times New Roman" panose="02020603050405020304" pitchFamily="18" charset="0"/>
                        </a:rPr>
                        <a:t>April 2022)   Needs further discussion 21/04/2022</a:t>
                      </a:r>
                      <a:endParaRPr lang="en-US" sz="1000" dirty="0">
                        <a:solidFill>
                          <a:srgbClr val="000000"/>
                        </a:solidFill>
                        <a:effectLst/>
                        <a:highlight>
                          <a:srgbClr val="C0C0C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different MAC addresses for ongoing sensing measurements and data transmissions.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 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844757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71566637"/>
              </p:ext>
            </p:extLst>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transmit encrypted management frames.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Beacon transmission times.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395996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518583592"/>
              </p:ext>
            </p:extLst>
          </p:nvPr>
        </p:nvGraphicFramePr>
        <p:xfrm>
          <a:off x="568752" y="2296931"/>
          <a:ext cx="7896006" cy="398609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311552">
                  <a:extLst>
                    <a:ext uri="{9D8B030D-6E8A-4147-A177-3AD203B41FA5}">
                      <a16:colId xmlns:a16="http://schemas.microsoft.com/office/drawing/2014/main" val="3238484367"/>
                    </a:ext>
                  </a:extLst>
                </a:gridCol>
                <a:gridCol w="555477">
                  <a:extLst>
                    <a:ext uri="{9D8B030D-6E8A-4147-A177-3AD203B41FA5}">
                      <a16:colId xmlns:a16="http://schemas.microsoft.com/office/drawing/2014/main" val="293639291"/>
                    </a:ext>
                  </a:extLst>
                </a:gridCol>
                <a:gridCol w="779535">
                  <a:extLst>
                    <a:ext uri="{9D8B030D-6E8A-4147-A177-3AD203B41FA5}">
                      <a16:colId xmlns:a16="http://schemas.microsoft.com/office/drawing/2014/main" val="3298458658"/>
                    </a:ext>
                  </a:extLst>
                </a:gridCol>
                <a:gridCol w="187448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8716496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97900219"/>
              </p:ext>
            </p:extLst>
          </p:nvPr>
        </p:nvGraphicFramePr>
        <p:xfrm>
          <a:off x="400727" y="2311328"/>
          <a:ext cx="7896006" cy="3657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To be motioned –agreed by unanimous consent 5/11/2022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highlight>
                            <a:srgbClr val="FFFF00"/>
                          </a:highligh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highlight>
                            <a:srgbClr val="FFFF00"/>
                          </a:highligh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highlight>
                            <a:srgbClr val="FFFF00"/>
                          </a:highligh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highlight>
                            <a:srgbClr val="FFFF00"/>
                          </a:highligh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highlight>
                            <a:srgbClr val="FFFF00"/>
                          </a:highlight>
                          <a:latin typeface="Times New Roman" panose="02020603050405020304" pitchFamily="18" charset="0"/>
                          <a:ea typeface="Times New Roman" panose="02020603050405020304" pitchFamily="18" charset="0"/>
                        </a:rPr>
                        <a:t>for the DS </a:t>
                      </a:r>
                      <a:r>
                        <a:rPr lang="en-US" sz="1000" kern="1200" dirty="0">
                          <a:solidFill>
                            <a:srgbClr val="000000"/>
                          </a:solidFill>
                          <a:effectLst/>
                          <a:highlight>
                            <a:srgbClr val="FFFF00"/>
                          </a:highlight>
                          <a:latin typeface="Times New Roman" panose="02020603050405020304" pitchFamily="18" charset="0"/>
                          <a:ea typeface="Times New Roman" panose="02020603050405020304" pitchFamily="18" charset="0"/>
                        </a:rPr>
                        <a:t>in </a:t>
                      </a:r>
                      <a:r>
                        <a:rPr lang="en-US" sz="1000" b="1" kern="1200" dirty="0">
                          <a:solidFill>
                            <a:srgbClr val="000000"/>
                          </a:solidFill>
                          <a:effectLst/>
                          <a:highlight>
                            <a:srgbClr val="FFFF00"/>
                          </a:highlight>
                          <a:latin typeface="Times New Roman" panose="02020603050405020304" pitchFamily="18" charset="0"/>
                          <a:ea typeface="Times New Roman" panose="02020603050405020304" pitchFamily="18" charset="0"/>
                        </a:rPr>
                        <a:t>protected</a:t>
                      </a:r>
                      <a:r>
                        <a:rPr lang="en-US" sz="1000" kern="1200" dirty="0">
                          <a:solidFill>
                            <a:srgbClr val="000000"/>
                          </a:solidFill>
                          <a:effectLst/>
                          <a:highlight>
                            <a:srgbClr val="FFFF00"/>
                          </a:highligh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highlight>
                            <a:srgbClr val="FFFF00"/>
                          </a:highlight>
                          <a:latin typeface="Times New Roman" panose="02020603050405020304" pitchFamily="18" charset="0"/>
                          <a:ea typeface="MS Gothic" panose="020B0609070205080204" pitchFamily="49" charset="-128"/>
                        </a:rPr>
                        <a:t> </a:t>
                      </a:r>
                      <a:endPar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highlight>
                            <a:srgbClr val="FFFF00"/>
                          </a:highlight>
                          <a:latin typeface="Times New Roman" panose="02020603050405020304" pitchFamily="18" charset="0"/>
                          <a:ea typeface="Times New Roman" panose="02020603050405020304" pitchFamily="18" charset="0"/>
                        </a:rPr>
                        <a:t>I3 </a:t>
                      </a:r>
                      <a:endParaRPr lang="en-US" sz="100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highlight>
                            <a:srgbClr val="FFFF00"/>
                          </a:highlight>
                          <a:latin typeface="Times New Roman" panose="02020603050405020304" pitchFamily="18" charset="0"/>
                          <a:ea typeface="Times New Roman" panose="02020603050405020304" pitchFamily="18" charset="0"/>
                        </a:rPr>
                        <a:t> Proposed</a:t>
                      </a:r>
                      <a:endParaRPr lang="en-US" sz="100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highlight>
                            <a:srgbClr val="FFFF00"/>
                          </a:highlight>
                          <a:latin typeface="Times New Roman" panose="02020603050405020304" pitchFamily="18" charset="0"/>
                          <a:ea typeface="Times New Roman" panose="02020603050405020304" pitchFamily="18" charset="0"/>
                        </a:rPr>
                        <a:t>Proposed </a:t>
                      </a: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183267839"/>
              </p:ext>
            </p:extLst>
          </p:nvPr>
        </p:nvGraphicFramePr>
        <p:xfrm>
          <a:off x="509337" y="2995066"/>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the CPE Client’s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other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64079769"/>
              </p:ext>
            </p:extLst>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809165844"/>
              </p:ext>
            </p:extLst>
          </p:nvPr>
        </p:nvGraphicFramePr>
        <p:xfrm>
          <a:off x="509337" y="2794541"/>
          <a:ext cx="7896006" cy="2895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the transmitted TID to an uncorrelated new value on downlink and uplink to new values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919818"/>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226300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May Interim Session 2022</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March 802.11 Electronic Plenary: 11-22/481r0,</a:t>
            </a:r>
          </a:p>
          <a:p>
            <a:r>
              <a:rPr lang="en-US" dirty="0" err="1"/>
              <a:t>TGbi</a:t>
            </a:r>
            <a:r>
              <a:rPr lang="en-US" dirty="0"/>
              <a:t> Teleconferences: 11-22/628r1 (7 April), 11-22/664r0 (14 April), 11-22/665r0 (21 April), 11-22/698r0 (28 April)</a:t>
            </a:r>
            <a:endParaRPr lang="en-US" dirty="0">
              <a:solidFill>
                <a:schemeClr val="bg1">
                  <a:lumMod val="50000"/>
                </a:schemeClr>
              </a:solidFill>
              <a:sym typeface="Arial"/>
            </a:endParaRPr>
          </a:p>
          <a:p>
            <a:endParaRPr lang="en-US" dirty="0"/>
          </a:p>
          <a:p>
            <a:r>
              <a:rPr lang="en-US" dirty="0"/>
              <a:t>Mover: Jerome Henry</a:t>
            </a:r>
          </a:p>
          <a:p>
            <a:r>
              <a:rPr lang="en-US" dirty="0"/>
              <a:t>Second: Kurt </a:t>
            </a:r>
            <a:r>
              <a:rPr lang="en-US" dirty="0" err="1"/>
              <a:t>Lumbatis</a:t>
            </a:r>
            <a:endParaRPr lang="en-US" dirty="0"/>
          </a:p>
          <a:p>
            <a:endParaRPr lang="en-US" dirty="0"/>
          </a:p>
          <a:p>
            <a:r>
              <a:rPr lang="en-US" dirty="0">
                <a:solidFill>
                  <a:schemeClr val="tx1"/>
                </a:solidFill>
              </a:rPr>
              <a:t>Approved by unanimous consent, with 60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Jerome Henry and Stephen McCann as </a:t>
            </a:r>
            <a:r>
              <a:rPr lang="en-US" dirty="0" err="1"/>
              <a:t>TGbi</a:t>
            </a:r>
            <a:r>
              <a:rPr lang="en-US" dirty="0"/>
              <a:t> Vice-Chairs.</a:t>
            </a:r>
            <a:endParaRPr lang="en-US" dirty="0">
              <a:solidFill>
                <a:schemeClr val="bg1">
                  <a:lumMod val="50000"/>
                </a:schemeClr>
              </a:solidFill>
              <a:sym typeface="Arial"/>
            </a:endParaRPr>
          </a:p>
          <a:p>
            <a:endParaRPr lang="en-US" dirty="0"/>
          </a:p>
          <a:p>
            <a:r>
              <a:rPr lang="en-US" dirty="0"/>
              <a:t>Mover: Amelia </a:t>
            </a:r>
            <a:r>
              <a:rPr lang="en-US" dirty="0" err="1"/>
              <a:t>Andersdotter</a:t>
            </a:r>
            <a:endParaRPr lang="en-US" dirty="0"/>
          </a:p>
          <a:p>
            <a:r>
              <a:rPr lang="en-US" dirty="0"/>
              <a:t>Second: Dan Harkins</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710499314"/>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12</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Amelia </a:t>
            </a:r>
            <a:r>
              <a:rPr lang="en-US" dirty="0" err="1"/>
              <a:t>Andersdotter</a:t>
            </a:r>
            <a:r>
              <a:rPr lang="en-US" dirty="0"/>
              <a:t> as </a:t>
            </a:r>
            <a:r>
              <a:rPr lang="en-US" dirty="0" err="1"/>
              <a:t>TGbi</a:t>
            </a:r>
            <a:r>
              <a:rPr lang="en-US" dirty="0"/>
              <a:t> Secretary</a:t>
            </a:r>
            <a:endParaRPr lang="en-US" dirty="0">
              <a:solidFill>
                <a:schemeClr val="bg1">
                  <a:lumMod val="50000"/>
                </a:schemeClr>
              </a:solidFill>
              <a:sym typeface="Arial"/>
            </a:endParaRPr>
          </a:p>
          <a:p>
            <a:endParaRPr lang="en-US" dirty="0"/>
          </a:p>
          <a:p>
            <a:r>
              <a:rPr lang="en-US" dirty="0"/>
              <a:t>Mover: Po-Kai Huang</a:t>
            </a:r>
          </a:p>
          <a:p>
            <a:r>
              <a:rPr lang="en-US" dirty="0"/>
              <a:t>Second: Jarkko </a:t>
            </a:r>
            <a:r>
              <a:rPr lang="en-US" dirty="0" err="1"/>
              <a:t>Kneckt</a:t>
            </a:r>
            <a:endParaRPr lang="en-US" dirty="0"/>
          </a:p>
          <a:p>
            <a:endParaRPr lang="en-US" dirty="0"/>
          </a:p>
          <a:p>
            <a:r>
              <a:rPr lang="en-US" dirty="0">
                <a:solidFill>
                  <a:schemeClr val="tx1"/>
                </a:solidFill>
              </a:rPr>
              <a:t>Approved by unanimous consent, with 64 participants</a:t>
            </a:r>
          </a:p>
        </p:txBody>
      </p:sp>
    </p:spTree>
    <p:extLst>
      <p:ext uri="{BB962C8B-B14F-4D97-AF65-F5344CB8AC3E}">
        <p14:creationId xmlns:p14="http://schemas.microsoft.com/office/powerpoint/2010/main" val="794002092"/>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522685" y="1828800"/>
            <a:ext cx="7772400" cy="3770710"/>
          </a:xfrm>
        </p:spPr>
        <p:txBody>
          <a:bodyPr/>
          <a:lstStyle/>
          <a:p>
            <a:r>
              <a:rPr lang="en-GB" altLang="en-US" dirty="0"/>
              <a:t>TG/SC Chairs:</a:t>
            </a:r>
          </a:p>
          <a:p>
            <a:pPr lvl="1"/>
            <a:r>
              <a:rPr lang="en-US" altLang="en-US" sz="1350" dirty="0"/>
              <a:t>11-14-0629r22 4.4 </a:t>
            </a:r>
            <a:r>
              <a:rPr lang="en-US" sz="1350" dirty="0"/>
              <a:t>The TG Chair shall be appointed by the WG Chair and confirmed by a WG majority approval. The TG Chair is re-affirmed every 2 years: one session after the WG Chair is elected.</a:t>
            </a:r>
            <a:endParaRPr lang="en-GB" sz="1350" dirty="0"/>
          </a:p>
          <a:p>
            <a:pPr lvl="1"/>
            <a:r>
              <a:rPr lang="en-US" altLang="en-US" sz="1350" dirty="0"/>
              <a:t>6.6 </a:t>
            </a:r>
            <a:r>
              <a:rPr lang="en-US" sz="1350" dirty="0"/>
              <a:t>The Standing Committee Chair is appointed by the WG Chair and is re-affirmed by the WG majority approval.  The Standing Committee Chair is re-affirmed every 2 years; one session after the WG Chair is elected.</a:t>
            </a:r>
            <a:endParaRPr lang="en-GB" altLang="en-US" sz="1350" dirty="0"/>
          </a:p>
          <a:p>
            <a:pPr>
              <a:defRPr/>
            </a:pPr>
            <a:r>
              <a:rPr lang="en-US" altLang="en-US" dirty="0"/>
              <a:t>TG/SC Vice Chairs</a:t>
            </a:r>
          </a:p>
          <a:p>
            <a:pPr lvl="1">
              <a:defRPr/>
            </a:pPr>
            <a:r>
              <a:rPr lang="en-US" altLang="en-US" sz="1350" dirty="0"/>
              <a:t>4.3 </a:t>
            </a:r>
            <a:r>
              <a:rPr lang="en-US" sz="1350" dirty="0"/>
              <a:t>TG Vice-Chair is elected by a TG majority approval and confirmed by a WG majority approval.  The TG Vice-Chair is reaffirmed every 2 years; one session after the WG Chair is elected. </a:t>
            </a:r>
            <a:endParaRPr lang="en-US" altLang="en-US" sz="1350" dirty="0"/>
          </a:p>
          <a:p>
            <a:pPr>
              <a:defRPr/>
            </a:pPr>
            <a:r>
              <a:rPr lang="en-US" altLang="en-US" dirty="0"/>
              <a:t>TG/SC Secretaries </a:t>
            </a:r>
          </a:p>
          <a:p>
            <a:pPr lvl="1">
              <a:defRPr/>
            </a:pPr>
            <a:r>
              <a:rPr lang="en-US" altLang="en-US" sz="1350" dirty="0"/>
              <a:t>4.4 </a:t>
            </a:r>
            <a:r>
              <a:rPr lang="en-US" sz="1350" dirty="0"/>
              <a:t>The TG Secretary shall be appointed by the TG Chair and confirmed by a TG motion that is approved with a minimum 50% majority. The TG Secretary is re-affirmed every 2 years; one session after the WG Chair is elected. </a:t>
            </a:r>
            <a:endParaRPr lang="en-GB" sz="1350" dirty="0"/>
          </a:p>
          <a:p>
            <a:pPr lvl="1">
              <a:defRPr/>
            </a:pPr>
            <a:endParaRPr lang="en-US" altLang="en-US" dirty="0"/>
          </a:p>
          <a:p>
            <a:endParaRPr lang="en-GB" altLang="en-US" dirty="0"/>
          </a:p>
        </p:txBody>
      </p:sp>
      <p:sp>
        <p:nvSpPr>
          <p:cNvPr id="24579" name="Title 2"/>
          <p:cNvSpPr>
            <a:spLocks noGrp="1"/>
          </p:cNvSpPr>
          <p:nvPr>
            <p:ph type="title"/>
          </p:nvPr>
        </p:nvSpPr>
        <p:spPr>
          <a:xfrm>
            <a:off x="685800" y="1371600"/>
            <a:ext cx="7772400" cy="514350"/>
          </a:xfrm>
        </p:spPr>
        <p:txBody>
          <a:bodyPr>
            <a:normAutofit fontScale="90000"/>
          </a:bodyPr>
          <a:lstStyle/>
          <a:p>
            <a:r>
              <a:rPr lang="en-GB" altLang="en-US" dirty="0"/>
              <a:t>M6.2 – TG and SC Officer Elections/Re-affirmations</a:t>
            </a:r>
          </a:p>
        </p:txBody>
      </p:sp>
      <p:sp>
        <p:nvSpPr>
          <p:cNvPr id="24581" name="Footer Placeholder 4"/>
          <p:cNvSpPr>
            <a:spLocks noGrp="1"/>
          </p:cNvSpPr>
          <p:nvPr>
            <p:ph type="ftr" sz="quarter" idx="11"/>
          </p:nvPr>
        </p:nvSpPr>
        <p:spPr bwMode="auto">
          <a:xfrm>
            <a:off x="5512613" y="6148842"/>
            <a:ext cx="2167260"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spcBef>
                <a:spcPct val="0"/>
              </a:spcBef>
              <a:buFontTx/>
              <a:buNone/>
            </a:pPr>
            <a:r>
              <a:rPr lang="en-US" dirty="0"/>
              <a:t>Dorothy Stanley, HP Enterprise</a:t>
            </a:r>
            <a:endParaRPr lang="en-US" altLang="en-US" sz="900" b="0" dirty="0"/>
          </a:p>
        </p:txBody>
      </p:sp>
    </p:spTree>
    <p:extLst>
      <p:ext uri="{BB962C8B-B14F-4D97-AF65-F5344CB8AC3E}">
        <p14:creationId xmlns:p14="http://schemas.microsoft.com/office/powerpoint/2010/main" val="30343940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May 11,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May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13045</TotalTime>
  <Words>5637</Words>
  <Application>Microsoft Office PowerPoint</Application>
  <PresentationFormat>On-screen Show (4:3)</PresentationFormat>
  <Paragraphs>763</Paragraphs>
  <Slides>38</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38</vt:i4>
      </vt:variant>
    </vt:vector>
  </HeadingPairs>
  <TitlesOfParts>
    <vt:vector size="49"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Registration for the May 802.11 electronic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11, 2022 </vt:lpstr>
      <vt:lpstr>TGbi Agenda – May 10,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Timeline</vt:lpstr>
      <vt:lpstr>Motion # 10</vt:lpstr>
      <vt:lpstr>Motion # 11</vt:lpstr>
      <vt:lpstr>Motion # 12</vt:lpstr>
      <vt:lpstr>M6.2 – TG and SC Officer Elections/Re-affirmations</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193</cp:revision>
  <dcterms:modified xsi:type="dcterms:W3CDTF">2022-05-11T17:37:48Z</dcterms:modified>
</cp:coreProperties>
</file>