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46" r:id="rId22"/>
    <p:sldId id="336" r:id="rId23"/>
    <p:sldId id="342" r:id="rId24"/>
    <p:sldId id="343"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2CD4EF-417E-4B6E-9D38-F386018525A9}" v="89" dt="2022-05-15T02:26:59.4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5T16:49:02.496" v="4756" actId="20577"/>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5T16:46:55.833" v="4749" actId="20577"/>
        <pc:sldMkLst>
          <pc:docMk/>
          <pc:sldMk cId="10406335" sldId="341"/>
        </pc:sldMkLst>
        <pc:spChg chg="mod">
          <ac:chgData name="Alfred Asterjadhi" userId="39de57b9-85c0-4fd1-aaac-8ca2b6560ad0" providerId="ADAL" clId="{E22CD4EF-417E-4B6E-9D38-F386018525A9}" dt="2022-05-15T02:25:49.072" v="4664" actId="13926"/>
          <ac:spMkLst>
            <pc:docMk/>
            <pc:sldMk cId="10406335" sldId="341"/>
            <ac:spMk id="2" creationId="{322E3CF1-F468-43B7-8674-214F8AB8A73A}"/>
          </ac:spMkLst>
        </pc:spChg>
        <pc:spChg chg="mod">
          <ac:chgData name="Alfred Asterjadhi" userId="39de57b9-85c0-4fd1-aaac-8ca2b6560ad0" providerId="ADAL" clId="{E22CD4EF-417E-4B6E-9D38-F386018525A9}" dt="2022-05-15T16:46:55.833" v="4749" actId="2057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5T16:48:50.342" v="4751" actId="20577"/>
        <pc:sldMasterMkLst>
          <pc:docMk/>
          <pc:sldMasterMk cId="0" sldId="2147483648"/>
        </pc:sldMasterMkLst>
        <pc:spChg chg="mod">
          <ac:chgData name="Alfred Asterjadhi" userId="39de57b9-85c0-4fd1-aaac-8ca2b6560ad0" providerId="ADAL" clId="{E22CD4EF-417E-4B6E-9D38-F386018525A9}" dt="2022-05-15T16:48:50.342" v="4751"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802.11-22/0595r14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2/11-22-0428-29-00be-mar-may-tgbe-teleconference-agenda.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0711-00-00be-eht-mcs-and-nss-set-fix.docx" TargetMode="External"/><Relationship Id="rId2" Type="http://schemas.openxmlformats.org/officeDocument/2006/relationships/hyperlink" Target="https://mentor.ieee.org/802.11/dcn/22/11-22-0625-00-00be-pdt-for-unify-the-terms-ru-mru-and-ru-or-mru.do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599-03-00be-cr-for-miscellaneous-cids-part-ii.docx" TargetMode="External"/><Relationship Id="rId3" Type="http://schemas.openxmlformats.org/officeDocument/2006/relationships/hyperlink" Target="https://mentor.ieee.org/802.11/dcn/22/11-22-0186-01-00be-cc36-cr-txop-return-in-mu-rts-txs.docx" TargetMode="External"/><Relationship Id="rId7" Type="http://schemas.openxmlformats.org/officeDocument/2006/relationships/hyperlink" Target="https://mentor.ieee.org/802.11/dcn/22/11-22-0631-00-00be-cc36-comment-resolution-for-miscellaneous-comments-part-3.docx" TargetMode="External"/><Relationship Id="rId2" Type="http://schemas.openxmlformats.org/officeDocument/2006/relationships/hyperlink" Target="https://mentor.ieee.org/802.11/dcn/22/11-22-0200-01-00be-cc36-cr-for-qos-characteristic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64-00-00be-cc36-cr-for-35-2-1-1.docx" TargetMode="External"/><Relationship Id="rId11" Type="http://schemas.openxmlformats.org/officeDocument/2006/relationships/hyperlink" Target="https://mentor.ieee.org/802.11/dcn/21/11-21-1437-00-00be-resolution-for-cids-related-to-ml-probe-response.docx" TargetMode="External"/><Relationship Id="rId5" Type="http://schemas.openxmlformats.org/officeDocument/2006/relationships/hyperlink" Target="https://mentor.ieee.org/802.11/dcn/21/11-21-1111-11-00be-mld-architecture-part-2.docx" TargetMode="External"/><Relationship Id="rId10" Type="http://schemas.openxmlformats.org/officeDocument/2006/relationships/hyperlink" Target="https://mentor.ieee.org/802.11/dcn/22/11-22-0196-02-00be-cc36-cr-ml-traffic-indication.docx" TargetMode="External"/><Relationship Id="rId4" Type="http://schemas.openxmlformats.org/officeDocument/2006/relationships/hyperlink" Target="https://mentor.ieee.org/802.11/dcn/21/11-21-1280-00-00be-cc36-cr-on-multi-link-element.doc" TargetMode="External"/><Relationship Id="rId9" Type="http://schemas.openxmlformats.org/officeDocument/2006/relationships/hyperlink" Target="https://mentor.ieee.org/802.11/dcn/22/11-22-0600-00-00be-some-tdls-cids-resolu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313-00-00be-resolution-for-cid-related-to-status-code-field.docx" TargetMode="External"/><Relationship Id="rId3" Type="http://schemas.openxmlformats.org/officeDocument/2006/relationships/hyperlink" Target="https://mentor.ieee.org/802.11/dcn/22/11-22-0034-01-00be-cr-qos-characteristics-with-rtwt-setup.docx" TargetMode="External"/><Relationship Id="rId7" Type="http://schemas.openxmlformats.org/officeDocument/2006/relationships/hyperlink" Target="https://mentor.ieee.org/802.11/dcn/21/11-21-0894-02-00be-channel-reservation-for-low-latency-traffic.pptx" TargetMode="External"/><Relationship Id="rId2" Type="http://schemas.openxmlformats.org/officeDocument/2006/relationships/hyperlink" Target="https://mentor.ieee.org/802.11/dcn/21/11-21-1437-00-00be-resolution-for-cids-related-to-ml-probe-respons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78-00-00be-cc36-cr-for-d1-0-afc-cids.docx" TargetMode="External"/><Relationship Id="rId11" Type="http://schemas.openxmlformats.org/officeDocument/2006/relationships/hyperlink" Target="https://mentor.ieee.org/802.11/dcn/22/11-22-0269-01-00be-cid-5944-discussion.pptx" TargetMode="External"/><Relationship Id="rId5" Type="http://schemas.openxmlformats.org/officeDocument/2006/relationships/hyperlink" Target="https://mentor.ieee.org/802.11/dcn/22/11-22-0610-01-00be-cr-for-cids-7662-and-7872-cc36.docx" TargetMode="External"/><Relationship Id="rId10" Type="http://schemas.openxmlformats.org/officeDocument/2006/relationships/hyperlink" Target="https://mentor.ieee.org/802.11/dcn/21/11-21-2032-01-00be-cc36-resolution-to-cid-5958-for-nstr-mobile-ap-mld-operation.docx" TargetMode="External"/><Relationship Id="rId4" Type="http://schemas.openxmlformats.org/officeDocument/2006/relationships/hyperlink" Target="https://mentor.ieee.org/802.11/dcn/22/11-22-0573-01-00be-cid5999-cid5998-for-clause-35-3-15-6-sync-ppdu-start-time.docx" TargetMode="External"/><Relationship Id="rId9" Type="http://schemas.openxmlformats.org/officeDocument/2006/relationships/hyperlink" Target="https://mentor.ieee.org/802.11/dcn/22/11-22-0314-00-00be-resolution-for-cid-related-to-ml-probing-rule.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894-06-00be-channel-reservation-for-low-latency-traffic.pptx" TargetMode="External"/><Relationship Id="rId7" Type="http://schemas.openxmlformats.org/officeDocument/2006/relationships/hyperlink" Target="https://mentor.ieee.org/802.11/dcn/22/11-22-0570-06-00be-cc36-comment-resolution-for-miscellaneous-comments-part-2.docx" TargetMode="External"/><Relationship Id="rId2" Type="http://schemas.openxmlformats.org/officeDocument/2006/relationships/hyperlink" Target="https://mentor.ieee.org/802.11/dcn/22/11-22-0428-29-00be-mar-may-tgbe-teleconference-agenda.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82-72-00be-tgbe-motions-list-for-teleconferences-part-2.pptx" TargetMode="External"/><Relationship Id="rId5" Type="http://schemas.openxmlformats.org/officeDocument/2006/relationships/hyperlink" Target="https://mentor.ieee.org/802.11/dcn/21/11-21-1111-14-00be-mld-architecture-part-2.docx" TargetMode="External"/><Relationship Id="rId4" Type="http://schemas.openxmlformats.org/officeDocument/2006/relationships/hyperlink" Target="https://mentor.ieee.org/802.11/dcn/22/11-22-0536-00-00be-cc36-resolution-for-cid-5882.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580-00-00be-cc36-for-cid-5032.pptx" TargetMode="External"/><Relationship Id="rId3" Type="http://schemas.openxmlformats.org/officeDocument/2006/relationships/hyperlink" Target="https://mentor.ieee.org/802.11/dcn/22/11-22-0570-06-00be-cc36-comment-resolution-for-miscellaneous-comments-part-2.docx" TargetMode="External"/><Relationship Id="rId7" Type="http://schemas.openxmlformats.org/officeDocument/2006/relationships/hyperlink" Target="https://mentor.ieee.org/802.11/dcn/22/11-22-0185-00-00be-cc36-cr-of-cid-4301.docx" TargetMode="External"/><Relationship Id="rId12" Type="http://schemas.openxmlformats.org/officeDocument/2006/relationships/hyperlink" Target="https://mentor.ieee.org/802.11/dcn/22/11-22-0564-01-00be-cc36-cr-for-35-2-1-1.docx" TargetMode="External"/><Relationship Id="rId2" Type="http://schemas.openxmlformats.org/officeDocument/2006/relationships/hyperlink" Target="https://mentor.ieee.org/802.11/dcn/21/11-21-1793-03-00be-cc36-cr-for-enterprise-grade-tid-mapp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14-00-00be-resolution-for-cid-related-to-ml-probing-rule.docx" TargetMode="External"/><Relationship Id="rId11" Type="http://schemas.openxmlformats.org/officeDocument/2006/relationships/hyperlink" Target="https://mentor.ieee.org/802.11/dcn/22/11-22-0540-05-00be-cr-for-nstr-mobile-ap-mlo-part3.docx" TargetMode="External"/><Relationship Id="rId5" Type="http://schemas.openxmlformats.org/officeDocument/2006/relationships/hyperlink" Target="https://mentor.ieee.org/802.11/dcn/21/11-21-1278-00-00be-cc36-cr-for-d1-0-afc-cids.docx" TargetMode="External"/><Relationship Id="rId10" Type="http://schemas.openxmlformats.org/officeDocument/2006/relationships/hyperlink" Target="https://mentor.ieee.org/802.11/dcn/22/11-22-0200-02-00be-cc36-cr-for-qos-characteristics-element.docx" TargetMode="External"/><Relationship Id="rId4" Type="http://schemas.openxmlformats.org/officeDocument/2006/relationships/hyperlink" Target="https://mentor.ieee.org/802.11/dcn/22/11-22-0600-00-00be-some-tdls-cids-resolution.docx" TargetMode="External"/><Relationship Id="rId9" Type="http://schemas.openxmlformats.org/officeDocument/2006/relationships/hyperlink" Target="https://mentor.ieee.org/802.11/dcn/22/11-22-0704-00-00be-cr-for-multi-link-security-for-individually-addressed-management-frame.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0750-00-00be-cr-for-7727.docx" TargetMode="External"/><Relationship Id="rId3" Type="http://schemas.openxmlformats.org/officeDocument/2006/relationships/hyperlink" Target="https://mentor.ieee.org/802.11/dcn/22/11-22-0599-05-00be-cr-for-miscellaneous-cids-part-ii.docx" TargetMode="External"/><Relationship Id="rId7" Type="http://schemas.openxmlformats.org/officeDocument/2006/relationships/hyperlink" Target="https://mentor.ieee.org/802.11/dcn/22/11-22-0742-00-00be-cc36-cr-for-cids-35-11-3.docx" TargetMode="External"/><Relationship Id="rId2" Type="http://schemas.openxmlformats.org/officeDocument/2006/relationships/hyperlink" Target="https://mentor.ieee.org/802.11/dcn/22/11-22-0269-01-00be-cid-5944-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684-00-00be-cc36-cr-for-cid-4405.docx" TargetMode="External"/><Relationship Id="rId5" Type="http://schemas.openxmlformats.org/officeDocument/2006/relationships/hyperlink" Target="https://mentor.ieee.org/802.11/dcn/22/11-22-0683-01-00be-cc36-cr-for-clause-35-7-2.docx" TargetMode="External"/><Relationship Id="rId4" Type="http://schemas.openxmlformats.org/officeDocument/2006/relationships/hyperlink" Target="https://mentor.ieee.org/802.11/dcn/21/11-21-1111-15-00be-mld-architecture-part-2.docx" TargetMode="External"/><Relationship Id="rId9" Type="http://schemas.openxmlformats.org/officeDocument/2006/relationships/hyperlink" Target="https://mentor.ieee.org/802.11/dcn/20/11-20-1982-75-00be-tgbe-motions-list-for-teleconferences-part-2.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0540-05-00be-cr-for-nstr-mobile-ap-mlo-part3.docx" TargetMode="External"/><Relationship Id="rId3" Type="http://schemas.openxmlformats.org/officeDocument/2006/relationships/hyperlink" Target="https://mentor.ieee.org/802.11/dcn/21/11-21-1584-00-00be-cc36-resolution-for-cids-related-to-mlo-ba-procedures-part-3.docx" TargetMode="External"/><Relationship Id="rId7" Type="http://schemas.openxmlformats.org/officeDocument/2006/relationships/hyperlink" Target="https://mentor.ieee.org/802.11/dcn/22/11-22-0200-02-00be-cc36-cr-for-qos-characteristics-element.docx" TargetMode="External"/><Relationship Id="rId2" Type="http://schemas.openxmlformats.org/officeDocument/2006/relationships/hyperlink" Target="https://mentor.ieee.org/802.11/dcn/22/11-22-0704-00-00be-cr-for-multi-link-security-for-individually-addressed-management-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11-15-00be-mld-architecture-part-2.docx" TargetMode="External"/><Relationship Id="rId11" Type="http://schemas.openxmlformats.org/officeDocument/2006/relationships/hyperlink" Target="https://mentor.ieee.org/802.11/dcn/22/11-22-0186-02-00be-cc36-cr-txop-return-in-mu-rts-txs.docx" TargetMode="External"/><Relationship Id="rId5" Type="http://schemas.openxmlformats.org/officeDocument/2006/relationships/hyperlink" Target="https://mentor.ieee.org/802.11/dcn/22/11-22-0749-02-00be-mac-cr-miscellaneous-no-dcns.docx" TargetMode="External"/><Relationship Id="rId10" Type="http://schemas.openxmlformats.org/officeDocument/2006/relationships/hyperlink" Target="https://mentor.ieee.org/802.11/dcn/22/11-22-0631-03-00be-cc36-comment-resolution-for-miscellaneous-comments-part-3.docx" TargetMode="External"/><Relationship Id="rId4" Type="http://schemas.openxmlformats.org/officeDocument/2006/relationships/hyperlink" Target="https://mentor.ieee.org/802.11/dcn/22/11-22-0757-00-00be-cr-for-cid-6057-6058-6059.docx" TargetMode="External"/><Relationship Id="rId9" Type="http://schemas.openxmlformats.org/officeDocument/2006/relationships/hyperlink" Target="https://mentor.ieee.org/802.11/dcn/22/11-22-0564-01-00be-cc36-cr-for-35-2-1-1.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0554-00-00be-cc36-resolution-for-cid-5897.docx" TargetMode="External"/><Relationship Id="rId3" Type="http://schemas.openxmlformats.org/officeDocument/2006/relationships/hyperlink" Target="https://mentor.ieee.org/802.11/dcn/20/11-20-1982-76-00be-tgbe-motions-list-for-teleconferences-part-2.pptx" TargetMode="External"/><Relationship Id="rId7" Type="http://schemas.openxmlformats.org/officeDocument/2006/relationships/hyperlink" Target="https://mentor.ieee.org/802.11/dcn/22/11-22-0749-04-00be-mac-cr-miscellaneous-no-dcns.docx" TargetMode="External"/><Relationship Id="rId2" Type="http://schemas.openxmlformats.org/officeDocument/2006/relationships/hyperlink" Target="https://mentor.ieee.org/802.11/dcn/21/11-21-1062-07-00be-tgbe-editor-s-report-on-cc36-and-cc37.ppt"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38-05-00be-cc36-resolution-to-cids-for-35-6.docx" TargetMode="External"/><Relationship Id="rId5" Type="http://schemas.openxmlformats.org/officeDocument/2006/relationships/hyperlink" Target="https://mentor.ieee.org/802.11/dcn/21/11-21-1793-06-00be-cc36-cr-for-enterprise-grade-tid-mapping.docx" TargetMode="External"/><Relationship Id="rId4" Type="http://schemas.openxmlformats.org/officeDocument/2006/relationships/hyperlink" Target="https://mentor.ieee.org/802.11/dcn/21/11-21-1111-17-00be-mld-architecture-part-2.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2022-05-15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11-22/428</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4000"/>
            <a:ext cx="4648199" cy="4951413"/>
          </a:xfrm>
        </p:spPr>
        <p:txBody>
          <a:bodyPr/>
          <a:lstStyle/>
          <a:p>
            <a:pPr lvl="0">
              <a:buFont typeface="Arial" panose="020B0604020202020204" pitchFamily="34" charset="0"/>
              <a:buChar char="•"/>
            </a:pPr>
            <a:r>
              <a:rPr lang="en-US" altLang="en-US" sz="1200" dirty="0"/>
              <a:t>Monday, May 09,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May 10,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Wednesday, May 11,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May 11,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524000"/>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Thursday, May 12,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May 12,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Adjourn</a:t>
            </a:r>
            <a:endParaRPr lang="en-US" altLang="en-US" sz="600" dirty="0"/>
          </a:p>
          <a:p>
            <a:pPr>
              <a:buFont typeface="Arial" panose="020B0604020202020204" pitchFamily="34" charset="0"/>
              <a:buChar char="•"/>
            </a:pPr>
            <a:r>
              <a:rPr lang="en-US" altLang="en-US" sz="1200" dirty="0"/>
              <a:t>Monday, May 16,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625r0</a:t>
            </a:r>
            <a:r>
              <a:rPr lang="en-GB" sz="1400" dirty="0">
                <a:solidFill>
                  <a:srgbClr val="00B050"/>
                </a:solidFill>
                <a:effectLst/>
                <a:ea typeface="Times New Roman" panose="02020603050405020304" pitchFamily="18" charset="0"/>
              </a:rPr>
              <a:t> PDT for unify the terms "RU/MRU" and "RU or MRU“	</a:t>
            </a:r>
            <a:r>
              <a:rPr lang="en-GB" sz="1400" dirty="0" err="1">
                <a:solidFill>
                  <a:srgbClr val="00B050"/>
                </a:solidFill>
                <a:effectLst/>
                <a:ea typeface="Times New Roman" panose="02020603050405020304" pitchFamily="18" charset="0"/>
              </a:rPr>
              <a:t>Chenchen</a:t>
            </a:r>
            <a:r>
              <a:rPr lang="en-GB" sz="1400" dirty="0">
                <a:solidFill>
                  <a:srgbClr val="00B050"/>
                </a:solidFill>
                <a:effectLst/>
                <a:ea typeface="Times New Roman" panose="02020603050405020304" pitchFamily="18" charset="0"/>
              </a:rPr>
              <a:t> LIU</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711r0</a:t>
            </a:r>
            <a:r>
              <a:rPr lang="en-GB" sz="1400" dirty="0">
                <a:solidFill>
                  <a:srgbClr val="00B050"/>
                </a:solidFill>
              </a:rPr>
              <a:t> </a:t>
            </a:r>
            <a:r>
              <a:rPr lang="en-US" sz="1400" dirty="0">
                <a:solidFill>
                  <a:srgbClr val="00B050"/>
                </a:solidFill>
              </a:rPr>
              <a:t>EHT-MCS And NSS Set Fix					Kanke Wu</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May 09-17,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CC36 CR Submissions:</a:t>
            </a:r>
          </a:p>
          <a:p>
            <a:pPr lvl="1">
              <a:buFont typeface="Arial" panose="020B0604020202020204" pitchFamily="34" charset="0"/>
              <a:buChar char="•"/>
            </a:pPr>
            <a:r>
              <a:rPr lang="pt-BR" sz="1050" dirty="0">
                <a:solidFill>
                  <a:srgbClr val="00B050"/>
                </a:solidFill>
                <a:hlinkClick r:id="rId2">
                  <a:extLst>
                    <a:ext uri="{A12FA001-AC4F-418D-AE19-62706E023703}">
                      <ahyp:hlinkClr xmlns:ahyp="http://schemas.microsoft.com/office/drawing/2018/hyperlinkcolor" val="tx"/>
                    </a:ext>
                  </a:extLst>
                </a:hlinkClick>
              </a:rPr>
              <a:t>200r1</a:t>
            </a:r>
            <a:r>
              <a:rPr lang="pt-BR" sz="1050" dirty="0">
                <a:solidFill>
                  <a:srgbClr val="00B050"/>
                </a:solidFill>
              </a:rPr>
              <a:t> CC36 CR for QoS Characteristics element		Duncan Ho	 [1C 10’ C.]</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186r1</a:t>
            </a:r>
            <a:r>
              <a:rPr lang="en-GB" sz="1050" dirty="0">
                <a:solidFill>
                  <a:srgbClr val="00B050"/>
                </a:solidFill>
              </a:rPr>
              <a:t> </a:t>
            </a:r>
            <a:r>
              <a:rPr lang="en-GB" sz="1050" dirty="0" err="1">
                <a:solidFill>
                  <a:srgbClr val="00B050"/>
                </a:solidFill>
              </a:rPr>
              <a:t>cr</a:t>
            </a:r>
            <a:r>
              <a:rPr lang="en-GB" sz="1050" dirty="0">
                <a:solidFill>
                  <a:srgbClr val="00B050"/>
                </a:solidFill>
              </a:rPr>
              <a:t>-</a:t>
            </a:r>
            <a:r>
              <a:rPr lang="en-GB" sz="1050" dirty="0" err="1">
                <a:solidFill>
                  <a:srgbClr val="00B050"/>
                </a:solidFill>
              </a:rPr>
              <a:t>txop</a:t>
            </a:r>
            <a:r>
              <a:rPr lang="en-GB" sz="1050" dirty="0">
                <a:solidFill>
                  <a:srgbClr val="00B050"/>
                </a:solidFill>
              </a:rPr>
              <a:t>-return-in-mu-</a:t>
            </a:r>
            <a:r>
              <a:rPr lang="en-GB" sz="1050" dirty="0" err="1">
                <a:solidFill>
                  <a:srgbClr val="00B050"/>
                </a:solidFill>
              </a:rPr>
              <a:t>rts</a:t>
            </a:r>
            <a:r>
              <a:rPr lang="en-GB" sz="1050" dirty="0">
                <a:solidFill>
                  <a:srgbClr val="00B050"/>
                </a:solidFill>
              </a:rPr>
              <a:t>-</a:t>
            </a:r>
            <a:r>
              <a:rPr lang="en-GB" sz="1050" dirty="0" err="1">
                <a:solidFill>
                  <a:srgbClr val="00B050"/>
                </a:solidFill>
              </a:rPr>
              <a:t>txs</a:t>
            </a:r>
            <a:r>
              <a:rPr lang="en-GB" sz="1050" dirty="0">
                <a:solidFill>
                  <a:srgbClr val="00B050"/>
                </a:solidFill>
              </a:rPr>
              <a:t>				Yunbo Li	  [6C    10’]</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1280r0</a:t>
            </a:r>
            <a:r>
              <a:rPr lang="en-GB" sz="1050" dirty="0">
                <a:solidFill>
                  <a:srgbClr val="00B050"/>
                </a:solidFill>
              </a:rPr>
              <a:t> CR on Multi-link element		             		Guogang Huang   [5C    10’]</a:t>
            </a:r>
          </a:p>
          <a:p>
            <a:pPr lvl="2">
              <a:buFont typeface="Arial" panose="020B0604020202020204" pitchFamily="34" charset="0"/>
              <a:buChar char="•"/>
            </a:pPr>
            <a:r>
              <a:rPr lang="en-GB" sz="800" dirty="0">
                <a:solidFill>
                  <a:srgbClr val="00B050"/>
                </a:solidFill>
              </a:rPr>
              <a:t>5289, 5332, 5335, 5338, 5341 in 1280r1</a:t>
            </a:r>
          </a:p>
          <a:p>
            <a:pPr lvl="1">
              <a:buFont typeface="Arial" panose="020B0604020202020204" pitchFamily="34" charset="0"/>
              <a:buChar char="•"/>
            </a:pPr>
            <a:r>
              <a:rPr lang="en-US" sz="1050" strike="sngStrike" dirty="0">
                <a:solidFill>
                  <a:srgbClr val="FFC000"/>
                </a:solidFill>
                <a:hlinkClick r:id="rId5">
                  <a:extLst>
                    <a:ext uri="{A12FA001-AC4F-418D-AE19-62706E023703}">
                      <ahyp:hlinkClr xmlns:ahyp="http://schemas.microsoft.com/office/drawing/2018/hyperlinkcolor" val="tx"/>
                    </a:ext>
                  </a:extLst>
                </a:hlinkClick>
              </a:rPr>
              <a:t>1111r11</a:t>
            </a:r>
            <a:r>
              <a:rPr lang="en-US" sz="1050" strike="sngStrike" dirty="0">
                <a:solidFill>
                  <a:srgbClr val="FFC000"/>
                </a:solidFill>
              </a:rPr>
              <a:t> MLD Architecture Part 2				Mark Hamilton 	   [5C    25’]</a:t>
            </a:r>
            <a:endParaRPr lang="en-GB" sz="1050" strike="sngStrike" dirty="0">
              <a:solidFill>
                <a:srgbClr val="FFC000"/>
              </a:solidFill>
            </a:endParaRPr>
          </a:p>
          <a:p>
            <a:pPr lvl="1">
              <a:buFont typeface="Arial" panose="020B0604020202020204" pitchFamily="34" charset="0"/>
              <a:buChar char="•"/>
            </a:pPr>
            <a:r>
              <a:rPr lang="en-GB" sz="1050" dirty="0">
                <a:solidFill>
                  <a:srgbClr val="00B050"/>
                </a:solidFill>
                <a:hlinkClick r:id="rId6">
                  <a:extLst>
                    <a:ext uri="{A12FA001-AC4F-418D-AE19-62706E023703}">
                      <ahyp:hlinkClr xmlns:ahyp="http://schemas.microsoft.com/office/drawing/2018/hyperlinkcolor" val="tx"/>
                    </a:ext>
                  </a:extLst>
                </a:hlinkClick>
              </a:rPr>
              <a:t>564r0</a:t>
            </a:r>
            <a:r>
              <a:rPr lang="en-GB" sz="1050" dirty="0">
                <a:solidFill>
                  <a:srgbClr val="00B050"/>
                </a:solidFill>
              </a:rPr>
              <a:t> CC36 CR for 35.2.1.1				Kaiying Lu 	   [4C    15’]</a:t>
            </a:r>
          </a:p>
          <a:p>
            <a:pPr lvl="2">
              <a:buFont typeface="Arial" panose="020B0604020202020204" pitchFamily="34" charset="0"/>
              <a:buChar char="•"/>
            </a:pPr>
            <a:r>
              <a:rPr lang="en-GB" sz="850" dirty="0">
                <a:solidFill>
                  <a:srgbClr val="00B050"/>
                </a:solidFill>
              </a:rPr>
              <a:t>6225 in 564r1</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631r0</a:t>
            </a:r>
            <a:r>
              <a:rPr lang="en-GB" sz="1050" dirty="0">
                <a:solidFill>
                  <a:srgbClr val="00B050"/>
                </a:solidFill>
              </a:rPr>
              <a:t> CR for miscellaneous comments part 3		Liwen Chu 	   [4C    15’]</a:t>
            </a:r>
          </a:p>
          <a:p>
            <a:pPr lvl="1">
              <a:buFont typeface="Arial" panose="020B0604020202020204" pitchFamily="34" charset="0"/>
              <a:buChar char="•"/>
            </a:pPr>
            <a:r>
              <a:rPr lang="en-GB" sz="1050" dirty="0">
                <a:solidFill>
                  <a:srgbClr val="00B050"/>
                </a:solidFill>
                <a:hlinkClick r:id="rId8">
                  <a:extLst>
                    <a:ext uri="{A12FA001-AC4F-418D-AE19-62706E023703}">
                      <ahyp:hlinkClr xmlns:ahyp="http://schemas.microsoft.com/office/drawing/2018/hyperlinkcolor" val="tx"/>
                    </a:ext>
                  </a:extLst>
                </a:hlinkClick>
              </a:rPr>
              <a:t>599r3</a:t>
            </a:r>
            <a:r>
              <a:rPr lang="en-GB" sz="1050" dirty="0">
                <a:solidFill>
                  <a:srgbClr val="00B050"/>
                </a:solidFill>
              </a:rPr>
              <a:t> </a:t>
            </a:r>
            <a:r>
              <a:rPr lang="en-US" sz="1050" dirty="0">
                <a:solidFill>
                  <a:srgbClr val="00B050"/>
                </a:solidFill>
              </a:rPr>
              <a:t>CR for Miscellaneous CIDs part II			Po-Kai Huang       </a:t>
            </a:r>
            <a:r>
              <a:rPr lang="en-GB" sz="1050" dirty="0">
                <a:solidFill>
                  <a:srgbClr val="00B050"/>
                </a:solidFill>
              </a:rPr>
              <a:t>[4C    15’]</a:t>
            </a:r>
          </a:p>
          <a:p>
            <a:pPr lvl="1">
              <a:buFont typeface="Arial" panose="020B0604020202020204" pitchFamily="34" charset="0"/>
              <a:buChar char="•"/>
            </a:pPr>
            <a:r>
              <a:rPr lang="en-US" sz="1050" strike="sngStrike" dirty="0">
                <a:solidFill>
                  <a:srgbClr val="FFC000"/>
                </a:solidFill>
                <a:hlinkClick r:id="rId9">
                  <a:extLst>
                    <a:ext uri="{A12FA001-AC4F-418D-AE19-62706E023703}">
                      <ahyp:hlinkClr xmlns:ahyp="http://schemas.microsoft.com/office/drawing/2018/hyperlinkcolor" val="tx"/>
                    </a:ext>
                  </a:extLst>
                </a:hlinkClick>
              </a:rPr>
              <a:t>600r0</a:t>
            </a:r>
            <a:r>
              <a:rPr lang="en-US" sz="1050" strike="sngStrike" dirty="0">
                <a:solidFill>
                  <a:srgbClr val="FFC000"/>
                </a:solidFill>
              </a:rPr>
              <a:t> </a:t>
            </a:r>
            <a:r>
              <a:rPr lang="en-US" sz="1050" strike="sngStrike" dirty="0" err="1">
                <a:solidFill>
                  <a:srgbClr val="FFC000"/>
                </a:solidFill>
              </a:rPr>
              <a:t>Some_TDLS_CIDs_resolution</a:t>
            </a:r>
            <a:r>
              <a:rPr lang="en-US" sz="1050" strike="sngStrike" dirty="0">
                <a:solidFill>
                  <a:srgbClr val="FFC000"/>
                </a:solidFill>
              </a:rPr>
              <a:t>			Ahmed Ibrahim     [3C    15’]</a:t>
            </a:r>
            <a:endParaRPr lang="en-GB" sz="1050" strike="sngStrike" dirty="0">
              <a:solidFill>
                <a:srgbClr val="FFC000"/>
              </a:solidFill>
            </a:endParaRPr>
          </a:p>
          <a:p>
            <a:pPr lvl="1">
              <a:buFont typeface="Arial" panose="020B0604020202020204" pitchFamily="34" charset="0"/>
              <a:buChar char="•"/>
            </a:pPr>
            <a:r>
              <a:rPr lang="en-US" sz="1050" dirty="0">
                <a:solidFill>
                  <a:srgbClr val="00B050"/>
                </a:solidFill>
                <a:hlinkClick r:id="rId10">
                  <a:extLst>
                    <a:ext uri="{A12FA001-AC4F-418D-AE19-62706E023703}">
                      <ahyp:hlinkClr xmlns:ahyp="http://schemas.microsoft.com/office/drawing/2018/hyperlinkcolor" val="tx"/>
                    </a:ext>
                  </a:extLst>
                </a:hlinkClick>
              </a:rPr>
              <a:t>196r2</a:t>
            </a:r>
            <a:r>
              <a:rPr lang="en-US" sz="1050" dirty="0">
                <a:solidFill>
                  <a:srgbClr val="00B050"/>
                </a:solidFill>
              </a:rPr>
              <a:t> CR ML Traffic Indication				Minyoung Park      [2C   10’]</a:t>
            </a:r>
          </a:p>
          <a:p>
            <a:pPr lvl="1">
              <a:buFont typeface="Arial" panose="020B0604020202020204" pitchFamily="34" charset="0"/>
              <a:buChar char="•"/>
            </a:pPr>
            <a:r>
              <a:rPr lang="en-US" sz="1050" dirty="0">
                <a:solidFill>
                  <a:schemeClr val="bg1">
                    <a:lumMod val="65000"/>
                  </a:schemeClr>
                </a:solidFill>
                <a:hlinkClick r:id="rId11">
                  <a:extLst>
                    <a:ext uri="{A12FA001-AC4F-418D-AE19-62706E023703}">
                      <ahyp:hlinkClr xmlns:ahyp="http://schemas.microsoft.com/office/drawing/2018/hyperlinkcolor" val="tx"/>
                    </a:ext>
                  </a:extLst>
                </a:hlinkClick>
              </a:rPr>
              <a:t>1437r0</a:t>
            </a:r>
            <a:r>
              <a:rPr lang="en-US" sz="1050" dirty="0">
                <a:solidFill>
                  <a:schemeClr val="bg1">
                    <a:lumMod val="65000"/>
                  </a:schemeClr>
                </a:solidFill>
              </a:rPr>
              <a:t> Resolution for CIDs related to ML probe response	</a:t>
            </a:r>
            <a:r>
              <a:rPr lang="en-US" sz="1050" dirty="0" err="1">
                <a:solidFill>
                  <a:schemeClr val="bg1">
                    <a:lumMod val="65000"/>
                  </a:schemeClr>
                </a:solidFill>
              </a:rPr>
              <a:t>Jiin</a:t>
            </a:r>
            <a:r>
              <a:rPr lang="en-US" sz="1050" dirty="0">
                <a:solidFill>
                  <a:schemeClr val="bg1">
                    <a:lumMod val="65000"/>
                  </a:schemeClr>
                </a:solidFill>
              </a:rPr>
              <a:t> Kim                 [2C   10’]</a:t>
            </a:r>
            <a:endParaRPr lang="en-GB" sz="1050" dirty="0">
              <a:solidFill>
                <a:schemeClr val="bg1">
                  <a:lumMod val="65000"/>
                </a:schemeClr>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a:t>
            </a:r>
          </a:p>
          <a:p>
            <a:pPr lvl="1">
              <a:buFont typeface="Arial" panose="020B0604020202020204" pitchFamily="34" charset="0"/>
              <a:buChar char="•"/>
            </a:pPr>
            <a:r>
              <a:rPr lang="en-GB" sz="900" dirty="0"/>
              <a:t>TGbe officers' re-elections on Wednesday Joint session</a:t>
            </a:r>
          </a:p>
          <a:p>
            <a:pPr lvl="1">
              <a:buFont typeface="Arial" panose="020B0604020202020204" pitchFamily="34" charset="0"/>
              <a:buChar char="•"/>
            </a:pPr>
            <a:r>
              <a:rPr lang="en-GB" sz="900" dirty="0"/>
              <a:t>PHY ad-hoc has completed the agenda items. Rest of PHY ad-hoc calls to be cancelled. </a:t>
            </a:r>
          </a:p>
          <a:p>
            <a:pPr lvl="0">
              <a:buFont typeface="Arial" panose="020B0604020202020204" pitchFamily="34" charset="0"/>
              <a:buChar char="•"/>
            </a:pPr>
            <a:r>
              <a:rPr lang="en-GB" sz="1200" dirty="0"/>
              <a:t>CC36 CR Submissions:</a:t>
            </a:r>
          </a:p>
          <a:p>
            <a:pPr lvl="1">
              <a:buFont typeface="Arial" panose="020B0604020202020204" pitchFamily="34" charset="0"/>
              <a:buChar char="•"/>
            </a:pPr>
            <a:r>
              <a:rPr lang="en-US" sz="1050" dirty="0">
                <a:solidFill>
                  <a:srgbClr val="00B050"/>
                </a:solidFill>
                <a:hlinkClick r:id="rId2">
                  <a:extLst>
                    <a:ext uri="{A12FA001-AC4F-418D-AE19-62706E023703}">
                      <ahyp:hlinkClr xmlns:ahyp="http://schemas.microsoft.com/office/drawing/2018/hyperlinkcolor" val="tx"/>
                    </a:ext>
                  </a:extLst>
                </a:hlinkClick>
              </a:rPr>
              <a:t>1437r1</a:t>
            </a:r>
            <a:r>
              <a:rPr lang="en-US" sz="1050" dirty="0">
                <a:solidFill>
                  <a:srgbClr val="00B050"/>
                </a:solidFill>
              </a:rPr>
              <a:t> Resolution for CIDs related to ML probe response				Insun Jang              [2C   10’]</a:t>
            </a:r>
            <a:endParaRPr lang="en-GB" sz="1050" dirty="0">
              <a:solidFill>
                <a:srgbClr val="00B050"/>
              </a:solidFill>
            </a:endParaRP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034r2</a:t>
            </a:r>
            <a:r>
              <a:rPr lang="en-GB" sz="1050" dirty="0">
                <a:solidFill>
                  <a:srgbClr val="00B050"/>
                </a:solidFill>
              </a:rPr>
              <a:t> CR - QoS characteristics with </a:t>
            </a:r>
            <a:r>
              <a:rPr lang="en-GB" sz="1050" dirty="0" err="1">
                <a:solidFill>
                  <a:srgbClr val="00B050"/>
                </a:solidFill>
              </a:rPr>
              <a:t>rTWT</a:t>
            </a:r>
            <a:r>
              <a:rPr lang="en-GB" sz="1050" dirty="0">
                <a:solidFill>
                  <a:srgbClr val="00B050"/>
                </a:solidFill>
              </a:rPr>
              <a:t> setup					</a:t>
            </a:r>
            <a:r>
              <a:rPr lang="en-GB" sz="1050" dirty="0" err="1">
                <a:solidFill>
                  <a:srgbClr val="00B050"/>
                </a:solidFill>
              </a:rPr>
              <a:t>Binita</a:t>
            </a:r>
            <a:r>
              <a:rPr lang="en-GB" sz="1050" dirty="0">
                <a:solidFill>
                  <a:srgbClr val="00B050"/>
                </a:solidFill>
              </a:rPr>
              <a:t> Gupta           [2C    20’]</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573r1</a:t>
            </a:r>
            <a:r>
              <a:rPr lang="en-GB" sz="1050" dirty="0">
                <a:solidFill>
                  <a:srgbClr val="00B050"/>
                </a:solidFill>
              </a:rPr>
              <a:t> CID5999-CID5998-for-clause-35-3-15-6-sync-ppdu-start-time			Dmitry Akhmetov  [2C    10’]</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610r2</a:t>
            </a:r>
            <a:r>
              <a:rPr lang="en-GB" sz="1050" dirty="0">
                <a:solidFill>
                  <a:srgbClr val="00B050"/>
                </a:solidFill>
              </a:rPr>
              <a:t> CR for CIDs 7662 and 7872 (CC36)						Peshal Nayak 	     [2C    10’] </a:t>
            </a:r>
          </a:p>
          <a:p>
            <a:pPr lvl="1">
              <a:buFont typeface="Arial" panose="020B0604020202020204" pitchFamily="34" charset="0"/>
              <a:buChar char="•"/>
            </a:pPr>
            <a:r>
              <a:rPr lang="en-GB" sz="1050" strike="sngStrike" dirty="0">
                <a:solidFill>
                  <a:srgbClr val="FFC000"/>
                </a:solidFill>
                <a:hlinkClick r:id="rId6">
                  <a:extLst>
                    <a:ext uri="{A12FA001-AC4F-418D-AE19-62706E023703}">
                      <ahyp:hlinkClr xmlns:ahyp="http://schemas.microsoft.com/office/drawing/2018/hyperlinkcolor" val="tx"/>
                    </a:ext>
                  </a:extLst>
                </a:hlinkClick>
              </a:rPr>
              <a:t>1278r0</a:t>
            </a:r>
            <a:r>
              <a:rPr lang="en-GB" sz="1050" strike="sngStrike" dirty="0">
                <a:solidFill>
                  <a:srgbClr val="FFC000"/>
                </a:solidFill>
              </a:rPr>
              <a:t> CC36 CR for D1.0 AFC CIDs						Rojan Chitrakar      [1C    10’]</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0894r2</a:t>
            </a:r>
            <a:r>
              <a:rPr lang="en-GB" sz="1050" dirty="0">
                <a:solidFill>
                  <a:srgbClr val="00B050"/>
                </a:solidFill>
              </a:rPr>
              <a:t> Channel Reservation for Low Latency Traffic					Liangxiao Xin        [1C    20’]</a:t>
            </a:r>
          </a:p>
          <a:p>
            <a:pPr lvl="1">
              <a:buFont typeface="Arial" panose="020B0604020202020204" pitchFamily="34" charset="0"/>
              <a:buChar char="•"/>
            </a:pPr>
            <a:r>
              <a:rPr lang="en-US" sz="1050" dirty="0">
                <a:solidFill>
                  <a:srgbClr val="00B050"/>
                </a:solidFill>
                <a:hlinkClick r:id="rId8">
                  <a:extLst>
                    <a:ext uri="{A12FA001-AC4F-418D-AE19-62706E023703}">
                      <ahyp:hlinkClr xmlns:ahyp="http://schemas.microsoft.com/office/drawing/2018/hyperlinkcolor" val="tx"/>
                    </a:ext>
                  </a:extLst>
                </a:hlinkClick>
              </a:rPr>
              <a:t>313r0</a:t>
            </a:r>
            <a:r>
              <a:rPr lang="en-US" sz="1050" dirty="0">
                <a:solidFill>
                  <a:srgbClr val="00B050"/>
                </a:solidFill>
              </a:rPr>
              <a:t> Resolution for CID related to Status Code field					Insun Jang             [1C   10’]</a:t>
            </a:r>
          </a:p>
          <a:p>
            <a:pPr lvl="1">
              <a:buFont typeface="Arial" panose="020B0604020202020204" pitchFamily="34" charset="0"/>
              <a:buChar char="•"/>
            </a:pPr>
            <a:r>
              <a:rPr lang="en-US" sz="1050" strike="sngStrike" dirty="0">
                <a:solidFill>
                  <a:srgbClr val="FFC000"/>
                </a:solidFill>
                <a:hlinkClick r:id="rId9">
                  <a:extLst>
                    <a:ext uri="{A12FA001-AC4F-418D-AE19-62706E023703}">
                      <ahyp:hlinkClr xmlns:ahyp="http://schemas.microsoft.com/office/drawing/2018/hyperlinkcolor" val="tx"/>
                    </a:ext>
                  </a:extLst>
                </a:hlinkClick>
              </a:rPr>
              <a:t>314r0</a:t>
            </a:r>
            <a:r>
              <a:rPr lang="en-US" sz="1050" strike="sngStrike" dirty="0">
                <a:solidFill>
                  <a:srgbClr val="FFC000"/>
                </a:solidFill>
              </a:rPr>
              <a:t> Resolution for CID related to ML probing rule					Insun Jang 	    [1C   10’]</a:t>
            </a:r>
          </a:p>
          <a:p>
            <a:pPr lvl="1">
              <a:buFont typeface="Arial" panose="020B0604020202020204" pitchFamily="34" charset="0"/>
              <a:buChar char="•"/>
            </a:pPr>
            <a:r>
              <a:rPr lang="en-GB" sz="1050" dirty="0">
                <a:solidFill>
                  <a:srgbClr val="00B050"/>
                </a:solidFill>
                <a:hlinkClick r:id="rId10">
                  <a:extLst>
                    <a:ext uri="{A12FA001-AC4F-418D-AE19-62706E023703}">
                      <ahyp:hlinkClr xmlns:ahyp="http://schemas.microsoft.com/office/drawing/2018/hyperlinkcolor" val="tx"/>
                    </a:ext>
                  </a:extLst>
                </a:hlinkClick>
              </a:rPr>
              <a:t>2032r2</a:t>
            </a:r>
            <a:r>
              <a:rPr lang="en-GB" sz="1050" dirty="0">
                <a:solidFill>
                  <a:srgbClr val="00B050"/>
                </a:solidFill>
              </a:rPr>
              <a:t> Resolution to CID 5958 for NSTR mobile AP MLD operation			Liuming Lu	     [1C   10’]</a:t>
            </a:r>
          </a:p>
          <a:p>
            <a:pPr lvl="1">
              <a:buFont typeface="Arial" panose="020B0604020202020204" pitchFamily="34" charset="0"/>
              <a:buChar char="•"/>
            </a:pPr>
            <a:r>
              <a:rPr lang="en-GB" sz="1050" dirty="0">
                <a:solidFill>
                  <a:srgbClr val="00B050"/>
                </a:solidFill>
                <a:hlinkClick r:id="rId11">
                  <a:extLst>
                    <a:ext uri="{A12FA001-AC4F-418D-AE19-62706E023703}">
                      <ahyp:hlinkClr xmlns:ahyp="http://schemas.microsoft.com/office/drawing/2018/hyperlinkcolor" val="tx"/>
                    </a:ext>
                  </a:extLst>
                </a:hlinkClick>
              </a:rPr>
              <a:t>269r1</a:t>
            </a:r>
            <a:r>
              <a:rPr lang="en-GB" sz="1050" dirty="0">
                <a:solidFill>
                  <a:srgbClr val="00B050"/>
                </a:solidFill>
              </a:rPr>
              <a:t> CID 5944 discussion								Li-Hsiang Sun        [1C  20’]</a:t>
            </a:r>
          </a:p>
          <a:p>
            <a:pPr lvl="0">
              <a:buFont typeface="Arial" panose="020B0604020202020204" pitchFamily="34" charset="0"/>
              <a:buChar char="•"/>
            </a:pPr>
            <a:r>
              <a:rPr lang="en-GB" sz="1200" dirty="0" err="1"/>
              <a:t>AoB</a:t>
            </a:r>
            <a:r>
              <a:rPr lang="en-GB" sz="1200" dirty="0"/>
              <a:t>: None.</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981200"/>
            <a:ext cx="7770813" cy="44196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 </a:t>
            </a:r>
            <a:r>
              <a:rPr lang="en-GB" sz="1600" i="1" dirty="0"/>
              <a:t>None.</a:t>
            </a:r>
          </a:p>
          <a:p>
            <a:pPr lvl="0">
              <a:buFont typeface="Arial" panose="020B0604020202020204" pitchFamily="34" charset="0"/>
              <a:buChar char="•"/>
            </a:pPr>
            <a:r>
              <a:rPr lang="en-GB" sz="1600" dirty="0"/>
              <a:t>CR Status: </a:t>
            </a:r>
            <a:r>
              <a:rPr lang="en-GB" sz="1600" b="0" i="1" dirty="0">
                <a:solidFill>
                  <a:srgbClr val="FF0000"/>
                </a:solidFill>
                <a:hlinkClick r:id="rId2"/>
              </a:rPr>
              <a:t>428r29</a:t>
            </a:r>
            <a:endParaRPr lang="en-GB" sz="1600" b="0" i="1" dirty="0">
              <a:solidFill>
                <a:srgbClr val="FF0000"/>
              </a:solidFill>
            </a:endParaRP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894r6</a:t>
            </a:r>
            <a:r>
              <a:rPr lang="en-US" sz="1400" dirty="0">
                <a:solidFill>
                  <a:srgbClr val="00B050"/>
                </a:solidFill>
              </a:rPr>
              <a:t> Channel Reservation for Low Latency Traffic		Liangxiao Xin   [1C SP   10’]</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536r0</a:t>
            </a:r>
            <a:r>
              <a:rPr lang="en-GB" sz="1400" dirty="0">
                <a:solidFill>
                  <a:srgbClr val="00B050"/>
                </a:solidFill>
              </a:rPr>
              <a:t> </a:t>
            </a:r>
            <a:r>
              <a:rPr lang="en-GB" sz="1400" dirty="0">
                <a:solidFill>
                  <a:srgbClr val="00B050"/>
                </a:solidFill>
                <a:effectLst/>
                <a:ea typeface="Times New Roman" panose="02020603050405020304" pitchFamily="18" charset="0"/>
              </a:rPr>
              <a:t>cc36-resolution-for-cid-5882				Liangxiao Xin   [1C</a:t>
            </a:r>
            <a:r>
              <a:rPr lang="en-GB" sz="1400" dirty="0">
                <a:solidFill>
                  <a:srgbClr val="00B050"/>
                </a:solidFill>
                <a:ea typeface="Times New Roman" panose="02020603050405020304" pitchFamily="18" charset="0"/>
              </a:rPr>
              <a:t>    </a:t>
            </a:r>
            <a:r>
              <a:rPr lang="en-GB" sz="1400" dirty="0">
                <a:solidFill>
                  <a:srgbClr val="00B050"/>
                </a:solidFill>
                <a:effectLst/>
                <a:ea typeface="Times New Roman" panose="02020603050405020304" pitchFamily="18" charset="0"/>
              </a:rPr>
              <a:t>15’]</a:t>
            </a:r>
            <a:endParaRPr lang="en-GB" sz="1400" dirty="0">
              <a:solidFill>
                <a:srgbClr val="00B050"/>
              </a:solidFill>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1111r14</a:t>
            </a:r>
            <a:r>
              <a:rPr lang="en-US" sz="1400" dirty="0">
                <a:solidFill>
                  <a:srgbClr val="00B050"/>
                </a:solidFill>
              </a:rPr>
              <a:t> MLD Architecture Part 2				Mark Hamilton  [5C    25’]</a:t>
            </a:r>
          </a:p>
          <a:p>
            <a:pPr>
              <a:buFont typeface="Arial" panose="020B0604020202020204" pitchFamily="34" charset="0"/>
              <a:buChar char="•"/>
            </a:pPr>
            <a:r>
              <a:rPr lang="en-GB" sz="1600" dirty="0">
                <a:solidFill>
                  <a:srgbClr val="00B050"/>
                </a:solidFill>
              </a:rPr>
              <a:t>Motions (during 2nd half of meeting): </a:t>
            </a:r>
            <a:r>
              <a:rPr lang="en-GB" sz="1600" dirty="0">
                <a:solidFill>
                  <a:srgbClr val="00B050"/>
                </a:solidFill>
                <a:hlinkClick r:id="rId6">
                  <a:extLst>
                    <a:ext uri="{A12FA001-AC4F-418D-AE19-62706E023703}">
                      <ahyp:hlinkClr xmlns:ahyp="http://schemas.microsoft.com/office/drawing/2018/hyperlinkcolor" val="tx"/>
                    </a:ext>
                  </a:extLst>
                </a:hlinkClick>
              </a:rPr>
              <a:t>1982r72</a:t>
            </a:r>
            <a:endParaRPr lang="en-GB" sz="1600" dirty="0">
              <a:solidFill>
                <a:srgbClr val="00B050"/>
              </a:solidFill>
            </a:endParaRP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GB" sz="1400" strike="sngStrike" dirty="0">
                <a:solidFill>
                  <a:srgbClr val="FFC000"/>
                </a:solidFill>
                <a:hlinkClick r:id="rId7">
                  <a:extLst>
                    <a:ext uri="{A12FA001-AC4F-418D-AE19-62706E023703}">
                      <ahyp:hlinkClr xmlns:ahyp="http://schemas.microsoft.com/office/drawing/2018/hyperlinkcolor" val="tx"/>
                    </a:ext>
                  </a:extLst>
                </a:hlinkClick>
              </a:rPr>
              <a:t>570r6</a:t>
            </a:r>
            <a:r>
              <a:rPr lang="en-GB" sz="1400" strike="sngStrike" dirty="0">
                <a:solidFill>
                  <a:srgbClr val="FFC000"/>
                </a:solidFill>
              </a:rPr>
              <a:t> CC36 com. Res. for miscellaneous comments part 2 </a:t>
            </a:r>
            <a:r>
              <a:rPr lang="en-US" sz="1400" strike="sngStrike" dirty="0">
                <a:solidFill>
                  <a:srgbClr val="FFC000"/>
                </a:solidFill>
              </a:rPr>
              <a:t>Liwen Chu	      [30C  20’]</a:t>
            </a:r>
          </a:p>
          <a:p>
            <a:pPr lvl="0">
              <a:buFont typeface="Arial" panose="020B0604020202020204" pitchFamily="34" charset="0"/>
              <a:buChar char="•"/>
            </a:pPr>
            <a:r>
              <a:rPr lang="en-GB" sz="1600" dirty="0" err="1"/>
              <a:t>AoB</a:t>
            </a:r>
            <a:r>
              <a:rPr lang="en-GB" sz="1600" dirty="0"/>
              <a:t>: Some AOBs related to CIDs.</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 (19:00-21:00)</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highlight>
                  <a:srgbClr val="FF0000"/>
                </a:highlight>
              </a:rPr>
              <a:t>Cancelled</a:t>
            </a:r>
            <a:endParaRPr lang="en-US" sz="18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1793r3</a:t>
            </a:r>
            <a:r>
              <a:rPr lang="en-GB" sz="1100" dirty="0">
                <a:solidFill>
                  <a:srgbClr val="00B050"/>
                </a:solidFill>
              </a:rPr>
              <a:t> Com. res. for Enterprise-Grade TID Mapping				Pooya Monajemi   [14C SP 10’]</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570r6</a:t>
            </a:r>
            <a:r>
              <a:rPr lang="en-GB" sz="1100" dirty="0">
                <a:solidFill>
                  <a:srgbClr val="00B050"/>
                </a:solidFill>
              </a:rPr>
              <a:t> CC36 com. Res. for miscellaneous comments part 2 				Liwen Chu	     [10C  20’]</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600r0</a:t>
            </a:r>
            <a:r>
              <a:rPr lang="en-US" sz="1100" dirty="0">
                <a:solidFill>
                  <a:srgbClr val="00B050"/>
                </a:solidFill>
              </a:rPr>
              <a:t> </a:t>
            </a:r>
            <a:r>
              <a:rPr lang="en-US" sz="1100" dirty="0" err="1">
                <a:solidFill>
                  <a:srgbClr val="00B050"/>
                </a:solidFill>
              </a:rPr>
              <a:t>Some_TDLS_CIDs_resolution</a:t>
            </a:r>
            <a:r>
              <a:rPr lang="en-US" sz="1100" dirty="0">
                <a:solidFill>
                  <a:srgbClr val="00B050"/>
                </a:solidFill>
              </a:rPr>
              <a:t>						Ahmed Ibrahim      [3C    15’]</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1278r0</a:t>
            </a:r>
            <a:r>
              <a:rPr lang="en-GB" sz="1100" dirty="0">
                <a:solidFill>
                  <a:srgbClr val="00B050"/>
                </a:solidFill>
              </a:rPr>
              <a:t> CC36 CR for D1.0 AFC CIDs						Rojan Chitrakar      [2C    10’]</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314r0</a:t>
            </a:r>
            <a:r>
              <a:rPr lang="en-US" sz="1100" dirty="0">
                <a:solidFill>
                  <a:srgbClr val="00B050"/>
                </a:solidFill>
              </a:rPr>
              <a:t> Resolution for CID related to ML probing rule				</a:t>
            </a:r>
            <a:r>
              <a:rPr lang="en-US" sz="1100" dirty="0" err="1">
                <a:solidFill>
                  <a:srgbClr val="00B050"/>
                </a:solidFill>
              </a:rPr>
              <a:t>Jiin</a:t>
            </a:r>
            <a:r>
              <a:rPr lang="en-US" sz="1100" dirty="0">
                <a:solidFill>
                  <a:srgbClr val="00B050"/>
                </a:solidFill>
              </a:rPr>
              <a:t> Kim  	      [1C   10’]</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185r0</a:t>
            </a:r>
            <a:r>
              <a:rPr lang="en-GB" sz="1100" dirty="0">
                <a:solidFill>
                  <a:srgbClr val="00B050"/>
                </a:solidFill>
              </a:rPr>
              <a:t> cr-of-cid-4301								Yunbo Li	      [1C  10’]</a:t>
            </a:r>
          </a:p>
          <a:p>
            <a:pPr lvl="1">
              <a:buFont typeface="Arial" panose="020B0604020202020204" pitchFamily="34" charset="0"/>
              <a:buChar char="•"/>
            </a:pPr>
            <a:r>
              <a:rPr lang="en-GB" sz="1100" dirty="0">
                <a:solidFill>
                  <a:srgbClr val="00B050"/>
                </a:solidFill>
                <a:hlinkClick r:id="rId8">
                  <a:extLst>
                    <a:ext uri="{A12FA001-AC4F-418D-AE19-62706E023703}">
                      <ahyp:hlinkClr xmlns:ahyp="http://schemas.microsoft.com/office/drawing/2018/hyperlinkcolor" val="tx"/>
                    </a:ext>
                  </a:extLst>
                </a:hlinkClick>
              </a:rPr>
              <a:t>580r0</a:t>
            </a:r>
            <a:r>
              <a:rPr lang="en-GB" sz="1100" dirty="0">
                <a:solidFill>
                  <a:srgbClr val="00B050"/>
                </a:solidFill>
              </a:rPr>
              <a:t> CC36 for CID 5032								Jay Yang 	      [1C  20’]</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704r0</a:t>
            </a:r>
            <a:r>
              <a:rPr lang="en-GB" sz="1100" dirty="0">
                <a:solidFill>
                  <a:schemeClr val="bg1">
                    <a:lumMod val="65000"/>
                  </a:schemeClr>
                </a:solidFill>
              </a:rPr>
              <a:t> </a:t>
            </a:r>
            <a:r>
              <a:rPr lang="en-US" sz="1100" dirty="0">
                <a:solidFill>
                  <a:schemeClr val="bg1">
                    <a:lumMod val="65000"/>
                  </a:schemeClr>
                </a:solidFill>
              </a:rPr>
              <a:t>CR for ML Security for Individually addressed Management Frame  	Guogang Huang     </a:t>
            </a:r>
            <a:r>
              <a:rPr lang="en-GB" sz="1100" dirty="0">
                <a:solidFill>
                  <a:schemeClr val="bg1">
                    <a:lumMod val="65000"/>
                  </a:schemeClr>
                </a:solidFill>
              </a:rPr>
              <a:t>[2C  10’]</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200r2</a:t>
            </a:r>
            <a:r>
              <a:rPr lang="en-GB" sz="1100" dirty="0">
                <a:solidFill>
                  <a:schemeClr val="bg1">
                    <a:lumMod val="65000"/>
                  </a:schemeClr>
                </a:solidFill>
              </a:rPr>
              <a:t> </a:t>
            </a:r>
            <a:r>
              <a:rPr lang="en-US" sz="1100" dirty="0">
                <a:solidFill>
                  <a:schemeClr val="bg1">
                    <a:lumMod val="65000"/>
                  </a:schemeClr>
                </a:solidFill>
              </a:rPr>
              <a:t>CR for QoS Characteristics element						Duncan Ho	      [1C SP 10’]</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540r5</a:t>
            </a:r>
            <a:r>
              <a:rPr lang="en-GB" sz="1100" dirty="0">
                <a:solidFill>
                  <a:schemeClr val="bg1">
                    <a:lumMod val="65000"/>
                  </a:schemeClr>
                </a:solidFill>
              </a:rPr>
              <a:t> CR-for-NSTR-Mobile-AP-MLO-part3					Kaiying Lu	      </a:t>
            </a:r>
            <a:r>
              <a:rPr lang="en-US" sz="1100" dirty="0">
                <a:solidFill>
                  <a:schemeClr val="bg1">
                    <a:lumMod val="65000"/>
                  </a:schemeClr>
                </a:solidFill>
              </a:rPr>
              <a:t>[5C SP 10’]</a:t>
            </a:r>
            <a:endParaRPr lang="en-GB" sz="1100" dirty="0">
              <a:solidFill>
                <a:schemeClr val="bg1">
                  <a:lumMod val="65000"/>
                </a:schemeClr>
              </a:solidFill>
            </a:endParaRP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564r1</a:t>
            </a:r>
            <a:r>
              <a:rPr lang="en-GB" sz="1100" dirty="0">
                <a:solidFill>
                  <a:schemeClr val="bg1">
                    <a:lumMod val="65000"/>
                  </a:schemeClr>
                </a:solidFill>
              </a:rPr>
              <a:t> CR for 35.2.1.1								Kaiying Lu             </a:t>
            </a:r>
            <a:r>
              <a:rPr lang="en-US" sz="1100" dirty="0">
                <a:solidFill>
                  <a:schemeClr val="bg1">
                    <a:lumMod val="65000"/>
                  </a:schemeClr>
                </a:solidFill>
              </a:rPr>
              <a:t>[2C SP 10’]</a:t>
            </a:r>
            <a:endParaRPr lang="en-GB" sz="1100" dirty="0">
              <a:solidFill>
                <a:schemeClr val="bg1">
                  <a:lumMod val="65000"/>
                </a:schemeClr>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00FF00"/>
                </a:highlight>
              </a:rPr>
              <a:t>Thursday</a:t>
            </a:r>
            <a:r>
              <a:rPr lang="en-US" altLang="en-US" dirty="0">
                <a:highlight>
                  <a:srgbClr val="00FF00"/>
                </a:highlight>
              </a:rPr>
              <a:t>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lvl="0">
              <a:buFont typeface="Arial" panose="020B0604020202020204" pitchFamily="34" charset="0"/>
              <a:buChar char="•"/>
            </a:pPr>
            <a:r>
              <a:rPr lang="en-GB" sz="1100" dirty="0"/>
              <a:t>CR Submissions:</a:t>
            </a:r>
          </a:p>
          <a:p>
            <a:pPr lvl="1">
              <a:buFont typeface="Arial" panose="020B0604020202020204" pitchFamily="34" charset="0"/>
              <a:buChar char="•"/>
            </a:pPr>
            <a:r>
              <a:rPr lang="en-GB" sz="1000" dirty="0">
                <a:solidFill>
                  <a:srgbClr val="00B050"/>
                </a:solidFill>
                <a:hlinkClick r:id="rId2">
                  <a:extLst>
                    <a:ext uri="{A12FA001-AC4F-418D-AE19-62706E023703}">
                      <ahyp:hlinkClr xmlns:ahyp="http://schemas.microsoft.com/office/drawing/2018/hyperlinkcolor" val="tx"/>
                    </a:ext>
                  </a:extLst>
                </a:hlinkClick>
              </a:rPr>
              <a:t>269r1</a:t>
            </a:r>
            <a:r>
              <a:rPr lang="en-GB" sz="1000" dirty="0">
                <a:solidFill>
                  <a:srgbClr val="00B050"/>
                </a:solidFill>
              </a:rPr>
              <a:t> CID 5944 discussion								Li-Hsiang Sun         [1C  10’ SP]</a:t>
            </a:r>
          </a:p>
          <a:p>
            <a:pPr lvl="1">
              <a:buFont typeface="Arial" panose="020B0604020202020204" pitchFamily="34" charset="0"/>
              <a:buChar char="•"/>
            </a:pPr>
            <a:r>
              <a:rPr lang="en-GB" sz="1000" dirty="0">
                <a:solidFill>
                  <a:srgbClr val="00B050"/>
                </a:solidFill>
                <a:hlinkClick r:id="rId3">
                  <a:extLst>
                    <a:ext uri="{A12FA001-AC4F-418D-AE19-62706E023703}">
                      <ahyp:hlinkClr xmlns:ahyp="http://schemas.microsoft.com/office/drawing/2018/hyperlinkcolor" val="tx"/>
                    </a:ext>
                  </a:extLst>
                </a:hlinkClick>
              </a:rPr>
              <a:t>599r5</a:t>
            </a:r>
            <a:r>
              <a:rPr lang="en-GB" sz="1000" dirty="0">
                <a:solidFill>
                  <a:srgbClr val="00B050"/>
                </a:solidFill>
              </a:rPr>
              <a:t>  </a:t>
            </a:r>
            <a:r>
              <a:rPr lang="en-US" sz="1000" dirty="0">
                <a:solidFill>
                  <a:srgbClr val="00B050"/>
                </a:solidFill>
              </a:rPr>
              <a:t>CR for Miscellaneous CIDs part II						</a:t>
            </a:r>
            <a:r>
              <a:rPr lang="en-GB" sz="1000" dirty="0">
                <a:solidFill>
                  <a:srgbClr val="00B050"/>
                </a:solidFill>
              </a:rPr>
              <a:t>Po-Kai Huang	      [4C  10’ SP]</a:t>
            </a:r>
          </a:p>
          <a:p>
            <a:pPr lvl="1">
              <a:buFont typeface="Arial" panose="020B0604020202020204" pitchFamily="34" charset="0"/>
              <a:buChar char="•"/>
            </a:pPr>
            <a:r>
              <a:rPr lang="en-US" sz="1000" strike="sngStrike" dirty="0">
                <a:solidFill>
                  <a:srgbClr val="FF0000"/>
                </a:solidFill>
                <a:hlinkClick r:id="rId4">
                  <a:extLst>
                    <a:ext uri="{A12FA001-AC4F-418D-AE19-62706E023703}">
                      <ahyp:hlinkClr xmlns:ahyp="http://schemas.microsoft.com/office/drawing/2018/hyperlinkcolor" val="tx"/>
                    </a:ext>
                  </a:extLst>
                </a:hlinkClick>
              </a:rPr>
              <a:t>1111r15</a:t>
            </a:r>
            <a:r>
              <a:rPr lang="en-US" sz="1000" strike="sngStrike" dirty="0">
                <a:solidFill>
                  <a:srgbClr val="FF0000"/>
                </a:solidFill>
              </a:rPr>
              <a:t> MLD Architecture Part 2							Mark Hamilton        [5C  10’ SP]</a:t>
            </a:r>
            <a:endParaRPr lang="en-GB" sz="1000" strike="sngStrike" dirty="0">
              <a:solidFill>
                <a:srgbClr val="FF0000"/>
              </a:solidFill>
            </a:endParaRPr>
          </a:p>
          <a:p>
            <a:pPr lvl="1">
              <a:buFont typeface="Arial" panose="020B0604020202020204" pitchFamily="34" charset="0"/>
              <a:buChar char="•"/>
            </a:pPr>
            <a:r>
              <a:rPr lang="en-GB" sz="1000" dirty="0">
                <a:solidFill>
                  <a:srgbClr val="00B050"/>
                </a:solidFill>
                <a:hlinkClick r:id="rId5">
                  <a:extLst>
                    <a:ext uri="{A12FA001-AC4F-418D-AE19-62706E023703}">
                      <ahyp:hlinkClr xmlns:ahyp="http://schemas.microsoft.com/office/drawing/2018/hyperlinkcolor" val="tx"/>
                    </a:ext>
                  </a:extLst>
                </a:hlinkClick>
              </a:rPr>
              <a:t>683r1</a:t>
            </a:r>
            <a:r>
              <a:rPr lang="en-GB" sz="1000" dirty="0">
                <a:solidFill>
                  <a:srgbClr val="00B050"/>
                </a:solidFill>
              </a:rPr>
              <a:t> CC36-CR-for-Clause-35.7.2							Arik Klein	       [3C    10’]</a:t>
            </a:r>
          </a:p>
          <a:p>
            <a:pPr lvl="1">
              <a:buFont typeface="Arial" panose="020B0604020202020204" pitchFamily="34" charset="0"/>
              <a:buChar char="•"/>
            </a:pPr>
            <a:r>
              <a:rPr lang="en-GB" sz="1000" dirty="0">
                <a:solidFill>
                  <a:srgbClr val="00B050"/>
                </a:solidFill>
                <a:hlinkClick r:id="rId6">
                  <a:extLst>
                    <a:ext uri="{A12FA001-AC4F-418D-AE19-62706E023703}">
                      <ahyp:hlinkClr xmlns:ahyp="http://schemas.microsoft.com/office/drawing/2018/hyperlinkcolor" val="tx"/>
                    </a:ext>
                  </a:extLst>
                </a:hlinkClick>
              </a:rPr>
              <a:t>684r0</a:t>
            </a:r>
            <a:r>
              <a:rPr lang="en-GB" sz="1000" dirty="0">
                <a:solidFill>
                  <a:srgbClr val="00B050"/>
                </a:solidFill>
              </a:rPr>
              <a:t> CC36-CR-for-CID-4405							Arik Klein	       [1C    10’]</a:t>
            </a:r>
          </a:p>
          <a:p>
            <a:pPr>
              <a:buFont typeface="Arial" panose="020B0604020202020204" pitchFamily="34" charset="0"/>
              <a:buChar char="•"/>
            </a:pPr>
            <a:r>
              <a:rPr lang="en-GB" sz="1100" dirty="0"/>
              <a:t>CR Submissions for CIDs with No DCNs</a:t>
            </a:r>
          </a:p>
          <a:p>
            <a:pPr lvl="1">
              <a:buFont typeface="Arial" panose="020B0604020202020204" pitchFamily="34" charset="0"/>
              <a:buChar char="•"/>
            </a:pPr>
            <a:r>
              <a:rPr lang="en-GB" sz="1000" dirty="0">
                <a:solidFill>
                  <a:srgbClr val="00B050"/>
                </a:solidFill>
                <a:hlinkClick r:id="rId7">
                  <a:extLst>
                    <a:ext uri="{A12FA001-AC4F-418D-AE19-62706E023703}">
                      <ahyp:hlinkClr xmlns:ahyp="http://schemas.microsoft.com/office/drawing/2018/hyperlinkcolor" val="tx"/>
                    </a:ext>
                  </a:extLst>
                </a:hlinkClick>
              </a:rPr>
              <a:t>742r0</a:t>
            </a:r>
            <a:r>
              <a:rPr lang="en-GB" sz="1000" dirty="0">
                <a:solidFill>
                  <a:srgbClr val="00B050"/>
                </a:solidFill>
              </a:rPr>
              <a:t> cc36-cr-for-cids-35-11-3 							Yonggang Fan         [1C     5’]</a:t>
            </a:r>
            <a:endParaRPr lang="en-US" sz="1000" dirty="0">
              <a:solidFill>
                <a:srgbClr val="00B050"/>
              </a:solidFill>
            </a:endParaRPr>
          </a:p>
          <a:p>
            <a:pPr lvl="1">
              <a:buFont typeface="Arial" panose="020B0604020202020204" pitchFamily="34" charset="0"/>
              <a:buChar char="•"/>
            </a:pPr>
            <a:r>
              <a:rPr lang="en-GB" sz="1000" dirty="0">
                <a:solidFill>
                  <a:srgbClr val="00B050"/>
                </a:solidFill>
                <a:hlinkClick r:id="rId8">
                  <a:extLst>
                    <a:ext uri="{A12FA001-AC4F-418D-AE19-62706E023703}">
                      <ahyp:hlinkClr xmlns:ahyp="http://schemas.microsoft.com/office/drawing/2018/hyperlinkcolor" val="tx"/>
                    </a:ext>
                  </a:extLst>
                </a:hlinkClick>
              </a:rPr>
              <a:t>750r0</a:t>
            </a:r>
            <a:r>
              <a:rPr lang="en-GB" sz="1000" dirty="0">
                <a:solidFill>
                  <a:srgbClr val="00B050"/>
                </a:solidFill>
              </a:rPr>
              <a:t> CR for 7727									Xiaofei WANG       [1C      5’]</a:t>
            </a:r>
          </a:p>
          <a:p>
            <a:pPr>
              <a:buFont typeface="Arial" panose="020B0604020202020204" pitchFamily="34" charset="0"/>
              <a:buChar char="•"/>
            </a:pPr>
            <a:r>
              <a:rPr lang="en-GB" sz="1100" dirty="0">
                <a:solidFill>
                  <a:srgbClr val="00B050"/>
                </a:solidFill>
              </a:rPr>
              <a:t>Motions: </a:t>
            </a:r>
            <a:r>
              <a:rPr lang="en-GB" sz="1100" dirty="0">
                <a:solidFill>
                  <a:srgbClr val="00B050"/>
                </a:solidFill>
                <a:hlinkClick r:id="rId9">
                  <a:extLst>
                    <a:ext uri="{A12FA001-AC4F-418D-AE19-62706E023703}">
                      <ahyp:hlinkClr xmlns:ahyp="http://schemas.microsoft.com/office/drawing/2018/hyperlinkcolor" val="tx"/>
                    </a:ext>
                  </a:extLst>
                </a:hlinkClick>
              </a:rPr>
              <a:t>1982r75</a:t>
            </a:r>
            <a:r>
              <a:rPr lang="en-GB" sz="1100" dirty="0">
                <a:solidFill>
                  <a:srgbClr val="00B050"/>
                </a:solidFill>
              </a:rPr>
              <a:t> </a:t>
            </a:r>
            <a:r>
              <a:rPr lang="en-GB" sz="1100" b="0" dirty="0">
                <a:solidFill>
                  <a:srgbClr val="00B050"/>
                </a:solidFill>
              </a:rPr>
              <a:t>(includes submissions in Post-Q state) – during second hour</a:t>
            </a:r>
          </a:p>
          <a:p>
            <a:pPr lvl="0">
              <a:buFont typeface="Arial" panose="020B0604020202020204" pitchFamily="34" charset="0"/>
              <a:buChar char="•"/>
            </a:pPr>
            <a:r>
              <a:rPr lang="en-GB" sz="1100" dirty="0" err="1"/>
              <a:t>AoB</a:t>
            </a:r>
            <a:r>
              <a:rPr lang="en-GB" sz="1100" dirty="0"/>
              <a:t>: </a:t>
            </a:r>
          </a:p>
          <a:p>
            <a:pPr lvl="0">
              <a:buFont typeface="Arial" panose="020B0604020202020204" pitchFamily="34" charset="0"/>
              <a:buChar char="•"/>
            </a:pPr>
            <a:r>
              <a:rPr lang="en-GB" sz="1100" dirty="0"/>
              <a:t>Recess</a:t>
            </a:r>
            <a:endParaRPr lang="en-US" sz="11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solidFill>
                  <a:schemeClr val="tx1"/>
                </a:solidFill>
                <a:highlight>
                  <a:srgbClr val="FF0000"/>
                </a:highlight>
              </a:rPr>
              <a:t>Thursday PHY Agenda (19:00-21:00)</a:t>
            </a:r>
            <a:endParaRPr lang="en-US" dirty="0">
              <a:solidFill>
                <a:schemeClr val="tx1"/>
              </a:solidFill>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sz="1800" dirty="0">
                <a:highlight>
                  <a:srgbClr val="FF0000"/>
                </a:highlight>
              </a:rPr>
              <a:t>Cancelled</a:t>
            </a: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p>
          <a:p>
            <a:pPr lvl="0">
              <a:buFont typeface="Arial" panose="020B0604020202020204" pitchFamily="34" charset="0"/>
              <a:buChar char="•"/>
            </a:pPr>
            <a:r>
              <a:rPr lang="en-GB" sz="1050" dirty="0"/>
              <a:t>CC36 CR Submissions:</a:t>
            </a:r>
          </a:p>
          <a:p>
            <a:pPr>
              <a:buFont typeface="Arial" panose="020B0604020202020204" pitchFamily="34" charset="0"/>
              <a:buChar char="•"/>
            </a:pPr>
            <a:r>
              <a:rPr lang="en-GB" sz="1050" dirty="0"/>
              <a:t>CR Submissions for CIDs with No DCNs</a:t>
            </a:r>
          </a:p>
          <a:p>
            <a:pPr lvl="1">
              <a:buFont typeface="Arial" panose="020B0604020202020204" pitchFamily="34" charset="0"/>
              <a:buChar char="•"/>
            </a:pPr>
            <a:r>
              <a:rPr lang="en-GB" sz="800" dirty="0">
                <a:solidFill>
                  <a:srgbClr val="00B050"/>
                </a:solidFill>
                <a:hlinkClick r:id="rId2">
                  <a:extLst>
                    <a:ext uri="{A12FA001-AC4F-418D-AE19-62706E023703}">
                      <ahyp:hlinkClr xmlns:ahyp="http://schemas.microsoft.com/office/drawing/2018/hyperlinkcolor" val="tx"/>
                    </a:ext>
                  </a:extLst>
                </a:hlinkClick>
              </a:rPr>
              <a:t>704r0</a:t>
            </a:r>
            <a:r>
              <a:rPr lang="en-GB" sz="800" dirty="0">
                <a:solidFill>
                  <a:srgbClr val="00B050"/>
                </a:solidFill>
              </a:rPr>
              <a:t> </a:t>
            </a:r>
            <a:r>
              <a:rPr lang="en-US" sz="800" dirty="0">
                <a:solidFill>
                  <a:srgbClr val="00B050"/>
                </a:solidFill>
              </a:rPr>
              <a:t>CR for ML Security for Individually addressed Management Frame  		Guogang Huang     </a:t>
            </a:r>
            <a:r>
              <a:rPr lang="en-GB" sz="800" dirty="0">
                <a:solidFill>
                  <a:srgbClr val="00B050"/>
                </a:solidFill>
              </a:rPr>
              <a:t>[2C      10’]</a:t>
            </a:r>
          </a:p>
          <a:p>
            <a:pPr lvl="2">
              <a:buFont typeface="Arial" panose="020B0604020202020204" pitchFamily="34" charset="0"/>
              <a:buChar char="•"/>
            </a:pPr>
            <a:r>
              <a:rPr lang="en-GB" sz="500" dirty="0">
                <a:solidFill>
                  <a:srgbClr val="00B050"/>
                </a:solidFill>
              </a:rPr>
              <a:t>No support: 23Y, 51N, 30A</a:t>
            </a:r>
          </a:p>
          <a:p>
            <a:pPr lvl="1">
              <a:buFont typeface="Arial" panose="020B0604020202020204" pitchFamily="34" charset="0"/>
              <a:buChar char="•"/>
            </a:pPr>
            <a:r>
              <a:rPr lang="en-GB" sz="800" dirty="0">
                <a:solidFill>
                  <a:srgbClr val="00B050"/>
                </a:solidFill>
                <a:hlinkClick r:id="rId3">
                  <a:extLst>
                    <a:ext uri="{A12FA001-AC4F-418D-AE19-62706E023703}">
                      <ahyp:hlinkClr xmlns:ahyp="http://schemas.microsoft.com/office/drawing/2018/hyperlinkcolor" val="tx"/>
                    </a:ext>
                  </a:extLst>
                </a:hlinkClick>
              </a:rPr>
              <a:t>1584r0</a:t>
            </a:r>
            <a:r>
              <a:rPr lang="en-GB" sz="800" dirty="0">
                <a:solidFill>
                  <a:srgbClr val="00B050"/>
                </a:solidFill>
              </a:rPr>
              <a:t> </a:t>
            </a:r>
            <a:r>
              <a:rPr lang="en-US" sz="800" dirty="0">
                <a:solidFill>
                  <a:srgbClr val="00B050"/>
                </a:solidFill>
              </a:rPr>
              <a:t>Resolution for CIDs related to MLO BA procedures - part 3			Abhishek Patil       [1C      10’]</a:t>
            </a:r>
          </a:p>
          <a:p>
            <a:pPr lvl="2">
              <a:buFont typeface="Arial" panose="020B0604020202020204" pitchFamily="34" charset="0"/>
              <a:buChar char="•"/>
            </a:pPr>
            <a:r>
              <a:rPr lang="en-US" sz="600" dirty="0">
                <a:solidFill>
                  <a:srgbClr val="00B050"/>
                </a:solidFill>
              </a:rPr>
              <a:t>No objection to R2. 1 CID</a:t>
            </a:r>
          </a:p>
          <a:p>
            <a:pPr lvl="1">
              <a:buFont typeface="Arial" panose="020B0604020202020204" pitchFamily="34" charset="0"/>
              <a:buChar char="•"/>
            </a:pPr>
            <a:r>
              <a:rPr lang="en-US" sz="800" dirty="0">
                <a:solidFill>
                  <a:srgbClr val="00B050"/>
                </a:solidFill>
                <a:hlinkClick r:id="rId4">
                  <a:extLst>
                    <a:ext uri="{A12FA001-AC4F-418D-AE19-62706E023703}">
                      <ahyp:hlinkClr xmlns:ahyp="http://schemas.microsoft.com/office/drawing/2018/hyperlinkcolor" val="tx"/>
                    </a:ext>
                  </a:extLst>
                </a:hlinkClick>
              </a:rPr>
              <a:t>757r0</a:t>
            </a:r>
            <a:r>
              <a:rPr lang="en-US" sz="800" dirty="0">
                <a:solidFill>
                  <a:srgbClr val="00B050"/>
                </a:solidFill>
              </a:rPr>
              <a:t> CR for CID 6057, </a:t>
            </a:r>
            <a:r>
              <a:rPr lang="en-US" sz="900" dirty="0">
                <a:solidFill>
                  <a:srgbClr val="00B050"/>
                </a:solidFill>
              </a:rPr>
              <a:t>6058</a:t>
            </a:r>
            <a:r>
              <a:rPr lang="en-US" sz="800" dirty="0">
                <a:solidFill>
                  <a:srgbClr val="00B050"/>
                </a:solidFill>
              </a:rPr>
              <a:t>, 6059						Zinan Lin	 [4C      10’]</a:t>
            </a:r>
          </a:p>
          <a:p>
            <a:pPr lvl="2">
              <a:buFont typeface="Arial" panose="020B0604020202020204" pitchFamily="34" charset="0"/>
              <a:buChar char="•"/>
            </a:pPr>
            <a:r>
              <a:rPr lang="en-GB" sz="600" dirty="0">
                <a:solidFill>
                  <a:srgbClr val="00B050"/>
                </a:solidFill>
                <a:hlinkClick r:id="rId5">
                  <a:extLst>
                    <a:ext uri="{A12FA001-AC4F-418D-AE19-62706E023703}">
                      <ahyp:hlinkClr xmlns:ahyp="http://schemas.microsoft.com/office/drawing/2018/hyperlinkcolor" val="tx"/>
                    </a:ext>
                  </a:extLst>
                </a:hlinkClick>
              </a:rPr>
              <a:t>No objection to R2. 4 CIDs</a:t>
            </a:r>
          </a:p>
          <a:p>
            <a:pPr lvl="1">
              <a:buFont typeface="Arial" panose="020B0604020202020204" pitchFamily="34" charset="0"/>
              <a:buChar char="•"/>
            </a:pPr>
            <a:r>
              <a:rPr lang="en-GB" sz="800" dirty="0">
                <a:solidFill>
                  <a:srgbClr val="00B050"/>
                </a:solidFill>
                <a:hlinkClick r:id="rId5">
                  <a:extLst>
                    <a:ext uri="{A12FA001-AC4F-418D-AE19-62706E023703}">
                      <ahyp:hlinkClr xmlns:ahyp="http://schemas.microsoft.com/office/drawing/2018/hyperlinkcolor" val="tx"/>
                    </a:ext>
                  </a:extLst>
                </a:hlinkClick>
              </a:rPr>
              <a:t>749r2</a:t>
            </a:r>
            <a:r>
              <a:rPr lang="en-GB" sz="800" dirty="0">
                <a:solidFill>
                  <a:srgbClr val="00B050"/>
                </a:solidFill>
              </a:rPr>
              <a:t> MAC-CR-Miscellaneous No DCNs					Alfred Asterjadhi    [38C   30’]</a:t>
            </a:r>
          </a:p>
          <a:p>
            <a:pPr lvl="2">
              <a:buFont typeface="Arial" panose="020B0604020202020204" pitchFamily="34" charset="0"/>
              <a:buChar char="•"/>
            </a:pPr>
            <a:r>
              <a:rPr lang="en-GB" sz="600" dirty="0">
                <a:solidFill>
                  <a:srgbClr val="00B050"/>
                </a:solidFill>
              </a:rPr>
              <a:t>No objection to R4. 36 CIDs</a:t>
            </a:r>
          </a:p>
          <a:p>
            <a:pPr lvl="1">
              <a:buFont typeface="Arial" panose="020B0604020202020204" pitchFamily="34" charset="0"/>
              <a:buChar char="•"/>
            </a:pPr>
            <a:r>
              <a:rPr lang="en-US" sz="800" dirty="0">
                <a:solidFill>
                  <a:srgbClr val="00B050"/>
                </a:solidFill>
                <a:hlinkClick r:id="rId6">
                  <a:extLst>
                    <a:ext uri="{A12FA001-AC4F-418D-AE19-62706E023703}">
                      <ahyp:hlinkClr xmlns:ahyp="http://schemas.microsoft.com/office/drawing/2018/hyperlinkcolor" val="tx"/>
                    </a:ext>
                  </a:extLst>
                </a:hlinkClick>
              </a:rPr>
              <a:t>1111r16</a:t>
            </a:r>
            <a:r>
              <a:rPr lang="en-US" sz="800" dirty="0">
                <a:solidFill>
                  <a:srgbClr val="00B050"/>
                </a:solidFill>
              </a:rPr>
              <a:t> MLD Architecture Part 2						Mark Hamilton         [5C  SP 10’]</a:t>
            </a:r>
          </a:p>
          <a:p>
            <a:pPr lvl="2">
              <a:buFont typeface="Arial" panose="020B0604020202020204" pitchFamily="34" charset="0"/>
              <a:buChar char="•"/>
            </a:pPr>
            <a:r>
              <a:rPr lang="en-US" sz="600" dirty="0">
                <a:solidFill>
                  <a:srgbClr val="00B050"/>
                </a:solidFill>
              </a:rPr>
              <a:t>Pending SP</a:t>
            </a:r>
          </a:p>
          <a:p>
            <a:pPr lvl="1">
              <a:buFont typeface="Arial" panose="020B0604020202020204" pitchFamily="34" charset="0"/>
              <a:buChar char="•"/>
            </a:pPr>
            <a:r>
              <a:rPr lang="en-US" sz="800" dirty="0">
                <a:solidFill>
                  <a:srgbClr val="00B050"/>
                </a:solidFill>
              </a:rPr>
              <a:t> </a:t>
            </a:r>
            <a:r>
              <a:rPr lang="en-GB" sz="800" dirty="0">
                <a:solidFill>
                  <a:srgbClr val="00B050"/>
                </a:solidFill>
                <a:hlinkClick r:id="rId7">
                  <a:extLst>
                    <a:ext uri="{A12FA001-AC4F-418D-AE19-62706E023703}">
                      <ahyp:hlinkClr xmlns:ahyp="http://schemas.microsoft.com/office/drawing/2018/hyperlinkcolor" val="tx"/>
                    </a:ext>
                  </a:extLst>
                </a:hlinkClick>
              </a:rPr>
              <a:t>200r2</a:t>
            </a:r>
            <a:r>
              <a:rPr lang="en-GB" sz="800" dirty="0">
                <a:solidFill>
                  <a:srgbClr val="00B050"/>
                </a:solidFill>
              </a:rPr>
              <a:t> </a:t>
            </a:r>
            <a:r>
              <a:rPr lang="en-US" sz="800" dirty="0">
                <a:solidFill>
                  <a:srgbClr val="00B050"/>
                </a:solidFill>
              </a:rPr>
              <a:t>CR for QoS Characteristics element					Duncan Ho	  [1C SP 10’]</a:t>
            </a:r>
          </a:p>
          <a:p>
            <a:pPr lvl="2">
              <a:buFont typeface="Arial" panose="020B0604020202020204" pitchFamily="34" charset="0"/>
              <a:buChar char="•"/>
            </a:pPr>
            <a:r>
              <a:rPr lang="en-US" sz="600" dirty="0">
                <a:solidFill>
                  <a:srgbClr val="00B050"/>
                </a:solidFill>
              </a:rPr>
              <a:t>No support: </a:t>
            </a:r>
          </a:p>
          <a:p>
            <a:pPr lvl="1">
              <a:buFont typeface="Arial" panose="020B0604020202020204" pitchFamily="34" charset="0"/>
              <a:buChar char="•"/>
            </a:pPr>
            <a:r>
              <a:rPr lang="en-GB" sz="800" dirty="0">
                <a:solidFill>
                  <a:srgbClr val="00B050"/>
                </a:solidFill>
                <a:hlinkClick r:id="rId8">
                  <a:extLst>
                    <a:ext uri="{A12FA001-AC4F-418D-AE19-62706E023703}">
                      <ahyp:hlinkClr xmlns:ahyp="http://schemas.microsoft.com/office/drawing/2018/hyperlinkcolor" val="tx"/>
                    </a:ext>
                  </a:extLst>
                </a:hlinkClick>
              </a:rPr>
              <a:t>540r5</a:t>
            </a:r>
            <a:r>
              <a:rPr lang="en-GB" sz="800" dirty="0">
                <a:solidFill>
                  <a:srgbClr val="00B050"/>
                </a:solidFill>
              </a:rPr>
              <a:t> CR-for-NSTR-Mobile-AP-MLO-part3					Kaiying Lu	  </a:t>
            </a:r>
            <a:r>
              <a:rPr lang="en-US" sz="800" dirty="0">
                <a:solidFill>
                  <a:srgbClr val="00B050"/>
                </a:solidFill>
              </a:rPr>
              <a:t>[5C SP 10’]</a:t>
            </a:r>
          </a:p>
          <a:p>
            <a:pPr lvl="2">
              <a:buFont typeface="Arial" panose="020B0604020202020204" pitchFamily="34" charset="0"/>
              <a:buChar char="•"/>
            </a:pPr>
            <a:r>
              <a:rPr lang="en-US" sz="600" dirty="0">
                <a:solidFill>
                  <a:srgbClr val="00B050"/>
                </a:solidFill>
              </a:rPr>
              <a:t>No objection to r6. 5 CIDs.</a:t>
            </a:r>
            <a:endParaRPr lang="en-GB" sz="600" dirty="0">
              <a:solidFill>
                <a:srgbClr val="00B050"/>
              </a:solidFill>
            </a:endParaRPr>
          </a:p>
          <a:p>
            <a:pPr lvl="1">
              <a:buFont typeface="Arial" panose="020B0604020202020204" pitchFamily="34" charset="0"/>
              <a:buChar char="•"/>
            </a:pPr>
            <a:r>
              <a:rPr lang="en-GB" sz="800" dirty="0">
                <a:solidFill>
                  <a:srgbClr val="00B050"/>
                </a:solidFill>
                <a:hlinkClick r:id="rId9">
                  <a:extLst>
                    <a:ext uri="{A12FA001-AC4F-418D-AE19-62706E023703}">
                      <ahyp:hlinkClr xmlns:ahyp="http://schemas.microsoft.com/office/drawing/2018/hyperlinkcolor" val="tx"/>
                    </a:ext>
                  </a:extLst>
                </a:hlinkClick>
              </a:rPr>
              <a:t>564r1</a:t>
            </a:r>
            <a:r>
              <a:rPr lang="en-GB" sz="800" dirty="0">
                <a:solidFill>
                  <a:srgbClr val="00B050"/>
                </a:solidFill>
              </a:rPr>
              <a:t> CR for 35.2.1.1							Kaiying Lu                </a:t>
            </a:r>
            <a:r>
              <a:rPr lang="en-US" sz="800" dirty="0">
                <a:solidFill>
                  <a:srgbClr val="00B050"/>
                </a:solidFill>
              </a:rPr>
              <a:t>[2C SP 10’]</a:t>
            </a:r>
          </a:p>
          <a:p>
            <a:pPr lvl="2">
              <a:buFont typeface="Arial" panose="020B0604020202020204" pitchFamily="34" charset="0"/>
              <a:buChar char="•"/>
            </a:pPr>
            <a:r>
              <a:rPr lang="en-US" sz="600" dirty="0">
                <a:solidFill>
                  <a:srgbClr val="00B050"/>
                </a:solidFill>
              </a:rPr>
              <a:t>No objection to R1.</a:t>
            </a:r>
          </a:p>
          <a:p>
            <a:pPr lvl="1">
              <a:buFont typeface="Arial" panose="020B0604020202020204" pitchFamily="34" charset="0"/>
              <a:buChar char="•"/>
            </a:pPr>
            <a:r>
              <a:rPr lang="en-US" sz="800" dirty="0">
                <a:solidFill>
                  <a:srgbClr val="00B050"/>
                </a:solidFill>
                <a:hlinkClick r:id="rId10">
                  <a:extLst>
                    <a:ext uri="{A12FA001-AC4F-418D-AE19-62706E023703}">
                      <ahyp:hlinkClr xmlns:ahyp="http://schemas.microsoft.com/office/drawing/2018/hyperlinkcolor" val="tx"/>
                    </a:ext>
                  </a:extLst>
                </a:hlinkClick>
              </a:rPr>
              <a:t>631r3</a:t>
            </a:r>
            <a:r>
              <a:rPr lang="en-US" sz="800" dirty="0">
                <a:solidFill>
                  <a:srgbClr val="00B050"/>
                </a:solidFill>
              </a:rPr>
              <a:t> CC36 comment resolution for miscellaneous comments part 3			Liwen Chu	   [2C SP 10’]</a:t>
            </a:r>
          </a:p>
          <a:p>
            <a:pPr lvl="2">
              <a:buFont typeface="Arial" panose="020B0604020202020204" pitchFamily="34" charset="0"/>
              <a:buChar char="•"/>
            </a:pPr>
            <a:r>
              <a:rPr lang="en-US" sz="600" dirty="0">
                <a:solidFill>
                  <a:srgbClr val="00B050"/>
                </a:solidFill>
              </a:rPr>
              <a:t>No </a:t>
            </a:r>
            <a:r>
              <a:rPr lang="en-US" sz="600" dirty="0" err="1">
                <a:solidFill>
                  <a:srgbClr val="00B050"/>
                </a:solidFill>
              </a:rPr>
              <a:t>objecton</a:t>
            </a:r>
            <a:r>
              <a:rPr lang="en-US" sz="600" dirty="0">
                <a:solidFill>
                  <a:srgbClr val="00B050"/>
                </a:solidFill>
              </a:rPr>
              <a:t> to 1 CID.</a:t>
            </a:r>
          </a:p>
          <a:p>
            <a:pPr lvl="1">
              <a:buFont typeface="Arial" panose="020B0604020202020204" pitchFamily="34" charset="0"/>
              <a:buChar char="•"/>
            </a:pPr>
            <a:r>
              <a:rPr lang="en-US" sz="800" dirty="0">
                <a:hlinkClick r:id="rId11"/>
              </a:rPr>
              <a:t>186r2</a:t>
            </a:r>
            <a:r>
              <a:rPr lang="en-US" sz="800" dirty="0"/>
              <a:t> CR TXOP return in MU-RTS TXS					Yunbo Li	                   [6C SP 10’]</a:t>
            </a:r>
          </a:p>
          <a:p>
            <a:pPr lvl="0">
              <a:buFont typeface="Arial" panose="020B0604020202020204" pitchFamily="34" charset="0"/>
              <a:buChar char="•"/>
            </a:pPr>
            <a:r>
              <a:rPr lang="en-GB" sz="1050" dirty="0" err="1"/>
              <a:t>AoB</a:t>
            </a:r>
            <a:r>
              <a:rPr lang="en-GB" sz="1050" dirty="0"/>
              <a:t>:</a:t>
            </a:r>
          </a:p>
          <a:p>
            <a:pPr lvl="0">
              <a:buFont typeface="Arial" panose="020B0604020202020204" pitchFamily="34" charset="0"/>
              <a:buChar char="•"/>
            </a:pPr>
            <a:r>
              <a:rPr lang="en-GB" sz="1050" dirty="0"/>
              <a:t>Adjourn</a:t>
            </a:r>
            <a:endParaRPr lang="en-US" sz="105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highlight>
                  <a:srgbClr val="FFFF00"/>
                </a:highlight>
              </a:rPr>
              <a:t>Monday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p>
          <a:p>
            <a:pPr lvl="0">
              <a:buFont typeface="Arial" panose="020B0604020202020204" pitchFamily="34" charset="0"/>
              <a:buChar char="•"/>
            </a:pPr>
            <a:r>
              <a:rPr lang="en-US" sz="1050" dirty="0"/>
              <a:t>Announcements:</a:t>
            </a:r>
          </a:p>
          <a:p>
            <a:pPr lvl="0">
              <a:buFont typeface="Arial" panose="020B0604020202020204" pitchFamily="34" charset="0"/>
              <a:buChar char="•"/>
            </a:pPr>
            <a:r>
              <a:rPr lang="en-US" sz="1050" dirty="0"/>
              <a:t>TGbe Editor Status Report: </a:t>
            </a:r>
            <a:r>
              <a:rPr lang="en-US" sz="1050" dirty="0">
                <a:hlinkClick r:id="rId2"/>
              </a:rPr>
              <a:t>11-21/1062r7</a:t>
            </a:r>
            <a:r>
              <a:rPr lang="en-US" sz="1050" dirty="0"/>
              <a:t>								</a:t>
            </a:r>
            <a:r>
              <a:rPr lang="en-US" sz="1000" b="0" dirty="0"/>
              <a:t>[09:10’-09:14’]</a:t>
            </a:r>
          </a:p>
          <a:p>
            <a:pPr>
              <a:buFont typeface="Arial" panose="020B0604020202020204" pitchFamily="34" charset="0"/>
              <a:buChar char="•"/>
            </a:pPr>
            <a:r>
              <a:rPr lang="en-GB" sz="1050" dirty="0"/>
              <a:t>Motions: </a:t>
            </a:r>
            <a:r>
              <a:rPr lang="en-GB" sz="1050" dirty="0">
                <a:hlinkClick r:id="rId3"/>
              </a:rPr>
              <a:t>11-20/1982r76</a:t>
            </a:r>
            <a:endParaRPr lang="en-GB" sz="1050" dirty="0"/>
          </a:p>
          <a:p>
            <a:pPr lvl="1">
              <a:buFont typeface="Arial" panose="020B0604020202020204" pitchFamily="34" charset="0"/>
              <a:buChar char="•"/>
            </a:pPr>
            <a:r>
              <a:rPr lang="en-GB" sz="900" dirty="0"/>
              <a:t>Motions 388 (MAC-1), Motion 389 (Withdrawal), Motion 390 (Remnant-1) 				</a:t>
            </a:r>
            <a:r>
              <a:rPr lang="en-US" sz="900" b="0" dirty="0"/>
              <a:t> 	[09:15’-09:19’]</a:t>
            </a:r>
          </a:p>
          <a:p>
            <a:pPr lvl="1">
              <a:buFont typeface="Arial" panose="020B0604020202020204" pitchFamily="34" charset="0"/>
              <a:buChar char="•"/>
            </a:pPr>
            <a:r>
              <a:rPr lang="en-US" sz="900" dirty="0"/>
              <a:t>Motion 391 (</a:t>
            </a:r>
            <a:r>
              <a:rPr lang="en-US" sz="900" dirty="0">
                <a:hlinkClick r:id="rId4"/>
              </a:rPr>
              <a:t>11-21/1111r17</a:t>
            </a:r>
            <a:r>
              <a:rPr lang="en-US" sz="900" dirty="0"/>
              <a:t>, Mark Hamilton) 								 </a:t>
            </a:r>
            <a:r>
              <a:rPr lang="en-US" sz="900" b="0" dirty="0"/>
              <a:t>[09:20’-09:29’]</a:t>
            </a:r>
          </a:p>
          <a:p>
            <a:pPr lvl="1">
              <a:buFont typeface="Arial" panose="020B0604020202020204" pitchFamily="34" charset="0"/>
              <a:buChar char="•"/>
            </a:pPr>
            <a:r>
              <a:rPr lang="en-US" sz="900" dirty="0"/>
              <a:t>Motions 392 and 393 (Quarantine 1 and 2)								 	 </a:t>
            </a:r>
            <a:r>
              <a:rPr lang="en-US" sz="900" b="0" dirty="0"/>
              <a:t>[09:30’-09:34’]</a:t>
            </a:r>
          </a:p>
          <a:p>
            <a:pPr lvl="1">
              <a:buFont typeface="Arial" panose="020B0604020202020204" pitchFamily="34" charset="0"/>
              <a:buChar char="•"/>
            </a:pPr>
            <a:r>
              <a:rPr lang="en-US" sz="900" dirty="0"/>
              <a:t>Motion 394 (</a:t>
            </a:r>
            <a:r>
              <a:rPr lang="en-US" sz="900" dirty="0">
                <a:hlinkClick r:id="rId5"/>
              </a:rPr>
              <a:t>11-21/1793r6</a:t>
            </a:r>
            <a:r>
              <a:rPr lang="en-US" sz="900" dirty="0"/>
              <a:t>, Pooya Monajemi)						 		 </a:t>
            </a:r>
            <a:r>
              <a:rPr lang="en-US" sz="900" b="0" dirty="0"/>
              <a:t>[09:35’-09:44’]</a:t>
            </a:r>
          </a:p>
          <a:p>
            <a:pPr lvl="1">
              <a:buFont typeface="Arial" panose="020B0604020202020204" pitchFamily="34" charset="0"/>
              <a:buChar char="•"/>
            </a:pPr>
            <a:r>
              <a:rPr lang="en-US" sz="900" b="0" dirty="0"/>
              <a:t>Motion 395 (</a:t>
            </a:r>
            <a:r>
              <a:rPr lang="en-US" sz="900" b="0" dirty="0">
                <a:hlinkClick r:id="rId6"/>
              </a:rPr>
              <a:t>11-22/538r5</a:t>
            </a:r>
            <a:r>
              <a:rPr lang="en-US" sz="900" b="0" dirty="0"/>
              <a:t>, Chunyu Hu) 								 	 [09:45’-09:54’]</a:t>
            </a:r>
          </a:p>
          <a:p>
            <a:pPr lvl="1">
              <a:buFont typeface="Arial" panose="020B0604020202020204" pitchFamily="34" charset="0"/>
              <a:buChar char="•"/>
            </a:pPr>
            <a:r>
              <a:rPr lang="en-US" sz="900" b="0" dirty="0"/>
              <a:t>Motion 396 (</a:t>
            </a:r>
            <a:r>
              <a:rPr lang="en-US" sz="900" b="0" dirty="0">
                <a:hlinkClick r:id="rId6"/>
              </a:rPr>
              <a:t>11-21/1931r4</a:t>
            </a:r>
            <a:r>
              <a:rPr lang="en-US" sz="900" b="0" dirty="0"/>
              <a:t>, Guogang Huang)								 [09:55’-10:04’]</a:t>
            </a:r>
          </a:p>
          <a:p>
            <a:pPr lvl="1">
              <a:buFont typeface="Arial" panose="020B0604020202020204" pitchFamily="34" charset="0"/>
              <a:buChar char="•"/>
            </a:pPr>
            <a:r>
              <a:rPr lang="en-US" sz="900" b="0" dirty="0"/>
              <a:t>Motion 397 (</a:t>
            </a:r>
            <a:r>
              <a:rPr lang="en-US" sz="900" b="0" dirty="0">
                <a:hlinkClick r:id="rId6"/>
              </a:rPr>
              <a:t>11-22/254r3</a:t>
            </a:r>
            <a:r>
              <a:rPr lang="en-US" sz="900" b="0" dirty="0"/>
              <a:t>, Rubayet Shafin)								 [10:05’-10:14’]</a:t>
            </a:r>
          </a:p>
          <a:p>
            <a:pPr lvl="1">
              <a:buFont typeface="Arial" panose="020B0604020202020204" pitchFamily="34" charset="0"/>
              <a:buChar char="•"/>
            </a:pPr>
            <a:r>
              <a:rPr lang="en-US" sz="900" b="0" dirty="0"/>
              <a:t>Motion 398 (Quarantine 3)										 [10:15’-10:19’]</a:t>
            </a:r>
          </a:p>
          <a:p>
            <a:pPr lvl="1">
              <a:buFont typeface="Arial" panose="020B0604020202020204" pitchFamily="34" charset="0"/>
              <a:buChar char="•"/>
            </a:pPr>
            <a:r>
              <a:rPr lang="en-US" sz="900" dirty="0"/>
              <a:t>Motion 399 (Remnant-2: </a:t>
            </a:r>
            <a:r>
              <a:rPr lang="en-US" sz="900" dirty="0">
                <a:hlinkClick r:id="rId7"/>
              </a:rPr>
              <a:t>11-22/749r5</a:t>
            </a:r>
            <a:r>
              <a:rPr lang="en-US" sz="900" dirty="0"/>
              <a:t>, Alfred Asterjadhi. 20 CIDs)					 	 </a:t>
            </a:r>
            <a:r>
              <a:rPr lang="en-US" sz="900" b="0" dirty="0"/>
              <a:t>[10:20’-10:39’]</a:t>
            </a:r>
          </a:p>
          <a:p>
            <a:pPr lvl="1">
              <a:buFont typeface="Arial" panose="020B0604020202020204" pitchFamily="34" charset="0"/>
              <a:buChar char="•"/>
            </a:pPr>
            <a:r>
              <a:rPr lang="en-US" sz="900" b="0" dirty="0"/>
              <a:t>D2.0 LB and CAD									 		[10:40’-10:49’]</a:t>
            </a:r>
          </a:p>
          <a:p>
            <a:pPr lvl="1">
              <a:buFont typeface="Arial" panose="020B0604020202020204" pitchFamily="34" charset="0"/>
              <a:buChar char="•"/>
            </a:pPr>
            <a:r>
              <a:rPr lang="en-US" sz="900" b="0" dirty="0"/>
              <a:t>Ad-hoc prior to September F2F										 [10:50’-10:54’]</a:t>
            </a:r>
          </a:p>
          <a:p>
            <a:pPr lvl="1">
              <a:buFont typeface="Arial" panose="020B0604020202020204" pitchFamily="34" charset="0"/>
              <a:buChar char="•"/>
            </a:pPr>
            <a:r>
              <a:rPr lang="en-US" sz="900" dirty="0"/>
              <a:t>Timeline Update											</a:t>
            </a:r>
            <a:r>
              <a:rPr lang="en-US" sz="900" b="0" dirty="0"/>
              <a:t> [10:55’-10:59’]</a:t>
            </a:r>
            <a:endParaRPr lang="en-GB" sz="900" dirty="0"/>
          </a:p>
          <a:p>
            <a:pPr>
              <a:buFont typeface="Arial" panose="020B0604020202020204" pitchFamily="34" charset="0"/>
              <a:buChar char="•"/>
            </a:pPr>
            <a:r>
              <a:rPr lang="en-GB" sz="1050" dirty="0"/>
              <a:t>CR Submissions:</a:t>
            </a:r>
          </a:p>
          <a:p>
            <a:pPr lvl="1">
              <a:buFont typeface="Arial" panose="020B0604020202020204" pitchFamily="34" charset="0"/>
              <a:buChar char="•"/>
            </a:pPr>
            <a:r>
              <a:rPr lang="en-GB" sz="900" dirty="0">
                <a:hlinkClick r:id="rId8"/>
              </a:rPr>
              <a:t>554r0</a:t>
            </a:r>
            <a:r>
              <a:rPr lang="en-GB" sz="900" dirty="0"/>
              <a:t> </a:t>
            </a:r>
            <a:r>
              <a:rPr lang="en-US" sz="900" dirty="0"/>
              <a:t>CC36 Resolution for CID 5897				 Liangxiao Xin [1C] This CID is already motioned. TBD: If time permits.</a:t>
            </a:r>
            <a:endParaRPr lang="en-US" sz="900" dirty="0">
              <a:solidFill>
                <a:srgbClr val="00B050"/>
              </a:solidFill>
            </a:endParaRPr>
          </a:p>
          <a:p>
            <a:pPr lvl="0">
              <a:buFont typeface="Arial" panose="020B0604020202020204" pitchFamily="34" charset="0"/>
              <a:buChar char="•"/>
            </a:pPr>
            <a:r>
              <a:rPr lang="en-GB" sz="1050" dirty="0" err="1"/>
              <a:t>AoB</a:t>
            </a:r>
            <a:r>
              <a:rPr lang="en-GB" sz="1050" dirty="0"/>
              <a:t>: </a:t>
            </a:r>
          </a:p>
          <a:p>
            <a:pPr lvl="0">
              <a:buFont typeface="Arial" panose="020B0604020202020204" pitchFamily="34" charset="0"/>
              <a:buChar char="•"/>
            </a:pPr>
            <a:r>
              <a:rPr lang="en-GB" sz="1050" dirty="0"/>
              <a:t>Adjourn</a:t>
            </a:r>
            <a:endParaRPr lang="en-US" sz="9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https://touchpoint.eventsair.com/2022-may-ieee-802-wireless-interim-session</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95840</TotalTime>
  <Words>4041</Words>
  <Application>Microsoft Office PowerPoint</Application>
  <PresentationFormat>On-screen Show (4:3)</PresentationFormat>
  <Paragraphs>430</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Tuesday Joint Agenda (09:00-11:00)</vt:lpstr>
      <vt:lpstr>Wednesday Joint Agenda (09:00-11:00)</vt:lpstr>
      <vt:lpstr>Wednesday PHY Agenda (19:00-21:00)</vt:lpstr>
      <vt:lpstr>Wednesday MAC Agenda (19:00-21:00)</vt:lpstr>
      <vt:lpstr>Thursday Joint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2022-05-15T16:49:03Z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