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334" r:id="rId20"/>
    <p:sldId id="335" r:id="rId21"/>
    <p:sldId id="346" r:id="rId22"/>
    <p:sldId id="336" r:id="rId23"/>
    <p:sldId id="342" r:id="rId24"/>
    <p:sldId id="343" r:id="rId25"/>
    <p:sldId id="338" r:id="rId26"/>
    <p:sldId id="344" r:id="rId27"/>
    <p:sldId id="345" r:id="rId28"/>
    <p:sldId id="341" r:id="rId29"/>
    <p:sldId id="323"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2CD4EF-417E-4B6E-9D38-F386018525A9}" v="64" dt="2022-05-11T17:31:27.85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114" d="100"/>
          <a:sy n="114" d="100"/>
        </p:scale>
        <p:origin x="1140"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1T17:32:21.740" v="2486" actId="20577"/>
      <pc:docMkLst>
        <pc:docMk/>
      </pc:docMkLst>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1T17:32:21.740" v="2486" actId="20577"/>
        <pc:sldMkLst>
          <pc:docMk/>
          <pc:sldMk cId="1452931425" sldId="338"/>
        </pc:sldMkLst>
        <pc:spChg chg="mod">
          <ac:chgData name="Alfred Asterjadhi" userId="39de57b9-85c0-4fd1-aaac-8ca2b6560ad0" providerId="ADAL" clId="{E22CD4EF-417E-4B6E-9D38-F386018525A9}" dt="2022-05-09T13:21:42.070" v="793" actId="20577"/>
          <ac:spMkLst>
            <pc:docMk/>
            <pc:sldMk cId="1452931425" sldId="338"/>
            <ac:spMk id="2" creationId="{F98B6CBA-CA1B-43DA-854E-008ACE1890FB}"/>
          </ac:spMkLst>
        </pc:spChg>
        <pc:spChg chg="mod">
          <ac:chgData name="Alfred Asterjadhi" userId="39de57b9-85c0-4fd1-aaac-8ca2b6560ad0" providerId="ADAL" clId="{E22CD4EF-417E-4B6E-9D38-F386018525A9}" dt="2022-05-11T17:32:21.740" v="2486"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09T13:45:53.670" v="1085" actId="20577"/>
        <pc:sldMkLst>
          <pc:docMk/>
          <pc:sldMk cId="10406335" sldId="341"/>
        </pc:sldMkLst>
        <pc:spChg chg="mod">
          <ac:chgData name="Alfred Asterjadhi" userId="39de57b9-85c0-4fd1-aaac-8ca2b6560ad0" providerId="ADAL" clId="{E22CD4EF-417E-4B6E-9D38-F386018525A9}" dt="2022-05-09T13:45:53.670" v="1085" actId="2057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1T17:30:01.297" v="2424" actId="20577"/>
        <pc:sldMkLst>
          <pc:docMk/>
          <pc:sldMk cId="3688839590" sldId="343"/>
        </pc:sldMkLst>
        <pc:spChg chg="mod">
          <ac:chgData name="Alfred Asterjadhi" userId="39de57b9-85c0-4fd1-aaac-8ca2b6560ad0" providerId="ADAL" clId="{E22CD4EF-417E-4B6E-9D38-F386018525A9}" dt="2022-05-10T16:03:03.723" v="1892"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1T17:30:01.297" v="2424" actId="2057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1T17:11:15.961" v="2390" actId="6549"/>
        <pc:sldMkLst>
          <pc:docMk/>
          <pc:sldMk cId="3061888515" sldId="345"/>
        </pc:sldMkLst>
        <pc:spChg chg="mod">
          <ac:chgData name="Alfred Asterjadhi" userId="39de57b9-85c0-4fd1-aaac-8ca2b6560ad0" providerId="ADAL" clId="{E22CD4EF-417E-4B6E-9D38-F386018525A9}" dt="2022-05-11T17:11:15.961" v="2390" actId="6549"/>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1T17:30:46.501" v="2426" actId="20577"/>
        <pc:sldMasterMkLst>
          <pc:docMk/>
          <pc:sldMasterMk cId="0" sldId="2147483648"/>
        </pc:sldMasterMkLst>
        <pc:spChg chg="mod">
          <ac:chgData name="Alfred Asterjadhi" userId="39de57b9-85c0-4fd1-aaac-8ca2b6560ad0" providerId="ADAL" clId="{E22CD4EF-417E-4B6E-9D38-F386018525A9}" dt="2022-05-11T17:30:46.501" v="2426"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802.11-22/0595r6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2/11-22-0428-29-00be-mar-may-tgbe-teleconference-agenda.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2/11-22-0711-00-00be-eht-mcs-and-nss-set-fix.docx" TargetMode="External"/><Relationship Id="rId2" Type="http://schemas.openxmlformats.org/officeDocument/2006/relationships/hyperlink" Target="https://mentor.ieee.org/802.11/dcn/22/11-22-0625-00-00be-pdt-for-unify-the-terms-ru-mru-and-ru-or-mru.doc"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0599-03-00be-cr-for-miscellaneous-cids-part-ii.docx" TargetMode="External"/><Relationship Id="rId3" Type="http://schemas.openxmlformats.org/officeDocument/2006/relationships/hyperlink" Target="https://mentor.ieee.org/802.11/dcn/22/11-22-0186-01-00be-cc36-cr-txop-return-in-mu-rts-txs.docx" TargetMode="External"/><Relationship Id="rId7" Type="http://schemas.openxmlformats.org/officeDocument/2006/relationships/hyperlink" Target="https://mentor.ieee.org/802.11/dcn/22/11-22-0631-00-00be-cc36-comment-resolution-for-miscellaneous-comments-part-3.docx" TargetMode="External"/><Relationship Id="rId2" Type="http://schemas.openxmlformats.org/officeDocument/2006/relationships/hyperlink" Target="https://mentor.ieee.org/802.11/dcn/22/11-22-0200-01-00be-cc36-cr-for-qos-characteristics-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64-00-00be-cc36-cr-for-35-2-1-1.docx" TargetMode="External"/><Relationship Id="rId11" Type="http://schemas.openxmlformats.org/officeDocument/2006/relationships/hyperlink" Target="https://mentor.ieee.org/802.11/dcn/21/11-21-1437-00-00be-resolution-for-cids-related-to-ml-probe-response.docx" TargetMode="External"/><Relationship Id="rId5" Type="http://schemas.openxmlformats.org/officeDocument/2006/relationships/hyperlink" Target="https://mentor.ieee.org/802.11/dcn/21/11-21-1111-11-00be-mld-architecture-part-2.docx" TargetMode="External"/><Relationship Id="rId10" Type="http://schemas.openxmlformats.org/officeDocument/2006/relationships/hyperlink" Target="https://mentor.ieee.org/802.11/dcn/22/11-22-0196-02-00be-cc36-cr-ml-traffic-indication.docx" TargetMode="External"/><Relationship Id="rId4" Type="http://schemas.openxmlformats.org/officeDocument/2006/relationships/hyperlink" Target="https://mentor.ieee.org/802.11/dcn/21/11-21-1280-00-00be-cc36-cr-on-multi-link-element.doc" TargetMode="External"/><Relationship Id="rId9" Type="http://schemas.openxmlformats.org/officeDocument/2006/relationships/hyperlink" Target="https://mentor.ieee.org/802.11/dcn/22/11-22-0600-00-00be-some-tdls-cids-resolution.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0313-00-00be-resolution-for-cid-related-to-status-code-field.docx" TargetMode="External"/><Relationship Id="rId3" Type="http://schemas.openxmlformats.org/officeDocument/2006/relationships/hyperlink" Target="https://mentor.ieee.org/802.11/dcn/22/11-22-0034-01-00be-cr-qos-characteristics-with-rtwt-setup.docx" TargetMode="External"/><Relationship Id="rId7" Type="http://schemas.openxmlformats.org/officeDocument/2006/relationships/hyperlink" Target="https://mentor.ieee.org/802.11/dcn/21/11-21-0894-02-00be-channel-reservation-for-low-latency-traffic.pptx" TargetMode="External"/><Relationship Id="rId2" Type="http://schemas.openxmlformats.org/officeDocument/2006/relationships/hyperlink" Target="https://mentor.ieee.org/802.11/dcn/21/11-21-1437-00-00be-resolution-for-cids-related-to-ml-probe-respons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78-00-00be-cc36-cr-for-d1-0-afc-cids.docx" TargetMode="External"/><Relationship Id="rId11" Type="http://schemas.openxmlformats.org/officeDocument/2006/relationships/hyperlink" Target="https://mentor.ieee.org/802.11/dcn/22/11-22-0269-01-00be-cid-5944-discussion.pptx" TargetMode="External"/><Relationship Id="rId5" Type="http://schemas.openxmlformats.org/officeDocument/2006/relationships/hyperlink" Target="https://mentor.ieee.org/802.11/dcn/22/11-22-0610-01-00be-cr-for-cids-7662-and-7872-cc36.docx" TargetMode="External"/><Relationship Id="rId10" Type="http://schemas.openxmlformats.org/officeDocument/2006/relationships/hyperlink" Target="https://mentor.ieee.org/802.11/dcn/21/11-21-2032-01-00be-cc36-resolution-to-cid-5958-for-nstr-mobile-ap-mld-operation.docx" TargetMode="External"/><Relationship Id="rId4" Type="http://schemas.openxmlformats.org/officeDocument/2006/relationships/hyperlink" Target="https://mentor.ieee.org/802.11/dcn/22/11-22-0573-01-00be-cid5999-cid5998-for-clause-35-3-15-6-sync-ppdu-start-time.docx" TargetMode="External"/><Relationship Id="rId9" Type="http://schemas.openxmlformats.org/officeDocument/2006/relationships/hyperlink" Target="https://mentor.ieee.org/802.11/dcn/22/11-22-0314-00-00be-resolution-for-cid-related-to-ml-probing-rule.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894-06-00be-channel-reservation-for-low-latency-traffic.pptx" TargetMode="External"/><Relationship Id="rId7" Type="http://schemas.openxmlformats.org/officeDocument/2006/relationships/hyperlink" Target="https://mentor.ieee.org/802.11/dcn/22/11-22-0570-06-00be-cc36-comment-resolution-for-miscellaneous-comments-part-2.docx" TargetMode="External"/><Relationship Id="rId2" Type="http://schemas.openxmlformats.org/officeDocument/2006/relationships/hyperlink" Target="https://mentor.ieee.org/802.11/dcn/22/11-22-0428-29-00be-mar-may-tgbe-teleconference-agenda.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982-72-00be-tgbe-motions-list-for-teleconferences-part-2.pptx" TargetMode="External"/><Relationship Id="rId5" Type="http://schemas.openxmlformats.org/officeDocument/2006/relationships/hyperlink" Target="https://mentor.ieee.org/802.11/dcn/21/11-21-1111-14-00be-mld-architecture-part-2.docx" TargetMode="External"/><Relationship Id="rId4" Type="http://schemas.openxmlformats.org/officeDocument/2006/relationships/hyperlink" Target="https://mentor.ieee.org/802.11/dcn/22/11-22-0536-00-00be-cc36-resolution-for-cid-5882.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0580-00-00be-cc36-for-cid-5032.pptx" TargetMode="External"/><Relationship Id="rId3" Type="http://schemas.openxmlformats.org/officeDocument/2006/relationships/hyperlink" Target="https://mentor.ieee.org/802.11/dcn/22/11-22-0570-06-00be-cc36-comment-resolution-for-miscellaneous-comments-part-2.docx" TargetMode="External"/><Relationship Id="rId7" Type="http://schemas.openxmlformats.org/officeDocument/2006/relationships/hyperlink" Target="https://mentor.ieee.org/802.11/dcn/22/11-22-0185-00-00be-cc36-cr-of-cid-4301.docx" TargetMode="External"/><Relationship Id="rId2" Type="http://schemas.openxmlformats.org/officeDocument/2006/relationships/hyperlink" Target="https://mentor.ieee.org/802.11/dcn/21/11-21-1793-03-00be-cc36-cr-for-enterprise-grade-tid-mapp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14-00-00be-resolution-for-cid-related-to-ml-probing-rule.docx" TargetMode="External"/><Relationship Id="rId5" Type="http://schemas.openxmlformats.org/officeDocument/2006/relationships/hyperlink" Target="https://mentor.ieee.org/802.11/dcn/21/11-21-1278-00-00be-cc36-cr-for-d1-0-afc-cids.docx" TargetMode="External"/><Relationship Id="rId4" Type="http://schemas.openxmlformats.org/officeDocument/2006/relationships/hyperlink" Target="https://mentor.ieee.org/802.11/dcn/22/11-22-0600-00-00be-some-tdls-cids-resolution.docx" TargetMode="External"/><Relationship Id="rId9" Type="http://schemas.openxmlformats.org/officeDocument/2006/relationships/hyperlink" Target="https://mentor.ieee.org/802.11/dcn/22/11-22-0704-00-00be-cr-for-multi-link-security-for-individually-addressed-management-frame.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2/11-22-0599-04-00be-cr-for-miscellaneous-cids-part-ii.docx" TargetMode="External"/><Relationship Id="rId7" Type="http://schemas.openxmlformats.org/officeDocument/2006/relationships/hyperlink" Target="https://mentor.ieee.org/802.11/dcn/21/11-21-1175-07-00be-cc36-resolution-for-cids-related-to-ml-advertisement-part-1.docx" TargetMode="External"/><Relationship Id="rId2" Type="http://schemas.openxmlformats.org/officeDocument/2006/relationships/hyperlink" Target="https://mentor.ieee.org/802.11/dcn/22/11-22-0269-01-00be-cid-5944-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742-00-00be-cc36-cr-for-cids-35-11-3.docx" TargetMode="External"/><Relationship Id="rId5" Type="http://schemas.openxmlformats.org/officeDocument/2006/relationships/hyperlink" Target="https://mentor.ieee.org/802.11/dcn/22/11-22-0684-00-00be-cc36-cr-for-cid-4405.docx" TargetMode="External"/><Relationship Id="rId4" Type="http://schemas.openxmlformats.org/officeDocument/2006/relationships/hyperlink" Target="https://mentor.ieee.org/802.11/dcn/22/11-22-0683-01-00be-cc36-cr-for-clause-35-7-2.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2/11-22-0749-00-00be-mac-cr-miscellaneous-no-dcns.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554-00-00be-cc36-resolution-for-cid-5897.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2022-04-08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hlinkClick r:id="rId2"/>
              </a:rPr>
              <a:t>11-22/428</a:t>
            </a:r>
            <a:endParaRPr lang="en-US" sz="1400" dirty="0">
              <a:solidFill>
                <a:srgbClr val="FF0000"/>
              </a:solidFill>
            </a:endParaRP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4000"/>
            <a:ext cx="4648199" cy="4951413"/>
          </a:xfrm>
        </p:spPr>
        <p:txBody>
          <a:bodyPr/>
          <a:lstStyle/>
          <a:p>
            <a:pPr lvl="0">
              <a:buFont typeface="Arial" panose="020B0604020202020204" pitchFamily="34" charset="0"/>
              <a:buChar char="•"/>
            </a:pPr>
            <a:r>
              <a:rPr lang="en-US" altLang="en-US" sz="1200" dirty="0"/>
              <a:t>Monday, May 09,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May 10,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a:buFont typeface="Arial" panose="020B0604020202020204" pitchFamily="34" charset="0"/>
              <a:buChar char="•"/>
            </a:pPr>
            <a:r>
              <a:rPr lang="en-US" altLang="en-US" sz="1200" dirty="0"/>
              <a:t>Wednesday, May 11,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Motions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May 11,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37272" y="1524000"/>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Thursday, May 12,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Thursday, May 12,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Adjourn</a:t>
            </a:r>
            <a:endParaRPr lang="en-US" altLang="en-US" sz="600" dirty="0"/>
          </a:p>
          <a:p>
            <a:pPr>
              <a:buFont typeface="Arial" panose="020B0604020202020204" pitchFamily="34" charset="0"/>
              <a:buChar char="•"/>
            </a:pPr>
            <a:r>
              <a:rPr lang="en-US" altLang="en-US" sz="1200" dirty="0"/>
              <a:t>Monday, May 16,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Motions</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625r0</a:t>
            </a:r>
            <a:r>
              <a:rPr lang="en-GB" sz="1400" dirty="0">
                <a:solidFill>
                  <a:srgbClr val="00B050"/>
                </a:solidFill>
                <a:effectLst/>
                <a:ea typeface="Times New Roman" panose="02020603050405020304" pitchFamily="18" charset="0"/>
              </a:rPr>
              <a:t> PDT for unify the terms "RU/MRU" and "RU or MRU“	</a:t>
            </a:r>
            <a:r>
              <a:rPr lang="en-GB" sz="1400" dirty="0" err="1">
                <a:solidFill>
                  <a:srgbClr val="00B050"/>
                </a:solidFill>
                <a:effectLst/>
                <a:ea typeface="Times New Roman" panose="02020603050405020304" pitchFamily="18" charset="0"/>
              </a:rPr>
              <a:t>Chenchen</a:t>
            </a:r>
            <a:r>
              <a:rPr lang="en-GB" sz="1400" dirty="0">
                <a:solidFill>
                  <a:srgbClr val="00B050"/>
                </a:solidFill>
                <a:effectLst/>
                <a:ea typeface="Times New Roman" panose="02020603050405020304" pitchFamily="18" charset="0"/>
              </a:rPr>
              <a:t> LIU</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711r0</a:t>
            </a:r>
            <a:r>
              <a:rPr lang="en-GB" sz="1400" dirty="0">
                <a:solidFill>
                  <a:srgbClr val="00B050"/>
                </a:solidFill>
              </a:rPr>
              <a:t> </a:t>
            </a:r>
            <a:r>
              <a:rPr lang="en-US" sz="1400" dirty="0">
                <a:solidFill>
                  <a:srgbClr val="00B050"/>
                </a:solidFill>
              </a:rPr>
              <a:t>EHT-MCS And NSS Set Fix					Kanke Wu</a:t>
            </a:r>
            <a:endParaRPr lang="en-GB" sz="14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May 09-17,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CC36 CR Submissions:</a:t>
            </a:r>
          </a:p>
          <a:p>
            <a:pPr lvl="1">
              <a:buFont typeface="Arial" panose="020B0604020202020204" pitchFamily="34" charset="0"/>
              <a:buChar char="•"/>
            </a:pPr>
            <a:r>
              <a:rPr lang="pt-BR" sz="1050" dirty="0">
                <a:solidFill>
                  <a:srgbClr val="00B050"/>
                </a:solidFill>
                <a:hlinkClick r:id="rId2">
                  <a:extLst>
                    <a:ext uri="{A12FA001-AC4F-418D-AE19-62706E023703}">
                      <ahyp:hlinkClr xmlns:ahyp="http://schemas.microsoft.com/office/drawing/2018/hyperlinkcolor" val="tx"/>
                    </a:ext>
                  </a:extLst>
                </a:hlinkClick>
              </a:rPr>
              <a:t>200r1</a:t>
            </a:r>
            <a:r>
              <a:rPr lang="pt-BR" sz="1050" dirty="0">
                <a:solidFill>
                  <a:srgbClr val="00B050"/>
                </a:solidFill>
              </a:rPr>
              <a:t> CC36 CR for QoS Characteristics element		Duncan Ho	 [1C 10’ C.]</a:t>
            </a: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186r1</a:t>
            </a:r>
            <a:r>
              <a:rPr lang="en-GB" sz="1050" dirty="0">
                <a:solidFill>
                  <a:srgbClr val="00B050"/>
                </a:solidFill>
              </a:rPr>
              <a:t> </a:t>
            </a:r>
            <a:r>
              <a:rPr lang="en-GB" sz="1050" dirty="0" err="1">
                <a:solidFill>
                  <a:srgbClr val="00B050"/>
                </a:solidFill>
              </a:rPr>
              <a:t>cr</a:t>
            </a:r>
            <a:r>
              <a:rPr lang="en-GB" sz="1050" dirty="0">
                <a:solidFill>
                  <a:srgbClr val="00B050"/>
                </a:solidFill>
              </a:rPr>
              <a:t>-</a:t>
            </a:r>
            <a:r>
              <a:rPr lang="en-GB" sz="1050" dirty="0" err="1">
                <a:solidFill>
                  <a:srgbClr val="00B050"/>
                </a:solidFill>
              </a:rPr>
              <a:t>txop</a:t>
            </a:r>
            <a:r>
              <a:rPr lang="en-GB" sz="1050" dirty="0">
                <a:solidFill>
                  <a:srgbClr val="00B050"/>
                </a:solidFill>
              </a:rPr>
              <a:t>-return-in-mu-</a:t>
            </a:r>
            <a:r>
              <a:rPr lang="en-GB" sz="1050" dirty="0" err="1">
                <a:solidFill>
                  <a:srgbClr val="00B050"/>
                </a:solidFill>
              </a:rPr>
              <a:t>rts</a:t>
            </a:r>
            <a:r>
              <a:rPr lang="en-GB" sz="1050" dirty="0">
                <a:solidFill>
                  <a:srgbClr val="00B050"/>
                </a:solidFill>
              </a:rPr>
              <a:t>-</a:t>
            </a:r>
            <a:r>
              <a:rPr lang="en-GB" sz="1050" dirty="0" err="1">
                <a:solidFill>
                  <a:srgbClr val="00B050"/>
                </a:solidFill>
              </a:rPr>
              <a:t>txs</a:t>
            </a:r>
            <a:r>
              <a:rPr lang="en-GB" sz="1050" dirty="0">
                <a:solidFill>
                  <a:srgbClr val="00B050"/>
                </a:solidFill>
              </a:rPr>
              <a:t>				Yunbo Li	  [6C    10’]</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1280r0</a:t>
            </a:r>
            <a:r>
              <a:rPr lang="en-GB" sz="1050" dirty="0">
                <a:solidFill>
                  <a:srgbClr val="00B050"/>
                </a:solidFill>
              </a:rPr>
              <a:t> CR on Multi-link element		             		Guogang Huang   [5C    10’]</a:t>
            </a:r>
          </a:p>
          <a:p>
            <a:pPr lvl="2">
              <a:buFont typeface="Arial" panose="020B0604020202020204" pitchFamily="34" charset="0"/>
              <a:buChar char="•"/>
            </a:pPr>
            <a:r>
              <a:rPr lang="en-GB" sz="800" dirty="0">
                <a:solidFill>
                  <a:srgbClr val="00B050"/>
                </a:solidFill>
              </a:rPr>
              <a:t>5289, 5332, 5335, 5338, 5341 in 1280r1</a:t>
            </a:r>
          </a:p>
          <a:p>
            <a:pPr lvl="1">
              <a:buFont typeface="Arial" panose="020B0604020202020204" pitchFamily="34" charset="0"/>
              <a:buChar char="•"/>
            </a:pPr>
            <a:r>
              <a:rPr lang="en-US" sz="1050" strike="sngStrike" dirty="0">
                <a:solidFill>
                  <a:srgbClr val="FFC000"/>
                </a:solidFill>
                <a:hlinkClick r:id="rId5">
                  <a:extLst>
                    <a:ext uri="{A12FA001-AC4F-418D-AE19-62706E023703}">
                      <ahyp:hlinkClr xmlns:ahyp="http://schemas.microsoft.com/office/drawing/2018/hyperlinkcolor" val="tx"/>
                    </a:ext>
                  </a:extLst>
                </a:hlinkClick>
              </a:rPr>
              <a:t>1111r11</a:t>
            </a:r>
            <a:r>
              <a:rPr lang="en-US" sz="1050" strike="sngStrike" dirty="0">
                <a:solidFill>
                  <a:srgbClr val="FFC000"/>
                </a:solidFill>
              </a:rPr>
              <a:t> MLD Architecture Part 2				Mark Hamilton 	   [5C    25’]</a:t>
            </a:r>
            <a:endParaRPr lang="en-GB" sz="1050" strike="sngStrike" dirty="0">
              <a:solidFill>
                <a:srgbClr val="FFC000"/>
              </a:solidFill>
            </a:endParaRPr>
          </a:p>
          <a:p>
            <a:pPr lvl="1">
              <a:buFont typeface="Arial" panose="020B0604020202020204" pitchFamily="34" charset="0"/>
              <a:buChar char="•"/>
            </a:pPr>
            <a:r>
              <a:rPr lang="en-GB" sz="1050" dirty="0">
                <a:solidFill>
                  <a:srgbClr val="00B050"/>
                </a:solidFill>
                <a:hlinkClick r:id="rId6">
                  <a:extLst>
                    <a:ext uri="{A12FA001-AC4F-418D-AE19-62706E023703}">
                      <ahyp:hlinkClr xmlns:ahyp="http://schemas.microsoft.com/office/drawing/2018/hyperlinkcolor" val="tx"/>
                    </a:ext>
                  </a:extLst>
                </a:hlinkClick>
              </a:rPr>
              <a:t>564r0</a:t>
            </a:r>
            <a:r>
              <a:rPr lang="en-GB" sz="1050" dirty="0">
                <a:solidFill>
                  <a:srgbClr val="00B050"/>
                </a:solidFill>
              </a:rPr>
              <a:t> CC36 CR for 35.2.1.1				Kaiying Lu 	   [4C    15’]</a:t>
            </a:r>
          </a:p>
          <a:p>
            <a:pPr lvl="2">
              <a:buFont typeface="Arial" panose="020B0604020202020204" pitchFamily="34" charset="0"/>
              <a:buChar char="•"/>
            </a:pPr>
            <a:r>
              <a:rPr lang="en-GB" sz="850" dirty="0">
                <a:solidFill>
                  <a:srgbClr val="00B050"/>
                </a:solidFill>
              </a:rPr>
              <a:t>6225 in 564r1</a:t>
            </a:r>
          </a:p>
          <a:p>
            <a:pPr lvl="1">
              <a:buFont typeface="Arial" panose="020B0604020202020204" pitchFamily="34" charset="0"/>
              <a:buChar char="•"/>
            </a:pPr>
            <a:r>
              <a:rPr lang="en-GB" sz="1050" dirty="0">
                <a:solidFill>
                  <a:srgbClr val="00B050"/>
                </a:solidFill>
                <a:hlinkClick r:id="rId7">
                  <a:extLst>
                    <a:ext uri="{A12FA001-AC4F-418D-AE19-62706E023703}">
                      <ahyp:hlinkClr xmlns:ahyp="http://schemas.microsoft.com/office/drawing/2018/hyperlinkcolor" val="tx"/>
                    </a:ext>
                  </a:extLst>
                </a:hlinkClick>
              </a:rPr>
              <a:t>631r0</a:t>
            </a:r>
            <a:r>
              <a:rPr lang="en-GB" sz="1050" dirty="0">
                <a:solidFill>
                  <a:srgbClr val="00B050"/>
                </a:solidFill>
              </a:rPr>
              <a:t> CR for miscellaneous comments part 3		Liwen Chu 	   [4C    15’]</a:t>
            </a:r>
          </a:p>
          <a:p>
            <a:pPr lvl="1">
              <a:buFont typeface="Arial" panose="020B0604020202020204" pitchFamily="34" charset="0"/>
              <a:buChar char="•"/>
            </a:pPr>
            <a:r>
              <a:rPr lang="en-GB" sz="1050" dirty="0">
                <a:solidFill>
                  <a:srgbClr val="00B050"/>
                </a:solidFill>
                <a:hlinkClick r:id="rId8">
                  <a:extLst>
                    <a:ext uri="{A12FA001-AC4F-418D-AE19-62706E023703}">
                      <ahyp:hlinkClr xmlns:ahyp="http://schemas.microsoft.com/office/drawing/2018/hyperlinkcolor" val="tx"/>
                    </a:ext>
                  </a:extLst>
                </a:hlinkClick>
              </a:rPr>
              <a:t>599r3</a:t>
            </a:r>
            <a:r>
              <a:rPr lang="en-GB" sz="1050" dirty="0">
                <a:solidFill>
                  <a:srgbClr val="00B050"/>
                </a:solidFill>
              </a:rPr>
              <a:t> </a:t>
            </a:r>
            <a:r>
              <a:rPr lang="en-US" sz="1050" dirty="0">
                <a:solidFill>
                  <a:srgbClr val="00B050"/>
                </a:solidFill>
              </a:rPr>
              <a:t>CR for Miscellaneous CIDs part II			Po-Kai Huang       </a:t>
            </a:r>
            <a:r>
              <a:rPr lang="en-GB" sz="1050" dirty="0">
                <a:solidFill>
                  <a:srgbClr val="00B050"/>
                </a:solidFill>
              </a:rPr>
              <a:t>[4C    15’]</a:t>
            </a:r>
          </a:p>
          <a:p>
            <a:pPr lvl="1">
              <a:buFont typeface="Arial" panose="020B0604020202020204" pitchFamily="34" charset="0"/>
              <a:buChar char="•"/>
            </a:pPr>
            <a:r>
              <a:rPr lang="en-US" sz="1050" strike="sngStrike" dirty="0">
                <a:solidFill>
                  <a:srgbClr val="FFC000"/>
                </a:solidFill>
                <a:hlinkClick r:id="rId9">
                  <a:extLst>
                    <a:ext uri="{A12FA001-AC4F-418D-AE19-62706E023703}">
                      <ahyp:hlinkClr xmlns:ahyp="http://schemas.microsoft.com/office/drawing/2018/hyperlinkcolor" val="tx"/>
                    </a:ext>
                  </a:extLst>
                </a:hlinkClick>
              </a:rPr>
              <a:t>600r0</a:t>
            </a:r>
            <a:r>
              <a:rPr lang="en-US" sz="1050" strike="sngStrike" dirty="0">
                <a:solidFill>
                  <a:srgbClr val="FFC000"/>
                </a:solidFill>
              </a:rPr>
              <a:t> </a:t>
            </a:r>
            <a:r>
              <a:rPr lang="en-US" sz="1050" strike="sngStrike" dirty="0" err="1">
                <a:solidFill>
                  <a:srgbClr val="FFC000"/>
                </a:solidFill>
              </a:rPr>
              <a:t>Some_TDLS_CIDs_resolution</a:t>
            </a:r>
            <a:r>
              <a:rPr lang="en-US" sz="1050" strike="sngStrike" dirty="0">
                <a:solidFill>
                  <a:srgbClr val="FFC000"/>
                </a:solidFill>
              </a:rPr>
              <a:t>			Ahmed Ibrahim     [3C    15’]</a:t>
            </a:r>
            <a:endParaRPr lang="en-GB" sz="1050" strike="sngStrike" dirty="0">
              <a:solidFill>
                <a:srgbClr val="FFC000"/>
              </a:solidFill>
            </a:endParaRPr>
          </a:p>
          <a:p>
            <a:pPr lvl="1">
              <a:buFont typeface="Arial" panose="020B0604020202020204" pitchFamily="34" charset="0"/>
              <a:buChar char="•"/>
            </a:pPr>
            <a:r>
              <a:rPr lang="en-US" sz="1050" dirty="0">
                <a:solidFill>
                  <a:srgbClr val="00B050"/>
                </a:solidFill>
                <a:hlinkClick r:id="rId10">
                  <a:extLst>
                    <a:ext uri="{A12FA001-AC4F-418D-AE19-62706E023703}">
                      <ahyp:hlinkClr xmlns:ahyp="http://schemas.microsoft.com/office/drawing/2018/hyperlinkcolor" val="tx"/>
                    </a:ext>
                  </a:extLst>
                </a:hlinkClick>
              </a:rPr>
              <a:t>196r2</a:t>
            </a:r>
            <a:r>
              <a:rPr lang="en-US" sz="1050" dirty="0">
                <a:solidFill>
                  <a:srgbClr val="00B050"/>
                </a:solidFill>
              </a:rPr>
              <a:t> CR ML Traffic Indication				Minyoung Park      [2C   10’]</a:t>
            </a:r>
          </a:p>
          <a:p>
            <a:pPr lvl="1">
              <a:buFont typeface="Arial" panose="020B0604020202020204" pitchFamily="34" charset="0"/>
              <a:buChar char="•"/>
            </a:pPr>
            <a:r>
              <a:rPr lang="en-US" sz="1050" dirty="0">
                <a:solidFill>
                  <a:schemeClr val="bg1">
                    <a:lumMod val="65000"/>
                  </a:schemeClr>
                </a:solidFill>
                <a:hlinkClick r:id="rId11">
                  <a:extLst>
                    <a:ext uri="{A12FA001-AC4F-418D-AE19-62706E023703}">
                      <ahyp:hlinkClr xmlns:ahyp="http://schemas.microsoft.com/office/drawing/2018/hyperlinkcolor" val="tx"/>
                    </a:ext>
                  </a:extLst>
                </a:hlinkClick>
              </a:rPr>
              <a:t>1437r0</a:t>
            </a:r>
            <a:r>
              <a:rPr lang="en-US" sz="1050" dirty="0">
                <a:solidFill>
                  <a:schemeClr val="bg1">
                    <a:lumMod val="65000"/>
                  </a:schemeClr>
                </a:solidFill>
              </a:rPr>
              <a:t> Resolution for CIDs related to ML probe response	</a:t>
            </a:r>
            <a:r>
              <a:rPr lang="en-US" sz="1050" dirty="0" err="1">
                <a:solidFill>
                  <a:schemeClr val="bg1">
                    <a:lumMod val="65000"/>
                  </a:schemeClr>
                </a:solidFill>
              </a:rPr>
              <a:t>Jiin</a:t>
            </a:r>
            <a:r>
              <a:rPr lang="en-US" sz="1050" dirty="0">
                <a:solidFill>
                  <a:schemeClr val="bg1">
                    <a:lumMod val="65000"/>
                  </a:schemeClr>
                </a:solidFill>
              </a:rPr>
              <a:t> Kim                 [2C   10’]</a:t>
            </a:r>
            <a:endParaRPr lang="en-GB" sz="1050" dirty="0">
              <a:solidFill>
                <a:schemeClr val="bg1">
                  <a:lumMod val="65000"/>
                </a:schemeClr>
              </a:solidFill>
            </a:endParaRP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a:buFont typeface="Arial" panose="020B0604020202020204" pitchFamily="34" charset="0"/>
              <a:buChar char="•"/>
            </a:pPr>
            <a:r>
              <a:rPr lang="en-GB" sz="1200" dirty="0"/>
              <a:t>Announcements:</a:t>
            </a:r>
          </a:p>
          <a:p>
            <a:pPr lvl="1">
              <a:buFont typeface="Arial" panose="020B0604020202020204" pitchFamily="34" charset="0"/>
              <a:buChar char="•"/>
            </a:pPr>
            <a:r>
              <a:rPr lang="en-GB" sz="900" dirty="0"/>
              <a:t>TGbe officers' re-elections on Wednesday Joint session</a:t>
            </a:r>
          </a:p>
          <a:p>
            <a:pPr lvl="1">
              <a:buFont typeface="Arial" panose="020B0604020202020204" pitchFamily="34" charset="0"/>
              <a:buChar char="•"/>
            </a:pPr>
            <a:r>
              <a:rPr lang="en-GB" sz="900" dirty="0"/>
              <a:t>PHY ad-hoc has completed the agenda items. Rest of PHY ad-hoc calls to be cancelled. </a:t>
            </a:r>
          </a:p>
          <a:p>
            <a:pPr lvl="0">
              <a:buFont typeface="Arial" panose="020B0604020202020204" pitchFamily="34" charset="0"/>
              <a:buChar char="•"/>
            </a:pPr>
            <a:r>
              <a:rPr lang="en-GB" sz="1200" dirty="0"/>
              <a:t>CC36 CR Submissions:</a:t>
            </a:r>
          </a:p>
          <a:p>
            <a:pPr lvl="1">
              <a:buFont typeface="Arial" panose="020B0604020202020204" pitchFamily="34" charset="0"/>
              <a:buChar char="•"/>
            </a:pPr>
            <a:r>
              <a:rPr lang="en-US" sz="1050" dirty="0">
                <a:solidFill>
                  <a:srgbClr val="00B050"/>
                </a:solidFill>
                <a:hlinkClick r:id="rId2">
                  <a:extLst>
                    <a:ext uri="{A12FA001-AC4F-418D-AE19-62706E023703}">
                      <ahyp:hlinkClr xmlns:ahyp="http://schemas.microsoft.com/office/drawing/2018/hyperlinkcolor" val="tx"/>
                    </a:ext>
                  </a:extLst>
                </a:hlinkClick>
              </a:rPr>
              <a:t>1437r1</a:t>
            </a:r>
            <a:r>
              <a:rPr lang="en-US" sz="1050" dirty="0">
                <a:solidFill>
                  <a:srgbClr val="00B050"/>
                </a:solidFill>
              </a:rPr>
              <a:t> Resolution for CIDs related to ML probe response				Insun Jang              [2C   10’]</a:t>
            </a:r>
            <a:endParaRPr lang="en-GB" sz="1050" dirty="0">
              <a:solidFill>
                <a:srgbClr val="00B050"/>
              </a:solidFill>
            </a:endParaRP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034r2</a:t>
            </a:r>
            <a:r>
              <a:rPr lang="en-GB" sz="1050" dirty="0">
                <a:solidFill>
                  <a:srgbClr val="00B050"/>
                </a:solidFill>
              </a:rPr>
              <a:t> CR - QoS characteristics with </a:t>
            </a:r>
            <a:r>
              <a:rPr lang="en-GB" sz="1050" dirty="0" err="1">
                <a:solidFill>
                  <a:srgbClr val="00B050"/>
                </a:solidFill>
              </a:rPr>
              <a:t>rTWT</a:t>
            </a:r>
            <a:r>
              <a:rPr lang="en-GB" sz="1050" dirty="0">
                <a:solidFill>
                  <a:srgbClr val="00B050"/>
                </a:solidFill>
              </a:rPr>
              <a:t> setup					</a:t>
            </a:r>
            <a:r>
              <a:rPr lang="en-GB" sz="1050" dirty="0" err="1">
                <a:solidFill>
                  <a:srgbClr val="00B050"/>
                </a:solidFill>
              </a:rPr>
              <a:t>Binita</a:t>
            </a:r>
            <a:r>
              <a:rPr lang="en-GB" sz="1050" dirty="0">
                <a:solidFill>
                  <a:srgbClr val="00B050"/>
                </a:solidFill>
              </a:rPr>
              <a:t> Gupta           [2C    20’]</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573r1</a:t>
            </a:r>
            <a:r>
              <a:rPr lang="en-GB" sz="1050" dirty="0">
                <a:solidFill>
                  <a:srgbClr val="00B050"/>
                </a:solidFill>
              </a:rPr>
              <a:t> CID5999-CID5998-for-clause-35-3-15-6-sync-ppdu-start-time			Dmitry Akhmetov  [2C    10’]</a:t>
            </a:r>
          </a:p>
          <a:p>
            <a:pPr lvl="1">
              <a:buFont typeface="Arial" panose="020B0604020202020204" pitchFamily="34" charset="0"/>
              <a:buChar char="•"/>
            </a:pPr>
            <a:r>
              <a:rPr lang="en-GB" sz="1050" dirty="0">
                <a:solidFill>
                  <a:srgbClr val="00B050"/>
                </a:solidFill>
                <a:hlinkClick r:id="rId5">
                  <a:extLst>
                    <a:ext uri="{A12FA001-AC4F-418D-AE19-62706E023703}">
                      <ahyp:hlinkClr xmlns:ahyp="http://schemas.microsoft.com/office/drawing/2018/hyperlinkcolor" val="tx"/>
                    </a:ext>
                  </a:extLst>
                </a:hlinkClick>
              </a:rPr>
              <a:t>610r2</a:t>
            </a:r>
            <a:r>
              <a:rPr lang="en-GB" sz="1050" dirty="0">
                <a:solidFill>
                  <a:srgbClr val="00B050"/>
                </a:solidFill>
              </a:rPr>
              <a:t> CR for CIDs 7662 and 7872 (CC36)						Peshal Nayak 	     [2C    10’] </a:t>
            </a:r>
          </a:p>
          <a:p>
            <a:pPr lvl="1">
              <a:buFont typeface="Arial" panose="020B0604020202020204" pitchFamily="34" charset="0"/>
              <a:buChar char="•"/>
            </a:pPr>
            <a:r>
              <a:rPr lang="en-GB" sz="1050" strike="sngStrike" dirty="0">
                <a:solidFill>
                  <a:srgbClr val="FFC000"/>
                </a:solidFill>
                <a:hlinkClick r:id="rId6">
                  <a:extLst>
                    <a:ext uri="{A12FA001-AC4F-418D-AE19-62706E023703}">
                      <ahyp:hlinkClr xmlns:ahyp="http://schemas.microsoft.com/office/drawing/2018/hyperlinkcolor" val="tx"/>
                    </a:ext>
                  </a:extLst>
                </a:hlinkClick>
              </a:rPr>
              <a:t>1278r0</a:t>
            </a:r>
            <a:r>
              <a:rPr lang="en-GB" sz="1050" strike="sngStrike" dirty="0">
                <a:solidFill>
                  <a:srgbClr val="FFC000"/>
                </a:solidFill>
              </a:rPr>
              <a:t> CC36 CR for D1.0 AFC CIDs						Rojan Chitrakar      [1C    10’]</a:t>
            </a:r>
          </a:p>
          <a:p>
            <a:pPr lvl="1">
              <a:buFont typeface="Arial" panose="020B0604020202020204" pitchFamily="34" charset="0"/>
              <a:buChar char="•"/>
            </a:pPr>
            <a:r>
              <a:rPr lang="en-GB" sz="1050" dirty="0">
                <a:solidFill>
                  <a:srgbClr val="00B050"/>
                </a:solidFill>
                <a:hlinkClick r:id="rId7">
                  <a:extLst>
                    <a:ext uri="{A12FA001-AC4F-418D-AE19-62706E023703}">
                      <ahyp:hlinkClr xmlns:ahyp="http://schemas.microsoft.com/office/drawing/2018/hyperlinkcolor" val="tx"/>
                    </a:ext>
                  </a:extLst>
                </a:hlinkClick>
              </a:rPr>
              <a:t>0894r2</a:t>
            </a:r>
            <a:r>
              <a:rPr lang="en-GB" sz="1050" dirty="0">
                <a:solidFill>
                  <a:srgbClr val="00B050"/>
                </a:solidFill>
              </a:rPr>
              <a:t> Channel Reservation for Low Latency Traffic					Liangxiao Xin        [1C    20’]</a:t>
            </a:r>
          </a:p>
          <a:p>
            <a:pPr lvl="1">
              <a:buFont typeface="Arial" panose="020B0604020202020204" pitchFamily="34" charset="0"/>
              <a:buChar char="•"/>
            </a:pPr>
            <a:r>
              <a:rPr lang="en-US" sz="1050" dirty="0">
                <a:solidFill>
                  <a:srgbClr val="00B050"/>
                </a:solidFill>
                <a:hlinkClick r:id="rId8">
                  <a:extLst>
                    <a:ext uri="{A12FA001-AC4F-418D-AE19-62706E023703}">
                      <ahyp:hlinkClr xmlns:ahyp="http://schemas.microsoft.com/office/drawing/2018/hyperlinkcolor" val="tx"/>
                    </a:ext>
                  </a:extLst>
                </a:hlinkClick>
              </a:rPr>
              <a:t>313r0</a:t>
            </a:r>
            <a:r>
              <a:rPr lang="en-US" sz="1050" dirty="0">
                <a:solidFill>
                  <a:srgbClr val="00B050"/>
                </a:solidFill>
              </a:rPr>
              <a:t> Resolution for CID related to Status Code field					Insun Jang             [1C   10’]</a:t>
            </a:r>
          </a:p>
          <a:p>
            <a:pPr lvl="1">
              <a:buFont typeface="Arial" panose="020B0604020202020204" pitchFamily="34" charset="0"/>
              <a:buChar char="•"/>
            </a:pPr>
            <a:r>
              <a:rPr lang="en-US" sz="1050" strike="sngStrike" dirty="0">
                <a:solidFill>
                  <a:srgbClr val="FFC000"/>
                </a:solidFill>
                <a:hlinkClick r:id="rId9">
                  <a:extLst>
                    <a:ext uri="{A12FA001-AC4F-418D-AE19-62706E023703}">
                      <ahyp:hlinkClr xmlns:ahyp="http://schemas.microsoft.com/office/drawing/2018/hyperlinkcolor" val="tx"/>
                    </a:ext>
                  </a:extLst>
                </a:hlinkClick>
              </a:rPr>
              <a:t>314r0</a:t>
            </a:r>
            <a:r>
              <a:rPr lang="en-US" sz="1050" strike="sngStrike" dirty="0">
                <a:solidFill>
                  <a:srgbClr val="FFC000"/>
                </a:solidFill>
              </a:rPr>
              <a:t> Resolution for CID related to ML probing rule					Insun Jang 	    [1C   10’]</a:t>
            </a:r>
          </a:p>
          <a:p>
            <a:pPr lvl="1">
              <a:buFont typeface="Arial" panose="020B0604020202020204" pitchFamily="34" charset="0"/>
              <a:buChar char="•"/>
            </a:pPr>
            <a:r>
              <a:rPr lang="en-GB" sz="1050" dirty="0">
                <a:solidFill>
                  <a:srgbClr val="00B050"/>
                </a:solidFill>
                <a:hlinkClick r:id="rId10">
                  <a:extLst>
                    <a:ext uri="{A12FA001-AC4F-418D-AE19-62706E023703}">
                      <ahyp:hlinkClr xmlns:ahyp="http://schemas.microsoft.com/office/drawing/2018/hyperlinkcolor" val="tx"/>
                    </a:ext>
                  </a:extLst>
                </a:hlinkClick>
              </a:rPr>
              <a:t>2032r2</a:t>
            </a:r>
            <a:r>
              <a:rPr lang="en-GB" sz="1050" dirty="0">
                <a:solidFill>
                  <a:srgbClr val="00B050"/>
                </a:solidFill>
              </a:rPr>
              <a:t> Resolution to CID 5958 for NSTR mobile AP MLD operation			Liuming Lu	     [1C   10’]</a:t>
            </a:r>
          </a:p>
          <a:p>
            <a:pPr lvl="1">
              <a:buFont typeface="Arial" panose="020B0604020202020204" pitchFamily="34" charset="0"/>
              <a:buChar char="•"/>
            </a:pPr>
            <a:r>
              <a:rPr lang="en-GB" sz="1050" dirty="0">
                <a:solidFill>
                  <a:srgbClr val="00B050"/>
                </a:solidFill>
                <a:hlinkClick r:id="rId11">
                  <a:extLst>
                    <a:ext uri="{A12FA001-AC4F-418D-AE19-62706E023703}">
                      <ahyp:hlinkClr xmlns:ahyp="http://schemas.microsoft.com/office/drawing/2018/hyperlinkcolor" val="tx"/>
                    </a:ext>
                  </a:extLst>
                </a:hlinkClick>
              </a:rPr>
              <a:t>269r1</a:t>
            </a:r>
            <a:r>
              <a:rPr lang="en-GB" sz="1050" dirty="0">
                <a:solidFill>
                  <a:srgbClr val="00B050"/>
                </a:solidFill>
              </a:rPr>
              <a:t> CID 5944 discussion								Li-Hsiang Sun        [1C  20’]</a:t>
            </a:r>
          </a:p>
          <a:p>
            <a:pPr lvl="0">
              <a:buFont typeface="Arial" panose="020B0604020202020204" pitchFamily="34" charset="0"/>
              <a:buChar char="•"/>
            </a:pPr>
            <a:r>
              <a:rPr lang="en-GB" sz="1200" dirty="0" err="1"/>
              <a:t>AoB</a:t>
            </a:r>
            <a:r>
              <a:rPr lang="en-GB" sz="1200" dirty="0"/>
              <a:t>: None.</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00FF00"/>
                </a:highlight>
              </a:rPr>
              <a:t>Wednesday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685800" y="1981200"/>
            <a:ext cx="7770813" cy="44196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Announcements: </a:t>
            </a:r>
            <a:r>
              <a:rPr lang="en-GB" sz="1600" i="1" dirty="0"/>
              <a:t>None.</a:t>
            </a:r>
          </a:p>
          <a:p>
            <a:pPr lvl="0">
              <a:buFont typeface="Arial" panose="020B0604020202020204" pitchFamily="34" charset="0"/>
              <a:buChar char="•"/>
            </a:pPr>
            <a:r>
              <a:rPr lang="en-GB" sz="1600" dirty="0"/>
              <a:t>CR Status: </a:t>
            </a:r>
            <a:r>
              <a:rPr lang="en-GB" sz="1600" b="0" i="1" dirty="0">
                <a:solidFill>
                  <a:srgbClr val="FF0000"/>
                </a:solidFill>
                <a:hlinkClick r:id="rId2"/>
              </a:rPr>
              <a:t>428r29</a:t>
            </a:r>
            <a:endParaRPr lang="en-GB" sz="1600" b="0" i="1" dirty="0">
              <a:solidFill>
                <a:srgbClr val="FF0000"/>
              </a:solidFill>
            </a:endParaRPr>
          </a:p>
          <a:p>
            <a:pPr lvl="0">
              <a:buFont typeface="Arial" panose="020B0604020202020204" pitchFamily="34" charset="0"/>
              <a:buChar char="•"/>
            </a:pPr>
            <a:r>
              <a:rPr lang="en-GB" sz="1600" dirty="0"/>
              <a:t>CR Submissions:</a:t>
            </a:r>
          </a:p>
          <a:p>
            <a:pPr lvl="1">
              <a:buFont typeface="Arial" panose="020B0604020202020204" pitchFamily="34" charset="0"/>
              <a:buChar char="•"/>
            </a:pPr>
            <a:r>
              <a:rPr lang="en-US" sz="1400" dirty="0">
                <a:solidFill>
                  <a:srgbClr val="00B050"/>
                </a:solidFill>
                <a:hlinkClick r:id="rId3">
                  <a:extLst>
                    <a:ext uri="{A12FA001-AC4F-418D-AE19-62706E023703}">
                      <ahyp:hlinkClr xmlns:ahyp="http://schemas.microsoft.com/office/drawing/2018/hyperlinkcolor" val="tx"/>
                    </a:ext>
                  </a:extLst>
                </a:hlinkClick>
              </a:rPr>
              <a:t>894r6</a:t>
            </a:r>
            <a:r>
              <a:rPr lang="en-US" sz="1400" dirty="0">
                <a:solidFill>
                  <a:srgbClr val="00B050"/>
                </a:solidFill>
              </a:rPr>
              <a:t> Channel Reservation for Low Latency Traffic		Liangxiao Xin   [1C SP   10’]</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536r0</a:t>
            </a:r>
            <a:r>
              <a:rPr lang="en-GB" sz="1400" dirty="0">
                <a:solidFill>
                  <a:srgbClr val="00B050"/>
                </a:solidFill>
              </a:rPr>
              <a:t> </a:t>
            </a:r>
            <a:r>
              <a:rPr lang="en-GB" sz="1400" dirty="0">
                <a:solidFill>
                  <a:srgbClr val="00B050"/>
                </a:solidFill>
                <a:effectLst/>
                <a:ea typeface="Times New Roman" panose="02020603050405020304" pitchFamily="18" charset="0"/>
              </a:rPr>
              <a:t>cc36-resolution-for-cid-5882				Liangxiao Xin   [1C</a:t>
            </a:r>
            <a:r>
              <a:rPr lang="en-GB" sz="1400" dirty="0">
                <a:solidFill>
                  <a:srgbClr val="00B050"/>
                </a:solidFill>
                <a:ea typeface="Times New Roman" panose="02020603050405020304" pitchFamily="18" charset="0"/>
              </a:rPr>
              <a:t>    </a:t>
            </a:r>
            <a:r>
              <a:rPr lang="en-GB" sz="1400" dirty="0">
                <a:solidFill>
                  <a:srgbClr val="00B050"/>
                </a:solidFill>
                <a:effectLst/>
                <a:ea typeface="Times New Roman" panose="02020603050405020304" pitchFamily="18" charset="0"/>
              </a:rPr>
              <a:t>15’]</a:t>
            </a:r>
            <a:endParaRPr lang="en-GB" sz="1400" dirty="0">
              <a:solidFill>
                <a:srgbClr val="00B050"/>
              </a:solidFill>
            </a:endParaRP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1111r14</a:t>
            </a:r>
            <a:r>
              <a:rPr lang="en-US" sz="1400" dirty="0">
                <a:solidFill>
                  <a:srgbClr val="00B050"/>
                </a:solidFill>
              </a:rPr>
              <a:t> MLD Architecture Part 2				Mark Hamilton  [5C    25’]</a:t>
            </a:r>
          </a:p>
          <a:p>
            <a:pPr>
              <a:buFont typeface="Arial" panose="020B0604020202020204" pitchFamily="34" charset="0"/>
              <a:buChar char="•"/>
            </a:pPr>
            <a:r>
              <a:rPr lang="en-GB" sz="1600" dirty="0">
                <a:solidFill>
                  <a:srgbClr val="00B050"/>
                </a:solidFill>
              </a:rPr>
              <a:t>Motions (during 2nd half of meeting): </a:t>
            </a:r>
            <a:r>
              <a:rPr lang="en-GB" sz="1600" dirty="0">
                <a:solidFill>
                  <a:srgbClr val="00B050"/>
                </a:solidFill>
                <a:hlinkClick r:id="rId6">
                  <a:extLst>
                    <a:ext uri="{A12FA001-AC4F-418D-AE19-62706E023703}">
                      <ahyp:hlinkClr xmlns:ahyp="http://schemas.microsoft.com/office/drawing/2018/hyperlinkcolor" val="tx"/>
                    </a:ext>
                  </a:extLst>
                </a:hlinkClick>
              </a:rPr>
              <a:t>1982r72</a:t>
            </a:r>
            <a:endParaRPr lang="en-GB" sz="1600" dirty="0">
              <a:solidFill>
                <a:srgbClr val="00B050"/>
              </a:solidFill>
            </a:endParaRPr>
          </a:p>
          <a:p>
            <a:pPr lvl="0">
              <a:buFont typeface="Arial" panose="020B0604020202020204" pitchFamily="34" charset="0"/>
              <a:buChar char="•"/>
            </a:pPr>
            <a:r>
              <a:rPr lang="en-GB" sz="1600" dirty="0"/>
              <a:t>CR Submissions:</a:t>
            </a:r>
          </a:p>
          <a:p>
            <a:pPr lvl="1">
              <a:buFont typeface="Arial" panose="020B0604020202020204" pitchFamily="34" charset="0"/>
              <a:buChar char="•"/>
            </a:pPr>
            <a:r>
              <a:rPr lang="en-GB" sz="1400" strike="sngStrike" dirty="0">
                <a:solidFill>
                  <a:srgbClr val="FFC000"/>
                </a:solidFill>
                <a:hlinkClick r:id="rId7">
                  <a:extLst>
                    <a:ext uri="{A12FA001-AC4F-418D-AE19-62706E023703}">
                      <ahyp:hlinkClr xmlns:ahyp="http://schemas.microsoft.com/office/drawing/2018/hyperlinkcolor" val="tx"/>
                    </a:ext>
                  </a:extLst>
                </a:hlinkClick>
              </a:rPr>
              <a:t>570r6</a:t>
            </a:r>
            <a:r>
              <a:rPr lang="en-GB" sz="1400" strike="sngStrike" dirty="0">
                <a:solidFill>
                  <a:srgbClr val="FFC000"/>
                </a:solidFill>
              </a:rPr>
              <a:t> CC36 com. Res. for miscellaneous comments part 2 </a:t>
            </a:r>
            <a:r>
              <a:rPr lang="en-US" sz="1400" strike="sngStrike" dirty="0">
                <a:solidFill>
                  <a:srgbClr val="FFC000"/>
                </a:solidFill>
              </a:rPr>
              <a:t>Liwen Chu	      [30C  20’]</a:t>
            </a:r>
          </a:p>
          <a:p>
            <a:pPr lvl="0">
              <a:buFont typeface="Arial" panose="020B0604020202020204" pitchFamily="34" charset="0"/>
              <a:buChar char="•"/>
            </a:pPr>
            <a:r>
              <a:rPr lang="en-GB" sz="1600" dirty="0" err="1"/>
              <a:t>AoB</a:t>
            </a:r>
            <a:r>
              <a:rPr lang="en-GB" sz="1600" dirty="0"/>
              <a:t>: Some AOBs related to CIDs.</a:t>
            </a:r>
          </a:p>
          <a:p>
            <a:pPr lvl="0">
              <a:buFont typeface="Arial" panose="020B0604020202020204" pitchFamily="34" charset="0"/>
              <a:buChar char="•"/>
            </a:pPr>
            <a:r>
              <a:rPr lang="en-GB" sz="1600" dirty="0"/>
              <a:t>Recess</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Wednesday PHY Agenda (19:00-21:00)</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800" dirty="0">
                <a:highlight>
                  <a:srgbClr val="FF0000"/>
                </a:highlight>
              </a:rPr>
              <a:t>Cancelled</a:t>
            </a:r>
            <a:endParaRPr lang="en-US" sz="18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1568359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hlinkClick r:id="rId2"/>
              </a:rPr>
              <a:t>1793r3</a:t>
            </a:r>
            <a:r>
              <a:rPr lang="en-GB" sz="1200" dirty="0"/>
              <a:t> Com. res. for Enterprise-Grade TID Mapping				Pooya Monajemi    [14C SP 10’]</a:t>
            </a:r>
          </a:p>
          <a:p>
            <a:pPr lvl="1">
              <a:buFont typeface="Arial" panose="020B0604020202020204" pitchFamily="34" charset="0"/>
              <a:buChar char="•"/>
            </a:pPr>
            <a:r>
              <a:rPr lang="en-GB" sz="1200" dirty="0">
                <a:hlinkClick r:id="rId3"/>
              </a:rPr>
              <a:t>570r6</a:t>
            </a:r>
            <a:r>
              <a:rPr lang="en-GB" sz="1200" dirty="0"/>
              <a:t> CC36 com. Res. for miscellaneous comments part 2 			Liwen Chu	        [10C  20’]</a:t>
            </a:r>
          </a:p>
          <a:p>
            <a:pPr lvl="1">
              <a:buFont typeface="Arial" panose="020B0604020202020204" pitchFamily="34" charset="0"/>
              <a:buChar char="•"/>
            </a:pPr>
            <a:r>
              <a:rPr lang="en-US" sz="1200" dirty="0">
                <a:hlinkClick r:id="rId4"/>
              </a:rPr>
              <a:t>600r0</a:t>
            </a:r>
            <a:r>
              <a:rPr lang="en-US" sz="1200" dirty="0"/>
              <a:t> </a:t>
            </a:r>
            <a:r>
              <a:rPr lang="en-US" sz="1200" dirty="0" err="1"/>
              <a:t>Some_TDLS_CIDs_resolution</a:t>
            </a:r>
            <a:r>
              <a:rPr lang="en-US" sz="1200" dirty="0"/>
              <a:t>						Ahmed Ibrahim     [3C    15’]</a:t>
            </a:r>
          </a:p>
          <a:p>
            <a:pPr lvl="1">
              <a:buFont typeface="Arial" panose="020B0604020202020204" pitchFamily="34" charset="0"/>
              <a:buChar char="•"/>
            </a:pPr>
            <a:r>
              <a:rPr lang="en-GB" sz="1200" dirty="0">
                <a:hlinkClick r:id="rId5"/>
              </a:rPr>
              <a:t>1278r0</a:t>
            </a:r>
            <a:r>
              <a:rPr lang="en-GB" sz="1200" dirty="0"/>
              <a:t> CC36 CR for D1.0 AFC CIDs						Rojan Chitrakar      [1C    10’]</a:t>
            </a:r>
          </a:p>
          <a:p>
            <a:pPr lvl="1">
              <a:buFont typeface="Arial" panose="020B0604020202020204" pitchFamily="34" charset="0"/>
              <a:buChar char="•"/>
            </a:pPr>
            <a:r>
              <a:rPr lang="en-US" sz="1200" dirty="0">
                <a:hlinkClick r:id="rId6"/>
              </a:rPr>
              <a:t>314r0</a:t>
            </a:r>
            <a:r>
              <a:rPr lang="en-US" sz="1200" dirty="0"/>
              <a:t> Resolution for CID related to ML probing rule				</a:t>
            </a:r>
            <a:r>
              <a:rPr lang="en-US" sz="1200" dirty="0" err="1"/>
              <a:t>Jiin</a:t>
            </a:r>
            <a:r>
              <a:rPr lang="en-US" sz="1200" dirty="0"/>
              <a:t> Kim  	        [1C   10’]</a:t>
            </a:r>
          </a:p>
          <a:p>
            <a:pPr lvl="1">
              <a:buFont typeface="Arial" panose="020B0604020202020204" pitchFamily="34" charset="0"/>
              <a:buChar char="•"/>
            </a:pPr>
            <a:r>
              <a:rPr lang="en-GB" sz="1200" dirty="0">
                <a:hlinkClick r:id="rId7"/>
              </a:rPr>
              <a:t>185r0</a:t>
            </a:r>
            <a:r>
              <a:rPr lang="en-GB" sz="1200" dirty="0"/>
              <a:t> cr-of-cid-4301								Yunbo Li	        [1C  10’]</a:t>
            </a:r>
          </a:p>
          <a:p>
            <a:pPr lvl="1">
              <a:buFont typeface="Arial" panose="020B0604020202020204" pitchFamily="34" charset="0"/>
              <a:buChar char="•"/>
            </a:pPr>
            <a:r>
              <a:rPr lang="en-GB" sz="1200" dirty="0">
                <a:hlinkClick r:id="rId8"/>
              </a:rPr>
              <a:t>580r0</a:t>
            </a:r>
            <a:r>
              <a:rPr lang="en-GB" sz="1200" dirty="0"/>
              <a:t> CC36 for CID 5032							Jay Yang 	        [1C  20’]</a:t>
            </a:r>
          </a:p>
          <a:p>
            <a:pPr lvl="1">
              <a:buFont typeface="Arial" panose="020B0604020202020204" pitchFamily="34" charset="0"/>
              <a:buChar char="•"/>
            </a:pPr>
            <a:r>
              <a:rPr lang="en-GB" sz="1200" dirty="0">
                <a:hlinkClick r:id="rId9"/>
              </a:rPr>
              <a:t>704r0</a:t>
            </a:r>
            <a:r>
              <a:rPr lang="en-GB" sz="1200" dirty="0"/>
              <a:t> </a:t>
            </a:r>
            <a:r>
              <a:rPr lang="en-US" sz="1200" dirty="0"/>
              <a:t>CR for ML Security for Individually addressed Management Frame  Guogang Huang     </a:t>
            </a:r>
            <a:r>
              <a:rPr lang="en-GB" sz="1200" dirty="0"/>
              <a:t>  [2C  10’]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888395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rPr>
              <a:t>Thursday</a:t>
            </a:r>
            <a:r>
              <a:rPr lang="en-US" altLang="en-US" dirty="0"/>
              <a:t> Joint Agenda (09:00-11:00)</a:t>
            </a:r>
            <a:endParaRPr lang="en-US" dirty="0"/>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a:xfrm>
            <a:off x="685800" y="1830389"/>
            <a:ext cx="7770813" cy="4645024"/>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CR Submissions:</a:t>
            </a:r>
          </a:p>
          <a:p>
            <a:pPr lvl="1">
              <a:buFont typeface="Arial" panose="020B0604020202020204" pitchFamily="34" charset="0"/>
              <a:buChar char="•"/>
            </a:pPr>
            <a:r>
              <a:rPr lang="en-GB" sz="1200" dirty="0">
                <a:hlinkClick r:id="rId2"/>
              </a:rPr>
              <a:t>269r1</a:t>
            </a:r>
            <a:r>
              <a:rPr lang="en-GB" sz="1200" dirty="0"/>
              <a:t> CID 5944 discussion							Li-Hsiang Sun        [1C  10’ SP]</a:t>
            </a:r>
          </a:p>
          <a:p>
            <a:pPr lvl="1">
              <a:buFont typeface="Arial" panose="020B0604020202020204" pitchFamily="34" charset="0"/>
              <a:buChar char="•"/>
            </a:pPr>
            <a:r>
              <a:rPr lang="en-GB" sz="1200" dirty="0">
                <a:hlinkClick r:id="rId3"/>
              </a:rPr>
              <a:t>599r4</a:t>
            </a:r>
            <a:r>
              <a:rPr lang="en-GB" sz="1200" dirty="0"/>
              <a:t>  </a:t>
            </a:r>
            <a:r>
              <a:rPr lang="en-US" sz="1200" dirty="0"/>
              <a:t>CR for Miscellaneous CIDs part II					</a:t>
            </a:r>
            <a:r>
              <a:rPr lang="en-GB" sz="1200" dirty="0"/>
              <a:t>Po-Kai Huang	        [3C  10’ SP]</a:t>
            </a:r>
          </a:p>
          <a:p>
            <a:pPr lvl="1">
              <a:buFont typeface="Arial" panose="020B0604020202020204" pitchFamily="34" charset="0"/>
              <a:buChar char="•"/>
            </a:pPr>
            <a:r>
              <a:rPr lang="en-GB" sz="1200" dirty="0">
                <a:hlinkClick r:id="rId4"/>
              </a:rPr>
              <a:t>683r1</a:t>
            </a:r>
            <a:r>
              <a:rPr lang="en-GB" sz="1200" dirty="0"/>
              <a:t> CC36-CR-for-Clause-35.7.2						Arik Klein	        [3C    10’]</a:t>
            </a:r>
          </a:p>
          <a:p>
            <a:pPr lvl="1">
              <a:buFont typeface="Arial" panose="020B0604020202020204" pitchFamily="34" charset="0"/>
              <a:buChar char="•"/>
            </a:pPr>
            <a:r>
              <a:rPr lang="en-GB" sz="1200" dirty="0">
                <a:hlinkClick r:id="rId5"/>
              </a:rPr>
              <a:t>684r0</a:t>
            </a:r>
            <a:r>
              <a:rPr lang="en-GB" sz="1200" dirty="0"/>
              <a:t> CC36-CR-for-CID-4405							Arik Klein	        [1C    </a:t>
            </a:r>
            <a:r>
              <a:rPr lang="en-GB" sz="1200"/>
              <a:t>10’]</a:t>
            </a:r>
            <a:endParaRPr lang="en-GB" sz="1200" dirty="0"/>
          </a:p>
          <a:p>
            <a:pPr>
              <a:buFont typeface="Arial" panose="020B0604020202020204" pitchFamily="34" charset="0"/>
              <a:buChar char="•"/>
            </a:pPr>
            <a:r>
              <a:rPr lang="en-GB" sz="1600" dirty="0"/>
              <a:t>CR Submissions for CIDs with No DCNs</a:t>
            </a:r>
          </a:p>
          <a:p>
            <a:pPr lvl="1">
              <a:buFont typeface="Arial" panose="020B0604020202020204" pitchFamily="34" charset="0"/>
              <a:buChar char="•"/>
            </a:pPr>
            <a:r>
              <a:rPr lang="en-GB" sz="1200" dirty="0">
                <a:hlinkClick r:id="rId6"/>
              </a:rPr>
              <a:t>742r0</a:t>
            </a:r>
            <a:r>
              <a:rPr lang="en-GB" sz="1200" dirty="0"/>
              <a:t> cc36-cr-for-cids-35-11-3 							Yonggang Fan        [1C     5’]</a:t>
            </a:r>
            <a:endParaRPr lang="en-US" sz="1200" dirty="0"/>
          </a:p>
          <a:p>
            <a:pPr lvl="1">
              <a:buFont typeface="Arial" panose="020B0604020202020204" pitchFamily="34" charset="0"/>
              <a:buChar char="•"/>
            </a:pPr>
            <a:r>
              <a:rPr lang="en-GB" sz="1200" dirty="0">
                <a:solidFill>
                  <a:srgbClr val="FF0000"/>
                </a:solidFill>
              </a:rPr>
              <a:t>750r0</a:t>
            </a:r>
            <a:r>
              <a:rPr lang="en-GB" sz="1200" dirty="0"/>
              <a:t> CR for 7727								Xiaofei WANG      [1C      5’]</a:t>
            </a:r>
          </a:p>
          <a:p>
            <a:pPr>
              <a:buFont typeface="Arial" panose="020B0604020202020204" pitchFamily="34" charset="0"/>
              <a:buChar char="•"/>
            </a:pPr>
            <a:r>
              <a:rPr lang="en-GB" sz="1600" dirty="0"/>
              <a:t>CR Submissions in Post-Q state</a:t>
            </a:r>
          </a:p>
          <a:p>
            <a:pPr lvl="1">
              <a:buFont typeface="Arial" panose="020B0604020202020204" pitchFamily="34" charset="0"/>
              <a:buChar char="•"/>
            </a:pPr>
            <a:r>
              <a:rPr lang="en-GB" sz="1200" dirty="0">
                <a:hlinkClick r:id="rId7"/>
              </a:rPr>
              <a:t>1175r7</a:t>
            </a:r>
            <a:r>
              <a:rPr lang="en-GB" sz="1200" dirty="0"/>
              <a:t> </a:t>
            </a:r>
            <a:r>
              <a:rPr lang="en-US" sz="1200" dirty="0"/>
              <a:t>Resolution for CIDs related to ML advertisement - Part 1		Abhishek Patil	[</a:t>
            </a:r>
            <a:r>
              <a:rPr lang="en-US" sz="1200" dirty="0">
                <a:solidFill>
                  <a:srgbClr val="FF0000"/>
                </a:solidFill>
              </a:rPr>
              <a:t>post Q</a:t>
            </a:r>
            <a:r>
              <a:rPr lang="en-US" sz="1200" dirty="0"/>
              <a:t>]</a:t>
            </a:r>
            <a:endParaRPr lang="en-GB" sz="16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solidFill>
                  <a:schemeClr val="tx1"/>
                </a:solidFill>
                <a:highlight>
                  <a:srgbClr val="FF0000"/>
                </a:highlight>
              </a:rPr>
              <a:t>Thursday PHY Agenda (19:00-21:00)</a:t>
            </a:r>
            <a:endParaRPr lang="en-US" dirty="0">
              <a:solidFill>
                <a:schemeClr val="tx1"/>
              </a:solidFill>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sz="1800" dirty="0">
                <a:highlight>
                  <a:srgbClr val="FF0000"/>
                </a:highlight>
              </a:rPr>
              <a:t>Cancelled</a:t>
            </a: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853570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 (19:00-21:00)</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CC36 CR Submissions:</a:t>
            </a:r>
          </a:p>
          <a:p>
            <a:pPr>
              <a:buFont typeface="Arial" panose="020B0604020202020204" pitchFamily="34" charset="0"/>
              <a:buChar char="•"/>
            </a:pPr>
            <a:r>
              <a:rPr lang="en-GB" sz="1800" dirty="0"/>
              <a:t>CR Submissions for CIDs with No DCNs</a:t>
            </a:r>
          </a:p>
          <a:p>
            <a:pPr lvl="1">
              <a:buFont typeface="Arial" panose="020B0604020202020204" pitchFamily="34" charset="0"/>
              <a:buChar char="•"/>
            </a:pPr>
            <a:r>
              <a:rPr lang="en-GB" sz="1400" dirty="0">
                <a:hlinkClick r:id="rId2"/>
              </a:rPr>
              <a:t>749r0</a:t>
            </a:r>
            <a:r>
              <a:rPr lang="en-GB" sz="1400" dirty="0"/>
              <a:t> MAC-CR-Miscellaneous No DCNs					Alfred Asterjadhi   [TBD]</a:t>
            </a:r>
          </a:p>
          <a:p>
            <a:pPr lvl="1">
              <a:buFont typeface="Arial" panose="020B0604020202020204" pitchFamily="34" charset="0"/>
              <a:buChar char="•"/>
            </a:pPr>
            <a:endParaRPr lang="en-GB" sz="14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0618885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US" sz="1800" dirty="0"/>
              <a:t>Announcements:</a:t>
            </a:r>
          </a:p>
          <a:p>
            <a:pPr lvl="0">
              <a:buFont typeface="Arial" panose="020B0604020202020204" pitchFamily="34" charset="0"/>
              <a:buChar char="•"/>
            </a:pPr>
            <a:r>
              <a:rPr lang="en-US" sz="1800" dirty="0"/>
              <a:t>TGbe Editor Status Report:</a:t>
            </a:r>
          </a:p>
          <a:p>
            <a:pPr>
              <a:buFont typeface="Arial" panose="020B0604020202020204" pitchFamily="34" charset="0"/>
              <a:buChar char="•"/>
            </a:pPr>
            <a:r>
              <a:rPr lang="en-GB" sz="1800" dirty="0"/>
              <a:t>CR Submissions:</a:t>
            </a:r>
          </a:p>
          <a:p>
            <a:pPr lvl="1">
              <a:buFont typeface="Arial" panose="020B0604020202020204" pitchFamily="34" charset="0"/>
              <a:buChar char="•"/>
            </a:pPr>
            <a:r>
              <a:rPr lang="en-GB" sz="1400" dirty="0">
                <a:hlinkClick r:id="rId2"/>
              </a:rPr>
              <a:t>554r0</a:t>
            </a:r>
            <a:r>
              <a:rPr lang="en-GB" sz="1400" dirty="0"/>
              <a:t> </a:t>
            </a:r>
            <a:r>
              <a:rPr lang="en-US" sz="1400" dirty="0"/>
              <a:t>CC36 Resolution for CID 5897				 Liangxiao Xin [1C]</a:t>
            </a:r>
          </a:p>
          <a:p>
            <a:pPr lvl="2">
              <a:buFont typeface="Arial" panose="020B0604020202020204" pitchFamily="34" charset="0"/>
              <a:buChar char="•"/>
            </a:pPr>
            <a:r>
              <a:rPr lang="en-US" sz="1200" dirty="0"/>
              <a:t>This CID is already motioned. TBD: If time permits.</a:t>
            </a:r>
            <a:endParaRPr lang="en-US" sz="1400" dirty="0">
              <a:solidFill>
                <a:srgbClr val="00B050"/>
              </a:solidFill>
            </a:endParaRPr>
          </a:p>
          <a:p>
            <a:pPr>
              <a:buFont typeface="Arial" panose="020B0604020202020204" pitchFamily="34" charset="0"/>
              <a:buChar char="•"/>
            </a:pPr>
            <a:r>
              <a:rPr lang="en-GB" sz="1800" dirty="0"/>
              <a:t>Motions (starting from 2nd hour of meeting):</a:t>
            </a: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Adjourn</a:t>
            </a:r>
            <a:endParaRPr lang="en-US" sz="14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4063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May IEEE 802 Wireless interim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in order to attend</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https://touchpoint.eventsair.com/2022-may-ieee-802-wireless-interim-session</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93934</TotalTime>
  <Words>3456</Words>
  <Application>Microsoft Office PowerPoint</Application>
  <PresentationFormat>On-screen Show (4:3)</PresentationFormat>
  <Paragraphs>399</Paragraphs>
  <Slides>29</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Arial</vt:lpstr>
      <vt:lpstr>Arial Black</vt:lpstr>
      <vt:lpstr>Calibri</vt:lpstr>
      <vt:lpstr>Monotype Sorts</vt:lpstr>
      <vt:lpstr>Times New Roman</vt:lpstr>
      <vt:lpstr>Wingdings</vt:lpstr>
      <vt:lpstr>Office Theme</vt:lpstr>
      <vt:lpstr>Document</vt:lpstr>
      <vt:lpstr>TGbe May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Tuesday Joint Agenda (09:00-11:00)</vt:lpstr>
      <vt:lpstr>Wednesday Joint Agenda (09:00-11:00)</vt:lpstr>
      <vt:lpstr>Wednesday PHY Agenda (19:00-21:00)</vt:lpstr>
      <vt:lpstr>Wednesday MAC Agenda (19:00-21:00)</vt:lpstr>
      <vt:lpstr>Thursday Joint Agenda (09:00-11:00)</vt:lpstr>
      <vt:lpstr>Thursday PHY Agenda (19:00-21:00)</vt:lpstr>
      <vt:lpstr>Thursday MAC Agenda (19:00-21:00)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2022-05-11T17:32:22Z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