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256" r:id="rId2"/>
    <p:sldId id="257" r:id="rId3"/>
    <p:sldId id="2445" r:id="rId4"/>
    <p:sldId id="443" r:id="rId5"/>
    <p:sldId id="448" r:id="rId6"/>
    <p:sldId id="449" r:id="rId7"/>
    <p:sldId id="447" r:id="rId8"/>
    <p:sldId id="2454" r:id="rId9"/>
    <p:sldId id="2446" r:id="rId10"/>
    <p:sldId id="258" r:id="rId11"/>
    <p:sldId id="283" r:id="rId12"/>
    <p:sldId id="262" r:id="rId13"/>
    <p:sldId id="2369" r:id="rId14"/>
    <p:sldId id="269" r:id="rId15"/>
    <p:sldId id="293" r:id="rId16"/>
    <p:sldId id="2368" r:id="rId17"/>
    <p:sldId id="270" r:id="rId18"/>
    <p:sldId id="278" r:id="rId19"/>
    <p:sldId id="273" r:id="rId20"/>
    <p:sldId id="282" r:id="rId21"/>
    <p:sldId id="2439" r:id="rId22"/>
    <p:sldId id="2440" r:id="rId23"/>
    <p:sldId id="2441" r:id="rId24"/>
    <p:sldId id="306" r:id="rId25"/>
    <p:sldId id="296" r:id="rId26"/>
    <p:sldId id="2460" r:id="rId27"/>
    <p:sldId id="2461" r:id="rId28"/>
    <p:sldId id="276" r:id="rId29"/>
    <p:sldId id="2465" r:id="rId30"/>
    <p:sldId id="332" r:id="rId31"/>
    <p:sldId id="386" r:id="rId32"/>
    <p:sldId id="2462" r:id="rId33"/>
    <p:sldId id="2463" r:id="rId34"/>
    <p:sldId id="2464" r:id="rId35"/>
    <p:sldId id="2457" r:id="rId36"/>
    <p:sldId id="523" r:id="rId37"/>
    <p:sldId id="288" r:id="rId38"/>
    <p:sldId id="901" r:id="rId39"/>
    <p:sldId id="2376" r:id="rId40"/>
    <p:sldId id="2377" r:id="rId41"/>
    <p:sldId id="868" r:id="rId42"/>
    <p:sldId id="2417" r:id="rId43"/>
    <p:sldId id="2400" r:id="rId44"/>
    <p:sldId id="2418" r:id="rId45"/>
    <p:sldId id="2419" r:id="rId46"/>
    <p:sldId id="263" r:id="rId47"/>
    <p:sldId id="264" r:id="rId48"/>
    <p:sldId id="2420" r:id="rId49"/>
    <p:sldId id="2421" r:id="rId50"/>
    <p:sldId id="266" r:id="rId51"/>
    <p:sldId id="2422" r:id="rId52"/>
    <p:sldId id="268" r:id="rId53"/>
    <p:sldId id="2423" r:id="rId54"/>
    <p:sldId id="2424" r:id="rId55"/>
    <p:sldId id="1578" r:id="rId56"/>
    <p:sldId id="1573" r:id="rId57"/>
    <p:sldId id="1576" r:id="rId58"/>
    <p:sldId id="1580" r:id="rId59"/>
    <p:sldId id="1581" r:id="rId60"/>
    <p:sldId id="1586" r:id="rId61"/>
    <p:sldId id="1575" r:id="rId62"/>
    <p:sldId id="1577" r:id="rId63"/>
    <p:sldId id="261" r:id="rId64"/>
    <p:sldId id="2425" r:id="rId65"/>
    <p:sldId id="2426" r:id="rId66"/>
    <p:sldId id="259" r:id="rId67"/>
    <p:sldId id="265" r:id="rId68"/>
    <p:sldId id="2427" r:id="rId69"/>
    <p:sldId id="2428" r:id="rId70"/>
    <p:sldId id="271" r:id="rId71"/>
    <p:sldId id="272" r:id="rId72"/>
    <p:sldId id="2442" r:id="rId73"/>
    <p:sldId id="2443" r:id="rId74"/>
    <p:sldId id="2444" r:id="rId75"/>
    <p:sldId id="297" r:id="rId76"/>
    <p:sldId id="290" r:id="rId77"/>
    <p:sldId id="2435" r:id="rId78"/>
    <p:sldId id="2436" r:id="rId79"/>
    <p:sldId id="2437" r:id="rId80"/>
    <p:sldId id="2438" r:id="rId81"/>
    <p:sldId id="2431" r:id="rId82"/>
    <p:sldId id="2453" r:id="rId83"/>
    <p:sldId id="331" r:id="rId84"/>
    <p:sldId id="440" r:id="rId85"/>
    <p:sldId id="441" r:id="rId86"/>
    <p:sldId id="442" r:id="rId87"/>
    <p:sldId id="2458" r:id="rId88"/>
    <p:sldId id="2459" r:id="rId89"/>
    <p:sldId id="326" r:id="rId90"/>
    <p:sldId id="339" r:id="rId91"/>
    <p:sldId id="373" r:id="rId92"/>
    <p:sldId id="371" r:id="rId93"/>
    <p:sldId id="372" r:id="rId94"/>
    <p:sldId id="353" r:id="rId95"/>
    <p:sldId id="364" r:id="rId96"/>
    <p:sldId id="376" r:id="rId97"/>
    <p:sldId id="374" r:id="rId98"/>
    <p:sldId id="378" r:id="rId99"/>
    <p:sldId id="343" r:id="rId100"/>
    <p:sldId id="348" r:id="rId101"/>
    <p:sldId id="357" r:id="rId102"/>
    <p:sldId id="377" r:id="rId103"/>
    <p:sldId id="368" r:id="rId104"/>
    <p:sldId id="375" r:id="rId105"/>
    <p:sldId id="366" r:id="rId106"/>
    <p:sldId id="2455" r:id="rId107"/>
    <p:sldId id="2456" r:id="rId108"/>
    <p:sldId id="2447" r:id="rId109"/>
    <p:sldId id="2432" r:id="rId110"/>
    <p:sldId id="2452" r:id="rId111"/>
    <p:sldId id="719" r:id="rId112"/>
    <p:sldId id="732" r:id="rId113"/>
    <p:sldId id="733" r:id="rId114"/>
    <p:sldId id="734" r:id="rId115"/>
    <p:sldId id="735" r:id="rId116"/>
    <p:sldId id="731" r:id="rId117"/>
    <p:sldId id="736" r:id="rId118"/>
    <p:sldId id="2448" r:id="rId119"/>
    <p:sldId id="2449" r:id="rId120"/>
    <p:sldId id="2450" r:id="rId121"/>
    <p:sldId id="2451" r:id="rId1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28385076182055"/>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0D4D-4B1D-8229-1A3A4414893D}"/>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166</c:v>
                </c:pt>
                <c:pt idx="1">
                  <c:v>6</c:v>
                </c:pt>
                <c:pt idx="2">
                  <c:v>192</c:v>
                </c:pt>
              </c:numCache>
            </c:numRef>
          </c:val>
          <c:extLst>
            <c:ext xmlns:c16="http://schemas.microsoft.com/office/drawing/2014/chart" uri="{C3380CC4-5D6E-409C-BE32-E72D297353CC}">
              <c16:uniqueId val="{00000001-0D4D-4B1D-8229-1A3A4414893D}"/>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5/17/2022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30</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38</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38</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333709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054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0812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676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011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6446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403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276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5549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256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9831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7545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793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9671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51504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339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313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72</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73</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2069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76</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41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0160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85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9490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84229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56377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64545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May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102</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106</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107</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2642DB-4F3C-478D-A208-397318D8D60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31F605A2-AA14-4F20-B0E6-E6F4F72EFE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FF68EF3A-755D-404A-9740-DAB3FF7F001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B5A6E48A-714C-4DB2-8D19-A66E25A7D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A903874-229F-4417-8672-F7A9605454DB}" type="slidenum">
              <a:rPr lang="en-US" altLang="en-US"/>
              <a:pPr>
                <a:spcBef>
                  <a:spcPct val="0"/>
                </a:spcBef>
              </a:pPr>
              <a:t>110</a:t>
            </a:fld>
            <a:endParaRPr lang="en-US" altLang="en-US"/>
          </a:p>
        </p:txBody>
      </p:sp>
      <p:sp>
        <p:nvSpPr>
          <p:cNvPr id="16390" name="Rectangle 2">
            <a:extLst>
              <a:ext uri="{FF2B5EF4-FFF2-40B4-BE49-F238E27FC236}">
                <a16:creationId xmlns:a16="http://schemas.microsoft.com/office/drawing/2014/main" id="{13E9A180-4872-4D82-889F-905AA763274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55B1111C-A8CE-423E-9A67-7DB45B8E1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4854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411A386-7CF7-41C9-AD2C-C6DC67291968}"/>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DAB378A6-718F-45E5-85B6-EEC6CC89A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300C6F0-AA3F-4D71-9E3C-DBACC8CC99F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D949E05-279D-420B-9164-294989937A7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9015231-B15B-4A95-8A99-17982370B9F8}"/>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18B6473D-1B06-402D-9736-DA42BA6007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B429EDC9-CE75-4E81-964B-E1A1DCAF2F0A}" type="slidenum">
              <a:rPr lang="en-US" altLang="en-US"/>
              <a:pPr>
                <a:spcBef>
                  <a:spcPct val="0"/>
                </a:spcBef>
              </a:pPr>
              <a:t>111</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0D34AA-1C1A-468E-9E8F-41635A1F8168}"/>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0443547E-01F9-4488-8884-D57713A78B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D20440D1-1BA4-4A58-A48E-EB3AB972365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4FB362B-966F-4C12-BFE7-D5822545E1E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62BF949D-13BF-4F01-A7FD-D452E3A9EEBC}"/>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A79B1631-062B-4AF5-B680-D24287CF03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9894D4A-E5C1-4AD2-A7DD-6A4D8E50DE17}" type="slidenum">
              <a:rPr lang="en-US" altLang="en-US"/>
              <a:pPr>
                <a:spcBef>
                  <a:spcPct val="0"/>
                </a:spcBef>
              </a:pPr>
              <a:t>112</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847C31C-98C1-48C8-8986-92DE8774FB86}"/>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80F73640-E1B8-4816-B179-A5D90F212E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F8BE5A7-4AC4-40C5-8AEF-E4C500C3312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368132B-8B43-4353-AB79-BECA3B42761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E16EF4A-70E9-425A-AB14-84EACADCCDA3}"/>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72DF5921-7D63-40D7-B51C-E13F8548EE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E5DD652-80CC-43A9-AC4E-79E730E81C19}" type="slidenum">
              <a:rPr lang="en-US" altLang="en-US"/>
              <a:pPr>
                <a:spcBef>
                  <a:spcPct val="0"/>
                </a:spcBef>
              </a:pPr>
              <a:t>113</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05C7671-FFFB-45D6-A86E-B543D472BED2}"/>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39DAF5E8-C0FB-4CDB-92B0-46CBAD32C4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D0391AC-AE9D-4511-89AD-B257245D967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6EDBDC4-F220-43D6-9672-BF21C0ED6B3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C699C59-3447-41AE-A66D-94E813E5AF73}"/>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E919E965-D194-4040-BDC5-61F0B1B6CC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2DA3BBF-9B7B-4FA0-8466-5C20B43135FD}" type="slidenum">
              <a:rPr lang="en-US" altLang="en-US"/>
              <a:pPr>
                <a:spcBef>
                  <a:spcPct val="0"/>
                </a:spcBef>
              </a:pPr>
              <a:t>114</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3FBB7F8-B4A5-431A-95DC-7729FE0D2E7D}"/>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E8A1319E-0349-4DF6-8D8C-895756DEC3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ECB7EEE-C2B9-478E-9CB4-5503878A2F5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5B656A6-DDF9-4437-AFF3-3D8F5AD2C20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7E841D2-8D85-473C-A843-93364223FF21}"/>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5DF1175-B1F2-4D18-892E-48461E4521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CEE95F0-726E-4C1C-9002-0EB2C9FBC583}" type="slidenum">
              <a:rPr lang="en-US" altLang="en-US"/>
              <a:pPr>
                <a:spcBef>
                  <a:spcPct val="0"/>
                </a:spcBef>
              </a:pPr>
              <a:t>115</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8DED28F-37D4-464C-92C0-46D5349D6284}"/>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186FC055-A5C6-43B5-BFAE-B2D19FCD17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7A8D10A-F1BA-4136-9936-8F84C117A26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8085813-E8ED-42FA-B554-10494D920E3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3CE8173-11C3-47F6-9213-774E0D89ED91}"/>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1A970ACC-B6CF-4D0E-93C1-524A545CC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C6E3377-19A9-4140-A619-5BAD9C50199C}" type="slidenum">
              <a:rPr lang="en-US" altLang="en-US"/>
              <a:pPr>
                <a:spcBef>
                  <a:spcPct val="0"/>
                </a:spcBef>
              </a:pPr>
              <a:t>116</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01A038-710C-4AA3-A863-19A696A13BA0}"/>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C446AEA2-49BB-4239-B434-6758E66AAD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94E0309C-1669-4E74-A9E2-9440D6E3C0D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C7EFE5B-4B59-4C11-812A-C41D8B3AA52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CE96118-5390-4033-B760-784C526CAC42}"/>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9DBA84A7-A7D4-44D5-B1EA-6E60DB567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13B38B2-8DC2-4C39-BDF6-1579C1D9F096}" type="slidenum">
              <a:rPr lang="en-US" altLang="en-US"/>
              <a:pPr>
                <a:spcBef>
                  <a:spcPct val="0"/>
                </a:spcBef>
              </a:pPr>
              <a:t>117</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8272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4708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7142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May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7977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802.11-22/0594r1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doc/draft-ietf-tls-external-psk-importer/"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datatracker.ietf.org/doc/draft-ietf-raw-technologies/"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 Id="rId9" Type="http://schemas.openxmlformats.org/officeDocument/2006/relationships/hyperlink" Target="https://datatracker.ietf.org/doc/draft-ietf-raw-use-case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async-enroll/"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mentor.ieee.org/802.18/documents?is_dcn=36&amp;is_year=2022"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mentor.ieee.org/802.18/dcn/22/18-22-0033-04-0000-proposed-modifications-to-itu-r-m-1801-2.docx" TargetMode="External"/><Relationship Id="rId3" Type="http://schemas.openxmlformats.org/officeDocument/2006/relationships/hyperlink" Target="https://mentor.ieee.org/802.18/dcn/22/18-22-0031-09-0000-ofcom-saf-consultation-draft-response.pdf" TargetMode="External"/><Relationship Id="rId7" Type="http://schemas.openxmlformats.org/officeDocument/2006/relationships/hyperlink" Target="https://mentor.ieee.org/802.18/dcn/22/18-22-0032-05-0000-proposed-modifications-to-itu-r-m-1450-5.doc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itu.int/en/ITU-R/study-groups/rsg5/rwp5a/Pages/default.aspx" TargetMode="External"/><Relationship Id="rId5" Type="http://schemas.openxmlformats.org/officeDocument/2006/relationships/hyperlink" Target="https://www.ieee802.org/secmail/msg27181.html" TargetMode="External"/><Relationship Id="rId10" Type="http://schemas.openxmlformats.org/officeDocument/2006/relationships/hyperlink" Target="https://www.ieee802.org/secmail/msg27204.html" TargetMode="External"/><Relationship Id="rId4" Type="http://schemas.openxmlformats.org/officeDocument/2006/relationships/hyperlink" Target="https://mentor.ieee.org/802.18/dcn/22/18-22-0036-00-0000-compendium-of-motions.docx" TargetMode="External"/><Relationship Id="rId9" Type="http://schemas.openxmlformats.org/officeDocument/2006/relationships/hyperlink" Target="https://mentor.ieee.org/802.18/dcn/22/18-22-0036-01-0000-compendium-of-motions.docx"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mentor.ieee.org/802.18/documents?is_dcn=38&amp;is_year=2016" TargetMode="External"/><Relationship Id="rId5" Type="http://schemas.openxmlformats.org/officeDocument/2006/relationships/hyperlink" Target="https://calendar.google.com/calendar/u/0/embed?src=c2gedttabtbj4bps23j4847004@group.calendar.google.com&amp;ctz=America/New_York" TargetMode="External"/><Relationship Id="rId4" Type="http://schemas.openxmlformats.org/officeDocument/2006/relationships/hyperlink" Target="https://mentor.ieee.org/802.18/documents?is_dcn=50&amp;is_year=2022"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ocuments?is_dcn=44&amp;is_year=2022"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google.com/url?q=https://ieeesa.webex.com/ieeesa/j.php?MTID%3Dme0c50a33a3b06b562a518ba197d7139d&amp;sa=D&amp;source=calendar&amp;usd=2&amp;usg=AOvVaw1fWyRPeX5vztdKyMQyp5yQ"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19.xml.rels><?xml version="1.0" encoding="UTF-8" standalone="yes"?>
<Relationships xmlns="http://schemas.openxmlformats.org/package/2006/relationships"><Relationship Id="rId3" Type="http://schemas.openxmlformats.org/officeDocument/2006/relationships/hyperlink" Target="https://touchpoint.eventsair.com/2022-may-ieee-802-wireless-interim-session"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mentor.ieee.org/802.18/dcn/22/18-22-0050-00-0000-comment-spreadsheet-of-ieee-802-wireless-standards-table-of-frequency-ranges.xlsx"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11/11-11-0270-61-0000-ana-database.x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dot11Groups" TargetMode="External"/><Relationship Id="rId3" Type="http://schemas.openxmlformats.org/officeDocument/2006/relationships/hyperlink" Target="dot11StationConfigEntry" TargetMode="External"/><Relationship Id="rId7" Type="http://schemas.openxmlformats.org/officeDocument/2006/relationships/hyperlink" Target="RSNCapabilities" TargetMode="External"/><Relationship Id="rId2" Type="http://schemas.openxmlformats.org/officeDocument/2006/relationships/hyperlink" Target="TGbe" TargetMode="External"/><Relationship Id="rId1" Type="http://schemas.openxmlformats.org/officeDocument/2006/relationships/slideLayout" Target="../slideLayouts/slideLayout6.xml"/><Relationship Id="rId6" Type="http://schemas.openxmlformats.org/officeDocument/2006/relationships/hyperlink" Target="Extended_RSN_Capabilities" TargetMode="External"/><Relationship Id="rId5" Type="http://schemas.openxmlformats.org/officeDocument/2006/relationships/hyperlink" Target="TGme" TargetMode="External"/><Relationship Id="rId4" Type="http://schemas.openxmlformats.org/officeDocument/2006/relationships/hyperlink" Target="Element_ID_Extension_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0589-05-0arc-arc-sc-agenda-may-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entor.ieee.org/802.11/dcn/22/11-22-0705-02-0000-ieee-std-802-nendica-discussion-update.ppt" TargetMode="External"/><Relationship Id="rId4" Type="http://schemas.openxmlformats.org/officeDocument/2006/relationships/hyperlink" Target="https://mentor.ieee.org/802.11/dcn/22/11-22-0413-05-0arc-clause-6-proposal.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0/11-22-061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22/11-22-0662-02-0wng-agenda-for-wng-sc-2022-may.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61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2/11-22-0615-04-00bd-tgbd-session-agenda-for-may-interim-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2/11-22-0703-00-00bd-p802-11bd-par-extension.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595-16-00be-tgbe-may-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78-00be-tgbe-motions-list-for-teleconferences-part-2.pptx" TargetMode="External"/><Relationship Id="rId4" Type="http://schemas.openxmlformats.org/officeDocument/2006/relationships/hyperlink" Target="https://mentor.ieee.org/802.11/dcn/22/11-22-0428-30-00be-mar-may-tgbe-teleconference-agenda.docx"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mentor.ieee.org/802.11/dcn/22/11-22-0435-01-00bh-open-issues-from-issues-tracking.pptx" TargetMode="External"/><Relationship Id="rId3" Type="http://schemas.openxmlformats.org/officeDocument/2006/relationships/hyperlink" Target="https://mentor.ieee.org/802.11/dcn/22/11-22-0590-07-00bh-agenda-tgbh-2022-may-plenary.pptx" TargetMode="External"/><Relationship Id="rId7" Type="http://schemas.openxmlformats.org/officeDocument/2006/relationships/hyperlink" Target="https://mentor.ieee.org/802.11/dcn/22/11-22-0741-02-00bh-suggestions-for-remaining-fix-ups-in-tgbh-d0-1.doc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2/11-22-0771-01-00bh-rsn-capability-indication-for-p802-11bh.docx" TargetMode="External"/><Relationship Id="rId5" Type="http://schemas.openxmlformats.org/officeDocument/2006/relationships/hyperlink" Target="https://mentor.ieee.org/802.11/dcn/22/11-22-0753-01-00bh-irma-new.pptx" TargetMode="External"/><Relationship Id="rId10" Type="http://schemas.openxmlformats.org/officeDocument/2006/relationships/hyperlink" Target="https://mentor.ieee.org/802.11/dcn/22/11-22-0737-01-00bh-maad-mac-outline.pptx" TargetMode="External"/><Relationship Id="rId4" Type="http://schemas.openxmlformats.org/officeDocument/2006/relationships/hyperlink" Target="https://mentor.ieee.org/802.11/dcn/21/11-21-0332-30-00bh-issues-tracking.docx" TargetMode="External"/><Relationship Id="rId9" Type="http://schemas.openxmlformats.org/officeDocument/2006/relationships/hyperlink" Target="https://mentor.ieee.org/802.11/dcn/22/11-22-0755-01-00bh-irm-new-text.doc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detne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wg/detnet/about/" TargetMode="External"/><Relationship Id="rId11" Type="http://schemas.openxmlformats.org/officeDocument/2006/relationships/hyperlink" Target="https://datatracker.ietf.org/doc/charter-ietf-rats/" TargetMode="External"/><Relationship Id="rId5" Type="http://schemas.openxmlformats.org/officeDocument/2006/relationships/hyperlink" Target="https://datatracker.ietf.org/doc/charter-ietf-ccamp/" TargetMode="External"/><Relationship Id="rId10" Type="http://schemas.openxmlformats.org/officeDocument/2006/relationships/hyperlink" Target="https://datatracker.ietf.org/wg/rats/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grow/"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doc/draft-ietf-emu-tls-eap-type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2022-05-17</a:t>
            </a:r>
            <a:endParaRPr lang="en-GB" sz="2000" b="0" dirty="0"/>
          </a:p>
        </p:txBody>
      </p:sp>
      <p:sp>
        <p:nvSpPr>
          <p:cNvPr id="6" name="Date Placeholder 3"/>
          <p:cNvSpPr>
            <a:spLocks noGrp="1"/>
          </p:cNvSpPr>
          <p:nvPr>
            <p:ph type="dt" idx="10"/>
          </p:nvPr>
        </p:nvSpPr>
        <p:spPr/>
        <p:txBody>
          <a:bodyPr/>
          <a:lstStyle/>
          <a:p>
            <a:r>
              <a:rPr lang="en-US"/>
              <a:t>May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7"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6"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8274767-80FF-417C-A831-5F1D5C86B582}"/>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8A78A55-9C54-49D5-BDF2-F77E7DA98AA7}"/>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EFB3A106-9F82-46A0-B739-EF244A59A850}"/>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4190246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Published: RFC 9147 on Datagram Transport Layer Security (DTLS) Protocol Version 1.3 (April 2022)</a:t>
            </a:r>
          </a:p>
          <a:p>
            <a:pPr lvl="1">
              <a:lnSpc>
                <a:spcPct val="80000"/>
              </a:lnSpc>
              <a:spcAft>
                <a:spcPts val="600"/>
              </a:spcAft>
              <a:defRPr/>
            </a:pPr>
            <a:r>
              <a:rPr lang="en-US" sz="1400" dirty="0"/>
              <a:t>In RFC Editor’s Queue: Importing External PSKs for TLS, see </a:t>
            </a:r>
            <a:r>
              <a:rPr lang="en-US" sz="1400" dirty="0">
                <a:hlinkClick r:id="rId4"/>
              </a:rPr>
              <a:t>https://datatracker.ietf.org/doc/draft-ietf-tls-external-psk-importer/</a:t>
            </a:r>
            <a:r>
              <a:rPr lang="en-US" sz="1400" dirty="0"/>
              <a:t> (April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100</a:t>
            </a:fld>
            <a:endParaRPr lang="en-US"/>
          </a:p>
        </p:txBody>
      </p:sp>
    </p:spTree>
    <p:extLst>
      <p:ext uri="{BB962C8B-B14F-4D97-AF65-F5344CB8AC3E}">
        <p14:creationId xmlns:p14="http://schemas.microsoft.com/office/powerpoint/2010/main" val="3881829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Approved for publication: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(April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101</a:t>
            </a:fld>
            <a:endParaRPr lang="en-US"/>
          </a:p>
        </p:txBody>
      </p:sp>
    </p:spTree>
    <p:extLst>
      <p:ext uri="{BB962C8B-B14F-4D97-AF65-F5344CB8AC3E}">
        <p14:creationId xmlns:p14="http://schemas.microsoft.com/office/powerpoint/2010/main" val="16608652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(March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(March 2022)</a:t>
            </a:r>
          </a:p>
          <a:p>
            <a:pPr lvl="1">
              <a:lnSpc>
                <a:spcPct val="80000"/>
              </a:lnSpc>
              <a:spcAft>
                <a:spcPts val="600"/>
              </a:spcAft>
            </a:pPr>
            <a:r>
              <a:rPr lang="en-US" sz="1400" dirty="0">
                <a:sym typeface="Wingdings" pitchFamily="2" charset="2"/>
              </a:rPr>
              <a:t>Reliable and Available Wireless Technologies, see </a:t>
            </a:r>
            <a:r>
              <a:rPr lang="en-US" sz="1400" dirty="0">
                <a:sym typeface="Wingdings" pitchFamily="2" charset="2"/>
                <a:hlinkClick r:id="rId8"/>
              </a:rPr>
              <a:t>https://datatracker.ietf.org/doc/draft-ietf-raw-technologies/</a:t>
            </a:r>
            <a:r>
              <a:rPr lang="en-US" sz="1400" dirty="0">
                <a:sym typeface="Wingdings" pitchFamily="2" charset="2"/>
              </a:rPr>
              <a:t> (February 2022)</a:t>
            </a:r>
          </a:p>
          <a:p>
            <a:pPr lvl="1">
              <a:lnSpc>
                <a:spcPct val="80000"/>
              </a:lnSpc>
              <a:spcAft>
                <a:spcPts val="600"/>
              </a:spcAft>
            </a:pPr>
            <a:r>
              <a:rPr lang="en-US" sz="1400" dirty="0">
                <a:sym typeface="Wingdings" pitchFamily="2" charset="2"/>
              </a:rPr>
              <a:t>RAW use-cases, see </a:t>
            </a:r>
            <a:r>
              <a:rPr lang="en-US" sz="1400" dirty="0">
                <a:sym typeface="Wingdings" pitchFamily="2" charset="2"/>
                <a:hlinkClick r:id="rId9"/>
              </a:rPr>
              <a:t>https://datatracker.ietf.org/doc/draft-ietf-raw-use-cases/</a:t>
            </a:r>
            <a:r>
              <a:rPr lang="en-US" sz="1400" dirty="0">
                <a:sym typeface="Wingdings" pitchFamily="2" charset="2"/>
              </a:rPr>
              <a:t> (February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May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102</a:t>
            </a:fld>
            <a:endParaRPr lang="en-US"/>
          </a:p>
        </p:txBody>
      </p:sp>
    </p:spTree>
    <p:extLst>
      <p:ext uri="{BB962C8B-B14F-4D97-AF65-F5344CB8AC3E}">
        <p14:creationId xmlns:p14="http://schemas.microsoft.com/office/powerpoint/2010/main" val="6561410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(March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103</a:t>
            </a:fld>
            <a:endParaRPr lang="en-US"/>
          </a:p>
        </p:txBody>
      </p:sp>
    </p:spTree>
    <p:extLst>
      <p:ext uri="{BB962C8B-B14F-4D97-AF65-F5344CB8AC3E}">
        <p14:creationId xmlns:p14="http://schemas.microsoft.com/office/powerpoint/2010/main" val="37054472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(April 2022)</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(April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Tree>
    <p:extLst>
      <p:ext uri="{BB962C8B-B14F-4D97-AF65-F5344CB8AC3E}">
        <p14:creationId xmlns:p14="http://schemas.microsoft.com/office/powerpoint/2010/main" val="3150856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Tree>
    <p:extLst>
      <p:ext uri="{BB962C8B-B14F-4D97-AF65-F5344CB8AC3E}">
        <p14:creationId xmlns:p14="http://schemas.microsoft.com/office/powerpoint/2010/main" val="9811118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1005840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6985000" cy="4473892"/>
            <a:chOff x="852488" y="1900799"/>
            <a:chExt cx="6985000" cy="4473892"/>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2573250" cy="261610"/>
            </a:xfrm>
            <a:prstGeom prst="rect">
              <a:avLst/>
            </a:prstGeom>
            <a:noFill/>
          </p:spPr>
          <p:txBody>
            <a:bodyPr wrap="square" rtlCol="0">
              <a:spAutoFit/>
            </a:bodyPr>
            <a:lstStyle/>
            <a:p>
              <a:r>
                <a:rPr lang="en-US" sz="1100"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May 24, 2022 (noon-5 pm ET)</a:t>
            </a:r>
          </a:p>
          <a:p>
            <a:pPr lvl="1">
              <a:defRPr/>
            </a:pPr>
            <a:r>
              <a:rPr lang="en-US" altLang="en-US" sz="1800" dirty="0"/>
              <a:t>June 21, 2022 (noon-5 pm ET)</a:t>
            </a:r>
          </a:p>
          <a:p>
            <a:pPr lvl="1">
              <a:defRPr/>
            </a:pPr>
            <a:r>
              <a:rPr lang="en-US" altLang="en-US" sz="1800" dirty="0"/>
              <a:t>August 16, 2022 (noon-5 pm ET)</a:t>
            </a:r>
          </a:p>
          <a:p>
            <a:pPr lvl="1">
              <a:defRPr/>
            </a:pPr>
            <a:endParaRPr lang="en-US" altLang="en-US" sz="1800" dirty="0"/>
          </a:p>
        </p:txBody>
      </p:sp>
      <p:sp>
        <p:nvSpPr>
          <p:cNvPr id="2"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5650BB-8B95-4464-AF97-ECAC0076F8A0}"/>
              </a:ext>
            </a:extLst>
          </p:cNvPr>
          <p:cNvSpPr>
            <a:spLocks noGrp="1"/>
          </p:cNvSpPr>
          <p:nvPr>
            <p:ph type="title"/>
          </p:nvPr>
        </p:nvSpPr>
        <p:spPr/>
        <p:txBody>
          <a:bodyPr/>
          <a:lstStyle/>
          <a:p>
            <a:r>
              <a:rPr lang="en-US" dirty="0"/>
              <a:t>Internal Liaisons</a:t>
            </a:r>
            <a:br>
              <a:rPr lang="en-US" dirty="0"/>
            </a:br>
            <a:r>
              <a:rPr lang="en-US" dirty="0"/>
              <a:t>(Monday)</a:t>
            </a:r>
          </a:p>
        </p:txBody>
      </p:sp>
      <p:sp>
        <p:nvSpPr>
          <p:cNvPr id="8" name="Text Placeholder 7">
            <a:extLst>
              <a:ext uri="{FF2B5EF4-FFF2-40B4-BE49-F238E27FC236}">
                <a16:creationId xmlns:a16="http://schemas.microsoft.com/office/drawing/2014/main" id="{1EA4FE36-25CA-4155-8802-D5D58009875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FBDFD69-B195-44ED-A0E0-9CCB9666544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FE02B30A-AA68-48A2-95CA-F965D9C9277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EB1FAA0-85DC-462E-B1FC-96DA6FB86595}"/>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Tree>
    <p:extLst>
      <p:ext uri="{BB962C8B-B14F-4D97-AF65-F5344CB8AC3E}">
        <p14:creationId xmlns:p14="http://schemas.microsoft.com/office/powerpoint/2010/main" val="14836231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0D2E-4FA2-4E35-A6CE-DA19072094EE}"/>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DFC02FF-A7AB-410E-AADB-95E5039D6AEF}"/>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1CBBD84-5BCA-446D-86C3-FF1AF96FE29A}"/>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E4DD9C93-5DF1-4B40-ADFB-7198D3E4D63C}"/>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9" name="Date Placeholder 8">
            <a:extLst>
              <a:ext uri="{FF2B5EF4-FFF2-40B4-BE49-F238E27FC236}">
                <a16:creationId xmlns:a16="http://schemas.microsoft.com/office/drawing/2014/main" id="{1C2C3405-8AA7-4B74-A11B-7B99B26144E8}"/>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7278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2022-05-09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802.11-2020 Corrigendum 1 Draft 2.0</a:t>
            </a:r>
          </a:p>
          <a:p>
            <a:r>
              <a:rPr lang="en-US" dirty="0"/>
              <a:t>Mandatory Draft Review for 11bc, 11bb</a:t>
            </a:r>
          </a:p>
          <a:p>
            <a:r>
              <a:rPr lang="en-US" dirty="0"/>
              <a:t>Review WG Style Guide, 11be and </a:t>
            </a:r>
            <a:r>
              <a:rPr lang="en-US" dirty="0" err="1"/>
              <a:t>REVme</a:t>
            </a:r>
            <a:r>
              <a:rPr lang="en-US" dirty="0"/>
              <a:t> practice</a:t>
            </a:r>
          </a:p>
          <a:p>
            <a:r>
              <a:rPr lang="en-US" dirty="0"/>
              <a:t>WG Style Guide for 802.11 draft </a:t>
            </a:r>
            <a:r>
              <a:rPr lang="en-US" dirty="0">
                <a:solidFill>
                  <a:schemeClr val="tx1"/>
                </a:solidFill>
              </a:rPr>
              <a:t>09/1034r20</a:t>
            </a:r>
          </a:p>
          <a:p>
            <a:r>
              <a:rPr lang="en-US" dirty="0"/>
              <a:t>Draft and Amendment alignments</a:t>
            </a:r>
          </a:p>
          <a:p>
            <a:r>
              <a:rPr lang="en-US" dirty="0"/>
              <a:t>AOB</a:t>
            </a:r>
          </a:p>
          <a:p>
            <a:endParaRPr lang="en-US" dirty="0"/>
          </a:p>
        </p:txBody>
      </p:sp>
      <p:sp>
        <p:nvSpPr>
          <p:cNvPr id="7" name="Footer Placeholder 6">
            <a:extLst>
              <a:ext uri="{FF2B5EF4-FFF2-40B4-BE49-F238E27FC236}">
                <a16:creationId xmlns:a16="http://schemas.microsoft.com/office/drawing/2014/main" id="{39EB39D6-DCED-4C82-9D45-96CE513D6BD7}"/>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50EC7A7-19ED-49DC-9B47-305DDB661D0F}"/>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C717A985-FA98-46FE-9415-1F2CC3AF711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41050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C81CF1E7-F536-4F43-96B5-0EAC9FB4942C}"/>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buFontTx/>
              <a:buNone/>
            </a:pPr>
            <a:r>
              <a:rPr lang="en-US"/>
              <a:t>January 2022</a:t>
            </a:r>
            <a:endParaRPr lang="en-US" altLang="en-US" sz="1800"/>
          </a:p>
        </p:txBody>
      </p:sp>
      <p:sp>
        <p:nvSpPr>
          <p:cNvPr id="15363" name="Footer Placeholder 4">
            <a:extLst>
              <a:ext uri="{FF2B5EF4-FFF2-40B4-BE49-F238E27FC236}">
                <a16:creationId xmlns:a16="http://schemas.microsoft.com/office/drawing/2014/main" id="{91CB58AF-89FB-4F69-B75A-34990834871A}"/>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15364" name="Slide Number Placeholder 5">
            <a:extLst>
              <a:ext uri="{FF2B5EF4-FFF2-40B4-BE49-F238E27FC236}">
                <a16:creationId xmlns:a16="http://schemas.microsoft.com/office/drawing/2014/main" id="{B6B889F6-794F-4DE7-888B-700DB91F1E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E212631-C338-4666-9A52-23DC57ACC7E7}" type="slidenum">
              <a:rPr lang="en-US" altLang="en-US" sz="1200" b="0"/>
              <a:pPr>
                <a:spcBef>
                  <a:spcPct val="0"/>
                </a:spcBef>
                <a:buFontTx/>
                <a:buNone/>
              </a:pPr>
              <a:t>110</a:t>
            </a:fld>
            <a:endParaRPr lang="en-US" altLang="en-US" sz="1200" b="0"/>
          </a:p>
        </p:txBody>
      </p:sp>
      <p:sp>
        <p:nvSpPr>
          <p:cNvPr id="15365" name="Rectangle 2">
            <a:extLst>
              <a:ext uri="{FF2B5EF4-FFF2-40B4-BE49-F238E27FC236}">
                <a16:creationId xmlns:a16="http://schemas.microsoft.com/office/drawing/2014/main" id="{6FEA0B21-DF9A-4B08-B4D9-CB2B991C93C9}"/>
              </a:ext>
            </a:extLst>
          </p:cNvPr>
          <p:cNvSpPr>
            <a:spLocks noGrp="1" noChangeArrowheads="1"/>
          </p:cNvSpPr>
          <p:nvPr>
            <p:ph type="title"/>
          </p:nvPr>
        </p:nvSpPr>
        <p:spPr>
          <a:xfrm>
            <a:off x="2209800" y="609600"/>
            <a:ext cx="7772400" cy="1066800"/>
          </a:xfrm>
        </p:spPr>
        <p:txBody>
          <a:bodyPr/>
          <a:lstStyle/>
          <a:p>
            <a:r>
              <a:rPr lang="en-US" altLang="en-US"/>
              <a:t>802.18 Liaison Report - May 2022</a:t>
            </a:r>
          </a:p>
        </p:txBody>
      </p:sp>
      <p:sp>
        <p:nvSpPr>
          <p:cNvPr id="15366" name="Rectangle 6">
            <a:extLst>
              <a:ext uri="{FF2B5EF4-FFF2-40B4-BE49-F238E27FC236}">
                <a16:creationId xmlns:a16="http://schemas.microsoft.com/office/drawing/2014/main" id="{7CCBCB5B-3FDD-4358-AA70-4159B5007876}"/>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2022-05-09</a:t>
            </a:r>
          </a:p>
        </p:txBody>
      </p:sp>
      <p:graphicFrame>
        <p:nvGraphicFramePr>
          <p:cNvPr id="15367" name="Object 11">
            <a:extLst>
              <a:ext uri="{FF2B5EF4-FFF2-40B4-BE49-F238E27FC236}">
                <a16:creationId xmlns:a16="http://schemas.microsoft.com/office/drawing/2014/main" id="{9D66ED9E-1F63-4844-B7C5-7613AC989552}"/>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1280"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9D66ED9E-1F63-4844-B7C5-7613AC989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8ADFA98A-3F73-4D6D-866F-7BAA3CF013D2}"/>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459CC8AC-B6DD-4B50-B6AA-75381BA401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E246FF8-8D35-4604-8D44-A0867AE64786}" type="slidenum">
              <a:rPr lang="en-US" altLang="en-US" sz="1200" b="0"/>
              <a:pPr>
                <a:spcBef>
                  <a:spcPct val="0"/>
                </a:spcBef>
                <a:buFontTx/>
                <a:buNone/>
              </a:pPr>
              <a:t>111</a:t>
            </a:fld>
            <a:endParaRPr lang="en-US" altLang="en-US" sz="1200" b="0"/>
          </a:p>
        </p:txBody>
      </p:sp>
      <p:sp>
        <p:nvSpPr>
          <p:cNvPr id="17411" name="Rectangle 2">
            <a:extLst>
              <a:ext uri="{FF2B5EF4-FFF2-40B4-BE49-F238E27FC236}">
                <a16:creationId xmlns:a16="http://schemas.microsoft.com/office/drawing/2014/main" id="{249193F5-DC8A-42DB-BBCB-6109C89B81D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TAG at a glance</a:t>
            </a:r>
          </a:p>
        </p:txBody>
      </p:sp>
      <p:sp>
        <p:nvSpPr>
          <p:cNvPr id="17412" name="Date Placeholder 3">
            <a:extLst>
              <a:ext uri="{FF2B5EF4-FFF2-40B4-BE49-F238E27FC236}">
                <a16:creationId xmlns:a16="http://schemas.microsoft.com/office/drawing/2014/main" id="{DD3D64A0-CAC3-4333-9099-44E313D82D53}"/>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17413" name="Footer Placeholder 4">
            <a:extLst>
              <a:ext uri="{FF2B5EF4-FFF2-40B4-BE49-F238E27FC236}">
                <a16:creationId xmlns:a16="http://schemas.microsoft.com/office/drawing/2014/main" id="{FA38C18B-9905-4AF5-8D16-656B6D2E283E}"/>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17414" name="Rectangle 3">
            <a:extLst>
              <a:ext uri="{FF2B5EF4-FFF2-40B4-BE49-F238E27FC236}">
                <a16:creationId xmlns:a16="http://schemas.microsoft.com/office/drawing/2014/main" id="{F368DE1E-5D88-451A-82DF-9BE537535FF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TBD</a:t>
            </a:r>
          </a:p>
          <a:p>
            <a:pPr lvl="1" algn="just">
              <a:spcBef>
                <a:spcPts val="300"/>
              </a:spcBef>
            </a:pPr>
            <a:r>
              <a:rPr lang="en-US" altLang="en-US" sz="1800"/>
              <a:t>46 voters (including 8 on LMSC)</a:t>
            </a:r>
          </a:p>
          <a:p>
            <a:pPr lvl="1" algn="just">
              <a:spcBef>
                <a:spcPts val="300"/>
              </a:spcBef>
            </a:pPr>
            <a:r>
              <a:rPr lang="en-US" altLang="en-US" sz="1800"/>
              <a:t>2 nearly voters</a:t>
            </a:r>
          </a:p>
          <a:p>
            <a:pPr lvl="1" algn="just">
              <a:spcBef>
                <a:spcPts val="300"/>
              </a:spcBef>
            </a:pPr>
            <a:r>
              <a:rPr lang="en-US" altLang="en-US" sz="1800"/>
              <a:t>3 aspirants </a:t>
            </a:r>
          </a:p>
          <a:p>
            <a:pPr lvl="1"/>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UK Group)</a:t>
            </a:r>
          </a:p>
          <a:p>
            <a:pPr lvl="1" algn="just">
              <a:spcBef>
                <a:spcPts val="300"/>
              </a:spcBef>
            </a:pPr>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0EE9518-08D9-4828-9C88-831746AA82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3491473-73B2-4A5D-BC27-CA2972C793AB}" type="slidenum">
              <a:rPr lang="en-US" altLang="en-US" sz="1200" b="0"/>
              <a:pPr>
                <a:spcBef>
                  <a:spcPct val="0"/>
                </a:spcBef>
                <a:buFontTx/>
                <a:buNone/>
              </a:pPr>
              <a:t>112</a:t>
            </a:fld>
            <a:endParaRPr lang="en-US" altLang="en-US" sz="1200" b="0"/>
          </a:p>
        </p:txBody>
      </p:sp>
      <p:sp>
        <p:nvSpPr>
          <p:cNvPr id="19459" name="Rectangle 2">
            <a:extLst>
              <a:ext uri="{FF2B5EF4-FFF2-40B4-BE49-F238E27FC236}">
                <a16:creationId xmlns:a16="http://schemas.microsoft.com/office/drawing/2014/main" id="{03254C42-AEDC-44CA-B3AA-0A6495F11B6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(1)</a:t>
            </a:r>
          </a:p>
        </p:txBody>
      </p:sp>
      <p:sp>
        <p:nvSpPr>
          <p:cNvPr id="19460" name="Date Placeholder 3">
            <a:extLst>
              <a:ext uri="{FF2B5EF4-FFF2-40B4-BE49-F238E27FC236}">
                <a16:creationId xmlns:a16="http://schemas.microsoft.com/office/drawing/2014/main" id="{06F68193-B65F-4F7A-9369-3016FBEF65BF}"/>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19461" name="Footer Placeholder 4">
            <a:extLst>
              <a:ext uri="{FF2B5EF4-FFF2-40B4-BE49-F238E27FC236}">
                <a16:creationId xmlns:a16="http://schemas.microsoft.com/office/drawing/2014/main" id="{F6714056-155E-4586-9829-1A061F68CF6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F198E8DB-7C77-4C06-B58B-80B674E3F5C4}"/>
              </a:ext>
            </a:extLst>
          </p:cNvPr>
          <p:cNvSpPr txBox="1">
            <a:spLocks noChangeArrowheads="1"/>
          </p:cNvSpPr>
          <p:nvPr/>
        </p:nvSpPr>
        <p:spPr bwMode="auto">
          <a:xfrm>
            <a:off x="2209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dirty="0"/>
              <a:t>Appointment of the RR-TAG Secretary</a:t>
            </a:r>
          </a:p>
          <a:p>
            <a:pPr lvl="1" algn="just">
              <a:spcBef>
                <a:spcPts val="600"/>
              </a:spcBef>
              <a:defRPr/>
            </a:pPr>
            <a:r>
              <a:rPr lang="en-US" altLang="en-US" dirty="0"/>
              <a:t>Thanks Amelia for volunteering!</a:t>
            </a:r>
          </a:p>
          <a:p>
            <a:pPr lvl="1" algn="just">
              <a:spcBef>
                <a:spcPts val="600"/>
              </a:spcBef>
              <a:defRPr/>
            </a:pPr>
            <a:r>
              <a:rPr lang="en-US" altLang="en-US" dirty="0"/>
              <a:t>Thanks Peter </a:t>
            </a:r>
            <a:r>
              <a:rPr lang="en-US" altLang="en-US" dirty="0" err="1"/>
              <a:t>Ecclesine</a:t>
            </a:r>
            <a:r>
              <a:rPr lang="en-US" altLang="en-US" dirty="0"/>
              <a:t> </a:t>
            </a:r>
            <a:r>
              <a:rPr lang="en-US" dirty="0"/>
              <a:t>for all his informal previous work with note-keeping and helping in ensuring that minutes were posted in the past few years!!</a:t>
            </a:r>
            <a:endParaRPr lang="en-US" altLang="en-US" dirty="0"/>
          </a:p>
          <a:p>
            <a:pPr algn="just">
              <a:spcBef>
                <a:spcPts val="1800"/>
              </a:spcBef>
              <a:defRPr/>
            </a:pPr>
            <a:r>
              <a:rPr lang="en-US" altLang="en-US" dirty="0"/>
              <a:t>Creation of 2 TAG documents</a:t>
            </a:r>
          </a:p>
          <a:p>
            <a:pPr lvl="1" algn="just">
              <a:spcBef>
                <a:spcPts val="600"/>
              </a:spcBef>
              <a:defRPr/>
            </a:pPr>
            <a:r>
              <a:rPr lang="en-US" altLang="en-US" dirty="0"/>
              <a:t>Status of ongoing consultation:  </a:t>
            </a:r>
            <a:r>
              <a:rPr lang="en-US" altLang="en-US" dirty="0">
                <a:hlinkClick r:id="rId3"/>
              </a:rPr>
              <a:t>18-22/0035</a:t>
            </a:r>
            <a:endParaRPr lang="en-US" altLang="en-US" dirty="0"/>
          </a:p>
          <a:p>
            <a:pPr lvl="1" algn="just">
              <a:spcBef>
                <a:spcPts val="600"/>
              </a:spcBef>
              <a:defRPr/>
            </a:pPr>
            <a:r>
              <a:rPr lang="en-US" altLang="en-US" dirty="0"/>
              <a:t>Compendium of motions:  </a:t>
            </a:r>
            <a:r>
              <a:rPr lang="en-US" altLang="en-US" dirty="0">
                <a:hlinkClick r:id="rId4"/>
              </a:rPr>
              <a:t>18-22/0036</a:t>
            </a:r>
            <a:endParaRPr lang="en-US" altLang="en-US" dirty="0"/>
          </a:p>
          <a:p>
            <a:pPr marL="457200" lvl="1" indent="0" algn="just">
              <a:spcBef>
                <a:spcPts val="300"/>
              </a:spcBef>
              <a:buNone/>
              <a:defRPr/>
            </a:pPr>
            <a:endParaRPr lang="en-US" altLang="en-US" sz="1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9C379431-41B8-48B4-80AE-1ECF710C20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5BF1966-3CC6-4057-99DC-57AB91F876B8}" type="slidenum">
              <a:rPr lang="en-US" altLang="en-US" sz="1200" b="0"/>
              <a:pPr>
                <a:spcBef>
                  <a:spcPct val="0"/>
                </a:spcBef>
                <a:buFontTx/>
                <a:buNone/>
              </a:pPr>
              <a:t>113</a:t>
            </a:fld>
            <a:endParaRPr lang="en-US" altLang="en-US" sz="1200" b="0"/>
          </a:p>
        </p:txBody>
      </p:sp>
      <p:sp>
        <p:nvSpPr>
          <p:cNvPr id="21507" name="Rectangle 2">
            <a:extLst>
              <a:ext uri="{FF2B5EF4-FFF2-40B4-BE49-F238E27FC236}">
                <a16:creationId xmlns:a16="http://schemas.microsoft.com/office/drawing/2014/main" id="{5565F0F2-F2C8-4251-9B92-1160EEB8B00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(2)</a:t>
            </a:r>
          </a:p>
        </p:txBody>
      </p:sp>
      <p:sp>
        <p:nvSpPr>
          <p:cNvPr id="21508" name="Date Placeholder 3">
            <a:extLst>
              <a:ext uri="{FF2B5EF4-FFF2-40B4-BE49-F238E27FC236}">
                <a16:creationId xmlns:a16="http://schemas.microsoft.com/office/drawing/2014/main" id="{637938AA-F222-4081-940D-1E63353C697F}"/>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1509" name="Footer Placeholder 4">
            <a:extLst>
              <a:ext uri="{FF2B5EF4-FFF2-40B4-BE49-F238E27FC236}">
                <a16:creationId xmlns:a16="http://schemas.microsoft.com/office/drawing/2014/main" id="{6757115E-7415-4B56-8CC6-6098E9E29E9A}"/>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1BF7A28F-97E3-4588-93CB-541593104659}"/>
              </a:ext>
            </a:extLst>
          </p:cNvPr>
          <p:cNvSpPr txBox="1">
            <a:spLocks noChangeArrowheads="1"/>
          </p:cNvSpPr>
          <p:nvPr/>
        </p:nvSpPr>
        <p:spPr bwMode="auto">
          <a:xfrm>
            <a:off x="2209800" y="1676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Reviewed and approved IEEE 802 submissions to UK Ofcom and ITU-R Working Party 5A</a:t>
            </a:r>
          </a:p>
          <a:p>
            <a:pPr lvl="1" algn="just">
              <a:spcBef>
                <a:spcPts val="300"/>
              </a:spcBef>
              <a:buNone/>
            </a:pPr>
            <a:endParaRPr lang="en-US" altLang="en-US" sz="1800"/>
          </a:p>
        </p:txBody>
      </p:sp>
      <p:graphicFrame>
        <p:nvGraphicFramePr>
          <p:cNvPr id="3" name="Table 2">
            <a:extLst>
              <a:ext uri="{FF2B5EF4-FFF2-40B4-BE49-F238E27FC236}">
                <a16:creationId xmlns:a16="http://schemas.microsoft.com/office/drawing/2014/main" id="{2BB12E41-0A46-4665-B8C3-A085FEA2CC7F}"/>
              </a:ext>
            </a:extLst>
          </p:cNvPr>
          <p:cNvGraphicFramePr>
            <a:graphicFrameLocks noGrp="1"/>
          </p:cNvGraphicFramePr>
          <p:nvPr/>
        </p:nvGraphicFramePr>
        <p:xfrm>
          <a:off x="2667000" y="2805113"/>
          <a:ext cx="7315200" cy="2749550"/>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371011">
                <a:tc>
                  <a:txBody>
                    <a:bodyPr/>
                    <a:lstStyle/>
                    <a:p>
                      <a:r>
                        <a:rPr lang="en-US" sz="1600" dirty="0"/>
                        <a:t>Item</a:t>
                      </a:r>
                    </a:p>
                  </a:txBody>
                  <a:tcPr marT="45741" marB="45741"/>
                </a:tc>
                <a:tc>
                  <a:txBody>
                    <a:bodyPr/>
                    <a:lstStyle/>
                    <a:p>
                      <a:r>
                        <a:rPr lang="en-US" sz="1600" dirty="0"/>
                        <a:t>Document(s)</a:t>
                      </a:r>
                    </a:p>
                  </a:txBody>
                  <a:tcPr marT="45741" marB="45741"/>
                </a:tc>
                <a:tc>
                  <a:txBody>
                    <a:bodyPr/>
                    <a:lstStyle/>
                    <a:p>
                      <a:r>
                        <a:rPr lang="en-US" sz="1600" dirty="0"/>
                        <a:t>Status</a:t>
                      </a:r>
                    </a:p>
                  </a:txBody>
                  <a:tcPr marT="45741" marB="45741"/>
                </a:tc>
                <a:extLst>
                  <a:ext uri="{0D108BD9-81ED-4DB2-BD59-A6C34878D82A}">
                    <a16:rowId xmlns:a16="http://schemas.microsoft.com/office/drawing/2014/main" val="10000"/>
                  </a:ext>
                </a:extLst>
              </a:tr>
              <a:tr h="1311246">
                <a:tc>
                  <a:txBody>
                    <a:bodyPr/>
                    <a:lstStyle/>
                    <a:p>
                      <a:r>
                        <a:rPr lang="en-GB" sz="1600" kern="1200" dirty="0">
                          <a:effectLst/>
                        </a:rPr>
                        <a:t>UK Ofcom </a:t>
                      </a:r>
                      <a:endParaRPr lang="en-US" sz="1600" kern="1200" dirty="0">
                        <a:effectLst/>
                      </a:endParaRPr>
                    </a:p>
                    <a:p>
                      <a:endParaRPr lang="en-GB" sz="1600" u="sng" kern="1200" dirty="0">
                        <a:effectLst/>
                        <a:hlinkClick r:id="" action="ppaction://noaction"/>
                      </a:endParaRPr>
                    </a:p>
                    <a:p>
                      <a:r>
                        <a:rPr lang="en-GB" sz="1600" u="sng" kern="1200" dirty="0">
                          <a:effectLst/>
                          <a:hlinkClick r:id="" action="ppaction://noaction"/>
                        </a:rPr>
                        <a:t>Consultation: Enabling spectrum sharing in the upper 6 GHz band</a:t>
                      </a:r>
                      <a:endParaRPr lang="en-US" sz="1600" dirty="0"/>
                    </a:p>
                  </a:txBody>
                  <a:tcPr marT="45741" marB="45741"/>
                </a:tc>
                <a:tc>
                  <a:txBody>
                    <a:bodyPr/>
                    <a:lstStyle/>
                    <a:p>
                      <a:r>
                        <a:rPr lang="en-GB" sz="1600" u="sng" kern="1200" dirty="0">
                          <a:effectLst/>
                          <a:hlinkClick r:id="rId3"/>
                        </a:rPr>
                        <a:t>18-22/0031r9</a:t>
                      </a:r>
                      <a:endParaRPr lang="en-US" sz="1600" dirty="0"/>
                    </a:p>
                  </a:txBody>
                  <a:tcPr marT="45741" marB="45741"/>
                </a:tc>
                <a:tc>
                  <a:txBody>
                    <a:bodyPr/>
                    <a:lstStyle/>
                    <a:p>
                      <a:pPr lvl="0"/>
                      <a:r>
                        <a:rPr lang="en-GB" sz="1600" u="sng" kern="1200" dirty="0">
                          <a:effectLst/>
                          <a:hlinkClick r:id="rId4"/>
                        </a:rPr>
                        <a:t>RR-TAG approves the motion on 24 March 2022.</a:t>
                      </a:r>
                      <a:endParaRPr lang="en-GB" sz="1600" u="sng" kern="1200" dirty="0">
                        <a:effectLst/>
                      </a:endParaRPr>
                    </a:p>
                    <a:p>
                      <a:pPr lvl="0"/>
                      <a:endParaRPr lang="en-US" sz="1600" kern="1200" dirty="0">
                        <a:effectLst/>
                      </a:endParaRPr>
                    </a:p>
                    <a:p>
                      <a:r>
                        <a:rPr lang="en-GB" sz="1600" u="sng" kern="1200" dirty="0">
                          <a:effectLst/>
                          <a:hlinkClick r:id="rId5"/>
                        </a:rPr>
                        <a:t>The 10-day EC ballot passes</a:t>
                      </a:r>
                      <a:r>
                        <a:rPr lang="en-GB" sz="1600" kern="1200" dirty="0">
                          <a:effectLst/>
                        </a:rPr>
                        <a:t>.</a:t>
                      </a:r>
                      <a:endParaRPr lang="en-US" sz="1600" dirty="0"/>
                    </a:p>
                  </a:txBody>
                  <a:tcPr marT="45741" marB="45741"/>
                </a:tc>
                <a:extLst>
                  <a:ext uri="{0D108BD9-81ED-4DB2-BD59-A6C34878D82A}">
                    <a16:rowId xmlns:a16="http://schemas.microsoft.com/office/drawing/2014/main" val="10001"/>
                  </a:ext>
                </a:extLst>
              </a:tr>
              <a:tr h="1067293">
                <a:tc>
                  <a:txBody>
                    <a:bodyPr/>
                    <a:lstStyle/>
                    <a:p>
                      <a:r>
                        <a:rPr lang="en-GB" sz="1600" kern="1200" dirty="0">
                          <a:effectLst/>
                        </a:rPr>
                        <a:t>ITU-R Working Party 5A</a:t>
                      </a:r>
                    </a:p>
                    <a:p>
                      <a:endParaRPr lang="en-GB" sz="1600" kern="1200" dirty="0">
                        <a:effectLst/>
                      </a:endParaRPr>
                    </a:p>
                    <a:p>
                      <a:r>
                        <a:rPr lang="en-GB" sz="1600" kern="1200" dirty="0">
                          <a:effectLst/>
                          <a:hlinkClick r:id="rId6"/>
                        </a:rPr>
                        <a:t>Meeting: 23 May 2022 to 3 June</a:t>
                      </a:r>
                      <a:r>
                        <a:rPr lang="en-GB" sz="1600" kern="1200" baseline="0" dirty="0">
                          <a:effectLst/>
                          <a:hlinkClick r:id="rId6"/>
                        </a:rPr>
                        <a:t> 2022</a:t>
                      </a:r>
                      <a:endParaRPr lang="en-US" sz="1600" dirty="0"/>
                    </a:p>
                  </a:txBody>
                  <a:tcPr marT="45741" marB="45741"/>
                </a:tc>
                <a:tc>
                  <a:txBody>
                    <a:bodyPr/>
                    <a:lstStyle/>
                    <a:p>
                      <a:r>
                        <a:rPr lang="en-GB" sz="1600" u="sng" kern="1200" dirty="0">
                          <a:effectLst/>
                          <a:hlinkClick r:id="rId7"/>
                        </a:rPr>
                        <a:t>18-22/0032r5</a:t>
                      </a:r>
                      <a:endParaRPr lang="en-US" sz="1600" kern="1200" dirty="0">
                        <a:effectLst/>
                      </a:endParaRPr>
                    </a:p>
                    <a:p>
                      <a:r>
                        <a:rPr lang="en-GB" sz="1600" u="sng" kern="1200" dirty="0">
                          <a:effectLst/>
                          <a:hlinkClick r:id="rId8"/>
                        </a:rPr>
                        <a:t>18-22/0033r4</a:t>
                      </a:r>
                      <a:endParaRPr lang="en-US" sz="1600" dirty="0"/>
                    </a:p>
                  </a:txBody>
                  <a:tcPr marT="45741" marB="45741"/>
                </a:tc>
                <a:tc>
                  <a:txBody>
                    <a:bodyPr/>
                    <a:lstStyle/>
                    <a:p>
                      <a:pPr lvl="0"/>
                      <a:r>
                        <a:rPr lang="en-GB" sz="1600" u="sng" kern="1200" dirty="0">
                          <a:effectLst/>
                          <a:hlinkClick r:id="rId9"/>
                        </a:rPr>
                        <a:t>RR-TAG approves the motion on 31 March 2022.</a:t>
                      </a:r>
                      <a:endParaRPr lang="en-GB" sz="1600" u="sng" kern="1200" dirty="0">
                        <a:effectLst/>
                      </a:endParaRPr>
                    </a:p>
                    <a:p>
                      <a:pPr lvl="0"/>
                      <a:endParaRPr lang="en-US" sz="1600" kern="1200" dirty="0">
                        <a:effectLst/>
                      </a:endParaRPr>
                    </a:p>
                    <a:p>
                      <a:r>
                        <a:rPr lang="en-GB" sz="1600" u="sng" kern="1200" dirty="0">
                          <a:effectLst/>
                          <a:hlinkClick r:id="rId10"/>
                        </a:rPr>
                        <a:t>The 10-day EC ballot passes.</a:t>
                      </a:r>
                      <a:endParaRPr lang="en-US" sz="1600" dirty="0"/>
                    </a:p>
                  </a:txBody>
                  <a:tcPr marT="45741" marB="45741"/>
                </a:tc>
                <a:extLst>
                  <a:ext uri="{0D108BD9-81ED-4DB2-BD59-A6C34878D82A}">
                    <a16:rowId xmlns:a16="http://schemas.microsoft.com/office/drawing/2014/main" val="10002"/>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64F2DF21-8395-4094-8427-1F89DBE0F8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396D86B-C5C7-48B5-9F94-F49478183D0C}" type="slidenum">
              <a:rPr lang="en-US" altLang="en-US" sz="1200" b="0"/>
              <a:pPr>
                <a:spcBef>
                  <a:spcPct val="0"/>
                </a:spcBef>
                <a:buFontTx/>
                <a:buNone/>
              </a:pPr>
              <a:t>114</a:t>
            </a:fld>
            <a:endParaRPr lang="en-US" altLang="en-US" sz="1200" b="0"/>
          </a:p>
        </p:txBody>
      </p:sp>
      <p:sp>
        <p:nvSpPr>
          <p:cNvPr id="23555" name="Rectangle 2">
            <a:extLst>
              <a:ext uri="{FF2B5EF4-FFF2-40B4-BE49-F238E27FC236}">
                <a16:creationId xmlns:a16="http://schemas.microsoft.com/office/drawing/2014/main" id="{F74F14B9-B44D-4185-A220-4875FD8FCD8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(3)</a:t>
            </a:r>
          </a:p>
        </p:txBody>
      </p:sp>
      <p:sp>
        <p:nvSpPr>
          <p:cNvPr id="23556" name="Date Placeholder 3">
            <a:extLst>
              <a:ext uri="{FF2B5EF4-FFF2-40B4-BE49-F238E27FC236}">
                <a16:creationId xmlns:a16="http://schemas.microsoft.com/office/drawing/2014/main" id="{FF564BB3-3C97-4F7C-95E9-C676ACB70A1B}"/>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3557" name="Footer Placeholder 4">
            <a:extLst>
              <a:ext uri="{FF2B5EF4-FFF2-40B4-BE49-F238E27FC236}">
                <a16:creationId xmlns:a16="http://schemas.microsoft.com/office/drawing/2014/main" id="{0F02477A-EA70-4DBC-A1FE-620AD29C2190}"/>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3558" name="Rectangle 3">
            <a:extLst>
              <a:ext uri="{FF2B5EF4-FFF2-40B4-BE49-F238E27FC236}">
                <a16:creationId xmlns:a16="http://schemas.microsoft.com/office/drawing/2014/main" id="{26FCC47E-F3C8-40A3-8F10-9FD0C7F2FD9E}"/>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Discussed the latest topics related to spectrum and regulation in Europe, North America, and Asia Pacific.</a:t>
            </a:r>
          </a:p>
          <a:p>
            <a:pPr lvl="1" algn="just">
              <a:spcBef>
                <a:spcPts val="300"/>
              </a:spcBef>
              <a:buNone/>
            </a:pPr>
            <a:endParaRPr lang="en-US" altLang="en-US" sz="18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F9E140EC-85C1-4260-BD6D-3EEFA05BFE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AA17B79-6208-474B-8BEA-CC1245EB0C0F}" type="slidenum">
              <a:rPr lang="en-US" altLang="en-US" sz="1200" b="0"/>
              <a:pPr>
                <a:spcBef>
                  <a:spcPct val="0"/>
                </a:spcBef>
                <a:buFontTx/>
                <a:buNone/>
              </a:pPr>
              <a:t>115</a:t>
            </a:fld>
            <a:endParaRPr lang="en-US" altLang="en-US" sz="1200" b="0"/>
          </a:p>
        </p:txBody>
      </p:sp>
      <p:sp>
        <p:nvSpPr>
          <p:cNvPr id="25603" name="Rectangle 2">
            <a:extLst>
              <a:ext uri="{FF2B5EF4-FFF2-40B4-BE49-F238E27FC236}">
                <a16:creationId xmlns:a16="http://schemas.microsoft.com/office/drawing/2014/main" id="{E1F16BA4-9BEE-47B4-8133-68B10E2EE44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Wireless Standards Freq. Table ad-hoc</a:t>
            </a:r>
          </a:p>
        </p:txBody>
      </p:sp>
      <p:sp>
        <p:nvSpPr>
          <p:cNvPr id="25604" name="Date Placeholder 3">
            <a:extLst>
              <a:ext uri="{FF2B5EF4-FFF2-40B4-BE49-F238E27FC236}">
                <a16:creationId xmlns:a16="http://schemas.microsoft.com/office/drawing/2014/main" id="{7D4B1BB1-9893-4A0C-AF2E-8299CB1EF3E6}"/>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5605" name="Footer Placeholder 4">
            <a:extLst>
              <a:ext uri="{FF2B5EF4-FFF2-40B4-BE49-F238E27FC236}">
                <a16:creationId xmlns:a16="http://schemas.microsoft.com/office/drawing/2014/main" id="{502AE91C-3B0A-48EC-9F83-44F52EB7ECD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3DCF7BAF-0FD3-47B7-8816-05EBA735AA47}"/>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dirty="0"/>
              <a:t>Joint ad-hoc with 802.19</a:t>
            </a:r>
          </a:p>
          <a:p>
            <a:pPr algn="just">
              <a:spcBef>
                <a:spcPts val="1200"/>
              </a:spcBef>
              <a:defRPr/>
            </a:pPr>
            <a:r>
              <a:rPr lang="en-US" altLang="en-US" dirty="0"/>
              <a:t>Call for comments began on 21 March 2022 on </a:t>
            </a:r>
            <a:r>
              <a:rPr lang="en-US" altLang="en-US" dirty="0">
                <a:hlinkClick r:id="rId3"/>
              </a:rPr>
              <a:t>the IEEE 802 Wireless Standards Table of Frequency Ranges</a:t>
            </a:r>
            <a:endParaRPr lang="en-US" altLang="en-US" dirty="0"/>
          </a:p>
          <a:p>
            <a:pPr algn="just">
              <a:spcBef>
                <a:spcPts val="1800"/>
              </a:spcBef>
              <a:defRPr/>
            </a:pPr>
            <a:r>
              <a:rPr lang="en-US" altLang="en-US" dirty="0"/>
              <a:t>The call closed on 30 April 2022 and 10 comments received.  2 late comments received on 2 May 2022.</a:t>
            </a:r>
          </a:p>
          <a:p>
            <a:pPr lvl="1" algn="just">
              <a:defRPr/>
            </a:pPr>
            <a:r>
              <a:rPr lang="en-US" altLang="en-US" dirty="0"/>
              <a:t>Comment spreadsheet:  </a:t>
            </a:r>
            <a:r>
              <a:rPr lang="en-US" altLang="en-US" dirty="0">
                <a:hlinkClick r:id="rId4"/>
              </a:rPr>
              <a:t>18-22/0050</a:t>
            </a:r>
            <a:endParaRPr lang="en-US" altLang="en-US" dirty="0"/>
          </a:p>
          <a:p>
            <a:pPr algn="just">
              <a:spcBef>
                <a:spcPts val="1800"/>
              </a:spcBef>
              <a:defRPr/>
            </a:pPr>
            <a:r>
              <a:rPr lang="en-US" altLang="en-US" dirty="0"/>
              <a:t>Next monthly call:</a:t>
            </a:r>
          </a:p>
          <a:p>
            <a:pPr lvl="1" algn="just">
              <a:defRPr/>
            </a:pPr>
            <a:r>
              <a:rPr lang="en-US" altLang="en-US" dirty="0"/>
              <a:t>3:00pm ET to 4:00pm ET, Tuesday, 24 May 2022</a:t>
            </a:r>
          </a:p>
          <a:p>
            <a:pPr lvl="1" algn="just">
              <a:defRPr/>
            </a:pPr>
            <a:r>
              <a:rPr lang="en-US" altLang="en-US" dirty="0"/>
              <a:t>Call-in info:  </a:t>
            </a:r>
            <a:r>
              <a:rPr lang="en-US" altLang="en-US" dirty="0">
                <a:hlinkClick r:id="rId5"/>
              </a:rPr>
              <a:t>Google Calendar</a:t>
            </a:r>
            <a:r>
              <a:rPr lang="en-US" altLang="en-US" dirty="0"/>
              <a:t> / </a:t>
            </a:r>
            <a:r>
              <a:rPr lang="en-US" altLang="en-US" dirty="0">
                <a:hlinkClick r:id="rId6"/>
              </a:rPr>
              <a:t>18-16/0038</a:t>
            </a:r>
            <a:endParaRPr lang="en-US" altLang="en-US" dirty="0"/>
          </a:p>
          <a:p>
            <a:pPr algn="just">
              <a:defRPr/>
            </a:pPr>
            <a:endParaRPr lang="en-US" altLang="en-US" dirty="0"/>
          </a:p>
          <a:p>
            <a:pPr marL="457200" lvl="1" indent="0" algn="just">
              <a:spcBef>
                <a:spcPts val="300"/>
              </a:spcBef>
              <a:buNone/>
              <a:defRPr/>
            </a:pPr>
            <a:endParaRPr lang="en-US" altLang="en-US" sz="1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C793835A-4A46-4A71-AAB8-F5FCBB5A07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6467654-95E9-4C9B-BA6B-FA8311F821DE}" type="slidenum">
              <a:rPr lang="en-US" altLang="en-US" sz="1200" b="0"/>
              <a:pPr>
                <a:spcBef>
                  <a:spcPct val="0"/>
                </a:spcBef>
                <a:buFontTx/>
                <a:buNone/>
              </a:pPr>
              <a:t>116</a:t>
            </a:fld>
            <a:endParaRPr lang="en-US" altLang="en-US" sz="1200" b="0"/>
          </a:p>
        </p:txBody>
      </p:sp>
      <p:sp>
        <p:nvSpPr>
          <p:cNvPr id="27651" name="Rectangle 2">
            <a:extLst>
              <a:ext uri="{FF2B5EF4-FFF2-40B4-BE49-F238E27FC236}">
                <a16:creationId xmlns:a16="http://schemas.microsoft.com/office/drawing/2014/main" id="{83BB1061-9A33-4A58-B005-E7EA16C6D2C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Credited Interim session</a:t>
            </a:r>
          </a:p>
        </p:txBody>
      </p:sp>
      <p:sp>
        <p:nvSpPr>
          <p:cNvPr id="27652" name="Date Placeholder 3">
            <a:extLst>
              <a:ext uri="{FF2B5EF4-FFF2-40B4-BE49-F238E27FC236}">
                <a16:creationId xmlns:a16="http://schemas.microsoft.com/office/drawing/2014/main" id="{01FAEC81-D5CB-4217-820D-6F3830B41E95}"/>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7653" name="Footer Placeholder 4">
            <a:extLst>
              <a:ext uri="{FF2B5EF4-FFF2-40B4-BE49-F238E27FC236}">
                <a16:creationId xmlns:a16="http://schemas.microsoft.com/office/drawing/2014/main" id="{9CC8A880-12E2-498B-AB60-7F0DB4F7D8BF}"/>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7654" name="Rectangle 3">
            <a:extLst>
              <a:ext uri="{FF2B5EF4-FFF2-40B4-BE49-F238E27FC236}">
                <a16:creationId xmlns:a16="http://schemas.microsoft.com/office/drawing/2014/main" id="{1B39A060-1A6C-4A01-A1D2-9AF8AE95C29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Two meeting slots</a:t>
            </a:r>
          </a:p>
          <a:p>
            <a:pPr lvl="1" algn="just">
              <a:spcBef>
                <a:spcPts val="300"/>
              </a:spcBef>
            </a:pPr>
            <a:r>
              <a:rPr lang="en-US" altLang="en-US" sz="1800"/>
              <a:t>Opening plenary:  </a:t>
            </a:r>
          </a:p>
          <a:p>
            <a:pPr lvl="2" algn="just">
              <a:spcBef>
                <a:spcPts val="300"/>
              </a:spcBef>
            </a:pPr>
            <a:r>
              <a:rPr lang="en-US" altLang="en-US" sz="1600"/>
              <a:t>Thursday, 12 May, 15:00 ET to 16:00 ET</a:t>
            </a:r>
          </a:p>
          <a:p>
            <a:pPr lvl="1" algn="just">
              <a:spcBef>
                <a:spcPts val="300"/>
              </a:spcBef>
            </a:pPr>
            <a:r>
              <a:rPr lang="en-US" altLang="en-US" sz="1800"/>
              <a:t>Closing plenary:  </a:t>
            </a:r>
          </a:p>
          <a:p>
            <a:pPr lvl="2" algn="just">
              <a:spcBef>
                <a:spcPts val="300"/>
              </a:spcBef>
            </a:pPr>
            <a:r>
              <a:rPr lang="en-US" altLang="en-US" sz="1600"/>
              <a:t>Thursday, 19 May, 15:00 ET to 16:00 ET</a:t>
            </a:r>
          </a:p>
          <a:p>
            <a:pPr lvl="1" algn="just">
              <a:spcBef>
                <a:spcPts val="300"/>
              </a:spcBef>
            </a:pPr>
            <a:endParaRPr lang="en-US" altLang="en-US" sz="1800"/>
          </a:p>
          <a:p>
            <a:pPr algn="just"/>
            <a:r>
              <a:rPr lang="en-US" altLang="en-US"/>
              <a:t>Logistics</a:t>
            </a:r>
          </a:p>
          <a:p>
            <a:pPr lvl="1" algn="just">
              <a:spcBef>
                <a:spcPts val="300"/>
              </a:spcBef>
            </a:pPr>
            <a:r>
              <a:rPr lang="en-US" altLang="en-US" sz="1800"/>
              <a:t>Agenda:  </a:t>
            </a:r>
            <a:r>
              <a:rPr lang="en-US" altLang="en-US" sz="1800">
                <a:hlinkClick r:id="rId3"/>
              </a:rPr>
              <a:t>18-22/0044</a:t>
            </a:r>
            <a:endParaRPr lang="en-US" altLang="en-US" sz="1800"/>
          </a:p>
          <a:p>
            <a:pPr lvl="1" algn="just">
              <a:spcBef>
                <a:spcPts val="300"/>
              </a:spcBef>
            </a:pPr>
            <a:r>
              <a:rPr lang="en-US" altLang="en-US" sz="1800"/>
              <a:t>Meeting info </a:t>
            </a:r>
            <a:r>
              <a:rPr lang="en-US" altLang="en-US" sz="1800" b="1">
                <a:solidFill>
                  <a:srgbClr val="FF0000"/>
                </a:solidFill>
              </a:rPr>
              <a:t>(Different from weekly call)</a:t>
            </a:r>
            <a:r>
              <a:rPr lang="en-US" altLang="en-US" sz="1800"/>
              <a:t>:</a:t>
            </a:r>
          </a:p>
          <a:p>
            <a:pPr lvl="2" algn="just">
              <a:spcBef>
                <a:spcPts val="300"/>
              </a:spcBef>
            </a:pPr>
            <a:r>
              <a:rPr lang="en-US" altLang="en-US" sz="1600" u="sng">
                <a:hlinkClick r:id="rId4"/>
              </a:rPr>
              <a:t>https://ieeesa.webex.com/ieeesa/j.php?MTID=me0c50a33a3b06b562a518ba197d7139d</a:t>
            </a:r>
            <a:r>
              <a:rPr lang="en-US" altLang="en-US" sz="1600"/>
              <a:t> </a:t>
            </a:r>
          </a:p>
          <a:p>
            <a:pPr lvl="2" algn="just">
              <a:spcBef>
                <a:spcPts val="300"/>
              </a:spcBef>
            </a:pPr>
            <a:r>
              <a:rPr lang="en-US" altLang="en-US" sz="1600"/>
              <a:t>Meeting number (access code): 2334 0633681 </a:t>
            </a:r>
          </a:p>
          <a:p>
            <a:pPr lvl="2" algn="just">
              <a:spcBef>
                <a:spcPts val="300"/>
              </a:spcBef>
            </a:pPr>
            <a:r>
              <a:rPr lang="en-US" altLang="en-US" sz="1600"/>
              <a:t>Meeting password: Register-fee-req </a:t>
            </a:r>
          </a:p>
          <a:p>
            <a:pPr lvl="1" algn="just">
              <a:spcBef>
                <a:spcPts val="300"/>
              </a:spcBef>
            </a:pPr>
            <a:endParaRPr lang="en-US" altLang="en-US" sz="18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CD6CE5DA-5B85-433A-8CEF-E561796C2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520A232-ABED-4EE0-BAB2-76B17C4691FF}" type="slidenum">
              <a:rPr lang="en-US" altLang="en-US" sz="1200" b="0"/>
              <a:pPr>
                <a:spcBef>
                  <a:spcPct val="0"/>
                </a:spcBef>
                <a:buFontTx/>
                <a:buNone/>
              </a:pPr>
              <a:t>117</a:t>
            </a:fld>
            <a:endParaRPr lang="en-US" altLang="en-US" sz="1200" b="0"/>
          </a:p>
        </p:txBody>
      </p:sp>
      <p:sp>
        <p:nvSpPr>
          <p:cNvPr id="29699" name="Rectangle 2">
            <a:extLst>
              <a:ext uri="{FF2B5EF4-FFF2-40B4-BE49-F238E27FC236}">
                <a16:creationId xmlns:a16="http://schemas.microsoft.com/office/drawing/2014/main" id="{78B30BC2-ABAA-4BAD-8B40-873471E6FD1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in this interim</a:t>
            </a:r>
          </a:p>
        </p:txBody>
      </p:sp>
      <p:sp>
        <p:nvSpPr>
          <p:cNvPr id="29700" name="Date Placeholder 3">
            <a:extLst>
              <a:ext uri="{FF2B5EF4-FFF2-40B4-BE49-F238E27FC236}">
                <a16:creationId xmlns:a16="http://schemas.microsoft.com/office/drawing/2014/main" id="{063DF3BA-26AD-4827-9B57-2D039765FF6E}"/>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9701" name="Footer Placeholder 4">
            <a:extLst>
              <a:ext uri="{FF2B5EF4-FFF2-40B4-BE49-F238E27FC236}">
                <a16:creationId xmlns:a16="http://schemas.microsoft.com/office/drawing/2014/main" id="{C2544CE1-0250-4B59-B9EC-491F848BF9E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9702" name="Rectangle 3">
            <a:extLst>
              <a:ext uri="{FF2B5EF4-FFF2-40B4-BE49-F238E27FC236}">
                <a16:creationId xmlns:a16="http://schemas.microsoft.com/office/drawing/2014/main" id="{A46D9C6F-7108-4FE2-B5A4-FCB6AFB0856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Status of ongoing consultations</a:t>
            </a:r>
          </a:p>
          <a:p>
            <a:pPr algn="just">
              <a:spcBef>
                <a:spcPts val="1200"/>
              </a:spcBef>
            </a:pPr>
            <a:r>
              <a:rPr lang="en-US" altLang="en-US"/>
              <a:t>Discuss what members will share on activities in EU, Americas, Asia Pacific, ITU-R, and all other countries/countries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a:t>
            </a:r>
            <a:r>
              <a:rPr lang="tr-TR" dirty="0"/>
              <a:t>.19 May 2022 </a:t>
            </a:r>
            <a:r>
              <a:rPr lang="tr-TR" dirty="0" err="1"/>
              <a:t>Liaison</a:t>
            </a:r>
            <a:r>
              <a:rPr lang="tr-TR" dirty="0"/>
              <a:t>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2022-05-0</a:t>
            </a:r>
            <a:r>
              <a:rPr lang="tr-TR" sz="2000" b="0" dirty="0"/>
              <a:t>8</a:t>
            </a:r>
            <a:endParaRPr lang="en-GB" sz="2000" b="0" dirty="0"/>
          </a:p>
        </p:txBody>
      </p:sp>
      <p:sp>
        <p:nvSpPr>
          <p:cNvPr id="6" name="Date Placeholder 3"/>
          <p:cNvSpPr>
            <a:spLocks noGrp="1"/>
          </p:cNvSpPr>
          <p:nvPr>
            <p:ph type="dt" idx="10"/>
          </p:nvPr>
        </p:nvSpPr>
        <p:spPr/>
        <p:txBody>
          <a:bodyPr/>
          <a:lstStyle/>
          <a:p>
            <a:r>
              <a:rPr lang="en-US"/>
              <a:t>May 2022</a:t>
            </a:r>
            <a:endParaRPr lang="en-GB" dirty="0"/>
          </a:p>
        </p:txBody>
      </p:sp>
      <p:sp>
        <p:nvSpPr>
          <p:cNvPr id="7" name="Footer Placeholder 4"/>
          <p:cNvSpPr>
            <a:spLocks noGrp="1"/>
          </p:cNvSpPr>
          <p:nvPr>
            <p:ph type="ftr" idx="11"/>
          </p:nvPr>
        </p:nvSpPr>
        <p:spPr/>
        <p:txBody>
          <a:bodyPr/>
          <a:lstStyle/>
          <a:p>
            <a:r>
              <a:rPr lang="tr-TR" dirty="0"/>
              <a:t>Tuncer</a:t>
            </a:r>
            <a:r>
              <a:rPr lang="en-GB" dirty="0"/>
              <a:t> </a:t>
            </a:r>
            <a:r>
              <a:rPr lang="tr-TR" dirty="0" err="1"/>
              <a:t>Baykas</a:t>
            </a:r>
            <a:r>
              <a:rPr lang="tr-TR" dirty="0"/>
              <a:t>, Kadir Has </a:t>
            </a:r>
            <a:r>
              <a:rPr lang="tr-TR" dirty="0" err="1"/>
              <a:t>University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118</a:t>
            </a:fld>
            <a:endParaRPr lang="en-GB" dirty="0"/>
          </a:p>
        </p:txBody>
      </p:sp>
      <p:graphicFrame>
        <p:nvGraphicFramePr>
          <p:cNvPr id="3075" name="Object 3"/>
          <p:cNvGraphicFramePr>
            <a:graphicFrameLocks noChangeAspect="1"/>
          </p:cNvGraphicFramePr>
          <p:nvPr/>
        </p:nvGraphicFramePr>
        <p:xfrm>
          <a:off x="998538" y="2417763"/>
          <a:ext cx="10047287" cy="2427287"/>
        </p:xfrm>
        <a:graphic>
          <a:graphicData uri="http://schemas.openxmlformats.org/presentationml/2006/ole">
            <mc:AlternateContent xmlns:mc="http://schemas.openxmlformats.org/markup-compatibility/2006">
              <mc:Choice xmlns:v="urn:schemas-microsoft-com:vml" Requires="v">
                <p:oleObj spid="_x0000_s12304" name="Document" r:id="rId4" imgW="10465033" imgH="2539535" progId="Word.Document.8">
                  <p:embed/>
                </p:oleObj>
              </mc:Choice>
              <mc:Fallback>
                <p:oleObj name="Document" r:id="rId4" imgW="10465033" imgH="2539535" progId="Word.Document.8">
                  <p:embed/>
                  <p:pic>
                    <p:nvPicPr>
                      <p:cNvPr id="3075" name="Object 3"/>
                      <p:cNvPicPr>
                        <a:picLocks noChangeAspect="1" noChangeArrowheads="1"/>
                      </p:cNvPicPr>
                      <p:nvPr/>
                    </p:nvPicPr>
                    <p:blipFill>
                      <a:blip r:embed="rId5"/>
                      <a:srcRect/>
                      <a:stretch>
                        <a:fillRect/>
                      </a:stretch>
                    </p:blipFill>
                    <p:spPr bwMode="auto">
                      <a:xfrm>
                        <a:off x="998538" y="241776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119</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53 </a:t>
            </a:r>
            <a:r>
              <a:rPr lang="tr-TR" dirty="0" err="1"/>
              <a:t>v</a:t>
            </a:r>
            <a:r>
              <a:rPr lang="tr-TR" sz="2400" dirty="0" err="1"/>
              <a:t>oting</a:t>
            </a:r>
            <a:r>
              <a:rPr lang="tr-TR" sz="2400" dirty="0"/>
              <a:t> </a:t>
            </a:r>
            <a:r>
              <a:rPr lang="tr-TR" sz="2400" dirty="0" err="1"/>
              <a:t>members</a:t>
            </a:r>
            <a:r>
              <a:rPr lang="tr-TR" sz="2400" dirty="0"/>
              <a:t> as of May 2022</a:t>
            </a:r>
          </a:p>
          <a:p>
            <a:pPr>
              <a:buFont typeface="Arial" panose="020B0604020202020204" pitchFamily="34" charset="0"/>
              <a:buChar char="•"/>
            </a:pPr>
            <a:endParaRPr lang="tr-TR" dirty="0"/>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r>
              <a:rPr lang="en-US" sz="2400" dirty="0"/>
              <a:t>If you have not already done so, you can register at:</a:t>
            </a:r>
          </a:p>
          <a:p>
            <a:pPr lvl="1">
              <a:buFont typeface="Arial" panose="020B0604020202020204" pitchFamily="34" charset="0"/>
              <a:buChar char="•"/>
            </a:pPr>
            <a:r>
              <a:rPr lang="en-US" sz="2400" dirty="0">
                <a:hlinkClick r:id="rId3"/>
              </a:rPr>
              <a:t>https://touchpoint.eventsair.com/2022-may-ieee-802-wireless-interim-session</a:t>
            </a:r>
            <a:r>
              <a:rPr lang="en-US" sz="2400" dirty="0"/>
              <a:t> </a:t>
            </a:r>
          </a:p>
          <a:p>
            <a:pPr>
              <a:buFont typeface="Arial" panose="020B0604020202020204" pitchFamily="34" charset="0"/>
              <a:buChar char="•"/>
            </a:pPr>
            <a:r>
              <a:rPr lang="en-US" sz="2400" dirty="0"/>
              <a:t>If you do not intend to register for this session you must leave this meeting and, if you have logged attendance on IMAT, email the 802.19 chair or vice chair to have your attendance cancelled</a:t>
            </a:r>
          </a:p>
          <a:p>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D55F2806-240D-4EE8-8388-0AE72990E8F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8114AC2C-CF23-480E-A1EC-8BFC7D3A9ED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018ADBCE-8934-4053-AEAD-05F743A909B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619353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120</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14" name="Content Placeholder 2">
            <a:extLst>
              <a:ext uri="{FF2B5EF4-FFF2-40B4-BE49-F238E27FC236}">
                <a16:creationId xmlns:a16="http://schemas.microsoft.com/office/drawing/2014/main" id="{3490C45A-C67A-417A-2425-3C5776C9ECF7}"/>
              </a:ext>
            </a:extLst>
          </p:cNvPr>
          <p:cNvSpPr>
            <a:spLocks noGrp="1"/>
          </p:cNvSpPr>
          <p:nvPr>
            <p:ph idx="1"/>
          </p:nvPr>
        </p:nvSpPr>
        <p:spPr>
          <a:xfrm>
            <a:off x="285751" y="1456268"/>
            <a:ext cx="11142268" cy="5173132"/>
          </a:xfrm>
        </p:spPr>
        <p:txBody>
          <a:bodyPr/>
          <a:lstStyle/>
          <a:p>
            <a:r>
              <a:rPr lang="en-US" sz="2200" dirty="0"/>
              <a:t>Comments were received on the “IEEE 802 Wireless Standards Table of Frequency Ranges” document</a:t>
            </a:r>
          </a:p>
          <a:p>
            <a:r>
              <a:rPr lang="en-US" sz="2200" dirty="0"/>
              <a:t>The link to the Table of Frequency document is,</a:t>
            </a:r>
          </a:p>
          <a:p>
            <a:pPr lvl="1"/>
            <a:r>
              <a:rPr lang="en-US" sz="2000" b="1" dirty="0">
                <a:hlinkClick r:id="rId3"/>
              </a:rPr>
              <a:t>https://mentor.ieee.org/802.18/dcn/22/18-22-0009-00-0000-ieee-802-wireless-standards-table-of-frequency-ranges.xlsx</a:t>
            </a:r>
            <a:r>
              <a:rPr lang="en-US" sz="2000" b="1" dirty="0"/>
              <a:t> </a:t>
            </a:r>
          </a:p>
          <a:p>
            <a:r>
              <a:rPr lang="en-US" sz="2200" dirty="0"/>
              <a:t>12 comments were received</a:t>
            </a:r>
          </a:p>
          <a:p>
            <a:r>
              <a:rPr lang="en-US" sz="2200" dirty="0"/>
              <a:t>The link to the comment spreadsheet is,</a:t>
            </a:r>
          </a:p>
          <a:p>
            <a:pPr lvl="1"/>
            <a:r>
              <a:rPr lang="en-US" sz="2000" b="1" dirty="0">
                <a:hlinkClick r:id="rId4"/>
              </a:rPr>
              <a:t>https://mentor.ieee.org/802.18/dcn/22/18-22-0050-00-0000-comment-spreadsheet-of-ieee-802-wireless-standards-table-of-frequency-ranges.xlsx</a:t>
            </a:r>
            <a:r>
              <a:rPr lang="en-US" sz="2000" b="1" dirty="0"/>
              <a:t> </a:t>
            </a:r>
          </a:p>
          <a:p>
            <a:r>
              <a:rPr lang="en-US" sz="2200" b="1" dirty="0"/>
              <a:t>Comment resolutions will be </a:t>
            </a:r>
            <a:r>
              <a:rPr lang="en-US" sz="2200" dirty="0"/>
              <a:t>performed on the Wireless Frequency Table Ad Hoc, which meets on the fourth Tuesday of the month, at 3 PM Eastern Time</a:t>
            </a:r>
          </a:p>
          <a:p>
            <a:pPr lvl="1"/>
            <a:r>
              <a:rPr lang="en-US" sz="2000" b="1" dirty="0"/>
              <a:t>Next call is May 24.  Webex info can be found on the 802.18 Calendar</a:t>
            </a:r>
          </a:p>
          <a:p>
            <a:endParaRPr lang="en-US" sz="2200" b="1" dirty="0"/>
          </a:p>
        </p:txBody>
      </p:sp>
    </p:spTree>
    <p:extLst>
      <p:ext uri="{BB962C8B-B14F-4D97-AF65-F5344CB8AC3E}">
        <p14:creationId xmlns:p14="http://schemas.microsoft.com/office/powerpoint/2010/main" val="2030158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121</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1" name="Title 1">
            <a:extLst>
              <a:ext uri="{FF2B5EF4-FFF2-40B4-BE49-F238E27FC236}">
                <a16:creationId xmlns:a16="http://schemas.microsoft.com/office/drawing/2014/main" id="{D6CEDEBE-69EF-4416-94F9-EBEE521A2FEB}"/>
              </a:ext>
            </a:extLst>
          </p:cNvPr>
          <p:cNvSpPr>
            <a:spLocks noGrp="1"/>
          </p:cNvSpPr>
          <p:nvPr>
            <p:ph type="title"/>
          </p:nvPr>
        </p:nvSpPr>
        <p:spPr>
          <a:xfrm>
            <a:off x="1951566" y="758399"/>
            <a:ext cx="8288868" cy="927947"/>
          </a:xfrm>
        </p:spPr>
        <p:txBody>
          <a:bodyPr/>
          <a:lstStyle/>
          <a:p>
            <a:r>
              <a:rPr lang="en-US" dirty="0"/>
              <a:t>Schedule</a:t>
            </a:r>
          </a:p>
        </p:txBody>
      </p:sp>
      <p:pic>
        <p:nvPicPr>
          <p:cNvPr id="12" name="Picture 2">
            <a:extLst>
              <a:ext uri="{FF2B5EF4-FFF2-40B4-BE49-F238E27FC236}">
                <a16:creationId xmlns:a16="http://schemas.microsoft.com/office/drawing/2014/main" id="{93A36DAA-19A2-4401-4532-15D93CCA45C8}"/>
              </a:ext>
            </a:extLst>
          </p:cNvPr>
          <p:cNvPicPr>
            <a:picLocks noChangeAspect="1"/>
          </p:cNvPicPr>
          <p:nvPr/>
        </p:nvPicPr>
        <p:blipFill>
          <a:blip r:embed="rId3"/>
          <a:stretch>
            <a:fillRect/>
          </a:stretch>
        </p:blipFill>
        <p:spPr>
          <a:xfrm>
            <a:off x="4060930" y="1550877"/>
            <a:ext cx="3987165" cy="4940618"/>
          </a:xfrm>
          <a:prstGeom prst="rect">
            <a:avLst/>
          </a:prstGeom>
        </p:spPr>
      </p:pic>
    </p:spTree>
    <p:extLst>
      <p:ext uri="{BB962C8B-B14F-4D97-AF65-F5344CB8AC3E}">
        <p14:creationId xmlns:p14="http://schemas.microsoft.com/office/powerpoint/2010/main" val="2259698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7409-85F4-4100-8B81-191D7C943131}"/>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IEEE 802.11-2020 Corrigendum 1 D2.0</a:t>
            </a:r>
          </a:p>
        </p:txBody>
      </p:sp>
      <p:sp>
        <p:nvSpPr>
          <p:cNvPr id="3" name="Content Placeholder 2">
            <a:extLst>
              <a:ext uri="{FF2B5EF4-FFF2-40B4-BE49-F238E27FC236}">
                <a16:creationId xmlns:a16="http://schemas.microsoft.com/office/drawing/2014/main" id="{58268A69-95FF-4944-9AF2-1025CF983BF5}"/>
              </a:ext>
            </a:extLst>
          </p:cNvPr>
          <p:cNvSpPr>
            <a:spLocks noGrp="1"/>
          </p:cNvSpPr>
          <p:nvPr>
            <p:ph idx="1"/>
          </p:nvPr>
        </p:nvSpPr>
        <p:spPr/>
        <p:txBody>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Correct IEEE 802.11ay Assignment of Protected Announce Support bit </a:t>
            </a:r>
          </a:p>
          <a:p>
            <a:r>
              <a:rPr lang="en-US" sz="1800" b="1" dirty="0">
                <a:solidFill>
                  <a:srgbClr val="000000"/>
                </a:solidFill>
                <a:latin typeface="Times New Roman" panose="02020603050405020304" pitchFamily="18" charset="0"/>
                <a:cs typeface="Times New Roman" panose="02020603050405020304" pitchFamily="18" charset="0"/>
              </a:rPr>
              <a:t>Robert Stacey reviews the comments received on D1.0</a:t>
            </a:r>
          </a:p>
          <a:p>
            <a:r>
              <a:rPr lang="en-US" sz="1800" b="1" i="0" u="none" strike="noStrike" baseline="0" dirty="0">
                <a:solidFill>
                  <a:srgbClr val="000000"/>
                </a:solidFill>
                <a:latin typeface="Times New Roman" panose="02020603050405020304" pitchFamily="18" charset="0"/>
                <a:cs typeface="Times New Roman" panose="02020603050405020304" pitchFamily="18" charset="0"/>
              </a:rPr>
              <a:t>Comments on baseline for D</a:t>
            </a:r>
            <a:r>
              <a:rPr lang="en-US" sz="1800" b="1" dirty="0">
                <a:solidFill>
                  <a:srgbClr val="000000"/>
                </a:solidFill>
                <a:latin typeface="Times New Roman" panose="02020603050405020304" pitchFamily="18" charset="0"/>
                <a:cs typeface="Times New Roman" panose="02020603050405020304" pitchFamily="18" charset="0"/>
              </a:rPr>
              <a:t>2.0 on the 11ax, 11ay and 11ba </a:t>
            </a:r>
          </a:p>
          <a:p>
            <a:r>
              <a:rPr lang="en-US" sz="1800" b="1" i="0" u="none" strike="noStrike" baseline="0" dirty="0">
                <a:solidFill>
                  <a:srgbClr val="000000"/>
                </a:solidFill>
                <a:latin typeface="Times New Roman" panose="02020603050405020304" pitchFamily="18" charset="0"/>
                <a:cs typeface="Times New Roman" panose="02020603050405020304" pitchFamily="18" charset="0"/>
              </a:rPr>
              <a:t>The corrigend</a:t>
            </a:r>
            <a:r>
              <a:rPr lang="en-US" sz="1800" b="1" dirty="0">
                <a:solidFill>
                  <a:srgbClr val="000000"/>
                </a:solidFill>
                <a:latin typeface="Times New Roman" panose="02020603050405020304" pitchFamily="18" charset="0"/>
                <a:cs typeface="Times New Roman" panose="02020603050405020304" pitchFamily="18" charset="0"/>
              </a:rPr>
              <a:t>um is to the published amendments at the time that 11ay was rolled in, based on the approved PAR (in Introduction, state change bit 6 to 11) </a:t>
            </a:r>
          </a:p>
          <a:p>
            <a:r>
              <a:rPr lang="en-US" sz="1800" b="1" dirty="0">
                <a:solidFill>
                  <a:srgbClr val="000000"/>
                </a:solidFill>
                <a:latin typeface="Times New Roman" panose="02020603050405020304" pitchFamily="18" charset="0"/>
                <a:cs typeface="Times New Roman" panose="02020603050405020304" pitchFamily="18" charset="0"/>
              </a:rPr>
              <a:t>Robert Stacey will circulate by email a new introduction</a:t>
            </a:r>
          </a:p>
          <a:p>
            <a:endParaRPr lang="en-US" sz="1800" b="1" dirty="0">
              <a:solidFill>
                <a:srgbClr val="000000"/>
              </a:solidFill>
              <a:latin typeface="Arial" panose="020B0604020202020204" pitchFamily="34" charset="0"/>
            </a:endParaRPr>
          </a:p>
          <a:p>
            <a:endParaRPr lang="en-US" sz="1800" b="1" i="0" u="none" strike="noStrike" baseline="0" dirty="0">
              <a:solidFill>
                <a:srgbClr val="000000"/>
              </a:solidFill>
              <a:latin typeface="Arial" panose="020B0604020202020204" pitchFamily="34" charset="0"/>
            </a:endParaRPr>
          </a:p>
          <a:p>
            <a:endParaRPr lang="en-US" dirty="0"/>
          </a:p>
        </p:txBody>
      </p:sp>
      <p:sp>
        <p:nvSpPr>
          <p:cNvPr id="7" name="Footer Placeholder 6">
            <a:extLst>
              <a:ext uri="{FF2B5EF4-FFF2-40B4-BE49-F238E27FC236}">
                <a16:creationId xmlns:a16="http://schemas.microsoft.com/office/drawing/2014/main" id="{FC6BAB1E-00D1-4006-A74B-324BECC9DD9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E29E62D6-76D6-4C1A-9847-F993DD86B18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51282F42-ADF7-4E1D-80FB-2603F0FF03D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3618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a:t>P802.11az MDR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MDR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March 2021 Editors meeting to  allow the TG to know what all the MDR changes are. </a:t>
            </a:r>
          </a:p>
          <a:p>
            <a:r>
              <a:rPr lang="en-US" sz="1800" dirty="0"/>
              <a:t>P802.11bc MDR is started. </a:t>
            </a:r>
            <a:r>
              <a:rPr lang="en-US" sz="1800" dirty="0">
                <a:effectLst/>
                <a:ea typeface="Calibri" panose="020F0502020204030204" pitchFamily="34" charset="0"/>
              </a:rPr>
              <a:t>11-22-0699-00-0000 </a:t>
            </a:r>
            <a:r>
              <a:rPr lang="en-US" sz="1800" dirty="0" err="1">
                <a:effectLst/>
                <a:ea typeface="Calibri" panose="020F0502020204030204" pitchFamily="34" charset="0"/>
              </a:rPr>
              <a:t>TGbc</a:t>
            </a:r>
            <a:r>
              <a:rPr lang="en-US" sz="1800" dirty="0">
                <a:effectLst/>
                <a:ea typeface="Calibri" panose="020F0502020204030204" pitchFamily="34" charset="0"/>
              </a:rPr>
              <a:t> MDR report is reviewed. (Robert Stacey, Emily Qi, Edward Au, Jonathan Segev, Peter Ecclesine . MEC review was requested. </a:t>
            </a:r>
          </a:p>
          <a:p>
            <a:r>
              <a:rPr lang="en-US" sz="1800" dirty="0"/>
              <a:t>P802.11bb MDR discussion. </a:t>
            </a:r>
            <a:r>
              <a:rPr lang="en-US" sz="1800" dirty="0">
                <a:effectLst/>
                <a:ea typeface="Calibri" panose="020F0502020204030204" pitchFamily="34" charset="0"/>
              </a:rPr>
              <a:t>11-22-0727-00-0000 </a:t>
            </a:r>
            <a:r>
              <a:rPr lang="en-US" sz="1800" dirty="0" err="1">
                <a:effectLst/>
                <a:ea typeface="Calibri" panose="020F0502020204030204" pitchFamily="34" charset="0"/>
              </a:rPr>
              <a:t>TGbb</a:t>
            </a:r>
            <a:r>
              <a:rPr lang="en-US" sz="1800" dirty="0">
                <a:effectLst/>
                <a:ea typeface="Calibri" panose="020F0502020204030204" pitchFamily="34" charset="0"/>
              </a:rPr>
              <a:t> </a:t>
            </a:r>
            <a:r>
              <a:rPr lang="en-US" sz="1800" dirty="0">
                <a:ea typeface="Calibri" panose="020F0502020204030204" pitchFamily="34" charset="0"/>
              </a:rPr>
              <a:t>MDR. </a:t>
            </a:r>
            <a:r>
              <a:rPr lang="en-US" sz="1800" dirty="0"/>
              <a:t>The draft 2.0 is about ten pages. Will use D3.0 out of May as a basis. Solicit a volunteer by email, as soon as draft as available, MDR will start. </a:t>
            </a:r>
          </a:p>
          <a:p>
            <a:endParaRPr lang="en-US" sz="1800" dirty="0"/>
          </a:p>
          <a:p>
            <a:endParaRPr lang="en-US" sz="1600" dirty="0"/>
          </a:p>
        </p:txBody>
      </p:sp>
      <p:sp>
        <p:nvSpPr>
          <p:cNvPr id="3" name="Footer Placeholder 2">
            <a:extLst>
              <a:ext uri="{FF2B5EF4-FFF2-40B4-BE49-F238E27FC236}">
                <a16:creationId xmlns:a16="http://schemas.microsoft.com/office/drawing/2014/main" id="{ED6B1FED-3E65-42BE-B617-F6F0D415E4F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5297112-EE3C-4DB1-849A-2060AA3183A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7073217-76AE-4EA3-AB8E-2DCAD45DEC3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171463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 </a:t>
            </a:r>
          </a:p>
          <a:p>
            <a:r>
              <a:rPr 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 new revision of the ANA database is available: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https://mentor.ieee.org/802.11/dcn/11/11-11-0270-61-0000-ana-database.xls</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a:p>
            <a:r>
              <a:rPr lang="en-US" sz="1800" dirty="0"/>
              <a:t>   Changes since March 2022:</a:t>
            </a:r>
          </a:p>
          <a:p>
            <a:endParaRPr lang="en-US" sz="1800" dirty="0"/>
          </a:p>
        </p:txBody>
      </p:sp>
      <p:sp>
        <p:nvSpPr>
          <p:cNvPr id="7" name="Footer Placeholder 6">
            <a:extLst>
              <a:ext uri="{FF2B5EF4-FFF2-40B4-BE49-F238E27FC236}">
                <a16:creationId xmlns:a16="http://schemas.microsoft.com/office/drawing/2014/main" id="{68813B16-3F41-41AD-A542-159B4F67FCF0}"/>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336ACA3-9CC9-46EF-AA20-4BCA7C202090}"/>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56481231-6CD5-4F0D-BB82-DBA2CA85D92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85546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May 5,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025525" y="1916684"/>
            <a:ext cx="45913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etc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since the March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BFD06598-66FC-481A-93C4-EAEB6D555AB3}"/>
              </a:ext>
            </a:extLst>
          </p:cNvPr>
          <p:cNvGraphicFramePr>
            <a:graphicFrameLocks noGrp="1"/>
          </p:cNvGraphicFramePr>
          <p:nvPr/>
        </p:nvGraphicFramePr>
        <p:xfrm>
          <a:off x="914400" y="2709198"/>
          <a:ext cx="10361614" cy="2657216"/>
        </p:xfrm>
        <a:graphic>
          <a:graphicData uri="http://schemas.openxmlformats.org/drawingml/2006/table">
            <a:tbl>
              <a:tblPr firstRow="1" firstCol="1" bandRow="1">
                <a:tableStyleId>{5C22544A-7EE6-4342-B048-85BDC9FD1C3A}</a:tableStyleId>
              </a:tblPr>
              <a:tblGrid>
                <a:gridCol w="613908">
                  <a:extLst>
                    <a:ext uri="{9D8B030D-6E8A-4147-A177-3AD203B41FA5}">
                      <a16:colId xmlns:a16="http://schemas.microsoft.com/office/drawing/2014/main" val="1542428220"/>
                    </a:ext>
                  </a:extLst>
                </a:gridCol>
                <a:gridCol w="400491">
                  <a:extLst>
                    <a:ext uri="{9D8B030D-6E8A-4147-A177-3AD203B41FA5}">
                      <a16:colId xmlns:a16="http://schemas.microsoft.com/office/drawing/2014/main" val="3416075077"/>
                    </a:ext>
                  </a:extLst>
                </a:gridCol>
                <a:gridCol w="400491">
                  <a:extLst>
                    <a:ext uri="{9D8B030D-6E8A-4147-A177-3AD203B41FA5}">
                      <a16:colId xmlns:a16="http://schemas.microsoft.com/office/drawing/2014/main" val="3034575980"/>
                    </a:ext>
                  </a:extLst>
                </a:gridCol>
                <a:gridCol w="535643">
                  <a:extLst>
                    <a:ext uri="{9D8B030D-6E8A-4147-A177-3AD203B41FA5}">
                      <a16:colId xmlns:a16="http://schemas.microsoft.com/office/drawing/2014/main" val="1203745035"/>
                    </a:ext>
                  </a:extLst>
                </a:gridCol>
                <a:gridCol w="442106">
                  <a:extLst>
                    <a:ext uri="{9D8B030D-6E8A-4147-A177-3AD203B41FA5}">
                      <a16:colId xmlns:a16="http://schemas.microsoft.com/office/drawing/2014/main" val="2086334843"/>
                    </a:ext>
                  </a:extLst>
                </a:gridCol>
                <a:gridCol w="1148788">
                  <a:extLst>
                    <a:ext uri="{9D8B030D-6E8A-4147-A177-3AD203B41FA5}">
                      <a16:colId xmlns:a16="http://schemas.microsoft.com/office/drawing/2014/main" val="3261626904"/>
                    </a:ext>
                  </a:extLst>
                </a:gridCol>
                <a:gridCol w="682248">
                  <a:extLst>
                    <a:ext uri="{9D8B030D-6E8A-4147-A177-3AD203B41FA5}">
                      <a16:colId xmlns:a16="http://schemas.microsoft.com/office/drawing/2014/main" val="2406989318"/>
                    </a:ext>
                  </a:extLst>
                </a:gridCol>
                <a:gridCol w="574203">
                  <a:extLst>
                    <a:ext uri="{9D8B030D-6E8A-4147-A177-3AD203B41FA5}">
                      <a16:colId xmlns:a16="http://schemas.microsoft.com/office/drawing/2014/main" val="1069573893"/>
                    </a:ext>
                  </a:extLst>
                </a:gridCol>
                <a:gridCol w="553968">
                  <a:extLst>
                    <a:ext uri="{9D8B030D-6E8A-4147-A177-3AD203B41FA5}">
                      <a16:colId xmlns:a16="http://schemas.microsoft.com/office/drawing/2014/main" val="1962700606"/>
                    </a:ext>
                  </a:extLst>
                </a:gridCol>
                <a:gridCol w="1586312">
                  <a:extLst>
                    <a:ext uri="{9D8B030D-6E8A-4147-A177-3AD203B41FA5}">
                      <a16:colId xmlns:a16="http://schemas.microsoft.com/office/drawing/2014/main" val="210962192"/>
                    </a:ext>
                  </a:extLst>
                </a:gridCol>
                <a:gridCol w="376821">
                  <a:extLst>
                    <a:ext uri="{9D8B030D-6E8A-4147-A177-3AD203B41FA5}">
                      <a16:colId xmlns:a16="http://schemas.microsoft.com/office/drawing/2014/main" val="3207411801"/>
                    </a:ext>
                  </a:extLst>
                </a:gridCol>
                <a:gridCol w="2049034">
                  <a:extLst>
                    <a:ext uri="{9D8B030D-6E8A-4147-A177-3AD203B41FA5}">
                      <a16:colId xmlns:a16="http://schemas.microsoft.com/office/drawing/2014/main" val="2946262861"/>
                    </a:ext>
                  </a:extLst>
                </a:gridCol>
                <a:gridCol w="420726">
                  <a:extLst>
                    <a:ext uri="{9D8B030D-6E8A-4147-A177-3AD203B41FA5}">
                      <a16:colId xmlns:a16="http://schemas.microsoft.com/office/drawing/2014/main" val="476691226"/>
                    </a:ext>
                  </a:extLst>
                </a:gridCol>
                <a:gridCol w="576875">
                  <a:extLst>
                    <a:ext uri="{9D8B030D-6E8A-4147-A177-3AD203B41FA5}">
                      <a16:colId xmlns:a16="http://schemas.microsoft.com/office/drawing/2014/main" val="3871474743"/>
                    </a:ext>
                  </a:extLst>
                </a:gridCol>
              </a:tblGrid>
              <a:tr h="198528">
                <a:tc>
                  <a:txBody>
                    <a:bodyPr/>
                    <a:lstStyle/>
                    <a:p>
                      <a:pPr marL="0" marR="0">
                        <a:spcBef>
                          <a:spcPts val="0"/>
                        </a:spcBef>
                        <a:spcAft>
                          <a:spcPts val="0"/>
                        </a:spcAft>
                      </a:pPr>
                      <a:r>
                        <a:rPr lang="en-US" sz="600">
                          <a:effectLst/>
                        </a:rPr>
                        <a:t>TransactionID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Type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Status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User</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Group</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Resource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Doc</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Subclause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Location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Name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Req Value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Description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Allocated Value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Requested</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217978892"/>
                  </a:ext>
                </a:extLst>
              </a:tr>
              <a:tr h="190892">
                <a:tc>
                  <a:txBody>
                    <a:bodyPr/>
                    <a:lstStyle/>
                    <a:p>
                      <a:pPr marL="0" marR="0" algn="r">
                        <a:spcBef>
                          <a:spcPts val="0"/>
                        </a:spcBef>
                        <a:spcAft>
                          <a:spcPts val="0"/>
                        </a:spcAft>
                      </a:pPr>
                      <a:r>
                        <a:rPr lang="en-US" sz="600">
                          <a:effectLst/>
                        </a:rPr>
                        <a:t>1315</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dot11EHTTXOPSharingTFOptionImplemented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3"/>
                        </a:rPr>
                        <a:t>222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928062708"/>
                  </a:ext>
                </a:extLst>
              </a:tr>
              <a:tr h="190892">
                <a:tc>
                  <a:txBody>
                    <a:bodyPr/>
                    <a:lstStyle/>
                    <a:p>
                      <a:pPr marL="0" marR="0" algn="r">
                        <a:spcBef>
                          <a:spcPts val="0"/>
                        </a:spcBef>
                        <a:spcAft>
                          <a:spcPts val="0"/>
                        </a:spcAft>
                      </a:pPr>
                      <a:r>
                        <a:rPr lang="en-US" sz="600">
                          <a:effectLst/>
                        </a:rPr>
                        <a:t>1316</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dot11EHTNSTRMobileAPMLDImplemented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3"/>
                        </a:rPr>
                        <a:t>223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4243914020"/>
                  </a:ext>
                </a:extLst>
              </a:tr>
              <a:tr h="183256">
                <a:tc>
                  <a:txBody>
                    <a:bodyPr/>
                    <a:lstStyle/>
                    <a:p>
                      <a:pPr marL="0" marR="0" algn="r">
                        <a:spcBef>
                          <a:spcPts val="0"/>
                        </a:spcBef>
                        <a:spcAft>
                          <a:spcPts val="0"/>
                        </a:spcAft>
                      </a:pPr>
                      <a:r>
                        <a:rPr lang="en-US" sz="600">
                          <a:effectLst/>
                        </a:rPr>
                        <a:t>1317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4"/>
                        </a:rPr>
                        <a:t>Element ID Extension 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9-92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QoS Characteristics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4"/>
                        </a:rPr>
                        <a:t>113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679570356"/>
                  </a:ext>
                </a:extLst>
              </a:tr>
              <a:tr h="477230">
                <a:tc>
                  <a:txBody>
                    <a:bodyPr/>
                    <a:lstStyle/>
                    <a:p>
                      <a:pPr marL="0" marR="0" algn="r">
                        <a:spcBef>
                          <a:spcPts val="0"/>
                        </a:spcBef>
                        <a:spcAft>
                          <a:spcPts val="0"/>
                        </a:spcAft>
                      </a:pPr>
                      <a:r>
                        <a:rPr lang="en-US" sz="600">
                          <a:effectLst/>
                        </a:rPr>
                        <a:t>1323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6"/>
                        </a:rPr>
                        <a:t>Extended RSN 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9-321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Extended S1G Action Protection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The STA sets the Extended S1G Action Protection field to 1 when dot11ExtendedS1GActionProtectionOperationsImplemented is true and sets it to 0 otherwise.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u="sng">
                          <a:effectLst/>
                          <a:hlinkClick r:id="rId6"/>
                        </a:rPr>
                        <a:t>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677125092"/>
                  </a:ext>
                </a:extLst>
              </a:tr>
              <a:tr h="477230">
                <a:tc>
                  <a:txBody>
                    <a:bodyPr/>
                    <a:lstStyle/>
                    <a:p>
                      <a:pPr marL="0" marR="0" algn="r">
                        <a:spcBef>
                          <a:spcPts val="0"/>
                        </a:spcBef>
                        <a:spcAft>
                          <a:spcPts val="0"/>
                        </a:spcAft>
                      </a:pPr>
                      <a:r>
                        <a:rPr lang="en-US" sz="600">
                          <a:effectLst/>
                        </a:rPr>
                        <a:t>1324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6"/>
                        </a:rPr>
                        <a:t>Extended RSN 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9-321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Capable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A non-DMG STA sets the SPP A‑MSDU Capable subfield to 1 if dot11SPPAMSDUCapable is true. Otherwise, this subfield is set to 0. See 10.11 (A‑MSDU operation).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u="sng">
                          <a:effectLst/>
                          <a:hlinkClick r:id="rId6"/>
                        </a:rPr>
                        <a:t>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358028828"/>
                  </a:ext>
                </a:extLst>
              </a:tr>
              <a:tr h="190892">
                <a:tc>
                  <a:txBody>
                    <a:bodyPr/>
                    <a:lstStyle/>
                    <a:p>
                      <a:pPr marL="0" marR="0" algn="r">
                        <a:spcBef>
                          <a:spcPts val="0"/>
                        </a:spcBef>
                        <a:spcAft>
                          <a:spcPts val="0"/>
                        </a:spcAft>
                      </a:pPr>
                      <a:r>
                        <a:rPr lang="en-US" sz="600">
                          <a:effectLst/>
                        </a:rPr>
                        <a:t>1325</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Protected Block Ack Capable (PBAC)</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12 is now reserved in REVm2 D1.0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185034784"/>
                  </a:ext>
                </a:extLst>
              </a:tr>
              <a:tr h="190892">
                <a:tc>
                  <a:txBody>
                    <a:bodyPr/>
                    <a:lstStyle/>
                    <a:p>
                      <a:pPr marL="0" marR="0" algn="r">
                        <a:spcBef>
                          <a:spcPts val="0"/>
                        </a:spcBef>
                        <a:spcAft>
                          <a:spcPts val="0"/>
                        </a:spcAft>
                      </a:pPr>
                      <a:r>
                        <a:rPr lang="en-US" sz="600">
                          <a:effectLst/>
                        </a:rPr>
                        <a:t>1326</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Capable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10 is now reserved in REVme D1.3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4060938155"/>
                  </a:ext>
                </a:extLst>
              </a:tr>
              <a:tr h="190892">
                <a:tc>
                  <a:txBody>
                    <a:bodyPr/>
                    <a:lstStyle/>
                    <a:p>
                      <a:pPr marL="0" marR="0" algn="r">
                        <a:spcBef>
                          <a:spcPts val="0"/>
                        </a:spcBef>
                        <a:spcAft>
                          <a:spcPts val="0"/>
                        </a:spcAft>
                      </a:pPr>
                      <a:r>
                        <a:rPr lang="en-US" sz="600">
                          <a:effectLst/>
                        </a:rPr>
                        <a:t>1327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Required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11 is now reserved in REVme D1.3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2676440127"/>
                  </a:ext>
                </a:extLst>
              </a:tr>
              <a:tr h="183256">
                <a:tc>
                  <a:txBody>
                    <a:bodyPr/>
                    <a:lstStyle/>
                    <a:p>
                      <a:pPr marL="0" marR="0" algn="r">
                        <a:spcBef>
                          <a:spcPts val="0"/>
                        </a:spcBef>
                        <a:spcAft>
                          <a:spcPts val="0"/>
                        </a:spcAft>
                      </a:pPr>
                      <a:r>
                        <a:rPr lang="en-US" sz="600">
                          <a:effectLst/>
                        </a:rPr>
                        <a:t>1329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8"/>
                        </a:rPr>
                        <a:t>dot11Groups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dot11CDMGComplianceGroup1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8"/>
                        </a:rPr>
                        <a:t>127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668829045"/>
                  </a:ext>
                </a:extLst>
              </a:tr>
              <a:tr h="183256">
                <a:tc>
                  <a:txBody>
                    <a:bodyPr/>
                    <a:lstStyle/>
                    <a:p>
                      <a:pPr marL="0" marR="0" algn="r">
                        <a:spcBef>
                          <a:spcPts val="0"/>
                        </a:spcBef>
                        <a:spcAft>
                          <a:spcPts val="0"/>
                        </a:spcAft>
                      </a:pPr>
                      <a:r>
                        <a:rPr lang="en-US" sz="600">
                          <a:effectLst/>
                        </a:rPr>
                        <a:t>1330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8"/>
                        </a:rPr>
                        <a:t>dot11Groups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dot11HTMACAdditions4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8"/>
                        </a:rPr>
                        <a:t>128</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dirty="0">
                          <a:effectLst/>
                        </a:rPr>
                        <a:t>2022-05-05</a:t>
                      </a:r>
                      <a:endParaRPr lang="en-US" sz="700" dirty="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361339976"/>
                  </a:ext>
                </a:extLst>
              </a:tr>
            </a:tbl>
          </a:graphicData>
        </a:graphic>
      </p:graphicFrame>
      <p:sp>
        <p:nvSpPr>
          <p:cNvPr id="6" name="Footer Placeholder 5">
            <a:extLst>
              <a:ext uri="{FF2B5EF4-FFF2-40B4-BE49-F238E27FC236}">
                <a16:creationId xmlns:a16="http://schemas.microsoft.com/office/drawing/2014/main" id="{F64E1484-0677-4EA9-86AA-D43C83B6D806}"/>
              </a:ext>
            </a:extLst>
          </p:cNvPr>
          <p:cNvSpPr>
            <a:spLocks noGrp="1"/>
          </p:cNvSpPr>
          <p:nvPr>
            <p:ph type="ftr" idx="11"/>
          </p:nvPr>
        </p:nvSpPr>
        <p:spPr/>
        <p:txBody>
          <a:bodyPr/>
          <a:lstStyle/>
          <a:p>
            <a:r>
              <a:rPr lang="en-GB"/>
              <a:t>Peter Eccelsine, Cisco</a:t>
            </a:r>
          </a:p>
        </p:txBody>
      </p:sp>
      <p:sp>
        <p:nvSpPr>
          <p:cNvPr id="9" name="Slide Number Placeholder 8">
            <a:extLst>
              <a:ext uri="{FF2B5EF4-FFF2-40B4-BE49-F238E27FC236}">
                <a16:creationId xmlns:a16="http://schemas.microsoft.com/office/drawing/2014/main" id="{CAE89843-6A53-46BA-A9B2-AC559D9790AC}"/>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
        <p:nvSpPr>
          <p:cNvPr id="10" name="Date Placeholder 9">
            <a:extLst>
              <a:ext uri="{FF2B5EF4-FFF2-40B4-BE49-F238E27FC236}">
                <a16:creationId xmlns:a16="http://schemas.microsoft.com/office/drawing/2014/main" id="{36488B78-A9B7-4B11-BEE5-A2500653130B}"/>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109011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46909B33-DAA7-426E-BBB5-9C458AB0B819}"/>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56AAF19-5AD6-4999-9DCD-8BC886AB500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Date Placeholder 7">
            <a:extLst>
              <a:ext uri="{FF2B5EF4-FFF2-40B4-BE49-F238E27FC236}">
                <a16:creationId xmlns:a16="http://schemas.microsoft.com/office/drawing/2014/main" id="{8089B7DF-C4DD-4FFE-A788-8B7D50ACFDF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13447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79E89C14-9529-4FB8-BA21-0C3B094BC8E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3E7C37D8-92D7-4B98-95CC-C7A219458F0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8" name="Date Placeholder 7">
            <a:extLst>
              <a:ext uri="{FF2B5EF4-FFF2-40B4-BE49-F238E27FC236}">
                <a16:creationId xmlns:a16="http://schemas.microsoft.com/office/drawing/2014/main" id="{BAD61885-02F7-4CB0-AFC2-AE885D8DE6D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83003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May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a:t>
            </a:r>
            <a:r>
              <a:rPr lang="en-US" sz="1800"/>
              <a:t>in</a:t>
            </a:r>
            <a:r>
              <a:rPr lang="en-US" sz="1800">
                <a:solidFill>
                  <a:srgbClr val="FF0000"/>
                </a:solidFill>
              </a:rPr>
              <a:t> July</a:t>
            </a:r>
            <a:r>
              <a:rPr lang="en-US" sz="1800" dirty="0">
                <a:solidFill>
                  <a:srgbClr val="FF0000"/>
                </a:solidFill>
              </a:rPr>
              <a:t>,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4149955918"/>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831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CC2C540-1307-4373-B54E-EB02F05E1FA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C8BD2FD9-408F-4544-874C-09520D8A04EE}"/>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3663BA15-81B4-4170-B296-F91FA7FA7C4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65464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75433360"/>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bf </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9-May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8-May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Y</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8-May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rgbClr val="FF0000"/>
                          </a:solidFill>
                        </a:rPr>
                        <a:t>Framemaker</a:t>
                      </a:r>
                      <a:r>
                        <a:rPr lang="en-US" sz="1200" dirty="0">
                          <a:solidFill>
                            <a:srgbClr val="FF0000"/>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F115AB0-D048-4868-9E3C-BA14DA75F4CB}"/>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F7EE5424-53B5-42E2-8DE8-5D23FA21663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12" name="Date Placeholder 11">
            <a:extLst>
              <a:ext uri="{FF2B5EF4-FFF2-40B4-BE49-F238E27FC236}">
                <a16:creationId xmlns:a16="http://schemas.microsoft.com/office/drawing/2014/main" id="{3D8B7095-6B39-47F5-BEC0-B455DCE11CA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173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2022-05-16</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9237"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97383FEF-0D62-4204-85BC-596B0F7F7971}"/>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047F4B63-F47E-4FB8-B395-459F82B958CE}"/>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CA6F8D2-6C9E-4D20-9FDB-9AF052BC82B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May 2022 Interim Session (virtual)</a:t>
            </a:r>
          </a:p>
        </p:txBody>
      </p:sp>
      <p:sp>
        <p:nvSpPr>
          <p:cNvPr id="2" name="Date Placeholder 1">
            <a:extLst>
              <a:ext uri="{FF2B5EF4-FFF2-40B4-BE49-F238E27FC236}">
                <a16:creationId xmlns:a16="http://schemas.microsoft.com/office/drawing/2014/main" id="{83BD3277-9514-43C4-8FDE-E9DB6E93E1EC}"/>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5B83F589-2B58-492B-B95A-C49F1F7E35B7}"/>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53D7408-373E-4962-A6CA-F6C39CB6D16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11-22/0589r5</a:t>
            </a:r>
            <a:r>
              <a:rPr lang="en-US" dirty="0"/>
              <a:t> </a:t>
            </a:r>
          </a:p>
          <a:p>
            <a:pPr>
              <a:spcBef>
                <a:spcPts val="0"/>
              </a:spcBef>
            </a:pPr>
            <a:r>
              <a:rPr lang="en-US" dirty="0"/>
              <a:t>Officers re-elected/affirmed</a:t>
            </a:r>
          </a:p>
          <a:p>
            <a:pPr>
              <a:spcBef>
                <a:spcPts val="0"/>
              </a:spcBef>
            </a:pPr>
            <a:endParaRPr lang="en-US" dirty="0"/>
          </a:p>
          <a:p>
            <a:pPr>
              <a:spcBef>
                <a:spcPts val="0"/>
              </a:spcBef>
            </a:pPr>
            <a:r>
              <a:rPr lang="en-US" dirty="0"/>
              <a:t>Clause 6</a:t>
            </a:r>
          </a:p>
          <a:p>
            <a:pPr lvl="1">
              <a:spcBef>
                <a:spcPts val="0"/>
              </a:spcBef>
            </a:pPr>
            <a:r>
              <a:rPr lang="en-US" dirty="0"/>
              <a:t>Reviewed: </a:t>
            </a:r>
            <a:r>
              <a:rPr lang="en-US" dirty="0">
                <a:hlinkClick r:id="rId4"/>
              </a:rPr>
              <a:t>11-22/0413r5</a:t>
            </a:r>
            <a:r>
              <a:rPr lang="en-US" dirty="0"/>
              <a:t> – Graham Smith</a:t>
            </a:r>
            <a:endParaRPr lang="en-US" sz="1400" dirty="0"/>
          </a:p>
          <a:p>
            <a:pPr lvl="1">
              <a:spcBef>
                <a:spcPts val="0"/>
              </a:spcBef>
            </a:pPr>
            <a:r>
              <a:rPr lang="en-US" dirty="0"/>
              <a:t>Good progress, and agreed on direction; detailed work is now needed.  Work will continue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Updated on PAR/CSD activity in 802.1, per </a:t>
            </a:r>
            <a:r>
              <a:rPr lang="en-US" dirty="0">
                <a:solidFill>
                  <a:srgbClr val="000000"/>
                </a:solidFill>
                <a:hlinkClick r:id="rId5"/>
              </a:rPr>
              <a:t>11-22/0705r2</a:t>
            </a:r>
            <a:r>
              <a:rPr lang="en-US" dirty="0">
                <a:solidFill>
                  <a:srgbClr val="000000"/>
                </a:solidFill>
              </a:rPr>
              <a:t>. </a:t>
            </a:r>
          </a:p>
          <a:p>
            <a:pPr lvl="1">
              <a:lnSpc>
                <a:spcPct val="90000"/>
              </a:lnSpc>
              <a:spcBef>
                <a:spcPts val="300"/>
              </a:spcBef>
              <a:defRPr/>
            </a:pPr>
            <a:r>
              <a:rPr lang="en-US" dirty="0">
                <a:ea typeface="Calibri" panose="020F0502020204030204" pitchFamily="34" charset="0"/>
              </a:rPr>
              <a:t>Noted </a:t>
            </a:r>
            <a:r>
              <a:rPr lang="en-US" dirty="0" err="1">
                <a:ea typeface="Calibri" panose="020F0502020204030204" pitchFamily="34" charset="0"/>
              </a:rPr>
              <a:t>Nendica</a:t>
            </a:r>
            <a:r>
              <a:rPr lang="en-US" dirty="0">
                <a:ea typeface="Calibri" panose="020F0502020204030204" pitchFamily="34" charset="0"/>
              </a:rPr>
              <a:t> work on amendment PAR.  Will review that activity in technical detail on teleconferences.</a:t>
            </a:r>
          </a:p>
          <a:p>
            <a:pPr>
              <a:lnSpc>
                <a:spcPct val="90000"/>
              </a:lnSpc>
              <a:spcBef>
                <a:spcPts val="300"/>
              </a:spcBef>
              <a:defRPr/>
            </a:pPr>
            <a:endParaRPr lang="en-US" dirty="0">
              <a:solidFill>
                <a:srgbClr val="000000"/>
              </a:solidFill>
              <a:ea typeface="Calibri" panose="020F0502020204030204" pitchFamily="34" charset="0"/>
            </a:endParaRPr>
          </a:p>
          <a:p>
            <a:pPr>
              <a:lnSpc>
                <a:spcPct val="90000"/>
              </a:lnSpc>
              <a:spcBef>
                <a:spcPts val="300"/>
              </a:spcBef>
              <a:defRPr/>
            </a:pPr>
            <a:r>
              <a:rPr lang="en-US" dirty="0"/>
              <a:t>Annex G, Part 2 (Part 1 is completed, and in </a:t>
            </a:r>
            <a:r>
              <a:rPr lang="en-US" dirty="0" err="1"/>
              <a:t>REVme</a:t>
            </a:r>
            <a:r>
              <a:rPr lang="en-US" dirty="0"/>
              <a:t> D1.0</a:t>
            </a:r>
            <a:r>
              <a:rPr lang="en-US" dirty="0">
                <a:solidFill>
                  <a:srgbClr val="000000"/>
                </a:solidFill>
              </a:rPr>
              <a:t>)</a:t>
            </a:r>
          </a:p>
          <a:p>
            <a:pPr lvl="1">
              <a:lnSpc>
                <a:spcPct val="90000"/>
              </a:lnSpc>
              <a:spcBef>
                <a:spcPts val="300"/>
              </a:spcBef>
              <a:defRPr/>
            </a:pPr>
            <a:r>
              <a:rPr lang="en-US" dirty="0">
                <a:solidFill>
                  <a:srgbClr val="000000"/>
                </a:solidFill>
                <a:effectLst/>
                <a:ea typeface="Calibri" panose="020F0502020204030204" pitchFamily="34" charset="0"/>
              </a:rPr>
              <a:t>Will continue if/as </a:t>
            </a:r>
            <a:r>
              <a:rPr lang="en-US" dirty="0">
                <a:solidFill>
                  <a:srgbClr val="000000"/>
                </a:solidFill>
                <a:ea typeface="Calibri" panose="020F0502020204030204" pitchFamily="34" charset="0"/>
              </a:rPr>
              <a:t>submissions come in</a:t>
            </a:r>
            <a:endParaRPr lang="en-US" dirty="0">
              <a:solidFill>
                <a:srgbClr val="000000"/>
              </a:solidFill>
              <a:effectLst/>
              <a:ea typeface="Calibri" panose="020F0502020204030204" pitchFamily="34" charset="0"/>
            </a:endParaRP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7E5E828C-C6B6-42F7-B8E5-FF00FB892FCD}"/>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B1546301-F6F9-4672-8CA7-F6F71E11FEB6}"/>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AF3A7E2-D882-49B9-85B1-D4FA3659718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EE1E1A94-688C-45DD-B616-325FAE7DA70F}"/>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10139DA0-3AFF-434F-B389-ABF44ED8F22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D804466-B85C-4F04-84EF-BC1EB7556C4A}"/>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Consider restructuring of Clause 6</a:t>
            </a:r>
          </a:p>
          <a:p>
            <a:pPr marL="684213">
              <a:lnSpc>
                <a:spcPct val="90000"/>
              </a:lnSpc>
            </a:pPr>
            <a:r>
              <a:rPr lang="en-US" dirty="0"/>
              <a:t>Status updates on IEEE Std 802 revision, technical work</a:t>
            </a:r>
          </a:p>
          <a:p>
            <a:pPr marL="684213">
              <a:lnSpc>
                <a:spcPct val="90000"/>
              </a:lnSpc>
            </a:pPr>
            <a:r>
              <a:rPr lang="en-US" dirty="0"/>
              <a:t>Annex G replacement</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FontTx/>
              <a:buChar char="•"/>
            </a:pPr>
            <a:r>
              <a:rPr lang="en-US" sz="2400" b="1" dirty="0">
                <a:cs typeface="+mn-cs"/>
              </a:rPr>
              <a:t>June 2 (Thursday): 19:00 ET, 2 hours</a:t>
            </a:r>
            <a:endParaRPr lang="en-US" sz="3200" b="1" dirty="0">
              <a:cs typeface="+mn-cs"/>
            </a:endParaRPr>
          </a:p>
          <a:p>
            <a:pPr marL="684213" lvl="1" indent="-342900">
              <a:lnSpc>
                <a:spcPct val="90000"/>
              </a:lnSpc>
              <a:buChar char="•"/>
            </a:pPr>
            <a:r>
              <a:rPr lang="en-US" sz="2400" b="1" dirty="0">
                <a:cs typeface="+mn-cs"/>
              </a:rPr>
              <a:t>June 20 (Monday): 13:00 ET, 2 hours</a:t>
            </a:r>
          </a:p>
          <a:p>
            <a:pPr>
              <a:lnSpc>
                <a:spcPct val="90000"/>
              </a:lnSpc>
            </a:pPr>
            <a:r>
              <a:rPr lang="en-US" sz="3200" dirty="0"/>
              <a:t>Three meeting slots requested in July</a:t>
            </a:r>
          </a:p>
          <a:p>
            <a:pPr marL="684213">
              <a:lnSpc>
                <a:spcPct val="90000"/>
              </a:lnSpc>
            </a:pPr>
            <a:endParaRPr lang="en-US" dirty="0"/>
          </a:p>
        </p:txBody>
      </p:sp>
      <p:sp>
        <p:nvSpPr>
          <p:cNvPr id="2" name="Date Placeholder 1">
            <a:extLst>
              <a:ext uri="{FF2B5EF4-FFF2-40B4-BE49-F238E27FC236}">
                <a16:creationId xmlns:a16="http://schemas.microsoft.com/office/drawing/2014/main" id="{91CCB357-1B65-40A4-91C9-405D9BE9A33B}"/>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89A1FA53-51E4-49D0-9BF3-4B22748EB89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FCB1493-68A3-452F-A1D8-9D34773E99A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20220517</a:t>
            </a:r>
          </a:p>
        </p:txBody>
      </p:sp>
      <p:sp>
        <p:nvSpPr>
          <p:cNvPr id="6" name="Date Placeholder 3"/>
          <p:cNvSpPr>
            <a:spLocks noGrp="1"/>
          </p:cNvSpPr>
          <p:nvPr>
            <p:ph type="dt" idx="10"/>
          </p:nvPr>
        </p:nvSpPr>
        <p:spPr/>
        <p:txBody>
          <a:bodyPr/>
          <a:lstStyle/>
          <a:p>
            <a:r>
              <a:rPr lang="en-US" dirty="0"/>
              <a:t>May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26</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5367"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May 2022 (</a:t>
            </a:r>
            <a:r>
              <a:rPr lang="en-AU" dirty="0">
                <a:hlinkClick r:id="rId2"/>
              </a:rPr>
              <a:t>11-22-0614</a:t>
            </a:r>
            <a:r>
              <a:rPr lang="en-AU" dirty="0"/>
              <a:t>)</a:t>
            </a:r>
          </a:p>
          <a:p>
            <a:pPr lvl="1"/>
            <a:r>
              <a:rPr lang="en-AU" dirty="0"/>
              <a:t>Do we have a Wi-Fi/LAA/NR-U </a:t>
            </a:r>
            <a:r>
              <a:rPr lang="en-AU" dirty="0" err="1"/>
              <a:t>coex</a:t>
            </a:r>
            <a:r>
              <a:rPr lang="en-AU" dirty="0"/>
              <a:t> problem?</a:t>
            </a:r>
          </a:p>
          <a:p>
            <a:pPr lvl="2"/>
            <a:r>
              <a:rPr lang="en-AU" dirty="0"/>
              <a:t>Deployment of LAA has started but seems to be mostly stalled, and so there is not a significant exposure of Wi-Fi to LAA (or NR-U) related </a:t>
            </a:r>
            <a:r>
              <a:rPr lang="en-AU" dirty="0" err="1"/>
              <a:t>coex</a:t>
            </a:r>
            <a:r>
              <a:rPr lang="en-AU" dirty="0"/>
              <a:t> issues … yet!</a:t>
            </a:r>
          </a:p>
          <a:p>
            <a:pPr lvl="2"/>
            <a:r>
              <a:rPr lang="en-AU" dirty="0"/>
              <a:t>If LAA/NR-U become more popular, studies suggest they will have a significant adverse impact on Wi-Fi operation … but more work required to quantify &amp; mitigate!</a:t>
            </a:r>
          </a:p>
          <a:p>
            <a:pPr lvl="1"/>
            <a:r>
              <a:rPr lang="en-AU" dirty="0"/>
              <a:t>The </a:t>
            </a:r>
            <a:r>
              <a:rPr lang="en-AU" dirty="0" err="1"/>
              <a:t>coex</a:t>
            </a:r>
            <a:r>
              <a:rPr lang="en-AU" dirty="0"/>
              <a:t> rules in Europe are stabilising for 5 GHz &amp; 6 GHz …</a:t>
            </a:r>
          </a:p>
          <a:p>
            <a:pPr lvl="1"/>
            <a:r>
              <a:rPr lang="en-AU" dirty="0"/>
              <a:t>… but NB FH and C2C still need to be monitored</a:t>
            </a:r>
          </a:p>
          <a:p>
            <a:pPr lvl="1"/>
            <a:r>
              <a:rPr lang="en-AU" dirty="0"/>
              <a:t>802.11 access rules will probably need to be refined for optimal European operation …</a:t>
            </a:r>
          </a:p>
          <a:p>
            <a:pPr lvl="1"/>
            <a:r>
              <a:rPr lang="en-AU" dirty="0"/>
              <a:t>… in both 5 GHz (for 802.11be ) &amp; 6 GHz (for 802.11ax/be ) </a:t>
            </a:r>
          </a:p>
          <a:p>
            <a:pPr lvl="1"/>
            <a:r>
              <a:rPr lang="en-AU" dirty="0"/>
              <a:t>There are open </a:t>
            </a:r>
            <a:r>
              <a:rPr lang="en-AU" dirty="0" err="1"/>
              <a:t>coex</a:t>
            </a:r>
            <a:r>
              <a:rPr lang="en-AU" dirty="0"/>
              <a:t> issues related to 6 GHz spectrum (1200 MHz allocation means fewer </a:t>
            </a:r>
            <a:r>
              <a:rPr lang="en-AU" dirty="0" err="1"/>
              <a:t>coex</a:t>
            </a:r>
            <a:r>
              <a:rPr lang="en-AU" dirty="0"/>
              <a:t> issues), 60 GHz rules, </a:t>
            </a:r>
            <a:r>
              <a:rPr lang="en-AU" sz="2000" dirty="0"/>
              <a:t>IEEE 802.15.4ab &amp; new 3GPP mechanisms</a:t>
            </a:r>
          </a:p>
          <a:p>
            <a:pPr lvl="1"/>
            <a:endParaRPr lang="en-AU"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May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Jul 2022</a:t>
            </a:r>
          </a:p>
        </p:txBody>
      </p:sp>
      <p:sp>
        <p:nvSpPr>
          <p:cNvPr id="3" name="Content Placeholder 2"/>
          <p:cNvSpPr>
            <a:spLocks noGrp="1"/>
          </p:cNvSpPr>
          <p:nvPr>
            <p:ph idx="1"/>
          </p:nvPr>
        </p:nvSpPr>
        <p:spPr/>
        <p:txBody>
          <a:bodyPr/>
          <a:lstStyle/>
          <a:p>
            <a:r>
              <a:rPr lang="en-AU" dirty="0"/>
              <a:t>IEEE 802.11 Coexistence SC will meet in hybrid mode in Jul 2022</a:t>
            </a:r>
          </a:p>
          <a:p>
            <a:pPr lvl="1"/>
            <a:r>
              <a:rPr lang="en-AU" dirty="0"/>
              <a:t>Review any Wi-Fi/LAA/NR-U coexistence measurements/simulations (again!)</a:t>
            </a:r>
          </a:p>
          <a:p>
            <a:pPr lvl="1"/>
            <a:r>
              <a:rPr lang="en-AU" dirty="0"/>
              <a:t>Discuss possible refinements to 802.11ax/be for 5/6 GHz operation (again!)</a:t>
            </a:r>
          </a:p>
          <a:p>
            <a:pPr lvl="1"/>
            <a:r>
              <a:rPr lang="en-AU" dirty="0"/>
              <a:t>Update on ETSI BRAN ENAP ballots (not much expected)</a:t>
            </a:r>
          </a:p>
          <a:p>
            <a:pPr lvl="1"/>
            <a:r>
              <a:rPr lang="en-AU" dirty="0"/>
              <a:t>Hopefully a briefing on </a:t>
            </a:r>
            <a:r>
              <a:rPr lang="en-AU" sz="2000" dirty="0"/>
              <a:t>IEEE 802.15.4ab </a:t>
            </a:r>
            <a:r>
              <a:rPr lang="en-AU" sz="2000" dirty="0" err="1"/>
              <a:t>coex</a:t>
            </a:r>
            <a:r>
              <a:rPr lang="en-AU" sz="2000" dirty="0"/>
              <a:t> issues (new!)</a:t>
            </a:r>
            <a:endParaRPr lang="en-AU" dirty="0"/>
          </a:p>
          <a:p>
            <a:pPr lvl="1"/>
            <a:r>
              <a:rPr lang="en-AU" dirty="0"/>
              <a:t>Update on 6 GHz spectrum allocation activities globally </a:t>
            </a:r>
          </a:p>
          <a:p>
            <a:pPr lvl="1"/>
            <a:r>
              <a:rPr lang="en-AU" dirty="0"/>
              <a:t>Update on any 60 GHz related </a:t>
            </a:r>
            <a:r>
              <a:rPr lang="en-AU" dirty="0" err="1"/>
              <a:t>coex</a:t>
            </a:r>
            <a:r>
              <a:rPr lang="en-AU" dirty="0"/>
              <a:t> activities</a:t>
            </a:r>
          </a:p>
          <a:p>
            <a:pPr lvl="1"/>
            <a:r>
              <a:rPr lang="en-AU" dirty="0"/>
              <a:t>Update on any 3GPP related </a:t>
            </a:r>
            <a:r>
              <a:rPr lang="en-AU" dirty="0" err="1"/>
              <a:t>coex</a:t>
            </a:r>
            <a:r>
              <a:rPr lang="en-AU" dirty="0"/>
              <a:t> activities</a:t>
            </a:r>
          </a:p>
          <a:p>
            <a:pPr lvl="1"/>
            <a:r>
              <a:rPr lang="en-AU" dirty="0"/>
              <a:t>…</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May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013176"/>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3316" name="Slide Number Placeholder 5"/>
          <p:cNvSpPr>
            <a:spLocks noGrp="1"/>
          </p:cNvSpPr>
          <p:nvPr>
            <p:ph type="sldNum" sz="quarter" idx="12"/>
          </p:nvPr>
        </p:nvSpPr>
        <p:spPr>
          <a:xfrm>
            <a:off x="5807968" y="6483483"/>
            <a:ext cx="516632"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29</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2022-05-17</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16391"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A5AB55-7505-4400-B686-EB6AB7FB6DD5}"/>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F99451C3-CA07-4357-A2D7-C0018B551B7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355DF56-EA60-400B-B916-9963857EC997}"/>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AA48FDC6-342C-4909-B670-9F4CCAF86D0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1DC02F1-B616-46DA-94F3-179E44E5F785}"/>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956786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4340" name="Slide Number Placeholder 5"/>
          <p:cNvSpPr>
            <a:spLocks noGrp="1"/>
          </p:cNvSpPr>
          <p:nvPr>
            <p:ph type="sldNum" sz="quarter" idx="12"/>
          </p:nvPr>
        </p:nvSpPr>
        <p:spPr>
          <a:xfrm>
            <a:off x="5879594" y="6481949"/>
            <a:ext cx="521206"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30</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May 2022 virtual meeting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5365" name="Rectangle 2"/>
          <p:cNvSpPr>
            <a:spLocks noGrp="1" noChangeArrowheads="1"/>
          </p:cNvSpPr>
          <p:nvPr>
            <p:ph type="body" idx="1"/>
          </p:nvPr>
        </p:nvSpPr>
        <p:spPr>
          <a:xfrm>
            <a:off x="1219200" y="836712"/>
            <a:ext cx="10493424"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https://mentor.ieee.org/802.11/dcn/22/11-22-0662-02-0wng-agenda-for-wng-sc-2022-may.pptx</a:t>
            </a:r>
            <a:r>
              <a:rPr lang="en-US" altLang="en-US" sz="1600" dirty="0"/>
              <a:t> </a:t>
            </a:r>
          </a:p>
          <a:p>
            <a:pPr eaLnBrk="1" hangingPunct="1">
              <a:spcBef>
                <a:spcPts val="0"/>
              </a:spcBef>
            </a:pPr>
            <a:r>
              <a:rPr lang="en-US" altLang="en-US" sz="2000" dirty="0"/>
              <a:t>Presentations at May 2022 meeting</a:t>
            </a:r>
            <a:endParaRPr lang="en-GB" altLang="en-US" sz="2000" dirty="0"/>
          </a:p>
          <a:p>
            <a:pPr marL="1200150" lvl="2" indent="-457200">
              <a:spcBef>
                <a:spcPct val="0"/>
              </a:spcBef>
              <a:defRPr/>
            </a:pPr>
            <a:r>
              <a:rPr lang="en-US" sz="1600" dirty="0">
                <a:highlight>
                  <a:srgbClr val="00FFFF"/>
                </a:highlight>
              </a:rPr>
              <a:t>“Next Generation after be – follow up”, Laurent </a:t>
            </a:r>
            <a:r>
              <a:rPr lang="en-US" sz="1600" dirty="0" err="1">
                <a:highlight>
                  <a:srgbClr val="00FFFF"/>
                </a:highlight>
              </a:rPr>
              <a:t>Cariou</a:t>
            </a:r>
            <a:r>
              <a:rPr lang="en-US" sz="1600" dirty="0">
                <a:highlight>
                  <a:srgbClr val="00FFFF"/>
                </a:highlight>
              </a:rPr>
              <a:t> (Intel) </a:t>
            </a:r>
            <a:r>
              <a:rPr lang="en-US" sz="1600" b="1" dirty="0">
                <a:highlight>
                  <a:srgbClr val="00FFFF"/>
                </a:highlight>
              </a:rPr>
              <a:t>11/0729r1</a:t>
            </a:r>
          </a:p>
          <a:p>
            <a:pPr marL="1200150" lvl="2" indent="-457200">
              <a:spcBef>
                <a:spcPct val="0"/>
              </a:spcBef>
              <a:defRPr/>
            </a:pPr>
            <a:r>
              <a:rPr lang="en-US" sz="1600" dirty="0">
                <a:highlight>
                  <a:srgbClr val="00FFFF"/>
                </a:highlight>
              </a:rPr>
              <a:t>“Next generation WLAN beyond 11be”, </a:t>
            </a:r>
            <a:r>
              <a:rPr lang="en-US" sz="1600" dirty="0" err="1">
                <a:highlight>
                  <a:srgbClr val="00FFFF"/>
                </a:highlight>
              </a:rPr>
              <a:t>Jinsoo</a:t>
            </a:r>
            <a:r>
              <a:rPr lang="en-US" sz="1600" dirty="0">
                <a:highlight>
                  <a:srgbClr val="00FFFF"/>
                </a:highlight>
              </a:rPr>
              <a:t> Choi (LG Electronics)  </a:t>
            </a:r>
            <a:r>
              <a:rPr lang="en-US" sz="1600" b="1" dirty="0">
                <a:highlight>
                  <a:srgbClr val="00FFFF"/>
                </a:highlight>
              </a:rPr>
              <a:t>11/0685r0</a:t>
            </a:r>
          </a:p>
          <a:p>
            <a:pPr marL="1200150" lvl="2" indent="-457200">
              <a:spcBef>
                <a:spcPct val="0"/>
              </a:spcBef>
              <a:defRPr/>
            </a:pPr>
            <a:r>
              <a:rPr lang="en-US" sz="1600" dirty="0">
                <a:highlight>
                  <a:srgbClr val="00FFFF"/>
                </a:highlight>
              </a:rPr>
              <a:t>“Open, </a:t>
            </a:r>
            <a:r>
              <a:rPr lang="en-US" sz="1600" dirty="0" err="1">
                <a:highlight>
                  <a:srgbClr val="00FFFF"/>
                </a:highlight>
              </a:rPr>
              <a:t>Softwarized</a:t>
            </a:r>
            <a:r>
              <a:rPr lang="en-US" sz="1600" dirty="0">
                <a:highlight>
                  <a:srgbClr val="00FFFF"/>
                </a:highlight>
              </a:rPr>
              <a:t>, Data-Driven 802.11 Networks”, Francesco Restuccia (Northeastern University)  </a:t>
            </a:r>
            <a:r>
              <a:rPr lang="en-US" sz="1600" b="1" dirty="0">
                <a:highlight>
                  <a:srgbClr val="00FFFF"/>
                </a:highlight>
              </a:rPr>
              <a:t>11/0460r3</a:t>
            </a:r>
          </a:p>
          <a:p>
            <a:pPr marL="1200150" lvl="2" indent="-457200">
              <a:spcBef>
                <a:spcPct val="0"/>
              </a:spcBef>
              <a:defRPr/>
            </a:pPr>
            <a:r>
              <a:rPr lang="en-US" sz="1600" dirty="0">
                <a:highlight>
                  <a:srgbClr val="FFFF00"/>
                </a:highlight>
              </a:rPr>
              <a:t>"Next Gen After 11be v2", Vinko Erceg (Broadcom)  </a:t>
            </a:r>
            <a:r>
              <a:rPr lang="en-US" sz="1600" b="1" dirty="0">
                <a:highlight>
                  <a:srgbClr val="FFFF00"/>
                </a:highlight>
              </a:rPr>
              <a:t>11/0734r0</a:t>
            </a:r>
          </a:p>
          <a:p>
            <a:pPr marL="1200150" lvl="2" indent="-457200">
              <a:spcBef>
                <a:spcPct val="0"/>
              </a:spcBef>
              <a:defRPr/>
            </a:pPr>
            <a:r>
              <a:rPr lang="en-US" sz="1600" dirty="0">
                <a:highlight>
                  <a:srgbClr val="FFFF00"/>
                </a:highlight>
              </a:rPr>
              <a:t>“Beyond be”, Rolf de Vegt (Qualcomm Technologies, Inc.)  </a:t>
            </a:r>
            <a:r>
              <a:rPr lang="en-US" sz="1600" b="1" dirty="0">
                <a:highlight>
                  <a:srgbClr val="FFFF00"/>
                </a:highlight>
              </a:rPr>
              <a:t>11/0708r0</a:t>
            </a:r>
          </a:p>
          <a:p>
            <a:pPr marL="1200150" lvl="2" indent="-457200">
              <a:spcBef>
                <a:spcPct val="0"/>
              </a:spcBef>
              <a:defRPr/>
            </a:pPr>
            <a:r>
              <a:rPr lang="en-US" sz="1600" dirty="0">
                <a:highlight>
                  <a:srgbClr val="FFFF00"/>
                </a:highlight>
              </a:rPr>
              <a:t>“Next gen WLAN”, E. Lei (Haier)   </a:t>
            </a:r>
            <a:r>
              <a:rPr lang="en-US" sz="1600" b="1" dirty="0">
                <a:highlight>
                  <a:srgbClr val="FFFF00"/>
                </a:highlight>
              </a:rPr>
              <a:t>11/697r0</a:t>
            </a:r>
          </a:p>
          <a:p>
            <a:pPr marL="1200150" lvl="2" indent="-457200">
              <a:spcBef>
                <a:spcPct val="0"/>
              </a:spcBef>
              <a:defRPr/>
            </a:pPr>
            <a:r>
              <a:rPr lang="en-US" sz="1600" dirty="0">
                <a:highlight>
                  <a:srgbClr val="FFFF00"/>
                </a:highlight>
              </a:rPr>
              <a:t>“Further discussion on next generation WLAN”, Ming Gan (Huawei)  </a:t>
            </a:r>
            <a:r>
              <a:rPr lang="en-US" sz="1600" b="1" dirty="0">
                <a:highlight>
                  <a:srgbClr val="FFFF00"/>
                </a:highlight>
              </a:rPr>
              <a:t>11/0723r1</a:t>
            </a:r>
          </a:p>
          <a:p>
            <a:pPr marL="1200150" lvl="2" indent="-457200">
              <a:spcBef>
                <a:spcPct val="0"/>
              </a:spcBef>
              <a:defRPr/>
            </a:pPr>
            <a:r>
              <a:rPr lang="en-US" sz="1600" dirty="0">
                <a:highlight>
                  <a:srgbClr val="00FF00"/>
                </a:highlight>
              </a:rPr>
              <a:t>“Next Generation WLAN beyond 11be”, </a:t>
            </a:r>
            <a:r>
              <a:rPr lang="en-US" sz="1600" dirty="0" err="1">
                <a:highlight>
                  <a:srgbClr val="00FF00"/>
                </a:highlight>
              </a:rPr>
              <a:t>Chunyu</a:t>
            </a:r>
            <a:r>
              <a:rPr lang="en-US" sz="1600" dirty="0">
                <a:highlight>
                  <a:srgbClr val="00FF00"/>
                </a:highlight>
              </a:rPr>
              <a:t> Hu (Meta)  </a:t>
            </a:r>
            <a:r>
              <a:rPr lang="en-US" sz="1600" b="1" dirty="0">
                <a:highlight>
                  <a:srgbClr val="00FF00"/>
                </a:highlight>
              </a:rPr>
              <a:t>11/0779r0</a:t>
            </a:r>
          </a:p>
          <a:p>
            <a:pPr marL="1200150" lvl="2" indent="-457200">
              <a:spcBef>
                <a:spcPct val="0"/>
              </a:spcBef>
              <a:defRPr/>
            </a:pPr>
            <a:r>
              <a:rPr lang="en-US" sz="1600" dirty="0">
                <a:highlight>
                  <a:srgbClr val="00FF00"/>
                </a:highlight>
              </a:rPr>
              <a:t>“Thoughts on Next Gen WLAN”, </a:t>
            </a:r>
            <a:r>
              <a:rPr lang="en-US" sz="1600" dirty="0" err="1">
                <a:highlight>
                  <a:srgbClr val="00FF00"/>
                </a:highlight>
              </a:rPr>
              <a:t>Xiaofei</a:t>
            </a:r>
            <a:r>
              <a:rPr lang="en-US" sz="1600" dirty="0">
                <a:highlight>
                  <a:srgbClr val="00FF00"/>
                </a:highlight>
              </a:rPr>
              <a:t> Wang (Interdigital)  </a:t>
            </a:r>
            <a:r>
              <a:rPr lang="en-US" sz="1600" b="1" dirty="0">
                <a:highlight>
                  <a:srgbClr val="00FF00"/>
                </a:highlight>
              </a:rPr>
              <a:t>11/0694r0</a:t>
            </a:r>
          </a:p>
          <a:p>
            <a:pPr marL="1200150" lvl="2" indent="-457200">
              <a:spcBef>
                <a:spcPct val="0"/>
              </a:spcBef>
              <a:defRPr/>
            </a:pPr>
            <a:r>
              <a:rPr lang="en-US" sz="1600" dirty="0">
                <a:highlight>
                  <a:srgbClr val="00FF00"/>
                </a:highlight>
              </a:rPr>
              <a:t>“Ambient power enabled IOT for Wi-Fi”, Lei Huang (OPPO) </a:t>
            </a:r>
            <a:r>
              <a:rPr lang="en-US" sz="1600" b="1" dirty="0">
                <a:highlight>
                  <a:srgbClr val="00FF00"/>
                </a:highlight>
              </a:rPr>
              <a:t>11/0645r2</a:t>
            </a:r>
          </a:p>
          <a:p>
            <a:pPr marL="457200" indent="-457200">
              <a:spcBef>
                <a:spcPts val="0"/>
              </a:spcBef>
            </a:pPr>
            <a:r>
              <a:rPr lang="en-GB" altLang="en-US" sz="2000" dirty="0"/>
              <a:t>Minutes</a:t>
            </a:r>
          </a:p>
          <a:p>
            <a:pPr lvl="1">
              <a:spcBef>
                <a:spcPts val="0"/>
              </a:spcBef>
            </a:pPr>
            <a:r>
              <a:rPr lang="en-GB" altLang="en-US" sz="1800" dirty="0"/>
              <a:t> 11/0736r0</a:t>
            </a:r>
            <a:endParaRPr lang="en-GB" altLang="ko-KR" sz="1800" dirty="0">
              <a:ea typeface="Gulim" pitchFamily="34" charset="-127"/>
            </a:endParaRPr>
          </a:p>
          <a:p>
            <a:pPr>
              <a:spcBef>
                <a:spcPts val="0"/>
              </a:spcBef>
            </a:pPr>
            <a:r>
              <a:rPr lang="en-GB" altLang="ko-KR" sz="2000" dirty="0">
                <a:ea typeface="Gulim" pitchFamily="34" charset="-127"/>
              </a:rPr>
              <a:t>Plans for July 2022</a:t>
            </a:r>
            <a:endParaRPr lang="en-US" altLang="en-US" sz="2000" dirty="0"/>
          </a:p>
          <a:p>
            <a:pPr lvl="1" eaLnBrk="1" hangingPunct="1">
              <a:spcBef>
                <a:spcPts val="0"/>
              </a:spcBef>
              <a:defRPr/>
            </a:pPr>
            <a:r>
              <a:rPr lang="en-US" altLang="en-US" sz="1800" dirty="0"/>
              <a:t>TBD – call for presentations will be sent out in June</a:t>
            </a:r>
          </a:p>
          <a:p>
            <a:pPr eaLnBrk="1" hangingPunct="1">
              <a:spcBef>
                <a:spcPts val="0"/>
              </a:spcBef>
              <a:defRPr/>
            </a:pPr>
            <a:r>
              <a:rPr lang="en-US" altLang="en-US" sz="2000" dirty="0"/>
              <a:t>No motions in the SG, three straw polls</a:t>
            </a:r>
            <a:endParaRPr lang="en-GB" altLang="en-US" sz="2000"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879594" y="6481949"/>
            <a:ext cx="521206"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31</a:t>
            </a:fld>
            <a:endParaRPr lang="en-GB" altLang="en-US" sz="1200" b="0" dirty="0"/>
          </a:p>
        </p:txBody>
      </p:sp>
      <p:sp>
        <p:nvSpPr>
          <p:cNvPr id="7" name="TextBox 6">
            <a:extLst>
              <a:ext uri="{FF2B5EF4-FFF2-40B4-BE49-F238E27FC236}">
                <a16:creationId xmlns:a16="http://schemas.microsoft.com/office/drawing/2014/main" id="{48472D3B-FC9C-4309-9801-BB671BF4D56D}"/>
              </a:ext>
            </a:extLst>
          </p:cNvPr>
          <p:cNvSpPr txBox="1"/>
          <p:nvPr/>
        </p:nvSpPr>
        <p:spPr>
          <a:xfrm>
            <a:off x="153974" y="2329082"/>
            <a:ext cx="1939505" cy="584775"/>
          </a:xfrm>
          <a:prstGeom prst="rect">
            <a:avLst/>
          </a:prstGeom>
          <a:noFill/>
        </p:spPr>
        <p:txBody>
          <a:bodyPr wrap="none" rtlCol="0">
            <a:spAutoFit/>
          </a:bodyPr>
          <a:lstStyle/>
          <a:p>
            <a:pPr algn="ctr"/>
            <a:r>
              <a:rPr lang="en-US" sz="1600" b="1" dirty="0">
                <a:solidFill>
                  <a:schemeClr val="tx1"/>
                </a:solidFill>
                <a:highlight>
                  <a:srgbClr val="00FFFF"/>
                </a:highlight>
                <a:latin typeface="Arial" panose="020B0604020202020204" pitchFamily="34" charset="0"/>
                <a:cs typeface="Arial" panose="020B0604020202020204" pitchFamily="34" charset="0"/>
              </a:rPr>
              <a:t>Tuesday 5/10 AM2</a:t>
            </a:r>
          </a:p>
          <a:p>
            <a:pPr algn="ctr"/>
            <a:r>
              <a:rPr lang="en-US" sz="1600" b="1" dirty="0">
                <a:solidFill>
                  <a:schemeClr val="tx1"/>
                </a:solidFill>
                <a:highlight>
                  <a:srgbClr val="00FFFF"/>
                </a:highlight>
                <a:latin typeface="Arial" panose="020B0604020202020204" pitchFamily="34" charset="0"/>
                <a:cs typeface="Arial" panose="020B0604020202020204" pitchFamily="34" charset="0"/>
              </a:rPr>
              <a:t>(1115-1315 EDT)</a:t>
            </a:r>
          </a:p>
        </p:txBody>
      </p:sp>
      <p:sp>
        <p:nvSpPr>
          <p:cNvPr id="8" name="TextBox 7">
            <a:extLst>
              <a:ext uri="{FF2B5EF4-FFF2-40B4-BE49-F238E27FC236}">
                <a16:creationId xmlns:a16="http://schemas.microsoft.com/office/drawing/2014/main" id="{0F676B48-3F8A-4B7C-A652-7FB2A30A95CD}"/>
              </a:ext>
            </a:extLst>
          </p:cNvPr>
          <p:cNvSpPr txBox="1"/>
          <p:nvPr/>
        </p:nvSpPr>
        <p:spPr>
          <a:xfrm>
            <a:off x="157564" y="3136612"/>
            <a:ext cx="1935915" cy="584775"/>
          </a:xfrm>
          <a:prstGeom prst="rect">
            <a:avLst/>
          </a:prstGeom>
          <a:noFill/>
        </p:spPr>
        <p:txBody>
          <a:bodyPr wrap="none" rtlCol="0">
            <a:spAutoFit/>
          </a:bodyPr>
          <a:lstStyle/>
          <a:p>
            <a:pPr algn="ctr"/>
            <a:r>
              <a:rPr lang="en-US" sz="1600" b="1" dirty="0">
                <a:solidFill>
                  <a:schemeClr val="tx1"/>
                </a:solidFill>
                <a:highlight>
                  <a:srgbClr val="FFFF00"/>
                </a:highlight>
                <a:latin typeface="Arial" panose="020B0604020202020204" pitchFamily="34" charset="0"/>
                <a:cs typeface="Arial" panose="020B0604020202020204" pitchFamily="34" charset="0"/>
              </a:rPr>
              <a:t>Tuesday 5/10 PM3</a:t>
            </a:r>
          </a:p>
          <a:p>
            <a:pPr algn="ctr"/>
            <a:r>
              <a:rPr lang="en-US" sz="1600" b="1" dirty="0">
                <a:solidFill>
                  <a:schemeClr val="tx1"/>
                </a:solidFill>
                <a:highlight>
                  <a:srgbClr val="FFFF00"/>
                </a:highlight>
                <a:latin typeface="Arial" panose="020B0604020202020204" pitchFamily="34" charset="0"/>
                <a:cs typeface="Arial" panose="020B0604020202020204" pitchFamily="34" charset="0"/>
              </a:rPr>
              <a:t>(1900-2100 EDT)</a:t>
            </a:r>
          </a:p>
        </p:txBody>
      </p:sp>
      <p:sp>
        <p:nvSpPr>
          <p:cNvPr id="9" name="TextBox 8">
            <a:extLst>
              <a:ext uri="{FF2B5EF4-FFF2-40B4-BE49-F238E27FC236}">
                <a16:creationId xmlns:a16="http://schemas.microsoft.com/office/drawing/2014/main" id="{6E9D4590-3DE7-4D09-A1D4-1F501BC7D424}"/>
              </a:ext>
            </a:extLst>
          </p:cNvPr>
          <p:cNvSpPr txBox="1"/>
          <p:nvPr/>
        </p:nvSpPr>
        <p:spPr>
          <a:xfrm>
            <a:off x="231240" y="3955870"/>
            <a:ext cx="1895071" cy="584775"/>
          </a:xfrm>
          <a:prstGeom prst="rect">
            <a:avLst/>
          </a:prstGeom>
          <a:noFill/>
        </p:spPr>
        <p:txBody>
          <a:bodyPr wrap="none" rtlCol="0">
            <a:spAutoFit/>
          </a:bodyPr>
          <a:lstStyle/>
          <a:p>
            <a:pPr algn="ctr"/>
            <a:r>
              <a:rPr lang="en-US" sz="1600" b="1" dirty="0">
                <a:solidFill>
                  <a:schemeClr val="tx1"/>
                </a:solidFill>
                <a:highlight>
                  <a:srgbClr val="00FF00"/>
                </a:highlight>
                <a:latin typeface="Arial" panose="020B0604020202020204" pitchFamily="34" charset="0"/>
                <a:cs typeface="Arial" panose="020B0604020202020204" pitchFamily="34" charset="0"/>
              </a:rPr>
              <a:t>Monday 5/16 PM3</a:t>
            </a:r>
          </a:p>
          <a:p>
            <a:pPr algn="ctr"/>
            <a:r>
              <a:rPr lang="en-US" sz="1600" b="1" dirty="0">
                <a:solidFill>
                  <a:schemeClr val="tx1"/>
                </a:solidFill>
                <a:highlight>
                  <a:srgbClr val="00FF00"/>
                </a:highlight>
                <a:latin typeface="Arial" panose="020B0604020202020204" pitchFamily="34" charset="0"/>
                <a:cs typeface="Arial" panose="020B0604020202020204" pitchFamily="34" charset="0"/>
              </a:rPr>
              <a:t>(1900-2100 EDT)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2020517</a:t>
            </a:r>
          </a:p>
        </p:txBody>
      </p:sp>
      <p:sp>
        <p:nvSpPr>
          <p:cNvPr id="6" name="Date Placeholder 3"/>
          <p:cNvSpPr>
            <a:spLocks noGrp="1"/>
          </p:cNvSpPr>
          <p:nvPr>
            <p:ph type="dt" idx="10"/>
          </p:nvPr>
        </p:nvSpPr>
        <p:spPr/>
        <p:txBody>
          <a:bodyPr/>
          <a:lstStyle/>
          <a:p>
            <a:r>
              <a:rPr lang="en-US" dirty="0"/>
              <a:t>May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32</a:t>
            </a:fld>
            <a:endParaRPr lang="en-GB" dirty="0"/>
          </a:p>
        </p:txBody>
      </p:sp>
      <p:graphicFrame>
        <p:nvGraphicFramePr>
          <p:cNvPr id="3075" name="Object 3"/>
          <p:cNvGraphicFramePr>
            <a:graphicFrameLocks noChangeAspect="1"/>
          </p:cNvGraphicFramePr>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17415"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11-21-0613</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a:xfrm>
            <a:off x="929217" y="333375"/>
            <a:ext cx="2499764" cy="273050"/>
          </a:xfrm>
        </p:spPr>
        <p:txBody>
          <a:bodyPr/>
          <a:lstStyle/>
          <a:p>
            <a:r>
              <a:rPr lang="en-US" dirty="0"/>
              <a:t>May 2022</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glacial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nothing much since!</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wait!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Montreal in Jul 2022</a:t>
            </a:r>
          </a:p>
        </p:txBody>
      </p:sp>
      <p:sp>
        <p:nvSpPr>
          <p:cNvPr id="3" name="Content Placeholder 2"/>
          <p:cNvSpPr>
            <a:spLocks noGrp="1"/>
          </p:cNvSpPr>
          <p:nvPr>
            <p:ph idx="1"/>
          </p:nvPr>
        </p:nvSpPr>
        <p:spPr/>
        <p:txBody>
          <a:bodyPr/>
          <a:lstStyle/>
          <a:p>
            <a:r>
              <a:rPr lang="en-AU" dirty="0"/>
              <a:t>IEEE 802 JTC1 SC plans for the hybrid meeting in Jul 2022 … </a:t>
            </a:r>
          </a:p>
          <a:p>
            <a:pPr lvl="1"/>
            <a:r>
              <a:rPr lang="en-AU" dirty="0"/>
              <a:t>Execute PSDO process</a:t>
            </a:r>
          </a:p>
          <a:p>
            <a:pPr lvl="1"/>
            <a:r>
              <a:rPr lang="en-AU" dirty="0"/>
              <a:t>Deal with issues arising from IPR related comments on 802.11ax/ay</a:t>
            </a:r>
          </a:p>
          <a:p>
            <a:pPr lvl="1"/>
            <a:r>
              <a:rPr lang="en-AU" dirty="0"/>
              <a:t>Follow up on the issues of interest discussed at the SC6 meeting on 27 Jun-1Jul</a:t>
            </a:r>
          </a:p>
          <a:p>
            <a:pPr lvl="2"/>
            <a:r>
              <a:rPr lang="en-AU" dirty="0"/>
              <a:t>Formation of </a:t>
            </a:r>
            <a:r>
              <a:rPr lang="en-AU" i="1" dirty="0"/>
              <a:t>Advisory Group on MCS Innovation </a:t>
            </a:r>
          </a:p>
          <a:p>
            <a:pPr lvl="2"/>
            <a:r>
              <a:rPr lang="en-AU" dirty="0"/>
              <a:t>Status Report on </a:t>
            </a:r>
            <a:r>
              <a:rPr lang="en-AU" i="1" dirty="0"/>
              <a:t>PWI Deterministic Wireless Industrial Network </a:t>
            </a:r>
          </a:p>
          <a:p>
            <a:pPr lvl="2"/>
            <a:r>
              <a:rPr lang="en-AU" dirty="0"/>
              <a:t>…</a:t>
            </a:r>
          </a:p>
          <a:p>
            <a:r>
              <a:rPr lang="en-AU" dirty="0"/>
              <a:t>… hopefully with a live/present Chair!</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34</a:t>
            </a:fld>
            <a:endParaRPr lang="en-US"/>
          </a:p>
        </p:txBody>
      </p:sp>
      <p:sp>
        <p:nvSpPr>
          <p:cNvPr id="4" name="Footer Placeholder 3"/>
          <p:cNvSpPr>
            <a:spLocks noGrp="1"/>
          </p:cNvSpPr>
          <p:nvPr>
            <p:ph type="ftr" idx="14"/>
          </p:nvPr>
        </p:nvSpPr>
        <p:spPr/>
        <p:txBody>
          <a:bodyPr/>
          <a:lstStyle/>
          <a:p>
            <a:r>
              <a:rPr lang="en-US" dirty="0"/>
              <a:t>Andrew Myles, Cisco</a:t>
            </a:r>
          </a:p>
        </p:txBody>
      </p:sp>
      <p:sp>
        <p:nvSpPr>
          <p:cNvPr id="6" name="Date Placeholder 5"/>
          <p:cNvSpPr>
            <a:spLocks noGrp="1"/>
          </p:cNvSpPr>
          <p:nvPr>
            <p:ph type="dt" idx="15"/>
          </p:nvPr>
        </p:nvSpPr>
        <p:spPr/>
        <p:txBody>
          <a:bodyPr/>
          <a:lstStyle/>
          <a:p>
            <a:r>
              <a:rPr lang="en-US" dirty="0"/>
              <a:t>May 2022</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2022-05-16</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3322"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endParaRPr lang="en-US" sz="2400" dirty="0"/>
          </a:p>
          <a:p>
            <a:pPr>
              <a:lnSpc>
                <a:spcPct val="90000"/>
              </a:lnSpc>
            </a:pPr>
            <a:r>
              <a:rPr lang="en-US" dirty="0"/>
              <a:t>No changes to timeline. Still trying to go to LB recirculation out of July meeting</a:t>
            </a:r>
          </a:p>
          <a:p>
            <a:pPr>
              <a:lnSpc>
                <a:spcPct val="90000"/>
              </a:lnSpc>
            </a:pPr>
            <a:r>
              <a:rPr lang="en-US" dirty="0"/>
              <a:t>Approved </a:t>
            </a:r>
            <a:r>
              <a:rPr lang="en-US" dirty="0" err="1"/>
              <a:t>adhoc</a:t>
            </a:r>
            <a:r>
              <a:rPr lang="en-US" dirty="0"/>
              <a:t> in August 23 – 25, 2022  in San Diego, US or Cambridge, UK</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Monday/Friday calls through May/June: </a:t>
            </a:r>
          </a:p>
          <a:p>
            <a:pPr lvl="1">
              <a:lnSpc>
                <a:spcPct val="80000"/>
              </a:lnSpc>
            </a:pPr>
            <a:r>
              <a:rPr lang="en-US" altLang="en-US" b="1" dirty="0"/>
              <a:t>May 27, June 3, 6, 13, 17, 20, 24, 27 </a:t>
            </a:r>
            <a:r>
              <a:rPr lang="en-US" altLang="en-US" b="1"/>
              <a:t>(with motions) </a:t>
            </a:r>
            <a:r>
              <a:rPr lang="en-US" altLang="en-US" b="1" dirty="0"/>
              <a:t>– 10am ET, 2hrs</a:t>
            </a:r>
          </a:p>
          <a:p>
            <a:pPr marL="0" indent="0">
              <a:lnSpc>
                <a:spcPct val="90000"/>
              </a:lnSpc>
              <a:buNone/>
            </a:pPr>
            <a:endParaRPr lang="en-US" kern="0" dirty="0"/>
          </a:p>
          <a:p>
            <a:pPr>
              <a:lnSpc>
                <a:spcPct val="90000"/>
              </a:lnSpc>
            </a:pPr>
            <a:r>
              <a:rPr lang="en-US" kern="0" dirty="0"/>
              <a:t>Continue comment resolution on initial LB</a:t>
            </a:r>
          </a:p>
          <a:p>
            <a:pPr marL="0" indent="0">
              <a:lnSpc>
                <a:spcPct val="90000"/>
              </a:lnSpc>
              <a:buNone/>
            </a:pPr>
            <a:endParaRPr lang="en-US" kern="0" dirty="0"/>
          </a:p>
          <a:p>
            <a:pPr marL="0" indent="0">
              <a:lnSpc>
                <a:spcPct val="90000"/>
              </a:lnSpc>
              <a:buNone/>
            </a:pPr>
            <a:r>
              <a:rPr lang="en-US" dirty="0"/>
              <a:t>NOTE: </a:t>
            </a:r>
            <a:r>
              <a:rPr lang="en-US" altLang="en-US" sz="2400" dirty="0"/>
              <a:t>Priority will be on Review/Discuss comments and the current submission queue.</a:t>
            </a:r>
            <a:endParaRPr lang="en-US" dirty="0"/>
          </a:p>
        </p:txBody>
      </p:sp>
      <p:sp>
        <p:nvSpPr>
          <p:cNvPr id="5125" name="Rectangle 2"/>
          <p:cNvSpPr>
            <a:spLocks noGrp="1" noChangeArrowheads="1"/>
          </p:cNvSpPr>
          <p:nvPr>
            <p:ph type="title"/>
          </p:nvPr>
        </p:nvSpPr>
        <p:spPr/>
        <p:txBody>
          <a:bodyPr/>
          <a:lstStyle/>
          <a:p>
            <a:r>
              <a:rPr lang="en-US" dirty="0"/>
              <a:t>Plans for July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May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altLang="en-US" dirty="0"/>
              <a:t>August </a:t>
            </a:r>
            <a:r>
              <a:rPr lang="en-US" altLang="en-US" dirty="0" err="1"/>
              <a:t>Adhoc</a:t>
            </a:r>
            <a:br>
              <a:rPr lang="en-US" altLang="en-US" dirty="0"/>
            </a:br>
            <a:endParaRPr lang="en-US" altLang="en-US" sz="2000" dirty="0">
              <a:solidFill>
                <a:srgbClr val="FF0000"/>
              </a:solidFill>
            </a:endParaRPr>
          </a:p>
        </p:txBody>
      </p:sp>
      <p:sp>
        <p:nvSpPr>
          <p:cNvPr id="9223" name="Rectangle 3"/>
          <p:cNvSpPr>
            <a:spLocks noGrp="1" noChangeArrowheads="1"/>
          </p:cNvSpPr>
          <p:nvPr>
            <p:ph idx="1"/>
          </p:nvPr>
        </p:nvSpPr>
        <p:spPr>
          <a:xfrm>
            <a:off x="914400" y="1981200"/>
            <a:ext cx="10820400" cy="4114800"/>
          </a:xfrm>
        </p:spPr>
        <p:txBody>
          <a:bodyPr/>
          <a:lstStyle/>
          <a:p>
            <a:pPr marL="0" indent="0">
              <a:buNone/>
            </a:pPr>
            <a:r>
              <a:rPr lang="en-US" altLang="en-US" sz="2800" dirty="0"/>
              <a:t>Approve a </a:t>
            </a:r>
            <a:r>
              <a:rPr lang="en-US" altLang="en-US" sz="2800" dirty="0" err="1"/>
              <a:t>TGme</a:t>
            </a:r>
            <a:r>
              <a:rPr lang="en-US" altLang="en-US" sz="2800" dirty="0"/>
              <a:t> ad-hoc meeting on August 23-25, 2022 in US or UK for the purpose of </a:t>
            </a:r>
            <a:r>
              <a:rPr lang="en-US" altLang="en-US" sz="2800" dirty="0" err="1"/>
              <a:t>REVme</a:t>
            </a:r>
            <a:r>
              <a:rPr lang="en-US" altLang="en-US" sz="2800" dirty="0"/>
              <a:t> comment resolution and consideration of document submissions.</a:t>
            </a:r>
          </a:p>
          <a:p>
            <a:pPr marL="0" indent="0">
              <a:buNone/>
            </a:pPr>
            <a:endParaRPr lang="en-US" altLang="en-US" sz="2800" dirty="0"/>
          </a:p>
          <a:p>
            <a:pPr marL="0" indent="0">
              <a:buNone/>
            </a:pPr>
            <a:endParaRPr lang="en-US" altLang="en-US" sz="2800" dirty="0"/>
          </a:p>
          <a:p>
            <a:pPr marL="0" indent="0">
              <a:buNone/>
            </a:pPr>
            <a:endParaRPr lang="en-US" altLang="en-US" sz="2800" dirty="0"/>
          </a:p>
          <a:p>
            <a:pPr marL="0" indent="0">
              <a:buNone/>
            </a:pPr>
            <a:r>
              <a:rPr lang="en-US" altLang="en-US" dirty="0"/>
              <a:t>TG vote result: Unanimous (25 attendees). Passes. [Moved: Jon </a:t>
            </a:r>
            <a:r>
              <a:rPr lang="en-US" altLang="en-US" dirty="0" err="1"/>
              <a:t>Rosdahl</a:t>
            </a:r>
            <a:r>
              <a:rPr lang="en-US" altLang="en-US" dirty="0"/>
              <a:t>, Second: </a:t>
            </a:r>
            <a:r>
              <a:rPr lang="en-US" altLang="en-US"/>
              <a:t>Mark Hamilton]</a:t>
            </a:r>
            <a:endParaRPr lang="en-US" altLang="en-US" dirty="0"/>
          </a:p>
          <a:p>
            <a:pPr marL="0" indent="0">
              <a:buNone/>
            </a:pPr>
            <a:endParaRPr lang="en-US" altLang="en-US" sz="2800" dirty="0"/>
          </a:p>
        </p:txBody>
      </p:sp>
      <p:sp>
        <p:nvSpPr>
          <p:cNvPr id="10243" name="Footer Placeholder 2"/>
          <p:cNvSpPr>
            <a:spLocks noGrp="1"/>
          </p:cNvSpPr>
          <p:nvPr>
            <p:ph type="ftr" sz="quarter"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2022</a:t>
            </a:r>
            <a:endParaRPr lang="en-US" dirty="0"/>
          </a:p>
        </p:txBody>
      </p:sp>
      <p:sp>
        <p:nvSpPr>
          <p:cNvPr id="10244" name="Slide Number Placeholder 3"/>
          <p:cNvSpPr>
            <a:spLocks noGrp="1"/>
          </p:cNvSpPr>
          <p:nvPr>
            <p:ph type="sldNum" sz="quarter" idx="11"/>
          </p:nvPr>
        </p:nvSpPr>
        <p:spPr bwMode="auto">
          <a:xfrm>
            <a:off x="9511578" y="6475413"/>
            <a:ext cx="188032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Tree>
    <p:extLst>
      <p:ext uri="{BB962C8B-B14F-4D97-AF65-F5344CB8AC3E}">
        <p14:creationId xmlns:p14="http://schemas.microsoft.com/office/powerpoint/2010/main" val="426604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2022-05-13</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5140"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147AF1-56A5-455F-960F-71343B986A4A}"/>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6F008336-D2A2-44AF-AEC9-F2E8E7232FC3}"/>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4" name="Date Placeholder 3">
            <a:extLst>
              <a:ext uri="{FF2B5EF4-FFF2-40B4-BE49-F238E27FC236}">
                <a16:creationId xmlns:a16="http://schemas.microsoft.com/office/drawing/2014/main" id="{1762C3AB-E101-46C4-AF42-713AA9FE8196}"/>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3515141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6902715C-9D53-42E6-B3E5-9E3FEA895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739902"/>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May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8987D92A-8A91-4DAF-ADAA-F590A0F05309}"/>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E7D62A7-C8DC-4940-BA71-F91BEC0662E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7" name="Date Placeholder 6">
            <a:extLst>
              <a:ext uri="{FF2B5EF4-FFF2-40B4-BE49-F238E27FC236}">
                <a16:creationId xmlns:a16="http://schemas.microsoft.com/office/drawing/2014/main" id="{0AC4EE38-57D6-42D6-A355-F811A176960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527403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May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resolutions to the remaining of the comments completing P802.11az SA ballot 1 and approving 15 day recirculation ballot. </a:t>
            </a:r>
          </a:p>
          <a:p>
            <a:pPr lvl="1">
              <a:buFont typeface="Arial" panose="020B0604020202020204" pitchFamily="34" charset="0"/>
              <a:buChar char="•"/>
            </a:pPr>
            <a:endParaRPr lang="en-US" dirty="0"/>
          </a:p>
          <a:p>
            <a:pPr>
              <a:buFont typeface="Arial" panose="020B0604020202020204" pitchFamily="34" charset="0"/>
              <a:buChar char="•"/>
            </a:pPr>
            <a:r>
              <a:rPr lang="en-US" b="0" dirty="0"/>
              <a:t>Targets towards the July meeting:</a:t>
            </a:r>
          </a:p>
          <a:p>
            <a:pPr lvl="1">
              <a:buFont typeface="Arial" panose="020B0604020202020204" pitchFamily="34" charset="0"/>
              <a:buChar char="•"/>
            </a:pPr>
            <a:r>
              <a:rPr lang="en-US" b="0" dirty="0"/>
              <a:t>Publish D5.0 and run the SA recirculation ballot.</a:t>
            </a:r>
          </a:p>
          <a:p>
            <a:pPr lvl="1">
              <a:buFont typeface="Arial" panose="020B0604020202020204" pitchFamily="34" charset="0"/>
              <a:buChar char="•"/>
            </a:pPr>
            <a:r>
              <a:rPr lang="en-US" dirty="0"/>
              <a:t>Review, assign and resolve comments received as part of the ballot. </a:t>
            </a:r>
          </a:p>
        </p:txBody>
      </p:sp>
      <p:graphicFrame>
        <p:nvGraphicFramePr>
          <p:cNvPr id="8" name="Chart 7">
            <a:extLst>
              <a:ext uri="{FF2B5EF4-FFF2-40B4-BE49-F238E27FC236}">
                <a16:creationId xmlns:a16="http://schemas.microsoft.com/office/drawing/2014/main" id="{F8C24FD4-D52A-4E5C-93E4-6742604E9618}"/>
              </a:ext>
            </a:extLst>
          </p:cNvPr>
          <p:cNvGraphicFramePr/>
          <p:nvPr>
            <p:extLst>
              <p:ext uri="{D42A27DB-BD31-4B8C-83A1-F6EECF244321}">
                <p14:modId xmlns:p14="http://schemas.microsoft.com/office/powerpoint/2010/main" val="39033171"/>
              </p:ext>
            </p:extLst>
          </p:nvPr>
        </p:nvGraphicFramePr>
        <p:xfrm>
          <a:off x="7848872" y="2492896"/>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67C28451-5121-4163-96C2-8D0CE11F3B0C}"/>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FF49A714-3C4E-4748-85BA-F59F2CA046DD}"/>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0" name="Date Placeholder 9">
            <a:extLst>
              <a:ext uri="{FF2B5EF4-FFF2-40B4-BE49-F238E27FC236}">
                <a16:creationId xmlns:a16="http://schemas.microsoft.com/office/drawing/2014/main" id="{405D065F-8DC0-4D47-A02C-7AFE0A080FF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7041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 past the May meeting</a:t>
            </a:r>
            <a:endParaRPr lang="en-US" b="0" dirty="0"/>
          </a:p>
        </p:txBody>
      </p:sp>
      <p:sp>
        <p:nvSpPr>
          <p:cNvPr id="65" name="Rectangle 64">
            <a:extLst>
              <a:ext uri="{FF2B5EF4-FFF2-40B4-BE49-F238E27FC236}">
                <a16:creationId xmlns:a16="http://schemas.microsoft.com/office/drawing/2014/main" id="{CB96CCA9-3804-4B26-B52F-29F503EBF9B0}"/>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7" name="Rectangle 66">
            <a:extLst>
              <a:ext uri="{FF2B5EF4-FFF2-40B4-BE49-F238E27FC236}">
                <a16:creationId xmlns:a16="http://schemas.microsoft.com/office/drawing/2014/main" id="{4F9A7365-A7C6-4DCE-8A06-7482C5E623BD}"/>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68" name="Rectangle 67">
            <a:extLst>
              <a:ext uri="{FF2B5EF4-FFF2-40B4-BE49-F238E27FC236}">
                <a16:creationId xmlns:a16="http://schemas.microsoft.com/office/drawing/2014/main" id="{08AFEAAC-6A54-4909-85E3-BE2B34CB6D9E}"/>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70" name="Rectangle 69">
            <a:extLst>
              <a:ext uri="{FF2B5EF4-FFF2-40B4-BE49-F238E27FC236}">
                <a16:creationId xmlns:a16="http://schemas.microsoft.com/office/drawing/2014/main" id="{82D5BF99-DA61-4A35-A745-D2AA56A87276}"/>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72" name="Rectangle 71">
            <a:extLst>
              <a:ext uri="{FF2B5EF4-FFF2-40B4-BE49-F238E27FC236}">
                <a16:creationId xmlns:a16="http://schemas.microsoft.com/office/drawing/2014/main" id="{0403742E-5D38-4F4D-9957-B1D8C1F5E36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97885271-40FB-4EF3-9180-B65D39C9D01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0" name="Rectangle 79">
            <a:extLst>
              <a:ext uri="{FF2B5EF4-FFF2-40B4-BE49-F238E27FC236}">
                <a16:creationId xmlns:a16="http://schemas.microsoft.com/office/drawing/2014/main" id="{C4CD76A7-395A-40B4-942D-230547060001}"/>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4" name="Line 15">
            <a:extLst>
              <a:ext uri="{FF2B5EF4-FFF2-40B4-BE49-F238E27FC236}">
                <a16:creationId xmlns:a16="http://schemas.microsoft.com/office/drawing/2014/main" id="{0F29F6D6-4D94-4EAB-B0C0-925677D62AB8}"/>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5" name="Line 14">
            <a:extLst>
              <a:ext uri="{FF2B5EF4-FFF2-40B4-BE49-F238E27FC236}">
                <a16:creationId xmlns:a16="http://schemas.microsoft.com/office/drawing/2014/main" id="{18DEBC6A-35B2-415B-ADDF-62E43654E0CC}"/>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1">
            <a:extLst>
              <a:ext uri="{FF2B5EF4-FFF2-40B4-BE49-F238E27FC236}">
                <a16:creationId xmlns:a16="http://schemas.microsoft.com/office/drawing/2014/main" id="{7B67CC71-9902-4C2F-9045-FFE1E9740389}"/>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5">
            <a:extLst>
              <a:ext uri="{FF2B5EF4-FFF2-40B4-BE49-F238E27FC236}">
                <a16:creationId xmlns:a16="http://schemas.microsoft.com/office/drawing/2014/main" id="{692AD0DB-3662-4FB5-96A5-875B24FE02FE}"/>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38E3B6CB-0EA7-4863-B702-33217FCCA8AF}"/>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Text Box 26">
            <a:extLst>
              <a:ext uri="{FF2B5EF4-FFF2-40B4-BE49-F238E27FC236}">
                <a16:creationId xmlns:a16="http://schemas.microsoft.com/office/drawing/2014/main" id="{D4F82692-2C45-49B7-960F-2D58277C3119}"/>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cxnSp>
        <p:nvCxnSpPr>
          <p:cNvPr id="90" name="Straight Connector 89">
            <a:extLst>
              <a:ext uri="{FF2B5EF4-FFF2-40B4-BE49-F238E27FC236}">
                <a16:creationId xmlns:a16="http://schemas.microsoft.com/office/drawing/2014/main" id="{C44ACF2B-E2F6-4DE0-B030-19E9A40E7FD8}"/>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 Box 24">
            <a:extLst>
              <a:ext uri="{FF2B5EF4-FFF2-40B4-BE49-F238E27FC236}">
                <a16:creationId xmlns:a16="http://schemas.microsoft.com/office/drawing/2014/main" id="{CF999562-FF22-42BB-89E9-BB08D563FBA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2" name="Rectangle 91">
            <a:extLst>
              <a:ext uri="{FF2B5EF4-FFF2-40B4-BE49-F238E27FC236}">
                <a16:creationId xmlns:a16="http://schemas.microsoft.com/office/drawing/2014/main" id="{E2EC59D3-52B7-48E0-AA38-122E7800B887}"/>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3" name="Oval Callout 93">
            <a:extLst>
              <a:ext uri="{FF2B5EF4-FFF2-40B4-BE49-F238E27FC236}">
                <a16:creationId xmlns:a16="http://schemas.microsoft.com/office/drawing/2014/main" id="{F4142B0C-7B14-4DE1-90D0-3D7BDD7CE669}"/>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4" name="Rectangle 93">
            <a:extLst>
              <a:ext uri="{FF2B5EF4-FFF2-40B4-BE49-F238E27FC236}">
                <a16:creationId xmlns:a16="http://schemas.microsoft.com/office/drawing/2014/main" id="{113B521F-6707-4663-B27F-CFFEB2211F9E}"/>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5" name="Oval Callout 93">
            <a:extLst>
              <a:ext uri="{FF2B5EF4-FFF2-40B4-BE49-F238E27FC236}">
                <a16:creationId xmlns:a16="http://schemas.microsoft.com/office/drawing/2014/main" id="{3F5CDEB7-8667-4F11-8397-CF6695A78EF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6" name="Straight Connector 95">
            <a:extLst>
              <a:ext uri="{FF2B5EF4-FFF2-40B4-BE49-F238E27FC236}">
                <a16:creationId xmlns:a16="http://schemas.microsoft.com/office/drawing/2014/main" id="{98413F7F-8574-4C4E-87BA-0F46C8E80E15}"/>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Oval Callout 93">
            <a:extLst>
              <a:ext uri="{FF2B5EF4-FFF2-40B4-BE49-F238E27FC236}">
                <a16:creationId xmlns:a16="http://schemas.microsoft.com/office/drawing/2014/main" id="{04A07B2B-A359-469F-88CF-08FBA7BD79BB}"/>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98" name="Text Box 26">
            <a:extLst>
              <a:ext uri="{FF2B5EF4-FFF2-40B4-BE49-F238E27FC236}">
                <a16:creationId xmlns:a16="http://schemas.microsoft.com/office/drawing/2014/main" id="{4BCC4CFE-0F0B-4D60-86F6-E797B0AB1683}"/>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99" name="Text Box 26">
            <a:extLst>
              <a:ext uri="{FF2B5EF4-FFF2-40B4-BE49-F238E27FC236}">
                <a16:creationId xmlns:a16="http://schemas.microsoft.com/office/drawing/2014/main" id="{F74C7AC6-BFBD-476D-93F8-F2D2CA961834}"/>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0" name="Text Box 29">
            <a:extLst>
              <a:ext uri="{FF2B5EF4-FFF2-40B4-BE49-F238E27FC236}">
                <a16:creationId xmlns:a16="http://schemas.microsoft.com/office/drawing/2014/main" id="{DCD2600D-17DF-4F16-B636-0248D8AF0FA6}"/>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1" name="Text Box 29">
            <a:extLst>
              <a:ext uri="{FF2B5EF4-FFF2-40B4-BE49-F238E27FC236}">
                <a16:creationId xmlns:a16="http://schemas.microsoft.com/office/drawing/2014/main" id="{F76C95A5-D005-45F5-A0C9-ABEAE08746CB}"/>
              </a:ext>
            </a:extLst>
          </p:cNvPr>
          <p:cNvSpPr txBox="1">
            <a:spLocks noChangeArrowheads="1"/>
          </p:cNvSpPr>
          <p:nvPr/>
        </p:nvSpPr>
        <p:spPr bwMode="auto">
          <a:xfrm flipH="1">
            <a:off x="961346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2" name="Rectangle 101">
            <a:extLst>
              <a:ext uri="{FF2B5EF4-FFF2-40B4-BE49-F238E27FC236}">
                <a16:creationId xmlns:a16="http://schemas.microsoft.com/office/drawing/2014/main" id="{A3927CCD-3AA4-4A88-A53B-25E91FA2338B}"/>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3" name="Rectangle 102">
            <a:extLst>
              <a:ext uri="{FF2B5EF4-FFF2-40B4-BE49-F238E27FC236}">
                <a16:creationId xmlns:a16="http://schemas.microsoft.com/office/drawing/2014/main" id="{6D374752-894A-4057-96EA-C80A47BDA8F9}"/>
              </a:ext>
            </a:extLst>
          </p:cNvPr>
          <p:cNvSpPr/>
          <p:nvPr/>
        </p:nvSpPr>
        <p:spPr>
          <a:xfrm>
            <a:off x="8096838" y="3684682"/>
            <a:ext cx="776892"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04" name="Rectangle 103">
            <a:extLst>
              <a:ext uri="{FF2B5EF4-FFF2-40B4-BE49-F238E27FC236}">
                <a16:creationId xmlns:a16="http://schemas.microsoft.com/office/drawing/2014/main" id="{19257F6A-06DE-44C8-BCC9-3BAE3F59D1D3}"/>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05" name="Rectangle 104">
            <a:extLst>
              <a:ext uri="{FF2B5EF4-FFF2-40B4-BE49-F238E27FC236}">
                <a16:creationId xmlns:a16="http://schemas.microsoft.com/office/drawing/2014/main" id="{7D19F4FC-3658-47AE-9672-E3AA37A69EBB}"/>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06" name="Rectangle 105">
            <a:extLst>
              <a:ext uri="{FF2B5EF4-FFF2-40B4-BE49-F238E27FC236}">
                <a16:creationId xmlns:a16="http://schemas.microsoft.com/office/drawing/2014/main" id="{471AE2E0-D2C5-41C1-BF94-D9CA49074954}"/>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07" name="Oval Callout 93">
            <a:extLst>
              <a:ext uri="{FF2B5EF4-FFF2-40B4-BE49-F238E27FC236}">
                <a16:creationId xmlns:a16="http://schemas.microsoft.com/office/drawing/2014/main" id="{D4F0E86B-B643-4809-B4A7-B6B789A11F4F}"/>
              </a:ext>
            </a:extLst>
          </p:cNvPr>
          <p:cNvSpPr/>
          <p:nvPr/>
        </p:nvSpPr>
        <p:spPr bwMode="auto">
          <a:xfrm>
            <a:off x="5736415" y="4871795"/>
            <a:ext cx="1580531" cy="487541"/>
          </a:xfrm>
          <a:prstGeom prst="wedgeEllipseCallout">
            <a:avLst>
              <a:gd name="adj1" fmla="val 45178"/>
              <a:gd name="adj2" fmla="val -241907"/>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08" name="Oval Callout 93">
            <a:extLst>
              <a:ext uri="{FF2B5EF4-FFF2-40B4-BE49-F238E27FC236}">
                <a16:creationId xmlns:a16="http://schemas.microsoft.com/office/drawing/2014/main" id="{C95A64C1-5867-4089-8CB8-3F60FD755930}"/>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9" name="Text Box 26">
            <a:extLst>
              <a:ext uri="{FF2B5EF4-FFF2-40B4-BE49-F238E27FC236}">
                <a16:creationId xmlns:a16="http://schemas.microsoft.com/office/drawing/2014/main" id="{0279F986-269B-484D-99DC-9A420468D585}"/>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10" name="Rectangle 109">
            <a:extLst>
              <a:ext uri="{FF2B5EF4-FFF2-40B4-BE49-F238E27FC236}">
                <a16:creationId xmlns:a16="http://schemas.microsoft.com/office/drawing/2014/main" id="{F6ECD682-C877-4B16-BE66-0FBED148B415}"/>
              </a:ext>
            </a:extLst>
          </p:cNvPr>
          <p:cNvSpPr/>
          <p:nvPr/>
        </p:nvSpPr>
        <p:spPr>
          <a:xfrm>
            <a:off x="9335733" y="3683510"/>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11" name="Rectangle 110">
            <a:extLst>
              <a:ext uri="{FF2B5EF4-FFF2-40B4-BE49-F238E27FC236}">
                <a16:creationId xmlns:a16="http://schemas.microsoft.com/office/drawing/2014/main" id="{D3DE7613-0F86-4124-AA99-9425CAA5AD37}"/>
              </a:ext>
            </a:extLst>
          </p:cNvPr>
          <p:cNvSpPr/>
          <p:nvPr/>
        </p:nvSpPr>
        <p:spPr>
          <a:xfrm>
            <a:off x="8871183" y="3684659"/>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12" name="Isosceles Triangle 111">
            <a:extLst>
              <a:ext uri="{FF2B5EF4-FFF2-40B4-BE49-F238E27FC236}">
                <a16:creationId xmlns:a16="http://schemas.microsoft.com/office/drawing/2014/main" id="{FFF356E0-DB37-41E3-A1F0-20ED98CF68DF}"/>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3" name="Isosceles Triangle 112">
            <a:extLst>
              <a:ext uri="{FF2B5EF4-FFF2-40B4-BE49-F238E27FC236}">
                <a16:creationId xmlns:a16="http://schemas.microsoft.com/office/drawing/2014/main" id="{294C6497-349D-456B-AA19-F390FBD2D703}"/>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4" name="Isosceles Triangle 113">
            <a:extLst>
              <a:ext uri="{FF2B5EF4-FFF2-40B4-BE49-F238E27FC236}">
                <a16:creationId xmlns:a16="http://schemas.microsoft.com/office/drawing/2014/main" id="{F0CF3EEF-7D24-486F-87BF-6A40402798A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5" name="Isosceles Triangle 114">
            <a:extLst>
              <a:ext uri="{FF2B5EF4-FFF2-40B4-BE49-F238E27FC236}">
                <a16:creationId xmlns:a16="http://schemas.microsoft.com/office/drawing/2014/main" id="{537F0339-3EA3-47EE-A3D6-E42D5F6AE520}"/>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6" name="Isosceles Triangle 115">
            <a:extLst>
              <a:ext uri="{FF2B5EF4-FFF2-40B4-BE49-F238E27FC236}">
                <a16:creationId xmlns:a16="http://schemas.microsoft.com/office/drawing/2014/main" id="{38132DBB-B38C-4383-AD42-58F843686A1D}"/>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Isosceles Triangle 116">
            <a:extLst>
              <a:ext uri="{FF2B5EF4-FFF2-40B4-BE49-F238E27FC236}">
                <a16:creationId xmlns:a16="http://schemas.microsoft.com/office/drawing/2014/main" id="{4044686E-7807-4413-B2C2-72CA2148070A}"/>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18" name="Isosceles Triangle 117">
            <a:extLst>
              <a:ext uri="{FF2B5EF4-FFF2-40B4-BE49-F238E27FC236}">
                <a16:creationId xmlns:a16="http://schemas.microsoft.com/office/drawing/2014/main" id="{550E63F9-6822-4F6D-9014-3A0F651CF9AC}"/>
              </a:ext>
            </a:extLst>
          </p:cNvPr>
          <p:cNvSpPr>
            <a:spLocks noChangeArrowheads="1"/>
          </p:cNvSpPr>
          <p:nvPr/>
        </p:nvSpPr>
        <p:spPr bwMode="auto">
          <a:xfrm>
            <a:off x="993672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6">
            <a:extLst>
              <a:ext uri="{FF2B5EF4-FFF2-40B4-BE49-F238E27FC236}">
                <a16:creationId xmlns:a16="http://schemas.microsoft.com/office/drawing/2014/main" id="{891892E5-92A8-44B0-8FE0-E31B9E875197}"/>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20" name="Text Box 26">
            <a:extLst>
              <a:ext uri="{FF2B5EF4-FFF2-40B4-BE49-F238E27FC236}">
                <a16:creationId xmlns:a16="http://schemas.microsoft.com/office/drawing/2014/main" id="{21762711-A6F9-4F27-BC37-DE718D71E9BA}"/>
              </a:ext>
            </a:extLst>
          </p:cNvPr>
          <p:cNvSpPr txBox="1">
            <a:spLocks noChangeArrowheads="1"/>
          </p:cNvSpPr>
          <p:nvPr/>
        </p:nvSpPr>
        <p:spPr bwMode="auto">
          <a:xfrm flipH="1">
            <a:off x="8400256" y="3071487"/>
            <a:ext cx="887141"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09-22</a:t>
            </a:r>
          </a:p>
          <a:p>
            <a:pPr algn="ctr"/>
            <a:endParaRPr lang="en-US" altLang="en-US" sz="600" dirty="0">
              <a:latin typeface="Arial" panose="020B0604020202020204" pitchFamily="34" charset="0"/>
              <a:cs typeface="Arial" panose="020B0604020202020204" pitchFamily="34" charset="0"/>
            </a:endParaRPr>
          </a:p>
        </p:txBody>
      </p:sp>
      <p:sp>
        <p:nvSpPr>
          <p:cNvPr id="121" name="Isosceles Triangle 120">
            <a:extLst>
              <a:ext uri="{FF2B5EF4-FFF2-40B4-BE49-F238E27FC236}">
                <a16:creationId xmlns:a16="http://schemas.microsoft.com/office/drawing/2014/main" id="{0C08937E-52A8-4926-B4F4-5C0FA40ABFF6}"/>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2" name="Text Box 26">
            <a:extLst>
              <a:ext uri="{FF2B5EF4-FFF2-40B4-BE49-F238E27FC236}">
                <a16:creationId xmlns:a16="http://schemas.microsoft.com/office/drawing/2014/main" id="{C055741A-E678-40B4-9CAE-31391167FD9C}"/>
              </a:ext>
            </a:extLst>
          </p:cNvPr>
          <p:cNvSpPr txBox="1">
            <a:spLocks noChangeArrowheads="1"/>
          </p:cNvSpPr>
          <p:nvPr/>
        </p:nvSpPr>
        <p:spPr bwMode="auto">
          <a:xfrm flipH="1">
            <a:off x="883230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23" name="Straight Connector 122">
            <a:extLst>
              <a:ext uri="{FF2B5EF4-FFF2-40B4-BE49-F238E27FC236}">
                <a16:creationId xmlns:a16="http://schemas.microsoft.com/office/drawing/2014/main" id="{C3B7EBCB-2291-4894-ACE1-B95B35ECF744}"/>
              </a:ext>
            </a:extLst>
          </p:cNvPr>
          <p:cNvCxnSpPr>
            <a:cxnSpLocks/>
          </p:cNvCxnSpPr>
          <p:nvPr/>
        </p:nvCxnSpPr>
        <p:spPr bwMode="auto">
          <a:xfrm flipV="1">
            <a:off x="7245159" y="3962375"/>
            <a:ext cx="864000" cy="659"/>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Isosceles Triangle 123">
            <a:extLst>
              <a:ext uri="{FF2B5EF4-FFF2-40B4-BE49-F238E27FC236}">
                <a16:creationId xmlns:a16="http://schemas.microsoft.com/office/drawing/2014/main" id="{858AF92F-696E-40B4-B92C-17751FD6DFA5}"/>
              </a:ext>
            </a:extLst>
          </p:cNvPr>
          <p:cNvSpPr>
            <a:spLocks noChangeArrowheads="1"/>
          </p:cNvSpPr>
          <p:nvPr/>
        </p:nvSpPr>
        <p:spPr bwMode="auto">
          <a:xfrm>
            <a:off x="8000762" y="225631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5" name="Isosceles Triangle 124">
            <a:extLst>
              <a:ext uri="{FF2B5EF4-FFF2-40B4-BE49-F238E27FC236}">
                <a16:creationId xmlns:a16="http://schemas.microsoft.com/office/drawing/2014/main" id="{F16FBB89-A4A6-4F40-A569-C7B400F73F6B}"/>
              </a:ext>
            </a:extLst>
          </p:cNvPr>
          <p:cNvSpPr>
            <a:spLocks noChangeArrowheads="1"/>
          </p:cNvSpPr>
          <p:nvPr/>
        </p:nvSpPr>
        <p:spPr bwMode="auto">
          <a:xfrm>
            <a:off x="917155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6" name="Isosceles Triangle 125">
            <a:extLst>
              <a:ext uri="{FF2B5EF4-FFF2-40B4-BE49-F238E27FC236}">
                <a16:creationId xmlns:a16="http://schemas.microsoft.com/office/drawing/2014/main" id="{692E6499-99FC-47EC-892B-F9CF161B4657}"/>
              </a:ext>
            </a:extLst>
          </p:cNvPr>
          <p:cNvSpPr>
            <a:spLocks noChangeArrowheads="1"/>
          </p:cNvSpPr>
          <p:nvPr/>
        </p:nvSpPr>
        <p:spPr bwMode="auto">
          <a:xfrm>
            <a:off x="8760320"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02988252-35E4-4C70-8A14-A606E358B6FC}"/>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AB3293D3-DA39-4840-8832-A7118AFA2C2E}"/>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0143A7FF-DD01-4558-A3C3-AB520C25B40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534640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June 		8</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June 		15</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June 		22</a:t>
            </a:r>
            <a:r>
              <a:rPr lang="en-US" altLang="en-US" sz="2000" b="0" kern="0" baseline="30000" dirty="0"/>
              <a:t>nd</a:t>
            </a:r>
            <a:r>
              <a:rPr lang="en-US" altLang="en-US" sz="2000" b="0" kern="0" dirty="0"/>
              <a:t> 	 Wed.	13:00 – 15:00 ET*</a:t>
            </a:r>
          </a:p>
          <a:p>
            <a:pPr>
              <a:buFont typeface="Arial" panose="020B0604020202020204" pitchFamily="34" charset="0"/>
              <a:buChar char="•"/>
            </a:pPr>
            <a:r>
              <a:rPr lang="en-US" altLang="en-US" sz="2000" b="0" kern="0" dirty="0"/>
              <a:t>June 		29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July 		6</a:t>
            </a:r>
            <a:r>
              <a:rPr lang="en-US" altLang="en-US" sz="2000" b="0" kern="0" baseline="30000" dirty="0"/>
              <a:t>th</a:t>
            </a:r>
            <a:r>
              <a:rPr lang="en-US" altLang="en-US" sz="2000" b="0" kern="0" dirty="0"/>
              <a:t> 		 Wed.	13:00 – 15:00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3" name="Footer Placeholder 2">
            <a:extLst>
              <a:ext uri="{FF2B5EF4-FFF2-40B4-BE49-F238E27FC236}">
                <a16:creationId xmlns:a16="http://schemas.microsoft.com/office/drawing/2014/main" id="{74963736-666C-49AA-83EF-E71F58170C0A}"/>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7CF36D63-B8A8-4843-82B8-A32EB60780A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75E07433-1E78-4D0E-8128-136C6562063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07177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616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744BA02-3833-46EA-9BCC-13148A27CAE4}"/>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5AF842AE-6A92-4B9D-9E1B-67E70B8CADDB}"/>
              </a:ext>
            </a:extLst>
          </p:cNvPr>
          <p:cNvSpPr>
            <a:spLocks noGrp="1"/>
          </p:cNvSpPr>
          <p:nvPr>
            <p:ph type="sldNum" idx="12"/>
          </p:nvPr>
        </p:nvSpPr>
        <p:spPr/>
        <p:txBody>
          <a:bodyPr/>
          <a:lstStyle/>
          <a:p>
            <a:r>
              <a:rPr lang="en-GB"/>
              <a:t>Slide </a:t>
            </a:r>
            <a:fld id="{DE40C9FC-4879-4F20-9ECA-A574A90476B7}" type="slidenum">
              <a:rPr lang="en-GB" smtClean="0"/>
              <a:pPr/>
              <a:t>44</a:t>
            </a:fld>
            <a:endParaRPr lang="en-GB"/>
          </a:p>
        </p:txBody>
      </p:sp>
      <p:sp>
        <p:nvSpPr>
          <p:cNvPr id="4" name="Date Placeholder 3">
            <a:extLst>
              <a:ext uri="{FF2B5EF4-FFF2-40B4-BE49-F238E27FC236}">
                <a16:creationId xmlns:a16="http://schemas.microsoft.com/office/drawing/2014/main" id="{300368EA-D1AC-4443-9B21-64B3183907D4}"/>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659620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May 2022 session.</a:t>
            </a:r>
          </a:p>
        </p:txBody>
      </p:sp>
      <p:sp>
        <p:nvSpPr>
          <p:cNvPr id="2" name="Footer Placeholder 1">
            <a:extLst>
              <a:ext uri="{FF2B5EF4-FFF2-40B4-BE49-F238E27FC236}">
                <a16:creationId xmlns:a16="http://schemas.microsoft.com/office/drawing/2014/main" id="{539748EF-ACC5-4CEF-A325-D35DA052D69C}"/>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28D343E0-8DB3-4144-B79F-0E5DBA9677DE}"/>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7" name="Date Placeholder 6">
            <a:extLst>
              <a:ext uri="{FF2B5EF4-FFF2-40B4-BE49-F238E27FC236}">
                <a16:creationId xmlns:a16="http://schemas.microsoft.com/office/drawing/2014/main" id="{4571FA1B-E494-4DCC-80C5-534FFF66F776}"/>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4174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LB263 against Draft 2.0 (111 comments in total)</a:t>
            </a:r>
          </a:p>
          <a:p>
            <a:pPr marL="1200150" lvl="2" indent="-342900">
              <a:buFont typeface="Arial" panose="020B0604020202020204" pitchFamily="34" charset="0"/>
              <a:buChar char="•"/>
              <a:defRPr/>
            </a:pPr>
            <a:r>
              <a:rPr lang="en-GB" altLang="en-US" dirty="0"/>
              <a:t>64 Editorial</a:t>
            </a:r>
          </a:p>
          <a:p>
            <a:pPr marL="1200150" lvl="2" indent="-342900">
              <a:buFont typeface="Arial" panose="020B0604020202020204" pitchFamily="34" charset="0"/>
              <a:buChar char="•"/>
              <a:defRPr/>
            </a:pPr>
            <a:r>
              <a:rPr lang="en-GB" altLang="en-US" dirty="0"/>
              <a:t>47 Technical and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a:t>
            </a:r>
          </a:p>
          <a:p>
            <a:pPr marL="800100" lvl="1" indent="-342900">
              <a:buFont typeface="Arial" panose="020B0604020202020204" pitchFamily="34" charset="0"/>
              <a:buChar char="•"/>
              <a:defRPr/>
            </a:pPr>
            <a:r>
              <a:rPr lang="en-GB" altLang="en-US" dirty="0"/>
              <a:t>Tuncer Baykas has been reaffirmed as </a:t>
            </a:r>
            <a:r>
              <a:rPr lang="en-GB" altLang="en-US" dirty="0" err="1"/>
              <a:t>TGbb</a:t>
            </a:r>
            <a:r>
              <a:rPr lang="en-GB" altLang="en-US" dirty="0"/>
              <a:t> Vice-Chair</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11-22/0581r2.</a:t>
            </a:r>
          </a:p>
          <a:p>
            <a:pPr marL="457200" lvl="1" indent="0">
              <a:buFontTx/>
              <a:buNone/>
              <a:defRPr/>
            </a:pPr>
            <a:r>
              <a:rPr lang="en-US" altLang="en-US" b="1" dirty="0"/>
              <a:t>Minutes of the meeting are available in doc. 11-22/0725r0.</a:t>
            </a:r>
          </a:p>
        </p:txBody>
      </p:sp>
      <p:sp>
        <p:nvSpPr>
          <p:cNvPr id="7" name="Footer Placeholder 6">
            <a:extLst>
              <a:ext uri="{FF2B5EF4-FFF2-40B4-BE49-F238E27FC236}">
                <a16:creationId xmlns:a16="http://schemas.microsoft.com/office/drawing/2014/main" id="{946158B1-8D5A-4B5A-862E-3D3B53A6FE7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835A22D0-12D2-49B9-8ECE-EDD903CFB71C}"/>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B21E627C-3726-4D14-85FC-47C75F63BD9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69909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D3.0 release target is </a:t>
            </a:r>
            <a:br>
              <a:rPr lang="en-GB" altLang="en-US" sz="2400" dirty="0"/>
            </a:br>
            <a:r>
              <a:rPr lang="en-GB" altLang="en-US" sz="2400" b="1" dirty="0"/>
              <a:t>3 Jun.</a:t>
            </a:r>
          </a:p>
          <a:p>
            <a:pPr marL="800100" lvl="1" indent="-342900">
              <a:buFont typeface="Arial" panose="020B0604020202020204" pitchFamily="34" charset="0"/>
              <a:buChar char="•"/>
              <a:defRPr/>
            </a:pPr>
            <a:r>
              <a:rPr lang="en-GB" altLang="en-US" sz="2400" dirty="0"/>
              <a:t>D3.0 15-day recirc ballot start target is </a:t>
            </a:r>
            <a:r>
              <a:rPr lang="en-GB" altLang="en-US" sz="2400" b="1" dirty="0"/>
              <a:t>3 Jun. </a:t>
            </a:r>
          </a:p>
          <a:p>
            <a:pPr marL="800100" lvl="1" indent="-342900">
              <a:buFont typeface="Arial" panose="020B0604020202020204" pitchFamily="34" charset="0"/>
              <a:buChar char="•"/>
              <a:defRPr/>
            </a:pPr>
            <a:r>
              <a:rPr lang="en-GB" altLang="en-US" sz="2400" dirty="0"/>
              <a:t>Comment resolution against D3.0 for July plenary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1938992"/>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20 Jun. 09:30 EDT (15:30 CET) for 1h </a:t>
            </a:r>
          </a:p>
          <a:p>
            <a:pPr marL="1200150" lvl="2" indent="-342900">
              <a:buFont typeface="Arial" panose="020B0604020202020204" pitchFamily="34" charset="0"/>
              <a:buChar char="•"/>
              <a:defRPr/>
            </a:pPr>
            <a:r>
              <a:rPr lang="en-GB" altLang="en-US" sz="2000" dirty="0">
                <a:solidFill>
                  <a:schemeClr val="tx1"/>
                </a:solidFill>
              </a:rPr>
              <a:t>27 Jun. 09:30 EDT (15:30 CET) for 1h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E6DDD425-E9D2-4D95-A7DD-2E885B1FF15E}"/>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A5FBBA64-3ED5-4B45-ADAA-98B1531E59FE}"/>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5C1320F1-F816-4C26-A822-5D8EF92ED685}"/>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9960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2022-05-13</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718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33DFAFA0-8864-426A-BF53-89BA719A2A3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BBE188B-0CE6-44C2-85AB-FE8078A8EB14}"/>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4" name="Date Placeholder 3">
            <a:extLst>
              <a:ext uri="{FF2B5EF4-FFF2-40B4-BE49-F238E27FC236}">
                <a16:creationId xmlns:a16="http://schemas.microsoft.com/office/drawing/2014/main" id="{2AC45472-F596-4BAD-AAF3-2A370256CDD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957492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May 2022.</a:t>
            </a:r>
          </a:p>
        </p:txBody>
      </p:sp>
      <p:sp>
        <p:nvSpPr>
          <p:cNvPr id="2" name="Footer Placeholder 1">
            <a:extLst>
              <a:ext uri="{FF2B5EF4-FFF2-40B4-BE49-F238E27FC236}">
                <a16:creationId xmlns:a16="http://schemas.microsoft.com/office/drawing/2014/main" id="{1B8E6E07-7445-408C-99E8-7004A39F02AF}"/>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A1081A66-B9FF-4C9D-B01E-41EB9B37790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8EC999C1-F81E-4EC9-8C0C-364F25269DED}"/>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800231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5D0E2C25-6333-42A5-AED0-B5861ADD8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060" y="685800"/>
            <a:ext cx="10576940" cy="5779779"/>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113213"/>
          </a:xfrm>
        </p:spPr>
        <p:txBody>
          <a:bodyPr/>
          <a:lstStyle/>
          <a:p>
            <a:pPr marL="0" indent="0"/>
            <a:r>
              <a:rPr lang="en-US" sz="1867" dirty="0">
                <a:solidFill>
                  <a:schemeClr val="tx1"/>
                </a:solidFill>
              </a:rPr>
              <a:t>Goal for the week:</a:t>
            </a:r>
          </a:p>
          <a:p>
            <a:pPr>
              <a:buFont typeface="Arial"/>
              <a:buChar char="•"/>
            </a:pPr>
            <a:r>
              <a:rPr lang="en-US" sz="1867" dirty="0">
                <a:solidFill>
                  <a:schemeClr val="tx1"/>
                </a:solidFill>
              </a:rPr>
              <a:t>Work on comment resolutions received against D3.0</a:t>
            </a:r>
          </a:p>
          <a:p>
            <a:pPr>
              <a:buFont typeface="Arial"/>
              <a:buChar char="•"/>
            </a:pPr>
            <a:r>
              <a:rPr lang="en-US" sz="1867" dirty="0">
                <a:solidFill>
                  <a:schemeClr val="tx1"/>
                </a:solidFill>
              </a:rPr>
              <a:t>Leadership elections</a:t>
            </a:r>
          </a:p>
          <a:p>
            <a:pPr>
              <a:buFont typeface="Arial"/>
              <a:buChar char="•"/>
            </a:pPr>
            <a:r>
              <a:rPr lang="en-US" sz="1867" dirty="0">
                <a:solidFill>
                  <a:schemeClr val="tx1"/>
                </a:solidFill>
              </a:rPr>
              <a:t>Review of timeline</a:t>
            </a: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Group met 5 times this week</a:t>
            </a:r>
          </a:p>
          <a:p>
            <a:pPr marL="380990" indent="-380990">
              <a:buFont typeface="Arial" panose="020B0604020202020204" pitchFamily="34" charset="0"/>
              <a:buChar char="•"/>
            </a:pPr>
            <a:r>
              <a:rPr lang="en-US" sz="1867" dirty="0">
                <a:solidFill>
                  <a:schemeClr val="tx1"/>
                </a:solidFill>
              </a:rPr>
              <a:t>Resolved 87 technical comments</a:t>
            </a:r>
          </a:p>
          <a:p>
            <a:pPr marL="781031" lvl="1" indent="-380990">
              <a:buFont typeface="Arial" panose="020B0604020202020204" pitchFamily="34" charset="0"/>
              <a:buChar char="•"/>
            </a:pPr>
            <a:r>
              <a:rPr lang="en-US" sz="1600" dirty="0">
                <a:solidFill>
                  <a:schemeClr val="tx1"/>
                </a:solidFill>
              </a:rPr>
              <a:t>72 resolutions approve;</a:t>
            </a:r>
          </a:p>
          <a:p>
            <a:pPr marL="781031" lvl="1" indent="-380990">
              <a:buFont typeface="Arial" panose="020B0604020202020204" pitchFamily="34" charset="0"/>
              <a:buChar char="•"/>
            </a:pPr>
            <a:r>
              <a:rPr lang="en-US" sz="1600" dirty="0">
                <a:solidFill>
                  <a:schemeClr val="tx1"/>
                </a:solidFill>
              </a:rPr>
              <a:t>15 resolutions ready for motion;</a:t>
            </a:r>
          </a:p>
          <a:p>
            <a:pPr marL="380990" indent="-380990">
              <a:buFont typeface="Arial" panose="020B0604020202020204" pitchFamily="34" charset="0"/>
              <a:buChar char="•"/>
            </a:pPr>
            <a:r>
              <a:rPr lang="en-US" sz="1867" dirty="0">
                <a:solidFill>
                  <a:schemeClr val="tx1"/>
                </a:solidFill>
              </a:rPr>
              <a:t>117 CIDs remaining</a:t>
            </a:r>
          </a:p>
          <a:p>
            <a:pPr marL="781031" lvl="1" indent="-380990">
              <a:buFont typeface="Arial" panose="020B0604020202020204" pitchFamily="34" charset="0"/>
              <a:buChar char="•"/>
            </a:pPr>
            <a:r>
              <a:rPr lang="en-US" sz="1600" dirty="0">
                <a:solidFill>
                  <a:schemeClr val="tx1"/>
                </a:solidFill>
              </a:rPr>
              <a:t>80 editorial</a:t>
            </a:r>
          </a:p>
          <a:p>
            <a:pPr marL="781031" lvl="1" indent="-380990">
              <a:buFont typeface="Arial" panose="020B0604020202020204" pitchFamily="34" charset="0"/>
              <a:buChar char="•"/>
            </a:pPr>
            <a:r>
              <a:rPr lang="en-US" sz="1600" dirty="0">
                <a:solidFill>
                  <a:schemeClr val="tx1"/>
                </a:solidFill>
              </a:rPr>
              <a:t>37 technical</a:t>
            </a:r>
          </a:p>
          <a:p>
            <a:pPr marL="380990" indent="-380990">
              <a:buFont typeface="Arial" panose="020B0604020202020204" pitchFamily="34" charset="0"/>
              <a:buChar char="•"/>
            </a:pPr>
            <a:r>
              <a:rPr lang="en-US" sz="1867" dirty="0">
                <a:solidFill>
                  <a:schemeClr val="tx1"/>
                </a:solidFill>
              </a:rPr>
              <a:t>Current </a:t>
            </a:r>
            <a:r>
              <a:rPr lang="en-US" sz="1867" dirty="0" err="1">
                <a:solidFill>
                  <a:schemeClr val="tx1"/>
                </a:solidFill>
              </a:rPr>
              <a:t>TGbc</a:t>
            </a:r>
            <a:r>
              <a:rPr lang="en-US" sz="1867" dirty="0">
                <a:solidFill>
                  <a:schemeClr val="tx1"/>
                </a:solidFill>
              </a:rPr>
              <a:t> leadership (re)confirmed</a:t>
            </a:r>
          </a:p>
          <a:p>
            <a:pPr marL="380990" indent="-380990">
              <a:buFont typeface="Arial" panose="020B0604020202020204" pitchFamily="34" charset="0"/>
              <a:buChar char="•"/>
            </a:pPr>
            <a:r>
              <a:rPr lang="en-US" sz="1867" dirty="0">
                <a:solidFill>
                  <a:schemeClr val="tx1"/>
                </a:solidFill>
              </a:rPr>
              <a:t>Timeline approved</a:t>
            </a:r>
          </a:p>
        </p:txBody>
      </p:sp>
      <p:graphicFrame>
        <p:nvGraphicFramePr>
          <p:cNvPr id="7" name="Table 6">
            <a:extLst>
              <a:ext uri="{FF2B5EF4-FFF2-40B4-BE49-F238E27FC236}">
                <a16:creationId xmlns:a16="http://schemas.microsoft.com/office/drawing/2014/main" id="{CFBE2FBC-96BD-1D74-80ED-156B7FFFE8B9}"/>
              </a:ext>
            </a:extLst>
          </p:cNvPr>
          <p:cNvGraphicFramePr>
            <a:graphicFrameLocks noGrp="1"/>
          </p:cNvGraphicFramePr>
          <p:nvPr>
            <p:extLst>
              <p:ext uri="{D42A27DB-BD31-4B8C-83A1-F6EECF244321}">
                <p14:modId xmlns:p14="http://schemas.microsoft.com/office/powerpoint/2010/main" val="3718385581"/>
              </p:ext>
            </p:extLst>
          </p:nvPr>
        </p:nvGraphicFramePr>
        <p:xfrm>
          <a:off x="7143757" y="3141665"/>
          <a:ext cx="3691466" cy="2095500"/>
        </p:xfrm>
        <a:graphic>
          <a:graphicData uri="http://schemas.openxmlformats.org/drawingml/2006/table">
            <a:tbl>
              <a:tblPr>
                <a:tableStyleId>{5C22544A-7EE6-4342-B048-85BDC9FD1C3A}</a:tableStyleId>
              </a:tblPr>
              <a:tblGrid>
                <a:gridCol w="2963333">
                  <a:extLst>
                    <a:ext uri="{9D8B030D-6E8A-4147-A177-3AD203B41FA5}">
                      <a16:colId xmlns:a16="http://schemas.microsoft.com/office/drawing/2014/main" val="3934553440"/>
                    </a:ext>
                  </a:extLst>
                </a:gridCol>
                <a:gridCol w="728133">
                  <a:extLst>
                    <a:ext uri="{9D8B030D-6E8A-4147-A177-3AD203B41FA5}">
                      <a16:colId xmlns:a16="http://schemas.microsoft.com/office/drawing/2014/main" val="69008282"/>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28089032"/>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72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875520746"/>
                  </a:ext>
                </a:extLst>
              </a:tr>
              <a:tr h="254000">
                <a:tc>
                  <a:txBody>
                    <a:bodyPr/>
                    <a:lstStyle/>
                    <a:p>
                      <a:pPr algn="l" fontAlgn="b"/>
                      <a:r>
                        <a:rPr lang="en-GB" sz="1500" u="none" strike="noStrike">
                          <a:effectLst/>
                        </a:rPr>
                        <a:t>2022-05-13 -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287750256"/>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132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818776115"/>
                  </a:ext>
                </a:extLst>
              </a:tr>
              <a:tr h="254000">
                <a:tc>
                  <a:txBody>
                    <a:bodyPr/>
                    <a:lstStyle/>
                    <a:p>
                      <a:pPr algn="l" fontAlgn="b"/>
                      <a:r>
                        <a:rPr lang="en-GB" sz="1500" u="none" strike="noStrike">
                          <a:effectLst/>
                        </a:rPr>
                        <a:t>2022-05-24 -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52865493"/>
                  </a:ext>
                </a:extLst>
              </a:tr>
              <a:tr h="254000">
                <a:tc>
                  <a:txBody>
                    <a:bodyPr/>
                    <a:lstStyle/>
                    <a:p>
                      <a:pPr algn="l" fontAlgn="b"/>
                      <a:r>
                        <a:rPr lang="en-GB" sz="1500" u="none" strike="noStrike" dirty="0">
                          <a:effectLst/>
                        </a:rPr>
                        <a:t>Unresolved</a:t>
                      </a:r>
                      <a:endParaRPr lang="en-GB" sz="1500" b="0" i="0" u="none" strike="noStrike" dirty="0">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117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0432674"/>
                  </a:ext>
                </a:extLst>
              </a:tr>
              <a:tr h="254000">
                <a:tc>
                  <a:txBody>
                    <a:bodyPr/>
                    <a:lstStyle/>
                    <a:p>
                      <a:pPr algn="l" fontAlgn="b"/>
                      <a:r>
                        <a:rPr lang="en-GB" sz="1500" b="1" i="0" u="none" strike="noStrike" dirty="0">
                          <a:solidFill>
                            <a:srgbClr val="000000"/>
                          </a:solidFill>
                          <a:effectLst/>
                          <a:latin typeface="Calibri" panose="020F0502020204030204" pitchFamily="34" charset="0"/>
                        </a:rPr>
                        <a:t>TOTAL</a:t>
                      </a:r>
                    </a:p>
                  </a:txBody>
                  <a:tcPr marL="12700" marR="12700" marT="12700" marB="0" anchor="b"/>
                </a:tc>
                <a:tc>
                  <a:txBody>
                    <a:bodyPr/>
                    <a:lstStyle/>
                    <a:p>
                      <a:pPr algn="ctr" fontAlgn="b"/>
                      <a:r>
                        <a:rPr lang="en-GB" sz="1500" u="none" strike="noStrike" dirty="0">
                          <a:effectLst/>
                        </a:rPr>
                        <a:t>204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223282092"/>
                  </a:ext>
                </a:extLst>
              </a:tr>
            </a:tbl>
          </a:graphicData>
        </a:graphic>
      </p:graphicFrame>
      <p:sp>
        <p:nvSpPr>
          <p:cNvPr id="8" name="Footer Placeholder 7">
            <a:extLst>
              <a:ext uri="{FF2B5EF4-FFF2-40B4-BE49-F238E27FC236}">
                <a16:creationId xmlns:a16="http://schemas.microsoft.com/office/drawing/2014/main" id="{C3A2809A-5410-4738-9EF9-0C34A46C485D}"/>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F22319B3-DC0F-4EFC-A60A-FA9F4DCF8A73}"/>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0" name="Date Placeholder 9">
            <a:extLst>
              <a:ext uri="{FF2B5EF4-FFF2-40B4-BE49-F238E27FC236}">
                <a16:creationId xmlns:a16="http://schemas.microsoft.com/office/drawing/2014/main" id="{AE0C3A68-9E5E-461E-8981-B5E14B9C1C7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32379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0D30-7EC1-76AF-B6B3-E09A7A855C94}"/>
              </a:ext>
            </a:extLst>
          </p:cNvPr>
          <p:cNvSpPr>
            <a:spLocks noGrp="1"/>
          </p:cNvSpPr>
          <p:nvPr>
            <p:ph type="title"/>
          </p:nvPr>
        </p:nvSpPr>
        <p:spPr/>
        <p:txBody>
          <a:bodyPr/>
          <a:lstStyle/>
          <a:p>
            <a:r>
              <a:rPr lang="en-US" dirty="0" err="1"/>
              <a:t>TGbc</a:t>
            </a:r>
            <a:r>
              <a:rPr lang="en-US" dirty="0"/>
              <a:t> Leadership Elections / Confirmation votes</a:t>
            </a:r>
          </a:p>
        </p:txBody>
      </p:sp>
      <p:sp>
        <p:nvSpPr>
          <p:cNvPr id="3" name="Content Placeholder 2">
            <a:extLst>
              <a:ext uri="{FF2B5EF4-FFF2-40B4-BE49-F238E27FC236}">
                <a16:creationId xmlns:a16="http://schemas.microsoft.com/office/drawing/2014/main" id="{6FA71CA9-57D3-A6BC-296E-66BC3D13182C}"/>
              </a:ext>
            </a:extLst>
          </p:cNvPr>
          <p:cNvSpPr>
            <a:spLocks noGrp="1"/>
          </p:cNvSpPr>
          <p:nvPr>
            <p:ph idx="1"/>
          </p:nvPr>
        </p:nvSpPr>
        <p:spPr>
          <a:xfrm>
            <a:off x="914402" y="1508787"/>
            <a:ext cx="10361084" cy="4113213"/>
          </a:xfrm>
        </p:spPr>
        <p:txBody>
          <a:bodyPr/>
          <a:lstStyle/>
          <a:p>
            <a:r>
              <a:rPr lang="en-US" sz="2133" dirty="0"/>
              <a:t>TG Chair (appointed by WG Chair and subject to reconfirmation by WG)</a:t>
            </a:r>
          </a:p>
          <a:p>
            <a:pPr marL="380990" indent="-380990">
              <a:buFont typeface="Arial" panose="020B0604020202020204" pitchFamily="34" charset="0"/>
              <a:buChar char="•"/>
            </a:pPr>
            <a:r>
              <a:rPr lang="en-US" sz="2133" dirty="0"/>
              <a:t>Marc </a:t>
            </a:r>
            <a:r>
              <a:rPr lang="en-US" sz="2133" dirty="0" err="1"/>
              <a:t>Emelmann</a:t>
            </a:r>
            <a:endParaRPr lang="en-US" sz="2133" dirty="0"/>
          </a:p>
          <a:p>
            <a:endParaRPr lang="en-US" sz="2133" dirty="0"/>
          </a:p>
          <a:p>
            <a:r>
              <a:rPr lang="en-US" sz="2133" dirty="0"/>
              <a:t>TG Vice Chairs (vote in TG: 31-0-2; subject to WG confirmation)</a:t>
            </a:r>
          </a:p>
          <a:p>
            <a:pPr marL="380990" indent="-380990">
              <a:buFont typeface="Arial" panose="020B0604020202020204" pitchFamily="34" charset="0"/>
              <a:buChar char="•"/>
            </a:pPr>
            <a:r>
              <a:rPr lang="en-US" sz="2133" dirty="0"/>
              <a:t>Stephen McCann</a:t>
            </a:r>
          </a:p>
          <a:p>
            <a:pPr marL="380990" indent="-380990">
              <a:buFont typeface="Arial" panose="020B0604020202020204" pitchFamily="34" charset="0"/>
              <a:buChar char="•"/>
            </a:pPr>
            <a:r>
              <a:rPr lang="en-US" sz="2133" dirty="0"/>
              <a:t>Hiroshi Morioka</a:t>
            </a:r>
          </a:p>
          <a:p>
            <a:pPr marL="0" indent="0"/>
            <a:endParaRPr lang="en-US" sz="2133" dirty="0"/>
          </a:p>
          <a:p>
            <a:pPr marL="0" indent="0"/>
            <a:r>
              <a:rPr lang="en-US" sz="2133" dirty="0"/>
              <a:t>Secretary (confirmation vote: unanimous consent)</a:t>
            </a:r>
          </a:p>
          <a:p>
            <a:pPr marL="380990" indent="-380990">
              <a:buFont typeface="Arial" panose="020B0604020202020204" pitchFamily="34" charset="0"/>
              <a:buChar char="•"/>
            </a:pPr>
            <a:r>
              <a:rPr lang="en-US" sz="2133" dirty="0" err="1"/>
              <a:t>Xiaofei</a:t>
            </a:r>
            <a:r>
              <a:rPr lang="en-US" sz="2133" dirty="0"/>
              <a:t> Wang</a:t>
            </a:r>
          </a:p>
          <a:p>
            <a:pPr marL="0" indent="0"/>
            <a:endParaRPr lang="en-US" sz="2133" dirty="0"/>
          </a:p>
          <a:p>
            <a:pPr marL="0" indent="0"/>
            <a:r>
              <a:rPr lang="en-US" sz="2133" dirty="0"/>
              <a:t>Technical Editor (confirmation vote: unanimous consent)</a:t>
            </a:r>
          </a:p>
          <a:p>
            <a:pPr marL="380990" indent="-380990">
              <a:buFont typeface="Arial" panose="020B0604020202020204" pitchFamily="34" charset="0"/>
              <a:buChar char="•"/>
            </a:pPr>
            <a:r>
              <a:rPr lang="en-US" sz="2133" dirty="0"/>
              <a:t>Carol Ansley</a:t>
            </a:r>
          </a:p>
          <a:p>
            <a:pPr marL="380990" indent="-380990">
              <a:buFont typeface="Arial" panose="020B0604020202020204" pitchFamily="34" charset="0"/>
              <a:buChar char="•"/>
            </a:pPr>
            <a:endParaRPr lang="en-US" sz="2133" dirty="0"/>
          </a:p>
        </p:txBody>
      </p:sp>
      <p:sp>
        <p:nvSpPr>
          <p:cNvPr id="7" name="Footer Placeholder 6">
            <a:extLst>
              <a:ext uri="{FF2B5EF4-FFF2-40B4-BE49-F238E27FC236}">
                <a16:creationId xmlns:a16="http://schemas.microsoft.com/office/drawing/2014/main" id="{E77AA08C-CABF-425E-9AC1-E9503FFD2A1E}"/>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5E2AAA0A-1194-4D14-A404-2825CD764F6D}"/>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352BB70B-DA25-44CA-AB74-CE51F0199AC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062622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867" dirty="0">
                <a:solidFill>
                  <a:schemeClr val="tx1"/>
                </a:solidFill>
              </a:rPr>
              <a:t>January 2019		First meeting as a task group</a:t>
            </a:r>
          </a:p>
          <a:p>
            <a:pPr marL="0" indent="0">
              <a:lnSpc>
                <a:spcPct val="80000"/>
              </a:lnSpc>
            </a:pPr>
            <a:r>
              <a:rPr lang="en-US" altLang="en-US" sz="1867" dirty="0">
                <a:solidFill>
                  <a:schemeClr val="tx1"/>
                </a:solidFill>
              </a:rPr>
              <a:t>June 2020			Call for comments on D0.1</a:t>
            </a:r>
          </a:p>
          <a:p>
            <a:pPr marL="0" indent="0">
              <a:lnSpc>
                <a:spcPct val="80000"/>
              </a:lnSpc>
            </a:pPr>
            <a:r>
              <a:rPr lang="en-US" altLang="en-US" sz="1867" dirty="0">
                <a:solidFill>
                  <a:schemeClr val="tx1"/>
                </a:solidFill>
              </a:rPr>
              <a:t>November 2020		Initial WGLB (D1.0)</a:t>
            </a:r>
          </a:p>
          <a:p>
            <a:pPr marL="0" indent="0">
              <a:lnSpc>
                <a:spcPct val="80000"/>
              </a:lnSpc>
            </a:pPr>
            <a:r>
              <a:rPr lang="en-US" altLang="en-US" sz="1867" dirty="0">
                <a:solidFill>
                  <a:schemeClr val="tx1"/>
                </a:solidFill>
              </a:rPr>
              <a:t>September 2021		D2.0 WG Recirculation LB</a:t>
            </a:r>
          </a:p>
          <a:p>
            <a:pPr marL="0" indent="0">
              <a:lnSpc>
                <a:spcPct val="80000"/>
              </a:lnSpc>
            </a:pPr>
            <a:r>
              <a:rPr lang="en-US" altLang="en-US" sz="1867" dirty="0">
                <a:solidFill>
                  <a:schemeClr val="tx1"/>
                </a:solidFill>
              </a:rPr>
              <a:t>March 2022			D3.0 WG Recirculation LB</a:t>
            </a:r>
          </a:p>
          <a:p>
            <a:pPr marL="0" indent="0">
              <a:lnSpc>
                <a:spcPct val="80000"/>
              </a:lnSpc>
            </a:pPr>
            <a:r>
              <a:rPr lang="en-US" altLang="en-US" sz="1867" dirty="0">
                <a:solidFill>
                  <a:schemeClr val="tx1"/>
                </a:solidFill>
              </a:rPr>
              <a:t>May				intermediate version D3.1</a:t>
            </a:r>
          </a:p>
          <a:p>
            <a:pPr marL="0" indent="0">
              <a:lnSpc>
                <a:spcPct val="80000"/>
              </a:lnSpc>
            </a:pPr>
            <a:r>
              <a:rPr lang="en-US" altLang="en-US" sz="1867" dirty="0">
                <a:solidFill>
                  <a:schemeClr val="tx1"/>
                </a:solidFill>
              </a:rPr>
              <a:t>					Editorial reviews: MEC &amp; MDR on D3.1</a:t>
            </a:r>
          </a:p>
          <a:p>
            <a:pPr marL="0" indent="0">
              <a:lnSpc>
                <a:spcPct val="80000"/>
              </a:lnSpc>
            </a:pPr>
            <a:r>
              <a:rPr lang="en-US" altLang="en-US" sz="1867" dirty="0">
                <a:solidFill>
                  <a:schemeClr val="tx1"/>
                </a:solidFill>
              </a:rPr>
              <a:t>June				Form SAB Pool</a:t>
            </a:r>
          </a:p>
          <a:p>
            <a:pPr marL="0" indent="0">
              <a:lnSpc>
                <a:spcPct val="80000"/>
              </a:lnSpc>
            </a:pPr>
            <a:r>
              <a:rPr lang="en-US" altLang="en-US" sz="1867" dirty="0">
                <a:solidFill>
                  <a:schemeClr val="tx1"/>
                </a:solidFill>
                <a:highlight>
                  <a:srgbClr val="FFFF00"/>
                </a:highlight>
              </a:rPr>
              <a:t>July 	2022		D4.0 WG Recirculation LB </a:t>
            </a:r>
          </a:p>
          <a:p>
            <a:pPr marL="0" indent="0">
              <a:lnSpc>
                <a:spcPct val="80000"/>
              </a:lnSpc>
            </a:pPr>
            <a:r>
              <a:rPr lang="en-US" altLang="en-US" sz="1867" dirty="0">
                <a:solidFill>
                  <a:schemeClr val="tx1"/>
                </a:solidFill>
              </a:rPr>
              <a:t>					EC Request for conditional approval</a:t>
            </a:r>
          </a:p>
          <a:p>
            <a:pPr marL="0" indent="0">
              <a:lnSpc>
                <a:spcPct val="80000"/>
              </a:lnSpc>
            </a:pPr>
            <a:r>
              <a:rPr lang="en-US" altLang="en-US" sz="1867" dirty="0">
                <a:solidFill>
                  <a:schemeClr val="tx1"/>
                </a:solidFill>
              </a:rPr>
              <a:t>Jul -- Sep 2022		D4.0-unchanged WG Recirculation LB (if required)</a:t>
            </a:r>
          </a:p>
          <a:p>
            <a:pPr marL="0" indent="0">
              <a:lnSpc>
                <a:spcPct val="80000"/>
              </a:lnSpc>
            </a:pPr>
            <a:r>
              <a:rPr lang="en-US" altLang="en-US" sz="1867" dirty="0">
                <a:solidFill>
                  <a:schemeClr val="tx1"/>
                </a:solidFill>
              </a:rPr>
              <a:t>August				Initial SAB (D4.0)</a:t>
            </a:r>
          </a:p>
          <a:p>
            <a:pPr marL="0" indent="0">
              <a:lnSpc>
                <a:spcPct val="80000"/>
              </a:lnSpc>
            </a:pPr>
            <a:r>
              <a:rPr lang="en-US" altLang="en-US" sz="1867" dirty="0">
                <a:solidFill>
                  <a:schemeClr val="tx1"/>
                </a:solidFill>
              </a:rPr>
              <a:t>January 2023		Recirculation SAB</a:t>
            </a:r>
          </a:p>
          <a:p>
            <a:pPr marL="0" indent="0">
              <a:lnSpc>
                <a:spcPct val="80000"/>
              </a:lnSpc>
            </a:pPr>
            <a:r>
              <a:rPr lang="en-US" altLang="en-US" sz="1867" dirty="0">
                <a:solidFill>
                  <a:schemeClr val="tx1"/>
                </a:solidFill>
              </a:rPr>
              <a:t>July 2023			EC approval to </a:t>
            </a:r>
            <a:r>
              <a:rPr lang="en-US" altLang="en-US" sz="1867" dirty="0" err="1">
                <a:solidFill>
                  <a:schemeClr val="tx1"/>
                </a:solidFill>
              </a:rPr>
              <a:t>RevCom</a:t>
            </a:r>
            <a:endParaRPr lang="en-US" altLang="en-US" sz="1867" dirty="0">
              <a:solidFill>
                <a:schemeClr val="tx1"/>
              </a:solidFill>
            </a:endParaRPr>
          </a:p>
          <a:p>
            <a:pPr marL="0" indent="0">
              <a:lnSpc>
                <a:spcPct val="80000"/>
              </a:lnSpc>
            </a:pPr>
            <a:r>
              <a:rPr lang="en-US" altLang="en-US" sz="1867" dirty="0">
                <a:solidFill>
                  <a:schemeClr val="tx1"/>
                </a:solidFill>
              </a:rPr>
              <a:t>July 2023			</a:t>
            </a:r>
            <a:r>
              <a:rPr lang="en-US" altLang="en-US" sz="1867" dirty="0" err="1">
                <a:solidFill>
                  <a:schemeClr val="tx1"/>
                </a:solidFill>
              </a:rPr>
              <a:t>RevCom</a:t>
            </a:r>
            <a:r>
              <a:rPr lang="en-US" altLang="en-US" sz="1867" dirty="0">
                <a:solidFill>
                  <a:schemeClr val="tx1"/>
                </a:solidFill>
              </a:rPr>
              <a:t>/SASB approval</a:t>
            </a:r>
            <a:endParaRPr lang="en-US" sz="1867" dirty="0">
              <a:solidFill>
                <a:schemeClr val="tx1"/>
              </a:solidFill>
            </a:endParaRPr>
          </a:p>
          <a:p>
            <a:endParaRPr lang="en-US" sz="1867" dirty="0">
              <a:solidFill>
                <a:schemeClr val="tx1"/>
              </a:solidFill>
            </a:endParaRPr>
          </a:p>
        </p:txBody>
      </p:sp>
      <p:sp>
        <p:nvSpPr>
          <p:cNvPr id="3" name="Footer Placeholder 2">
            <a:extLst>
              <a:ext uri="{FF2B5EF4-FFF2-40B4-BE49-F238E27FC236}">
                <a16:creationId xmlns:a16="http://schemas.microsoft.com/office/drawing/2014/main" id="{1CCAF531-D0E0-4FC4-95DD-B9E607D81816}"/>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148F3C1D-B331-4360-849A-FCE951E67559}"/>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DB0CD474-7202-4E26-8A00-47836EF4416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19140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0" indent="0"/>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Completion of comments</a:t>
            </a:r>
          </a:p>
          <a:p>
            <a:pPr marL="380990" indent="-380990">
              <a:buFont typeface="Arial" panose="020B0604020202020204" pitchFamily="34" charset="0"/>
              <a:buChar char="•"/>
            </a:pPr>
            <a:r>
              <a:rPr lang="en-US" dirty="0">
                <a:solidFill>
                  <a:schemeClr val="tx1"/>
                </a:solidFill>
              </a:rPr>
              <a:t>WG recirculation ballot on D4.0</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0B76DD6F-0DFA-4959-B27F-875C6412F6A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95BE685-759F-4C63-AC06-BCF34B2AC01D}"/>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7" name="Date Placeholder 6">
            <a:extLst>
              <a:ext uri="{FF2B5EF4-FFF2-40B4-BE49-F238E27FC236}">
                <a16:creationId xmlns:a16="http://schemas.microsoft.com/office/drawing/2014/main" id="{C1FC756D-121C-4EAA-ACFA-C2E9D191CDC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17744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11-22/0585</a:t>
            </a:r>
          </a:p>
          <a:p>
            <a:r>
              <a:rPr lang="en-US" dirty="0"/>
              <a:t>Meeting / Chair’s Slide Deck:		11-22/0586</a:t>
            </a:r>
          </a:p>
          <a:p>
            <a:r>
              <a:rPr lang="en-US" dirty="0"/>
              <a:t>Meeting minutes:					11-22/0774</a:t>
            </a:r>
          </a:p>
          <a:p>
            <a:r>
              <a:rPr lang="en-US" dirty="0"/>
              <a:t>Snapshot Slide:						11-22/0587</a:t>
            </a:r>
          </a:p>
          <a:p>
            <a:r>
              <a:rPr lang="en-US" dirty="0"/>
              <a:t>Closing report:						11-22/0588</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C6B815CE-145E-4235-8660-ECEC2DBAFC83}"/>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6A6C077-C9C8-47E4-9584-5322A128656B}"/>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4A901180-31ED-44AE-B229-59D3667F516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12992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2022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526ABEA-A3C7-4EEE-A931-866E90596295}"/>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023BB276-04FD-46C4-AC50-02559423F83D}"/>
              </a:ext>
            </a:extLst>
          </p:cNvPr>
          <p:cNvSpPr>
            <a:spLocks noGrp="1"/>
          </p:cNvSpPr>
          <p:nvPr>
            <p:ph type="sldNum" idx="12"/>
          </p:nvPr>
        </p:nvSpPr>
        <p:spPr/>
        <p:txBody>
          <a:bodyPr/>
          <a:lstStyle/>
          <a:p>
            <a:r>
              <a:rPr lang="en-GB"/>
              <a:t>Slide </a:t>
            </a:r>
            <a:fld id="{06B781AF-4CCF-49B0-A572-DE54FBE5D942}" type="slidenum">
              <a:rPr lang="en-GB" smtClean="0"/>
              <a:pPr/>
              <a:t>55</a:t>
            </a:fld>
            <a:endParaRPr lang="en-GB"/>
          </a:p>
        </p:txBody>
      </p:sp>
      <p:sp>
        <p:nvSpPr>
          <p:cNvPr id="4" name="Date Placeholder 3">
            <a:extLst>
              <a:ext uri="{FF2B5EF4-FFF2-40B4-BE49-F238E27FC236}">
                <a16:creationId xmlns:a16="http://schemas.microsoft.com/office/drawing/2014/main" id="{566E5C2C-7427-4ED4-8D0A-C80A1263A442}"/>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3493021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0000" lnSpcReduction="10000"/>
          </a:bodyPr>
          <a:lstStyle/>
          <a:p>
            <a:pPr>
              <a:buFont typeface="Arial" panose="020B0604020202020204" pitchFamily="34" charset="0"/>
              <a:buChar char="•"/>
            </a:pPr>
            <a:r>
              <a:rPr lang="en-GB" altLang="en-US" dirty="0"/>
              <a:t>The 1</a:t>
            </a:r>
            <a:r>
              <a:rPr lang="en-GB" altLang="en-US" baseline="30000" dirty="0"/>
              <a:t>st</a:t>
            </a:r>
            <a:r>
              <a:rPr lang="en-GB" altLang="en-US" dirty="0"/>
              <a:t> SA Ballot for IEEE P802.11bd D4.0 was closed on May 10, with 92% approval rate and 106 comments collected.</a:t>
            </a:r>
          </a:p>
          <a:p>
            <a:pPr>
              <a:buFont typeface="Arial" panose="020B0604020202020204" pitchFamily="34" charset="0"/>
              <a:buChar char="•"/>
            </a:pPr>
            <a:r>
              <a:rPr lang="en-GB" altLang="en-US" dirty="0"/>
              <a:t>3 </a:t>
            </a:r>
            <a:r>
              <a:rPr lang="en-GB" altLang="en-US" dirty="0" err="1"/>
              <a:t>TGbd</a:t>
            </a:r>
            <a:r>
              <a:rPr lang="en-GB" altLang="en-US" dirty="0"/>
              <a:t> sessions were held during the week</a:t>
            </a:r>
          </a:p>
          <a:p>
            <a:pPr>
              <a:buFont typeface="Arial" panose="020B0604020202020204" pitchFamily="34" charset="0"/>
              <a:buChar char="•"/>
            </a:pPr>
            <a:r>
              <a:rPr lang="en-GB" altLang="en-US" dirty="0"/>
              <a:t>All comments were assigned and resolutions to 34 editorial comments and 8 tech comments were approved.</a:t>
            </a:r>
          </a:p>
          <a:p>
            <a:pPr>
              <a:buFont typeface="Arial" panose="020B0604020202020204" pitchFamily="34" charset="0"/>
              <a:buChar char="•"/>
            </a:pPr>
            <a:r>
              <a:rPr lang="en-GB" altLang="en-US" dirty="0"/>
              <a:t>Approved 11bd PAR extension</a:t>
            </a:r>
          </a:p>
          <a:p>
            <a:pPr>
              <a:buFont typeface="Arial" panose="020B0604020202020204" pitchFamily="34" charset="0"/>
              <a:buChar char="•"/>
            </a:pPr>
            <a:r>
              <a:rPr lang="en-GB" altLang="en-US" dirty="0"/>
              <a:t>Approved </a:t>
            </a:r>
            <a:r>
              <a:rPr lang="en-GB" altLang="en-US" dirty="0" err="1"/>
              <a:t>TGbd</a:t>
            </a:r>
            <a:r>
              <a:rPr lang="en-GB" altLang="en-US" dirty="0"/>
              <a:t> leadership re-affirmation.</a:t>
            </a:r>
          </a:p>
          <a:p>
            <a:pPr>
              <a:buFont typeface="Arial" panose="020B0604020202020204" pitchFamily="34" charset="0"/>
              <a:buChar char="•"/>
            </a:pPr>
            <a:r>
              <a:rPr lang="en-GB" altLang="en-US" dirty="0"/>
              <a:t>Approved motion to request IEEE 802 EC liaison 11bd to ISO/IEC JTC1 SC6</a:t>
            </a:r>
          </a:p>
          <a:p>
            <a:pPr>
              <a:buFont typeface="Arial" panose="020B0604020202020204" pitchFamily="34" charset="0"/>
              <a:buChar char="•"/>
            </a:pPr>
            <a:r>
              <a:rPr lang="en-GB" altLang="en-US" dirty="0"/>
              <a:t>Approved teleconference till Jul 5</a:t>
            </a:r>
            <a:r>
              <a:rPr lang="en-GB" altLang="en-US" baseline="30000" dirty="0"/>
              <a:t>th</a:t>
            </a:r>
            <a:r>
              <a:rPr lang="en-GB" altLang="en-US" dirty="0"/>
              <a:t> </a:t>
            </a:r>
          </a:p>
          <a:p>
            <a:pPr>
              <a:buFont typeface="Arial" panose="020B0604020202020204" pitchFamily="34" charset="0"/>
              <a:buChar char="•"/>
            </a:pPr>
            <a:r>
              <a:rPr lang="en-GB" altLang="en-US" dirty="0" err="1"/>
              <a:t>TGbd</a:t>
            </a:r>
            <a:r>
              <a:rPr lang="en-GB" altLang="en-US" dirty="0"/>
              <a:t> agenda for this week:</a:t>
            </a:r>
          </a:p>
          <a:p>
            <a:pPr lvl="1">
              <a:buFont typeface="Arial" panose="020B0604020202020204" pitchFamily="34" charset="0"/>
              <a:buChar char="•"/>
            </a:pPr>
            <a:r>
              <a:rPr lang="en-GB" altLang="en-US" dirty="0">
                <a:hlinkClick r:id="rId2"/>
              </a:rPr>
              <a:t>https://mentor.ieee.org/802.11/dcn/22/11-22-0615-04-00bd-tgbd-session-agenda-for-may-interim-2022.pptx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TCbd</a:t>
            </a:r>
            <a:r>
              <a:rPr lang="en-US" altLang="en-GB" dirty="0"/>
              <a:t> work: process CRC comment resolution and prepare SA recirculation ballot</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4D674BC0-67F1-409E-9463-240D2BE8A3E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1963802-DFE7-4065-9F3A-73948D51A6F9}"/>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C88D76D5-FBAF-4013-B3D8-70D9F42C794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28412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3289634567"/>
              </p:ext>
            </p:extLst>
          </p:nvPr>
        </p:nvGraphicFramePr>
        <p:xfrm>
          <a:off x="838200" y="1462962"/>
          <a:ext cx="10668000" cy="512064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 11-21/1999r3, 11-21/2000r4, 11-22/0283r3, 11-22/0284r3, 11-22/0588r2, </a:t>
                      </a:r>
                      <a:r>
                        <a:rPr lang="en-US" altLang="zh-CN" sz="1200" baseline="0" dirty="0">
                          <a:solidFill>
                            <a:srgbClr val="0070C0"/>
                          </a:solidFill>
                        </a:rPr>
                        <a:t>11-22/0615r3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11-22/0167r0, 11-22/0416r0, 11-22/0500r0, 11-22/0635r0</a:t>
                      </a:r>
                      <a:endParaRPr lang="en-US" altLang="zh-CN" sz="1200" dirty="0">
                        <a:solidFill>
                          <a:schemeClr val="tx1"/>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11-19/2045r16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11-21/2018r7 (LB259), 11-22/0561r2(LB261),</a:t>
                      </a:r>
                      <a:r>
                        <a:rPr lang="en-US" altLang="zh-CN" sz="1200" baseline="0" dirty="0">
                          <a:solidFill>
                            <a:schemeClr val="tx1"/>
                          </a:solidFill>
                        </a:rPr>
                        <a:t> </a:t>
                      </a:r>
                      <a:r>
                        <a:rPr lang="en-US" altLang="zh-CN" sz="1200" baseline="0" dirty="0">
                          <a:solidFill>
                            <a:srgbClr val="0070C0"/>
                          </a:solidFill>
                        </a:rPr>
                        <a:t>11-22/0730r2(1</a:t>
                      </a:r>
                      <a:r>
                        <a:rPr lang="en-US" altLang="zh-CN" sz="1200" baseline="30000" dirty="0">
                          <a:solidFill>
                            <a:srgbClr val="0070C0"/>
                          </a:solidFill>
                        </a:rPr>
                        <a:t>st</a:t>
                      </a:r>
                      <a:r>
                        <a:rPr lang="en-US" altLang="zh-CN" sz="1200" baseline="0" dirty="0">
                          <a:solidFill>
                            <a:srgbClr val="0070C0"/>
                          </a:solidFill>
                        </a:rPr>
                        <a:t> SA Ballot)</a:t>
                      </a:r>
                      <a:endParaRPr lang="en-US" altLang="zh-CN" sz="1200" dirty="0">
                        <a:solidFill>
                          <a:srgbClr val="0070C0"/>
                        </a:solidFill>
                      </a:endParaRP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r h="160689">
                <a:tc>
                  <a:txBody>
                    <a:bodyPr/>
                    <a:lstStyle/>
                    <a:p>
                      <a:pPr>
                        <a:buNone/>
                      </a:pPr>
                      <a:r>
                        <a:rPr lang="en-US" altLang="zh-CN" sz="1200" dirty="0">
                          <a:solidFill>
                            <a:schemeClr val="tx1"/>
                          </a:solidFill>
                        </a:rPr>
                        <a:t>MDR</a:t>
                      </a:r>
                      <a:r>
                        <a:rPr lang="en-US" altLang="zh-CN" sz="1200" baseline="0" dirty="0">
                          <a:solidFill>
                            <a:schemeClr val="tx1"/>
                          </a:solidFill>
                        </a:rPr>
                        <a:t> Report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11-22/0021r15</a:t>
                      </a:r>
                    </a:p>
                  </a:txBody>
                  <a:tcPr/>
                </a:tc>
                <a:extLst>
                  <a:ext uri="{0D108BD9-81ED-4DB2-BD59-A6C34878D82A}">
                    <a16:rowId xmlns:a16="http://schemas.microsoft.com/office/drawing/2014/main" val="10014"/>
                  </a:ext>
                </a:extLst>
              </a:tr>
            </a:tbl>
          </a:graphicData>
        </a:graphic>
      </p:graphicFrame>
      <p:sp>
        <p:nvSpPr>
          <p:cNvPr id="3" name="Footer Placeholder 2">
            <a:extLst>
              <a:ext uri="{FF2B5EF4-FFF2-40B4-BE49-F238E27FC236}">
                <a16:creationId xmlns:a16="http://schemas.microsoft.com/office/drawing/2014/main" id="{0DE8DF8E-5831-492B-B8BD-1F8210EE6AFA}"/>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B210C8F0-8D3F-43D0-911A-C00761A566A2}"/>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CE7723C4-0A4D-4B08-A53E-4237A49B9991}"/>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4361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#1 (approval of 11bd PAR extension)</a:t>
            </a:r>
            <a:endParaRPr lang="zh-CN" altLang="en-US" sz="2800" dirty="0"/>
          </a:p>
        </p:txBody>
      </p:sp>
      <p:sp>
        <p:nvSpPr>
          <p:cNvPr id="3" name="内容占位符 2"/>
          <p:cNvSpPr>
            <a:spLocks noGrp="1"/>
          </p:cNvSpPr>
          <p:nvPr>
            <p:ph idx="1"/>
          </p:nvPr>
        </p:nvSpPr>
        <p:spPr/>
        <p:txBody>
          <a:bodyPr/>
          <a:lstStyle/>
          <a:p>
            <a:pPr marL="0" indent="0"/>
            <a:r>
              <a:rPr lang="en-US" altLang="zh-CN" sz="2800" dirty="0"/>
              <a:t>Approve the 11bd PAR extension as in 11-22/0703r0 and to request a 802.11WG motion to approve it:</a:t>
            </a:r>
          </a:p>
          <a:p>
            <a:pPr marL="0" indent="0"/>
            <a:r>
              <a:rPr lang="en-US" altLang="zh-CN" sz="2800" dirty="0">
                <a:hlinkClick r:id="rId2"/>
              </a:rPr>
              <a:t>https://mentor.ieee.org/802.11/dcn/22/11-22-0703-00-00bd-p802-11bd-par-extension.pdf</a:t>
            </a:r>
            <a:endParaRPr lang="en-US" altLang="zh-CN" sz="2800" dirty="0"/>
          </a:p>
          <a:p>
            <a:pPr marL="0" indent="0"/>
            <a:endParaRPr lang="en-US" altLang="zh-CN" sz="2800" dirty="0"/>
          </a:p>
          <a:p>
            <a:r>
              <a:rPr lang="en-US" altLang="zh-CN" sz="2800" dirty="0"/>
              <a:t>Moved:		Joseph Levy					Seconded: Stephan Sand</a:t>
            </a:r>
          </a:p>
          <a:p>
            <a:endParaRPr lang="en-US" altLang="zh-CN" sz="2800" dirty="0"/>
          </a:p>
          <a:p>
            <a:r>
              <a:rPr lang="en-US" altLang="zh-CN" sz="2800" dirty="0"/>
              <a:t>Result: 12Y/0N/1A</a:t>
            </a:r>
          </a:p>
        </p:txBody>
      </p:sp>
      <p:sp>
        <p:nvSpPr>
          <p:cNvPr id="6" name="Footer Placeholder 5">
            <a:extLst>
              <a:ext uri="{FF2B5EF4-FFF2-40B4-BE49-F238E27FC236}">
                <a16:creationId xmlns:a16="http://schemas.microsoft.com/office/drawing/2014/main" id="{BA529B2E-4247-4B5A-BE27-703CDA015C09}"/>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F7867BC-EB30-43C1-AC9F-3B3361611735}"/>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57E6DF3D-C43A-494B-81A0-E7F95EA26233}"/>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280769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#2 (</a:t>
            </a:r>
            <a:r>
              <a:rPr lang="en-US" altLang="zh-CN" sz="2800" dirty="0" err="1"/>
              <a:t>TGbd</a:t>
            </a:r>
            <a:r>
              <a:rPr lang="en-US" altLang="zh-CN" sz="2800" dirty="0"/>
              <a:t> leadership re-affirmation)</a:t>
            </a:r>
            <a:endParaRPr lang="zh-CN" altLang="en-US" sz="2800" dirty="0"/>
          </a:p>
        </p:txBody>
      </p:sp>
      <p:sp>
        <p:nvSpPr>
          <p:cNvPr id="3" name="内容占位符 2"/>
          <p:cNvSpPr>
            <a:spLocks noGrp="1"/>
          </p:cNvSpPr>
          <p:nvPr>
            <p:ph idx="1"/>
          </p:nvPr>
        </p:nvSpPr>
        <p:spPr/>
        <p:txBody>
          <a:bodyPr/>
          <a:lstStyle/>
          <a:p>
            <a:pPr marL="0" indent="0"/>
            <a:r>
              <a:rPr lang="en-US" altLang="zh-CN" dirty="0"/>
              <a:t>Move to approve the re-affirmation of </a:t>
            </a:r>
            <a:r>
              <a:rPr lang="en-US" altLang="zh-CN" dirty="0" err="1"/>
              <a:t>TGbd</a:t>
            </a:r>
            <a:r>
              <a:rPr lang="en-US" altLang="zh-CN" dirty="0"/>
              <a:t> Vice Chairs and Secretary as below:</a:t>
            </a:r>
          </a:p>
          <a:p>
            <a:pPr marL="300355" lvl="1" indent="0"/>
            <a:r>
              <a:rPr lang="en-US" altLang="zh-CN" sz="2100" dirty="0"/>
              <a:t>Vice Chairs: </a:t>
            </a:r>
            <a:r>
              <a:rPr lang="en-US" altLang="zh-CN" sz="2100" dirty="0" err="1"/>
              <a:t>Hongyuan</a:t>
            </a:r>
            <a:r>
              <a:rPr lang="en-US" altLang="zh-CN" sz="2100" dirty="0"/>
              <a:t> Zhang (NXP), Joseph Levy (</a:t>
            </a:r>
            <a:r>
              <a:rPr lang="en-US" altLang="zh-CN" sz="2100" dirty="0" err="1"/>
              <a:t>InterDigital</a:t>
            </a:r>
            <a:r>
              <a:rPr lang="en-US" altLang="zh-CN" sz="2100" dirty="0"/>
              <a:t>)</a:t>
            </a:r>
          </a:p>
          <a:p>
            <a:pPr marL="300355" lvl="1" indent="0"/>
            <a:r>
              <a:rPr lang="en-US" altLang="zh-CN" sz="2100" dirty="0"/>
              <a:t>Secretary: Yan Zhang (NXP)</a:t>
            </a:r>
          </a:p>
          <a:p>
            <a:endParaRPr lang="en-US" altLang="zh-CN" dirty="0"/>
          </a:p>
          <a:p>
            <a:r>
              <a:rPr lang="en-US" altLang="zh-CN" dirty="0"/>
              <a:t>Moved:	 Rich Kennedy						Seconded: </a:t>
            </a:r>
            <a:r>
              <a:rPr lang="en-US" altLang="zh-CN" dirty="0" err="1"/>
              <a:t>Liwen</a:t>
            </a:r>
            <a:r>
              <a:rPr lang="en-US" altLang="zh-CN" dirty="0"/>
              <a:t> Chu</a:t>
            </a:r>
          </a:p>
          <a:p>
            <a:endParaRPr lang="en-US" altLang="zh-CN" dirty="0"/>
          </a:p>
          <a:p>
            <a:r>
              <a:rPr lang="en-US" altLang="zh-CN" dirty="0"/>
              <a:t>Result: 12Y/1N/0A</a:t>
            </a:r>
            <a:endParaRPr lang="zh-CN" altLang="en-US" dirty="0"/>
          </a:p>
        </p:txBody>
      </p:sp>
      <p:sp>
        <p:nvSpPr>
          <p:cNvPr id="6" name="Footer Placeholder 5">
            <a:extLst>
              <a:ext uri="{FF2B5EF4-FFF2-40B4-BE49-F238E27FC236}">
                <a16:creationId xmlns:a16="http://schemas.microsoft.com/office/drawing/2014/main" id="{DED2D738-FCA6-4EEA-9B6F-1B0DE163235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A3B853E-054E-40D1-91B8-932049427AD3}"/>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9FF598E3-82F5-4D65-A293-FF8E7450E66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27431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0F92EF7C-4B8F-4531-875D-3E4D3508AF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52601"/>
            <a:ext cx="8602956" cy="470109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#3 (Liaison to ISO/IEC JTC1 SC6)</a:t>
            </a:r>
            <a:endParaRPr lang="zh-CN" altLang="en-US" sz="2800" dirty="0"/>
          </a:p>
        </p:txBody>
      </p:sp>
      <p:sp>
        <p:nvSpPr>
          <p:cNvPr id="3" name="内容占位符 2"/>
          <p:cNvSpPr>
            <a:spLocks noGrp="1"/>
          </p:cNvSpPr>
          <p:nvPr>
            <p:ph idx="1"/>
          </p:nvPr>
        </p:nvSpPr>
        <p:spPr/>
        <p:txBody>
          <a:bodyPr/>
          <a:lstStyle/>
          <a:p>
            <a:r>
              <a:rPr lang="en-US" altLang="zh-CN" dirty="0"/>
              <a:t>MOTION:</a:t>
            </a:r>
          </a:p>
          <a:p>
            <a:r>
              <a:rPr lang="en-US" altLang="zh-CN" dirty="0"/>
              <a:t>  Request that the IEEE 802 EC liaise Draft IEEE P802.11bd/D4.0 to ISO/IEC JTC1 SC6 for information under the PSDO agreement</a:t>
            </a:r>
          </a:p>
          <a:p>
            <a:endParaRPr lang="en-US" altLang="zh-CN" dirty="0"/>
          </a:p>
          <a:p>
            <a:endParaRPr lang="en-US" altLang="zh-CN" dirty="0"/>
          </a:p>
          <a:p>
            <a:r>
              <a:rPr lang="en-US" altLang="zh-CN" dirty="0"/>
              <a:t>Moved: Joseph Levy                 Seconded: Stephan Sand</a:t>
            </a:r>
          </a:p>
          <a:p>
            <a:r>
              <a:rPr lang="en-US" altLang="zh-CN" dirty="0"/>
              <a:t>Result: 14Y/0N/0A</a:t>
            </a:r>
            <a:endParaRPr lang="zh-CN" altLang="en-US" dirty="0"/>
          </a:p>
        </p:txBody>
      </p:sp>
      <p:sp>
        <p:nvSpPr>
          <p:cNvPr id="6" name="Footer Placeholder 5">
            <a:extLst>
              <a:ext uri="{FF2B5EF4-FFF2-40B4-BE49-F238E27FC236}">
                <a16:creationId xmlns:a16="http://schemas.microsoft.com/office/drawing/2014/main" id="{F7063BC4-E0B8-4FB5-9523-A66B4695E7B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A458CD4-97C2-4498-A3F6-F0EA77C30B2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6ABF6CC5-384C-488A-AE42-C2679AB9E1C8}"/>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63823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strike="sngStrike" kern="0" dirty="0">
                <a:solidFill>
                  <a:schemeClr val="tx1"/>
                </a:solidFill>
                <a:sym typeface="+mn-ea"/>
              </a:rPr>
              <a:t>D4.0 LB unchanged recirculation 		</a:t>
            </a:r>
            <a:r>
              <a:rPr lang="en-US" altLang="en-US" sz="2000" strike="sngStrike" kern="0" dirty="0">
                <a:solidFill>
                  <a:schemeClr val="tx1"/>
                </a:solidFill>
                <a:sym typeface="Wingdings" panose="05000000000000000000" pitchFamily="2" charset="2"/>
              </a:rPr>
              <a:t>Apr 2022</a:t>
            </a:r>
            <a:endParaRPr lang="en-US" altLang="en-US" sz="2000" strike="sngStrike" kern="0" dirty="0">
              <a:solidFill>
                <a:schemeClr val="tx1"/>
              </a:solidFill>
            </a:endParaRP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DEC8B4AB-E168-4102-9501-A638005DDF9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318A068-95E0-4923-BD13-98E12E51F18E}"/>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E7215E68-B435-4B2C-A998-BF814D394D7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599124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fontScale="925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May 24</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May 31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 (Due of CR plan)</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7</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14</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(All CRs to be approved)</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21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28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endParaRPr lang="en-US" altLang="zh-CN" sz="2800" dirty="0">
              <a:solidFill>
                <a:schemeClr val="tx1"/>
              </a:solidFill>
              <a:cs typeface="+mn-ea"/>
              <a:sym typeface="+mn-ea"/>
            </a:endParaRP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Jul 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endParaRPr lang="en-US" altLang="zh-CN" sz="2800" dirty="0">
              <a:solidFill>
                <a:schemeClr val="tx1"/>
              </a:solidFill>
              <a:cs typeface="+mn-ea"/>
              <a:sym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3F139CBA-B730-46AA-A6D8-1BFF7825C711}"/>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B5356293-6200-4DD5-93B2-B7998DFAC6D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F54D41A6-985F-4F95-9743-82197DC5BE1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889196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May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2022-05-04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821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B562DA97-51DA-4160-86B4-5487C5FA703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16D5613-4673-44BD-AC4D-49155B2F4BD8}"/>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887EB3D7-AD5C-4273-9C6D-3E37B9D4B79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605858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578C3B-307D-4D7B-8F2F-3A0B588D47BC}"/>
              </a:ext>
            </a:extLst>
          </p:cNvPr>
          <p:cNvPicPr>
            <a:picLocks noChangeAspect="1"/>
          </p:cNvPicPr>
          <p:nvPr/>
        </p:nvPicPr>
        <p:blipFill>
          <a:blip r:embed="rId2"/>
          <a:stretch>
            <a:fillRect/>
          </a:stretch>
        </p:blipFill>
        <p:spPr>
          <a:xfrm>
            <a:off x="8955907" y="2971800"/>
            <a:ext cx="3234123"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7 conf. calls during the May electronic interim</a:t>
            </a:r>
          </a:p>
          <a:p>
            <a:pPr lvl="1">
              <a:buFont typeface="Arial" panose="020B0604020202020204" pitchFamily="34" charset="0"/>
              <a:buChar char="•"/>
            </a:pPr>
            <a:r>
              <a:rPr lang="en-US" sz="1600" dirty="0"/>
              <a:t>Four Joint calls, and 3 parallel MAC/PHY calls</a:t>
            </a:r>
          </a:p>
          <a:p>
            <a:pPr lvl="2">
              <a:buFont typeface="Arial" panose="020B0604020202020204" pitchFamily="34" charset="0"/>
              <a:buChar char="•"/>
            </a:pPr>
            <a:r>
              <a:rPr lang="en-US" sz="1400" dirty="0"/>
              <a:t>Covered comment resolution documents and some proposed draft texts (PDTs)</a:t>
            </a:r>
          </a:p>
          <a:p>
            <a:pPr lvl="3">
              <a:buFont typeface="Arial" panose="020B0604020202020204" pitchFamily="34" charset="0"/>
              <a:buChar char="•"/>
            </a:pPr>
            <a:r>
              <a:rPr lang="en-US" sz="1200" dirty="0"/>
              <a:t>All WG CC36 comments are now resolved</a:t>
            </a:r>
          </a:p>
          <a:p>
            <a:pPr lvl="1">
              <a:buFont typeface="Arial" panose="020B0604020202020204" pitchFamily="34" charset="0"/>
              <a:buChar char="•"/>
            </a:pPr>
            <a:r>
              <a:rPr lang="en-US" sz="1600" dirty="0"/>
              <a:t>Instructed the editor to generate IEEE802.11 TGbe D2.0</a:t>
            </a:r>
          </a:p>
          <a:p>
            <a:pPr lvl="2">
              <a:buFont typeface="Arial" panose="020B0604020202020204" pitchFamily="34" charset="0"/>
              <a:buChar char="•"/>
            </a:pPr>
            <a:r>
              <a:rPr lang="en-US" sz="1400" dirty="0"/>
              <a:t>TGbe D2.0 is expected to be available </a:t>
            </a:r>
            <a:r>
              <a:rPr lang="en-US" sz="1400" dirty="0">
                <a:solidFill>
                  <a:schemeClr val="tx1"/>
                </a:solidFill>
              </a:rPr>
              <a:t>by end of May’22</a:t>
            </a:r>
          </a:p>
          <a:p>
            <a:pPr lvl="1">
              <a:buFont typeface="Arial" panose="020B0604020202020204" pitchFamily="34" charset="0"/>
              <a:buChar char="•"/>
            </a:pPr>
            <a:r>
              <a:rPr lang="en-US" sz="1600" dirty="0">
                <a:solidFill>
                  <a:schemeClr val="tx1"/>
                </a:solidFill>
              </a:rPr>
              <a:t>Approved a 35-day WG LB on IEEE 802.11be D2.0</a:t>
            </a:r>
          </a:p>
          <a:p>
            <a:pPr lvl="1">
              <a:buFont typeface="Arial" panose="020B0604020202020204" pitchFamily="34" charset="0"/>
              <a:buChar char="•"/>
            </a:pPr>
            <a:r>
              <a:rPr lang="en-US" sz="1600" dirty="0">
                <a:solidFill>
                  <a:schemeClr val="tx1"/>
                </a:solidFill>
              </a:rPr>
              <a:t>Amended the TGbe timeline </a:t>
            </a:r>
          </a:p>
          <a:p>
            <a:pPr lvl="1">
              <a:buFont typeface="Arial" panose="020B0604020202020204" pitchFamily="34" charset="0"/>
              <a:buChar char="•"/>
            </a:pPr>
            <a:r>
              <a:rPr lang="en-US" sz="1600" dirty="0">
                <a:solidFill>
                  <a:schemeClr val="tx1"/>
                </a:solidFill>
              </a:rPr>
              <a:t>Approved a TGbe ad-hoc meeting for Sept 07-09’22</a:t>
            </a:r>
          </a:p>
          <a:p>
            <a:pPr>
              <a:buFont typeface="Arial" panose="020B0604020202020204" pitchFamily="34" charset="0"/>
              <a:buChar char="•"/>
            </a:pPr>
            <a:r>
              <a:rPr lang="en-US" sz="1800" dirty="0"/>
              <a:t>Agenda is available in </a:t>
            </a:r>
            <a:r>
              <a:rPr lang="en-US" sz="1800" dirty="0">
                <a:hlinkClick r:id="rId3"/>
              </a:rPr>
              <a:t>11-22/595r16</a:t>
            </a:r>
            <a:r>
              <a:rPr lang="en-US" sz="1800" dirty="0"/>
              <a:t>, with queues available in </a:t>
            </a:r>
            <a:r>
              <a:rPr lang="en-US" sz="1800" dirty="0">
                <a:solidFill>
                  <a:srgbClr val="FF0000"/>
                </a:solidFill>
                <a:hlinkClick r:id="rId4"/>
              </a:rPr>
              <a:t>11-22/428r30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5"/>
              </a:rPr>
              <a:t>1982r78</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9035"/>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165075"/>
              <a:ext cx="495193" cy="197767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50441" y="3165075"/>
              <a:ext cx="514575" cy="1977673"/>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08227" y="3165075"/>
              <a:ext cx="514575" cy="197767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673320" y="3165074"/>
              <a:ext cx="514575" cy="1977674"/>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7F0961A-1DD0-4066-AD9C-07917B88FF1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EC809AD-C153-4D78-859F-98B2F33AB0E1}"/>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10" name="Date Placeholder 9">
            <a:extLst>
              <a:ext uri="{FF2B5EF4-FFF2-40B4-BE49-F238E27FC236}">
                <a16:creationId xmlns:a16="http://schemas.microsoft.com/office/drawing/2014/main" id="{4E7B0475-7AFB-4FBC-A6BA-12E270CECC18}"/>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02580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20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22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23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27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29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30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July 04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July 06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July 07		Thursday 	– MAC			10:00-12:00 ET</a:t>
            </a:r>
            <a:endParaRPr lang="en-US" sz="12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 Can be modified to MAC/PHY on the fly with pre-announcement.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18		Wednesday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19		Thursday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23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25		Wednesday 	– Joint**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30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01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02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06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08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09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13		Monday 	– MAC/PHY			19:00-21:00 ET </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15		Wednesday 	– Joint	**			10:00-12:00 ET</a:t>
            </a:r>
            <a:endParaRPr lang="en-US" sz="12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E9C0E882-6DC6-4A70-BFF4-644772ED76FF}"/>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0EE51D8C-2919-4359-82CC-CE1A202A94C1}"/>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6316BAF9-4A3D-4BA5-B020-4086A78E4FA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58520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a:t>
            </a:r>
            <a:r>
              <a:rPr lang="en-US" sz="2000" strike="sngStrike" dirty="0">
                <a:solidFill>
                  <a:srgbClr val="FF0000"/>
                </a:solidFill>
                <a:highlight>
                  <a:srgbClr val="00FF00"/>
                </a:highlight>
              </a:rPr>
              <a:t>Mar</a:t>
            </a:r>
            <a:r>
              <a:rPr lang="en-US" sz="2000" dirty="0">
                <a:solidFill>
                  <a:srgbClr val="FF0000"/>
                </a:solidFill>
                <a:highlight>
                  <a:srgbClr val="00FF00"/>
                </a:highlight>
              </a:rPr>
              <a:t> </a:t>
            </a:r>
            <a:r>
              <a:rPr lang="en-US" sz="2000" u="sng" dirty="0">
                <a:solidFill>
                  <a:srgbClr val="FF0000"/>
                </a:solidFill>
                <a:highlight>
                  <a:srgbClr val="00FF00"/>
                </a:highlight>
              </a:rPr>
              <a:t>May</a:t>
            </a:r>
            <a:r>
              <a:rPr lang="en-US" sz="2000" dirty="0">
                <a:solidFill>
                  <a:schemeClr val="tx1"/>
                </a:solidFill>
                <a:highlight>
                  <a:srgbClr val="00FF00"/>
                </a:highlight>
              </a:rPr>
              <a:t>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CF2D2444-1613-4919-B2DC-3C2AAA69275D}"/>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951151C-7F99-49B5-8E1E-689ACA1ED3A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DE2C87F8-9E8C-44A6-A364-497DE3FB4FC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276055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2022-05-16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C67357DB-EF30-4362-AFEB-395AD04BC018}"/>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4D4FC62-244F-4A79-A476-4938FBA17BD8}"/>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81ED0059-21C2-4881-912D-91B8B984E6E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66446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May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142D567B-BF69-44D4-A3E2-DACC5F7C09A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79C614D-648C-4FBA-83CF-2A1836266A46}"/>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3B0F992E-32B1-480A-B5AD-AFA8F424E92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03271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a:t>
            </a:r>
            <a:r>
              <a:rPr lang="en-US" dirty="0"/>
              <a:t>–</a:t>
            </a:r>
            <a:r>
              <a:rPr lang="en-US" altLang="zh-CN" dirty="0"/>
              <a:t> May </a:t>
            </a:r>
            <a:r>
              <a:rPr lang="en-US" dirty="0"/>
              <a:t>2022</a:t>
            </a:r>
            <a:endParaRPr lang="en-GB" dirty="0"/>
          </a:p>
        </p:txBody>
      </p:sp>
      <p:sp>
        <p:nvSpPr>
          <p:cNvPr id="9218" name="Rectangle 2"/>
          <p:cNvSpPr>
            <a:spLocks noGrp="1" noChangeArrowheads="1"/>
          </p:cNvSpPr>
          <p:nvPr>
            <p:ph idx="1"/>
          </p:nvPr>
        </p:nvSpPr>
        <p:spPr>
          <a:xfrm>
            <a:off x="914401" y="1600200"/>
            <a:ext cx="10361083" cy="44958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May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3</a:t>
            </a:r>
            <a:r>
              <a:rPr lang="en-US" altLang="zh-CN" sz="1800" dirty="0"/>
              <a:t> teleconference calls for </a:t>
            </a:r>
            <a:r>
              <a:rPr lang="en-US" altLang="zh-CN" sz="1800" dirty="0" err="1"/>
              <a:t>TGbf</a:t>
            </a:r>
            <a:r>
              <a:rPr lang="en-US" altLang="zh-CN" sz="1800" dirty="0"/>
              <a:t> (</a:t>
            </a:r>
            <a:r>
              <a:rPr lang="en-US" altLang="zh-CN" sz="1800" dirty="0">
                <a:solidFill>
                  <a:srgbClr val="0000FF"/>
                </a:solidFill>
              </a:rPr>
              <a:t>May 10, 11, 16</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general protocol and procedure, DMG/EDMG, </a:t>
            </a:r>
            <a:r>
              <a:rPr lang="en-US" sz="1800" dirty="0">
                <a:solidFill>
                  <a:srgbClr val="0000FF"/>
                </a:solidFill>
              </a:rPr>
              <a:t>PDT</a:t>
            </a:r>
            <a:r>
              <a:rPr lang="en-US" sz="1800" dirty="0"/>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dirty="0"/>
              <a:t>Presentation of technical submissions </a:t>
            </a:r>
            <a:r>
              <a:rPr lang="it-IT" altLang="zh-CN" dirty="0"/>
              <a:t>(e.g., </a:t>
            </a:r>
            <a:r>
              <a:rPr lang="it-IT" altLang="zh-CN" dirty="0">
                <a:solidFill>
                  <a:srgbClr val="0000FF"/>
                </a:solidFill>
              </a:rPr>
              <a:t>PDT, comment resolution, </a:t>
            </a:r>
            <a:r>
              <a:rPr lang="it-IT" altLang="zh-CN" dirty="0"/>
              <a:t>Feedback type, general protocol and procedure ……)</a:t>
            </a:r>
            <a:endParaRPr lang="en-US" altLang="zh-CN" dirty="0"/>
          </a:p>
          <a:p>
            <a:pPr marL="720725" lvl="1" indent="-342900" algn="just">
              <a:spcBef>
                <a:spcPts val="0"/>
              </a:spcBef>
              <a:spcAft>
                <a:spcPts val="600"/>
              </a:spcAft>
              <a:buFont typeface="Times New Roman" panose="02020603050405020304" pitchFamily="18" charset="0"/>
              <a:buChar char="−"/>
            </a:pPr>
            <a:r>
              <a:rPr lang="en-US" altLang="zh-CN" dirty="0"/>
              <a:t>Further developing the </a:t>
            </a:r>
            <a:r>
              <a:rPr lang="en-US" altLang="zh-CN" dirty="0">
                <a:solidFill>
                  <a:srgbClr val="0000FF"/>
                </a:solidFill>
              </a:rPr>
              <a:t>Draft 0.1-1.0</a:t>
            </a:r>
            <a:r>
              <a:rPr lang="en-US" altLang="zh-CN" dirty="0"/>
              <a:t> (Requested </a:t>
            </a:r>
            <a:r>
              <a:rPr lang="en-US" altLang="zh-CN" dirty="0">
                <a:solidFill>
                  <a:srgbClr val="0000FF"/>
                </a:solidFill>
              </a:rPr>
              <a:t>3</a:t>
            </a:r>
            <a:r>
              <a:rPr lang="en-US" altLang="zh-CN" dirty="0"/>
              <a:t> calls per week)</a:t>
            </a:r>
          </a:p>
          <a:p>
            <a:pPr marL="720725" lvl="1" indent="-342900" algn="just">
              <a:spcBef>
                <a:spcPts val="0"/>
              </a:spcBef>
              <a:spcAft>
                <a:spcPts val="600"/>
              </a:spcAft>
              <a:buFont typeface="Times New Roman" panose="02020603050405020304" pitchFamily="18" charset="0"/>
              <a:buChar char="−"/>
            </a:pPr>
            <a:endParaRPr lang="en-US" altLang="zh-CN" dirty="0"/>
          </a:p>
          <a:p>
            <a:pPr marL="720725" lvl="1" indent="-342900" algn="just">
              <a:spcBef>
                <a:spcPts val="0"/>
              </a:spcBef>
              <a:spcAft>
                <a:spcPts val="600"/>
              </a:spcAft>
              <a:buFont typeface="Times New Roman" panose="02020603050405020304" pitchFamily="18" charset="0"/>
              <a:buChar char="−"/>
            </a:pPr>
            <a:endParaRPr lang="en-US" altLang="zh-CN" dirty="0"/>
          </a:p>
          <a:p>
            <a:pPr marL="1657350" lvl="3" indent="-342900" algn="just">
              <a:spcBef>
                <a:spcPts val="0"/>
              </a:spcBef>
              <a:spcAft>
                <a:spcPts val="600"/>
              </a:spcAft>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AF6EBD23-B60F-4D5F-85CC-F31103C6A8FD}"/>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0A9BD8C-BB15-41BE-8D9C-CDE85FE1FAA6}"/>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Date Placeholder 6">
            <a:extLst>
              <a:ext uri="{FF2B5EF4-FFF2-40B4-BE49-F238E27FC236}">
                <a16:creationId xmlns:a16="http://schemas.microsoft.com/office/drawing/2014/main" id="{AB6A1287-7D42-455B-B649-999904DE04F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943323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FBE90F3C-1E31-45FA-8552-141BDBE765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52599"/>
            <a:ext cx="8526758" cy="4659455"/>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600"/>
              </a:spcBef>
              <a:spcAft>
                <a:spcPts val="600"/>
              </a:spcAft>
              <a:buFont typeface="Wingdings" panose="05000000000000000000" pitchFamily="2" charset="2"/>
              <a:buChar char="Ø"/>
              <a:defRPr/>
            </a:pPr>
            <a:r>
              <a:rPr lang="en-US" altLang="zh-CN" sz="1800" kern="0" dirty="0">
                <a:solidFill>
                  <a:srgbClr val="FF0000"/>
                </a:solidFill>
              </a:rPr>
              <a:t>Comment Collection (D0.1)	</a:t>
            </a:r>
            <a:r>
              <a:rPr lang="en-US" altLang="zh-CN" sz="1800" i="1" strike="sngStrike" kern="0" dirty="0">
                <a:solidFill>
                  <a:srgbClr val="FF0000"/>
                </a:solidFill>
              </a:rPr>
              <a:t>Jan 2022</a:t>
            </a:r>
            <a:r>
              <a:rPr lang="en-US" altLang="zh-CN" sz="1800" i="1" strike="sngStrike" kern="0" dirty="0">
                <a:solidFill>
                  <a:srgbClr val="FF0000"/>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rgbClr val="FF0000"/>
                </a:solidFill>
                <a:sym typeface="Wingdings" panose="05000000000000000000" pitchFamily="2" charset="2"/>
              </a:rPr>
              <a:t>					  April 2022</a:t>
            </a:r>
            <a:endParaRPr lang="en-US" altLang="zh-CN" sz="1800" i="1" kern="0" dirty="0">
              <a:solidFill>
                <a:srgbClr val="FF0000"/>
              </a:solidFill>
            </a:endParaRPr>
          </a:p>
          <a:p>
            <a:pPr marL="161925" lvl="1" indent="-233363" algn="just" defTabSz="685800" eaLnBrk="1" fontAlgn="auto" hangingPunct="1">
              <a:spcBef>
                <a:spcPts val="600"/>
              </a:spcBef>
              <a:spcAft>
                <a:spcPts val="600"/>
              </a:spcAft>
              <a:defRPr/>
            </a:pPr>
            <a:r>
              <a:rPr lang="en-US" altLang="zh-CN" sz="1800" kern="0" dirty="0"/>
              <a:t>Initial Letter Ballot (D1.0)		</a:t>
            </a:r>
            <a:r>
              <a:rPr lang="en-US" altLang="zh-CN" sz="1800" i="1" strike="sngStrike" kern="0" dirty="0"/>
              <a:t>Jul 2022</a:t>
            </a:r>
            <a:r>
              <a:rPr lang="en-US" altLang="zh-CN" sz="1800" i="1" kern="0" dirty="0">
                <a:sym typeface="Wingdings" panose="05000000000000000000" pitchFamily="2" charset="2"/>
              </a:rPr>
              <a:t> Sep</a:t>
            </a:r>
            <a:r>
              <a:rPr lang="en-US" altLang="zh-CN" sz="1800" i="1" kern="0" dirty="0"/>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rgbClr val="000000"/>
                </a:solidFill>
                <a:latin typeface="Times New Roman"/>
              </a:rPr>
              <a:t>Early-mid May</a:t>
            </a:r>
          </a:p>
          <a:p>
            <a:pPr lvl="1">
              <a:buFont typeface="Times New Roman" pitchFamily="16" charset="0"/>
              <a:buChar char="•"/>
            </a:pPr>
            <a:r>
              <a:rPr lang="en-US" altLang="zh-CN" sz="1800" kern="0" dirty="0">
                <a:solidFill>
                  <a:srgbClr val="000000"/>
                </a:solidFill>
                <a:latin typeface="Times New Roman"/>
              </a:rPr>
              <a:t>Identify topics, </a:t>
            </a:r>
            <a:r>
              <a:rPr lang="en-US" altLang="zh-CN" sz="1800" kern="0" dirty="0" err="1">
                <a:solidFill>
                  <a:srgbClr val="000000"/>
                </a:solidFill>
                <a:latin typeface="Times New Roman"/>
              </a:rPr>
              <a:t>PoCs</a:t>
            </a:r>
            <a:r>
              <a:rPr lang="en-US" altLang="zh-CN" sz="1800" kern="0" dirty="0">
                <a:solidFill>
                  <a:srgbClr val="000000"/>
                </a:solidFill>
                <a:latin typeface="Times New Roman"/>
              </a:rPr>
              <a:t>, and volunteers</a:t>
            </a:r>
          </a:p>
          <a:p>
            <a:pPr lvl="0">
              <a:buFont typeface="Times New Roman" pitchFamily="16" charset="0"/>
              <a:buChar char="•"/>
            </a:pPr>
            <a:r>
              <a:rPr lang="en-US" altLang="zh-CN" sz="2200" kern="0" dirty="0">
                <a:solidFill>
                  <a:srgbClr val="000000"/>
                </a:solidFill>
                <a:latin typeface="Times New Roman"/>
              </a:rPr>
              <a:t>May 20</a:t>
            </a:r>
            <a:r>
              <a:rPr lang="en-US" altLang="zh-CN" sz="2200" kern="0" baseline="30000" dirty="0">
                <a:solidFill>
                  <a:srgbClr val="000000"/>
                </a:solidFill>
                <a:latin typeface="Times New Roman"/>
              </a:rPr>
              <a:t>th</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Comment collection closes</a:t>
            </a:r>
          </a:p>
          <a:p>
            <a:pPr lvl="0">
              <a:buFont typeface="Times New Roman" pitchFamily="16" charset="0"/>
              <a:buChar char="•"/>
            </a:pPr>
            <a:r>
              <a:rPr lang="en-US" altLang="zh-CN" sz="2200" kern="0" dirty="0">
                <a:solidFill>
                  <a:srgbClr val="000000"/>
                </a:solidFill>
                <a:latin typeface="Times New Roman"/>
              </a:rPr>
              <a:t>Week of May 23</a:t>
            </a:r>
            <a:r>
              <a:rPr lang="en-US" altLang="zh-CN" sz="2200" kern="0" baseline="30000" dirty="0">
                <a:solidFill>
                  <a:srgbClr val="000000"/>
                </a:solidFill>
                <a:latin typeface="Times New Roman"/>
              </a:rPr>
              <a:t>rd</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Editor classifies comments and share them with TTTs</a:t>
            </a:r>
          </a:p>
          <a:p>
            <a:pPr lvl="0">
              <a:buFont typeface="Times New Roman" pitchFamily="16" charset="0"/>
              <a:buChar char="•"/>
            </a:pPr>
            <a:r>
              <a:rPr lang="en-US" altLang="zh-CN" sz="2200" kern="0" dirty="0">
                <a:solidFill>
                  <a:srgbClr val="000000"/>
                </a:solidFill>
                <a:latin typeface="Times New Roman"/>
              </a:rPr>
              <a:t>June 3</a:t>
            </a:r>
            <a:r>
              <a:rPr lang="en-US" altLang="zh-CN" sz="2200" kern="0" baseline="30000" dirty="0">
                <a:solidFill>
                  <a:srgbClr val="000000"/>
                </a:solidFill>
                <a:latin typeface="Times New Roman"/>
              </a:rPr>
              <a:t>rd</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lvl="1">
              <a:buFont typeface="Times New Roman" pitchFamily="16" charset="0"/>
              <a:buChar char="•"/>
            </a:pPr>
            <a:endParaRPr lang="en-US" altLang="zh-CN" sz="1800" kern="0" dirty="0">
              <a:solidFill>
                <a:srgbClr val="000000"/>
              </a:solidFill>
              <a:latin typeface="Times New Roman"/>
            </a:endParaRPr>
          </a:p>
          <a:p>
            <a:pPr lvl="0">
              <a:buFont typeface="Times New Roman" pitchFamily="16" charset="0"/>
              <a:buChar char="•"/>
            </a:pPr>
            <a:r>
              <a:rPr lang="en-US" altLang="zh-CN" sz="1600" kern="0" dirty="0">
                <a:solidFill>
                  <a:srgbClr val="000000"/>
                </a:solidFill>
                <a:latin typeface="Times New Roman"/>
              </a:rPr>
              <a:t>Note: Initial letter ballot (D1.0) currently set for September 2022.</a:t>
            </a:r>
          </a:p>
          <a:p>
            <a:pPr lvl="1">
              <a:buFont typeface="Times New Roman" pitchFamily="16" charset="0"/>
              <a:buChar char="•"/>
            </a:pPr>
            <a:r>
              <a:rPr lang="en-US" altLang="zh-CN" sz="1200" kern="0" dirty="0">
                <a:solidFill>
                  <a:srgbClr val="000000"/>
                </a:solidFill>
                <a:latin typeface="Times New Roman"/>
              </a:rPr>
              <a:t>Chair will discuss D1.0 timeline with the group at a later date.</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3ACD2C72-B840-4311-AD3B-0FADC225F83D}"/>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AE12550B-9EC8-423A-B9E7-C938C7D5026E}"/>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6" name="Date Placeholder 5">
            <a:extLst>
              <a:ext uri="{FF2B5EF4-FFF2-40B4-BE49-F238E27FC236}">
                <a16:creationId xmlns:a16="http://schemas.microsoft.com/office/drawing/2014/main" id="{8EB0589E-E594-41E8-B3A6-4C5766E60DF6}"/>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209119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10" name="Rectangle 3"/>
          <p:cNvSpPr txBox="1">
            <a:spLocks noChangeArrowheads="1"/>
          </p:cNvSpPr>
          <p:nvPr/>
        </p:nvSpPr>
        <p:spPr bwMode="auto">
          <a:xfrm>
            <a:off x="457200" y="1068388"/>
            <a:ext cx="4495800"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800" b="1" dirty="0">
                <a:cs typeface="Times New Roman" panose="02020603050405020304" pitchFamily="18" charset="0"/>
              </a:rPr>
              <a:t>Confirmed:</a:t>
            </a:r>
            <a:endParaRPr lang="en-US" altLang="zh-CN" sz="700" dirty="0"/>
          </a:p>
          <a:p>
            <a:pPr marL="361950" lvl="1" indent="-361950" algn="just">
              <a:spcBef>
                <a:spcPct val="0"/>
              </a:spcBef>
              <a:spcAft>
                <a:spcPts val="0"/>
              </a:spcAft>
              <a:buClr>
                <a:srgbClr val="000000"/>
              </a:buClr>
              <a:buNone/>
              <a:defRPr/>
            </a:pPr>
            <a:r>
              <a:rPr lang="en-US" altLang="zh-CN" sz="1600" dirty="0"/>
              <a:t>	May interim 2022 (May 8-17)</a:t>
            </a: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10   (Tuesday),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endParaRPr lang="en-US" altLang="zh-CN" sz="600" strike="sngStrike"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u="sng" dirty="0">
                <a:solidFill>
                  <a:srgbClr val="00B0F0"/>
                </a:solidFill>
                <a:cs typeface="Times New Roman" panose="02020603050405020304" pitchFamily="18" charset="0"/>
              </a:rPr>
              <a:t>May 	11   (Wednesday),	22</a:t>
            </a:r>
            <a:r>
              <a:rPr lang="zh-CN" altLang="en-US" sz="1200" u="sng" dirty="0">
                <a:solidFill>
                  <a:srgbClr val="00B0F0"/>
                </a:solidFill>
                <a:cs typeface="Times New Roman" panose="02020603050405020304" pitchFamily="18" charset="0"/>
              </a:rPr>
              <a:t>：</a:t>
            </a:r>
            <a:r>
              <a:rPr lang="en-US" altLang="zh-CN" sz="1200" u="sng"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13  (Friday),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16  (Monday),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1400" dirty="0">
                <a:cs typeface="Times New Roman" panose="02020603050405020304" pitchFamily="18" charset="0"/>
              </a:rPr>
              <a:t>** Note: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1. when conflict with CAC, the call will be changed from </a:t>
            </a:r>
            <a:r>
              <a:rPr lang="en-US" altLang="zh-CN" sz="1100" dirty="0">
                <a:solidFill>
                  <a:srgbClr val="FF3300"/>
                </a:solidFill>
                <a:cs typeface="Times New Roman" panose="02020603050405020304" pitchFamily="18" charset="0"/>
              </a:rPr>
              <a:t>10am</a:t>
            </a:r>
            <a:r>
              <a:rPr lang="en-US" altLang="zh-CN" sz="1100" dirty="0">
                <a:cs typeface="Times New Roman" panose="02020603050405020304" pitchFamily="18" charset="0"/>
              </a:rPr>
              <a:t> -12:00pm to </a:t>
            </a:r>
            <a:r>
              <a:rPr lang="en-US" altLang="zh-CN" sz="1100" dirty="0">
                <a:solidFill>
                  <a:srgbClr val="FF3300"/>
                </a:solidFill>
                <a:cs typeface="Times New Roman" panose="02020603050405020304" pitchFamily="18" charset="0"/>
              </a:rPr>
              <a:t>11am</a:t>
            </a:r>
            <a:r>
              <a:rPr lang="en-US" altLang="zh-CN" sz="1100" dirty="0">
                <a:cs typeface="Times New Roman" panose="02020603050405020304" pitchFamily="18" charset="0"/>
              </a:rPr>
              <a:t> -12:00pm (March - May 2022 CAC calls (TBD):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p:txBody>
      </p:sp>
      <p:sp>
        <p:nvSpPr>
          <p:cNvPr id="4" name="Rectangle 3"/>
          <p:cNvSpPr txBox="1">
            <a:spLocks noChangeArrowheads="1"/>
          </p:cNvSpPr>
          <p:nvPr/>
        </p:nvSpPr>
        <p:spPr bwMode="auto">
          <a:xfrm>
            <a:off x="5638800" y="1068387"/>
            <a:ext cx="49530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800" b="1" dirty="0">
                <a:cs typeface="Times New Roman" panose="02020603050405020304" pitchFamily="18" charset="0"/>
              </a:rPr>
              <a:t>Confirmed:</a:t>
            </a:r>
            <a:endParaRPr lang="en-US" altLang="zh-CN" sz="14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May	19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24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May	26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31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chemeClr val="bg1">
                    <a:lumMod val="50000"/>
                  </a:schemeClr>
                </a:solidFill>
                <a:cs typeface="Times New Roman" panose="02020603050405020304" pitchFamily="18" charset="0"/>
              </a:rPr>
              <a:t>June	2	(Thursday),	23</a:t>
            </a:r>
            <a:r>
              <a:rPr lang="zh-CN" altLang="en-US" sz="1200" strike="sngStrike" dirty="0">
                <a:solidFill>
                  <a:schemeClr val="bg1">
                    <a:lumMod val="50000"/>
                  </a:schemeClr>
                </a:solidFill>
                <a:cs typeface="Times New Roman" panose="02020603050405020304" pitchFamily="18" charset="0"/>
              </a:rPr>
              <a:t>：</a:t>
            </a:r>
            <a:r>
              <a:rPr lang="en-US" altLang="zh-CN" sz="12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6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7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9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13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14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16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20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21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23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27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28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30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4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5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July	7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p:txBody>
      </p:sp>
      <p:sp>
        <p:nvSpPr>
          <p:cNvPr id="2" name="Footer Placeholder 1">
            <a:extLst>
              <a:ext uri="{FF2B5EF4-FFF2-40B4-BE49-F238E27FC236}">
                <a16:creationId xmlns:a16="http://schemas.microsoft.com/office/drawing/2014/main" id="{52B96FC7-1C76-4CF5-B97D-09DCD2F7ED5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5E9A96C-89A4-4A30-8563-91BE45054AD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423487B8-C4D5-4FA8-9642-476B24EA0AE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97467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025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5" name="Date Placeholder 4">
            <a:extLst>
              <a:ext uri="{FF2B5EF4-FFF2-40B4-BE49-F238E27FC236}">
                <a16:creationId xmlns:a16="http://schemas.microsoft.com/office/drawing/2014/main" id="{180CB1A3-9166-4B13-B4C6-4E5CC59380DC}"/>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D616AC85-A8A4-4BFA-8F0E-C6BB851E03B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BE59B618-AFB4-4845-9E7B-118D407D4EDC}"/>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May 2022 Interim Session (virtual)</a:t>
            </a:r>
          </a:p>
        </p:txBody>
      </p:sp>
      <p:sp>
        <p:nvSpPr>
          <p:cNvPr id="5" name="Date Placeholder 4">
            <a:extLst>
              <a:ext uri="{FF2B5EF4-FFF2-40B4-BE49-F238E27FC236}">
                <a16:creationId xmlns:a16="http://schemas.microsoft.com/office/drawing/2014/main" id="{7D0518E5-812B-42EC-9884-73A984917D62}"/>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1CF80A0A-F670-4FC6-9A2E-4782CF0DF40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E8788569-F991-41D7-9B81-8F26FA1C7D0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5029200"/>
          </a:xfrm>
        </p:spPr>
        <p:txBody>
          <a:bodyPr/>
          <a:lstStyle/>
          <a:p>
            <a:pPr>
              <a:spcBef>
                <a:spcPts val="0"/>
              </a:spcBef>
            </a:pPr>
            <a:r>
              <a:rPr lang="en-US" dirty="0"/>
              <a:t>Agenda is here: </a:t>
            </a:r>
            <a:r>
              <a:rPr lang="en-US" dirty="0">
                <a:hlinkClick r:id="rId3"/>
              </a:rPr>
              <a:t>11-22/0590r7</a:t>
            </a:r>
            <a:r>
              <a:rPr lang="en-US" dirty="0"/>
              <a:t> </a:t>
            </a:r>
          </a:p>
          <a:p>
            <a:pPr>
              <a:spcBef>
                <a:spcPts val="0"/>
              </a:spcBef>
            </a:pPr>
            <a:r>
              <a:rPr lang="en-US" dirty="0"/>
              <a:t>Latest Issue Tracking document: </a:t>
            </a:r>
            <a:r>
              <a:rPr lang="en-US" dirty="0">
                <a:hlinkClick r:id="rId4"/>
              </a:rPr>
              <a:t>11-21/0332r30</a:t>
            </a:r>
            <a:r>
              <a:rPr lang="en-US" dirty="0"/>
              <a:t> </a:t>
            </a:r>
          </a:p>
          <a:p>
            <a:pPr>
              <a:spcBef>
                <a:spcPts val="0"/>
              </a:spcBef>
            </a:pPr>
            <a:r>
              <a:rPr lang="en-US" dirty="0"/>
              <a:t>Draft D0.1 is posted in members’ area</a:t>
            </a:r>
          </a:p>
          <a:p>
            <a:pPr>
              <a:spcBef>
                <a:spcPts val="0"/>
              </a:spcBef>
            </a:pPr>
            <a:r>
              <a:rPr lang="en-US" dirty="0"/>
              <a:t>Officer elections.  NOTE: Secretary position is vacant</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5"/>
              </a:rPr>
              <a:t>11-22/0753r1</a:t>
            </a:r>
            <a:r>
              <a:rPr lang="en-US" altLang="en-US" sz="1800" b="1" dirty="0">
                <a:solidFill>
                  <a:schemeClr val="tx1"/>
                </a:solidFill>
              </a:rPr>
              <a:t>: IRMA NEW</a:t>
            </a:r>
            <a:endParaRPr lang="en-US" altLang="en-US" sz="1800" dirty="0">
              <a:solidFill>
                <a:schemeClr val="tx1"/>
              </a:solidFill>
            </a:endParaRPr>
          </a:p>
          <a:p>
            <a:pPr lvl="1">
              <a:lnSpc>
                <a:spcPct val="90000"/>
              </a:lnSpc>
              <a:spcBef>
                <a:spcPts val="0"/>
              </a:spcBef>
              <a:spcAft>
                <a:spcPts val="300"/>
              </a:spcAft>
              <a:buFont typeface="Arial" panose="020B0604020202020204" pitchFamily="34" charset="0"/>
              <a:buChar char="•"/>
              <a:defRPr/>
            </a:pPr>
            <a:r>
              <a:rPr lang="en-GB" altLang="en-US" sz="1800" b="1" u="sng" dirty="0">
                <a:hlinkClick r:id="rId6"/>
              </a:rPr>
              <a:t>11-22/0771r1</a:t>
            </a:r>
            <a:r>
              <a:rPr lang="en-US" altLang="en-US" sz="1800" b="1" dirty="0">
                <a:solidFill>
                  <a:schemeClr val="tx1"/>
                </a:solidFill>
              </a:rPr>
              <a:t>: RSN Capabilities indication for Device ID </a:t>
            </a:r>
            <a:endParaRPr lang="en-US" sz="1800" dirty="0"/>
          </a:p>
          <a:p>
            <a:pPr lvl="1">
              <a:lnSpc>
                <a:spcPct val="90000"/>
              </a:lnSpc>
              <a:spcBef>
                <a:spcPts val="0"/>
              </a:spcBef>
              <a:spcAft>
                <a:spcPts val="300"/>
              </a:spcAft>
              <a:buFont typeface="Arial" panose="020B0604020202020204" pitchFamily="34" charset="0"/>
              <a:buChar char="•"/>
              <a:defRPr/>
            </a:pPr>
            <a:r>
              <a:rPr lang="en-GB" altLang="en-US" sz="1800" b="1" dirty="0">
                <a:solidFill>
                  <a:schemeClr val="tx1"/>
                </a:solidFill>
                <a:hlinkClick r:id="rId7"/>
              </a:rPr>
              <a:t>11-22/0741r2</a:t>
            </a:r>
            <a:r>
              <a:rPr lang="en-US" altLang="en-US" sz="1800" b="1" dirty="0">
                <a:solidFill>
                  <a:schemeClr val="tx1"/>
                </a:solidFill>
              </a:rPr>
              <a:t>: </a:t>
            </a:r>
            <a:r>
              <a:rPr lang="en-GB" altLang="en-US" sz="1800" b="1" dirty="0">
                <a:solidFill>
                  <a:schemeClr val="tx1"/>
                </a:solidFill>
              </a:rPr>
              <a:t>Suggestions for remaining fix ups in TGbh D0.1</a:t>
            </a:r>
          </a:p>
          <a:p>
            <a:pPr lvl="1">
              <a:lnSpc>
                <a:spcPct val="90000"/>
              </a:lnSpc>
              <a:spcBef>
                <a:spcPts val="0"/>
              </a:spcBef>
              <a:spcAft>
                <a:spcPts val="300"/>
              </a:spcAft>
              <a:buFont typeface="Arial" panose="020B0604020202020204" pitchFamily="34" charset="0"/>
              <a:buChar char="•"/>
              <a:defRPr/>
            </a:pPr>
            <a:r>
              <a:rPr lang="en-US" sz="1800" b="1" dirty="0">
                <a:hlinkClick r:id="rId8"/>
              </a:rPr>
              <a:t>11-22/0435r1</a:t>
            </a:r>
            <a:r>
              <a:rPr lang="en-US" sz="1800" b="1" dirty="0"/>
              <a:t>: Open issues from Issues Tracking document</a:t>
            </a:r>
            <a:endParaRPr lang="en-US" altLang="en-US" sz="1800" b="1" dirty="0">
              <a:solidFill>
                <a:schemeClr val="tx1"/>
              </a:solidFill>
            </a:endParaRPr>
          </a:p>
          <a:p>
            <a:pPr>
              <a:lnSpc>
                <a:spcPct val="90000"/>
              </a:lnSpc>
              <a:spcBef>
                <a:spcPts val="0"/>
              </a:spcBef>
              <a:spcAft>
                <a:spcPts val="300"/>
              </a:spcAft>
              <a:buFont typeface="Arial" panose="020B0604020202020204" pitchFamily="34" charset="0"/>
              <a:buChar char="•"/>
              <a:defRPr/>
            </a:pPr>
            <a:r>
              <a:rPr lang="en-US" altLang="en-US" b="1" dirty="0">
                <a:solidFill>
                  <a:schemeClr val="tx1"/>
                </a:solidFill>
              </a:rPr>
              <a:t>Contributions deferred (at author’s request): </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9"/>
              </a:rPr>
              <a:t>11-22/0755r1</a:t>
            </a:r>
            <a:r>
              <a:rPr lang="en-US" altLang="en-US" sz="1800" b="1" dirty="0">
                <a:solidFill>
                  <a:schemeClr val="tx1"/>
                </a:solidFill>
              </a:rPr>
              <a:t>: IRMA New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10"/>
              </a:rPr>
              <a:t>11-22/0737r1</a:t>
            </a:r>
            <a:r>
              <a:rPr lang="en-US" altLang="en-US" sz="1800" b="1" dirty="0">
                <a:solidFill>
                  <a:schemeClr val="tx1"/>
                </a:solidFill>
              </a:rPr>
              <a:t>: MAAD MAC Outline</a:t>
            </a:r>
          </a:p>
          <a:p>
            <a:pPr lvl="1">
              <a:lnSpc>
                <a:spcPct val="90000"/>
              </a:lnSpc>
              <a:spcBef>
                <a:spcPts val="0"/>
              </a:spcBef>
              <a:spcAft>
                <a:spcPts val="300"/>
              </a:spcAft>
              <a:buFont typeface="Arial" panose="020B0604020202020204" pitchFamily="34" charset="0"/>
              <a:buChar char="•"/>
              <a:defRPr/>
            </a:pPr>
            <a:endParaRPr lang="en-US" altLang="en-US" sz="1800" b="1" dirty="0"/>
          </a:p>
          <a:p>
            <a:pPr>
              <a:lnSpc>
                <a:spcPct val="90000"/>
              </a:lnSpc>
              <a:spcBef>
                <a:spcPts val="0"/>
              </a:spcBef>
              <a:spcAft>
                <a:spcPts val="300"/>
              </a:spcAft>
              <a:buFont typeface="Arial" panose="020B0604020202020204" pitchFamily="34" charset="0"/>
              <a:buChar char="•"/>
              <a:defRPr/>
            </a:pPr>
            <a:r>
              <a:rPr lang="en-US" altLang="en-US" sz="2200" dirty="0">
                <a:solidFill>
                  <a:schemeClr val="tx1"/>
                </a:solidFill>
              </a:rPr>
              <a:t>Approved D0.2, for 30-day Comment Collection, incorporating the changes in 11-22/0771r1 and 11-22/0741r2.</a:t>
            </a:r>
          </a:p>
        </p:txBody>
      </p:sp>
      <p:sp>
        <p:nvSpPr>
          <p:cNvPr id="5" name="Date Placeholder 4">
            <a:extLst>
              <a:ext uri="{FF2B5EF4-FFF2-40B4-BE49-F238E27FC236}">
                <a16:creationId xmlns:a16="http://schemas.microsoft.com/office/drawing/2014/main" id="{E22951B1-096A-4497-8CC8-CB66A8457050}"/>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CECB95F1-5A3B-4D00-A964-BD9D32993EBE}"/>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1960DD8-A6F5-43B4-940B-D292FE0719B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extLst>
      <p:ext uri="{BB962C8B-B14F-4D97-AF65-F5344CB8AC3E}">
        <p14:creationId xmlns:p14="http://schemas.microsoft.com/office/powerpoint/2010/main" val="3632833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latin typeface="Times New Roman"/>
                <a:ea typeface="MS Gothic"/>
                <a:sym typeface="Wingdings" panose="05000000000000000000" pitchFamily="2" charset="2"/>
              </a:rPr>
              <a:t> -&gt;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Letter Ballot (D1.0)		</a:t>
            </a:r>
            <a:r>
              <a:rPr lang="en-US" altLang="zh-CN" sz="2400" dirty="0">
                <a:highlight>
                  <a:srgbClr val="FF0000"/>
                </a:highlight>
                <a:latin typeface="Times New Roman"/>
                <a:ea typeface="MS Gothic"/>
              </a:rPr>
              <a:t>Mar 2022</a:t>
            </a:r>
            <a:r>
              <a:rPr lang="en-US" altLang="zh-CN" sz="2400" dirty="0">
                <a:latin typeface="Times New Roman"/>
                <a:ea typeface="MS Gothic"/>
              </a:rPr>
              <a:t> -&gt; Jul 2022</a:t>
            </a:r>
          </a:p>
          <a:p>
            <a:pPr lvl="1" algn="just">
              <a:spcBef>
                <a:spcPts val="0"/>
              </a:spcBef>
              <a:defRPr/>
            </a:pPr>
            <a:r>
              <a:rPr lang="en-US" altLang="zh-CN" sz="2400" dirty="0">
                <a:latin typeface="Times New Roman"/>
                <a:ea typeface="MS Gothic"/>
              </a:rPr>
              <a:t>Recirculation LB (D2.0)			Jul 2022 -&gt; Sep 2022</a:t>
            </a:r>
          </a:p>
          <a:p>
            <a:pPr lvl="1" algn="just">
              <a:spcBef>
                <a:spcPts val="0"/>
              </a:spcBef>
              <a:defRPr/>
            </a:pPr>
            <a:r>
              <a:rPr lang="en-US" altLang="zh-CN" sz="2400" dirty="0">
                <a:latin typeface="Times New Roman"/>
                <a:ea typeface="MS Gothic"/>
              </a:rPr>
              <a:t>Initial SA Ballot (D3.0)			Nov 2022 -&gt; Jan 2023</a:t>
            </a:r>
          </a:p>
          <a:p>
            <a:pPr lvl="1" algn="just">
              <a:spcBef>
                <a:spcPts val="0"/>
              </a:spcBef>
              <a:defRPr/>
            </a:pPr>
            <a:r>
              <a:rPr lang="en-US" altLang="zh-CN" sz="2400" dirty="0">
                <a:latin typeface="Times New Roman"/>
                <a:ea typeface="MS Gothic"/>
              </a:rPr>
              <a:t>Final 802.11 WG approval		Mar 2023 -&gt; May 2023</a:t>
            </a:r>
          </a:p>
          <a:p>
            <a:pPr lvl="1" algn="just">
              <a:spcBef>
                <a:spcPts val="0"/>
              </a:spcBef>
              <a:defRPr/>
            </a:pPr>
            <a:r>
              <a:rPr lang="en-US" altLang="zh-CN" sz="2400" dirty="0">
                <a:latin typeface="Times New Roman"/>
                <a:ea typeface="MS Gothic"/>
              </a:rPr>
              <a:t>802 EC approval					May 2023 -&gt; Jul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May2023 -&gt; Jul/Aug/Sep?’23 </a:t>
            </a:r>
          </a:p>
          <a:p>
            <a:pPr lvl="1" algn="just">
              <a:spcBef>
                <a:spcPts val="0"/>
              </a:spcBef>
              <a:defRPr/>
            </a:pPr>
            <a:endParaRPr lang="en-US" sz="2400" b="1" dirty="0">
              <a:latin typeface="Times New Roman"/>
              <a:ea typeface="MS Gothic"/>
            </a:endParaRPr>
          </a:p>
          <a:p>
            <a:pPr lvl="1" algn="just">
              <a:spcBef>
                <a:spcPts val="0"/>
              </a:spcBef>
              <a:defRPr/>
            </a:pPr>
            <a:r>
              <a:rPr lang="en-US" sz="2400" b="1" dirty="0">
                <a:latin typeface="Times New Roman"/>
                <a:ea typeface="MS Gothic"/>
              </a:rPr>
              <a:t>Chair proposed (not reviewed by TGbh)</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5" name="Date Placeholder 4">
            <a:extLst>
              <a:ext uri="{FF2B5EF4-FFF2-40B4-BE49-F238E27FC236}">
                <a16:creationId xmlns:a16="http://schemas.microsoft.com/office/drawing/2014/main" id="{85C25662-EA02-4FE5-B627-2C79F0C4D9D2}"/>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FD9FA4D3-49D5-477C-BFBF-3D18E3B68C4F}"/>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B77A8C4A-46CD-452E-B70D-7E593B42012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May 24 (Tuesday), 10:00am ET, 2 hours (already announced)</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14 (Tuesday), 10:00am ET, 2 hours</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21 (Tuesday), 10:00am ET, 2 hours</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28 (Tuesday), 10:00am ET, 2 hours</a:t>
            </a: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5" name="Date Placeholder 4">
            <a:extLst>
              <a:ext uri="{FF2B5EF4-FFF2-40B4-BE49-F238E27FC236}">
                <a16:creationId xmlns:a16="http://schemas.microsoft.com/office/drawing/2014/main" id="{F178E234-5B91-4B3B-81B5-BD7FA16DAB31}"/>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77454B54-55BE-43C0-B15A-B73BF468D19D}"/>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A6E62B5-259F-4E36-987C-447036BA4D6B}"/>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77</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5" name="Date Placeholder 4">
            <a:extLst>
              <a:ext uri="{FF2B5EF4-FFF2-40B4-BE49-F238E27FC236}">
                <a16:creationId xmlns:a16="http://schemas.microsoft.com/office/drawing/2014/main" id="{C5B9A595-8BC3-4E4A-A961-88E54C63F168}"/>
              </a:ext>
            </a:extLst>
          </p:cNvPr>
          <p:cNvSpPr>
            <a:spLocks noGrp="1"/>
          </p:cNvSpPr>
          <p:nvPr>
            <p:ph type="dt" idx="10"/>
          </p:nvPr>
        </p:nvSpPr>
        <p:spPr/>
        <p:txBody>
          <a:bodyPr/>
          <a:lstStyle/>
          <a:p>
            <a:r>
              <a:rPr lang="en-US"/>
              <a:t>May 2022</a:t>
            </a:r>
            <a:endParaRPr lang="en-GB"/>
          </a:p>
        </p:txBody>
      </p:sp>
      <p:sp>
        <p:nvSpPr>
          <p:cNvPr id="6" name="Footer Placeholder 5">
            <a:extLst>
              <a:ext uri="{FF2B5EF4-FFF2-40B4-BE49-F238E27FC236}">
                <a16:creationId xmlns:a16="http://schemas.microsoft.com/office/drawing/2014/main" id="{29A0F17B-CD07-49AA-8920-990582268A57}"/>
              </a:ext>
            </a:extLst>
          </p:cNvPr>
          <p:cNvSpPr>
            <a:spLocks noGrp="1"/>
          </p:cNvSpPr>
          <p:nvPr>
            <p:ph type="ftr" idx="11"/>
          </p:nvPr>
        </p:nvSpPr>
        <p:spPr/>
        <p:txBody>
          <a:bodyPr/>
          <a:lstStyle/>
          <a:p>
            <a:r>
              <a:rPr lang="en-GB"/>
              <a:t>Carol Ansely, Cox</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78</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1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The current officers were reaffirmed with the task group during the session:</a:t>
            </a:r>
          </a:p>
          <a:p>
            <a:pPr lvl="1">
              <a:buClr>
                <a:srgbClr val="000000"/>
              </a:buClr>
              <a:buSzPct val="100000"/>
              <a:buFont typeface="Arial"/>
              <a:buChar char="•"/>
            </a:pPr>
            <a:r>
              <a:rPr lang="en-US" dirty="0"/>
              <a:t> Vice-chairs: Stephen McCann, Jerome Henry</a:t>
            </a:r>
          </a:p>
          <a:p>
            <a:pPr lvl="1">
              <a:buClr>
                <a:srgbClr val="000000"/>
              </a:buClr>
              <a:buSzPct val="100000"/>
              <a:buFont typeface="Arial"/>
              <a:buChar char="•"/>
            </a:pPr>
            <a:r>
              <a:rPr lang="en-US"/>
              <a:t> Secretary</a:t>
            </a:r>
            <a:r>
              <a:rPr lang="en-US" dirty="0"/>
              <a:t>: Amelia </a:t>
            </a:r>
            <a:r>
              <a:rPr lang="en-US" dirty="0" err="1"/>
              <a:t>Andersdotter</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We reviewed 1 technical submission on proposed requirements based on the use cases and issues in doc 21/641.</a:t>
            </a:r>
          </a:p>
          <a:p>
            <a:pPr>
              <a:buClr>
                <a:srgbClr val="000000"/>
              </a:buClr>
              <a:buSzPct val="100000"/>
              <a:buFont typeface="Arial"/>
              <a:buChar char="•"/>
            </a:pPr>
            <a:r>
              <a:rPr lang="en-US" dirty="0"/>
              <a:t>We continued to review the accumulated proposed requirements for consensus and motioned those requirements where we found consensus.</a:t>
            </a:r>
          </a:p>
          <a:p>
            <a:pPr>
              <a:buClr>
                <a:srgbClr val="000000"/>
              </a:buClr>
              <a:buSzPct val="100000"/>
              <a:buFont typeface="Arial"/>
              <a:buChar char="•"/>
            </a:pPr>
            <a:r>
              <a:rPr lang="en-US" dirty="0"/>
              <a:t>An updated Requirements document will be posted as 21/1848r8 updated per discussions.</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4" name="Date Placeholder 3">
            <a:extLst>
              <a:ext uri="{FF2B5EF4-FFF2-40B4-BE49-F238E27FC236}">
                <a16:creationId xmlns:a16="http://schemas.microsoft.com/office/drawing/2014/main" id="{06E17D59-B7F3-4C2A-A45C-2D2A9EDA1B10}"/>
              </a:ext>
            </a:extLst>
          </p:cNvPr>
          <p:cNvSpPr>
            <a:spLocks noGrp="1"/>
          </p:cNvSpPr>
          <p:nvPr>
            <p:ph type="dt" idx="10"/>
          </p:nvPr>
        </p:nvSpPr>
        <p:spPr/>
        <p:txBody>
          <a:bodyPr/>
          <a:lstStyle/>
          <a:p>
            <a:r>
              <a:rPr lang="en-US"/>
              <a:t>May 2022</a:t>
            </a:r>
            <a:endParaRPr lang="en-GB"/>
          </a:p>
        </p:txBody>
      </p:sp>
      <p:sp>
        <p:nvSpPr>
          <p:cNvPr id="5" name="Footer Placeholder 4">
            <a:extLst>
              <a:ext uri="{FF2B5EF4-FFF2-40B4-BE49-F238E27FC236}">
                <a16:creationId xmlns:a16="http://schemas.microsoft.com/office/drawing/2014/main" id="{0324516F-B2A5-4657-82BB-1B61A19CBAC0}"/>
              </a:ext>
            </a:extLst>
          </p:cNvPr>
          <p:cNvSpPr>
            <a:spLocks noGrp="1"/>
          </p:cNvSpPr>
          <p:nvPr>
            <p:ph type="ftr" idx="11"/>
          </p:nvPr>
        </p:nvSpPr>
        <p:spPr/>
        <p:txBody>
          <a:bodyPr/>
          <a:lstStyle/>
          <a:p>
            <a:r>
              <a:rPr lang="en-GB"/>
              <a:t>Carol Ansely, Cox</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79</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The timeline was not updated during this session.</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 will be on Thursdays at 9amEDT.</a:t>
            </a:r>
          </a:p>
          <a:p>
            <a:pPr lvl="1">
              <a:buClr>
                <a:srgbClr val="000000"/>
              </a:buClr>
              <a:buSzPct val="100000"/>
              <a:buFont typeface="Arial"/>
              <a:buChar char="•"/>
            </a:pPr>
            <a:r>
              <a:rPr lang="en-US" dirty="0"/>
              <a:t> May 26, 9am-10amEDT</a:t>
            </a:r>
          </a:p>
          <a:p>
            <a:pPr lvl="1">
              <a:buClr>
                <a:srgbClr val="000000"/>
              </a:buClr>
              <a:buSzPct val="100000"/>
              <a:buFont typeface="Arial"/>
              <a:buChar char="•"/>
            </a:pPr>
            <a:r>
              <a:rPr lang="en-US" dirty="0"/>
              <a:t> June 2, 9am-10amEDT</a:t>
            </a:r>
          </a:p>
          <a:p>
            <a:pPr lvl="1">
              <a:buClr>
                <a:srgbClr val="000000"/>
              </a:buClr>
              <a:buSzPct val="100000"/>
              <a:buFont typeface="Arial"/>
              <a:buChar char="•"/>
            </a:pPr>
            <a:r>
              <a:rPr lang="en-US" dirty="0"/>
              <a:t> June 9, 9am-10amEDT</a:t>
            </a:r>
          </a:p>
          <a:p>
            <a:pPr lvl="1">
              <a:buClr>
                <a:srgbClr val="000000"/>
              </a:buClr>
              <a:buSzPct val="100000"/>
              <a:buFont typeface="Arial"/>
              <a:buChar char="•"/>
            </a:pPr>
            <a:r>
              <a:rPr lang="en-US" dirty="0"/>
              <a:t> June 16, 9am-10amEDT</a:t>
            </a:r>
          </a:p>
          <a:p>
            <a:pPr lvl="1" hangingPunct="0">
              <a:spcBef>
                <a:spcPts val="0"/>
              </a:spcBef>
              <a:buFont typeface="Arial" panose="020B0604020202020204" pitchFamily="34" charset="0"/>
              <a:buChar char="•"/>
            </a:pPr>
            <a:r>
              <a:rPr lang="en-US" dirty="0"/>
              <a:t> June 23, 9am-10amEDT</a:t>
            </a:r>
          </a:p>
          <a:p>
            <a:pPr lvl="1" hangingPunct="0">
              <a:spcBef>
                <a:spcPts val="0"/>
              </a:spcBef>
              <a:buFont typeface="Arial" panose="020B0604020202020204" pitchFamily="34" charset="0"/>
              <a:buChar char="•"/>
            </a:pPr>
            <a:r>
              <a:rPr lang="en-US" dirty="0"/>
              <a:t> June 30, 9am-10amEDT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4" name="Date Placeholder 3">
            <a:extLst>
              <a:ext uri="{FF2B5EF4-FFF2-40B4-BE49-F238E27FC236}">
                <a16:creationId xmlns:a16="http://schemas.microsoft.com/office/drawing/2014/main" id="{BE245D26-A8BA-41A9-9CC2-24BF4A95DA5C}"/>
              </a:ext>
            </a:extLst>
          </p:cNvPr>
          <p:cNvSpPr>
            <a:spLocks noGrp="1"/>
          </p:cNvSpPr>
          <p:nvPr>
            <p:ph type="dt" idx="10"/>
          </p:nvPr>
        </p:nvSpPr>
        <p:spPr/>
        <p:txBody>
          <a:bodyPr/>
          <a:lstStyle/>
          <a:p>
            <a:r>
              <a:rPr lang="en-US"/>
              <a:t>May 2022</a:t>
            </a:r>
            <a:endParaRPr lang="en-GB"/>
          </a:p>
        </p:txBody>
      </p:sp>
      <p:sp>
        <p:nvSpPr>
          <p:cNvPr id="5" name="Footer Placeholder 4">
            <a:extLst>
              <a:ext uri="{FF2B5EF4-FFF2-40B4-BE49-F238E27FC236}">
                <a16:creationId xmlns:a16="http://schemas.microsoft.com/office/drawing/2014/main" id="{4F720C5A-5BF5-4621-B064-089FC7D4295A}"/>
              </a:ext>
            </a:extLst>
          </p:cNvPr>
          <p:cNvSpPr>
            <a:spLocks noGrp="1"/>
          </p:cNvSpPr>
          <p:nvPr>
            <p:ph type="ftr" idx="11"/>
          </p:nvPr>
        </p:nvSpPr>
        <p:spPr/>
        <p:txBody>
          <a:bodyPr/>
          <a:lstStyle/>
          <a:p>
            <a:r>
              <a:rPr lang="en-GB"/>
              <a:t>Carol Ansely, Cox</a:t>
            </a:r>
          </a:p>
        </p:txBody>
      </p:sp>
    </p:spTree>
    <p:extLst>
      <p:ext uri="{BB962C8B-B14F-4D97-AF65-F5344CB8AC3E}">
        <p14:creationId xmlns:p14="http://schemas.microsoft.com/office/powerpoint/2010/main" val="11389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71CA-DB2F-434D-AA48-1E9F0E4CDCE5}"/>
              </a:ext>
            </a:extLst>
          </p:cNvPr>
          <p:cNvSpPr>
            <a:spLocks noGrp="1"/>
          </p:cNvSpPr>
          <p:nvPr>
            <p:ph type="title"/>
          </p:nvPr>
        </p:nvSpPr>
        <p:spPr/>
        <p:txBody>
          <a:bodyPr/>
          <a:lstStyle/>
          <a:p>
            <a:r>
              <a:rPr lang="en-US" dirty="0"/>
              <a:t>Attendance by subgroup (May session)</a:t>
            </a:r>
          </a:p>
        </p:txBody>
      </p:sp>
      <p:sp>
        <p:nvSpPr>
          <p:cNvPr id="4" name="Slide Number Placeholder 3">
            <a:extLst>
              <a:ext uri="{FF2B5EF4-FFF2-40B4-BE49-F238E27FC236}">
                <a16:creationId xmlns:a16="http://schemas.microsoft.com/office/drawing/2014/main" id="{DDD258CD-D67A-4C9A-9D1C-9CD8B1EEB18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A960CA07-ED1C-4AB0-A06E-634FB8CF1E0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57A2B7F-2534-4319-920B-317D8AE93E44}"/>
              </a:ext>
            </a:extLst>
          </p:cNvPr>
          <p:cNvSpPr>
            <a:spLocks noGrp="1"/>
          </p:cNvSpPr>
          <p:nvPr>
            <p:ph type="dt" idx="15"/>
          </p:nvPr>
        </p:nvSpPr>
        <p:spPr/>
        <p:txBody>
          <a:bodyPr/>
          <a:lstStyle/>
          <a:p>
            <a:r>
              <a:rPr lang="en-US"/>
              <a:t>May 2022</a:t>
            </a:r>
            <a:endParaRPr lang="en-GB" dirty="0"/>
          </a:p>
        </p:txBody>
      </p:sp>
      <p:pic>
        <p:nvPicPr>
          <p:cNvPr id="14" name="Content Placeholder 13">
            <a:extLst>
              <a:ext uri="{FF2B5EF4-FFF2-40B4-BE49-F238E27FC236}">
                <a16:creationId xmlns:a16="http://schemas.microsoft.com/office/drawing/2014/main" id="{52F70225-E571-406B-B66F-F1495CE9BA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600200"/>
            <a:ext cx="8955803" cy="4893908"/>
          </a:xfrm>
        </p:spPr>
      </p:pic>
    </p:spTree>
    <p:extLst>
      <p:ext uri="{BB962C8B-B14F-4D97-AF65-F5344CB8AC3E}">
        <p14:creationId xmlns:p14="http://schemas.microsoft.com/office/powerpoint/2010/main" val="1655011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80</a:t>
            </a:fld>
            <a:endParaRPr lang="en-GB" dirty="0"/>
          </a:p>
        </p:txBody>
      </p:sp>
      <p:sp>
        <p:nvSpPr>
          <p:cNvPr id="9" name="Date Placeholder 8">
            <a:extLst>
              <a:ext uri="{FF2B5EF4-FFF2-40B4-BE49-F238E27FC236}">
                <a16:creationId xmlns:a16="http://schemas.microsoft.com/office/drawing/2014/main" id="{D3D05A16-B21A-46CF-B460-4FB11F49B1E9}"/>
              </a:ext>
            </a:extLst>
          </p:cNvPr>
          <p:cNvSpPr>
            <a:spLocks noGrp="1"/>
          </p:cNvSpPr>
          <p:nvPr>
            <p:ph type="dt" idx="15"/>
          </p:nvPr>
        </p:nvSpPr>
        <p:spPr/>
        <p:txBody>
          <a:bodyPr/>
          <a:lstStyle/>
          <a:p>
            <a:r>
              <a:rPr lang="en-US"/>
              <a:t>May 2022</a:t>
            </a:r>
            <a:endParaRPr lang="en-GB" dirty="0"/>
          </a:p>
        </p:txBody>
      </p:sp>
      <p:sp>
        <p:nvSpPr>
          <p:cNvPr id="10" name="Footer Placeholder 9">
            <a:extLst>
              <a:ext uri="{FF2B5EF4-FFF2-40B4-BE49-F238E27FC236}">
                <a16:creationId xmlns:a16="http://schemas.microsoft.com/office/drawing/2014/main" id="{3A929D98-7CEE-4635-815D-EDA6ED8099AD}"/>
              </a:ext>
            </a:extLst>
          </p:cNvPr>
          <p:cNvSpPr>
            <a:spLocks noGrp="1"/>
          </p:cNvSpPr>
          <p:nvPr>
            <p:ph type="ftr" idx="14"/>
          </p:nvPr>
        </p:nvSpPr>
        <p:spPr/>
        <p:txBody>
          <a:bodyPr/>
          <a:lstStyle/>
          <a:p>
            <a:r>
              <a:rPr lang="en-GB"/>
              <a:t>Carol Ansely, Cox</a:t>
            </a:r>
            <a:endParaRPr lang="en-GB" dirty="0"/>
          </a:p>
        </p:txBody>
      </p:sp>
      <p:sp>
        <p:nvSpPr>
          <p:cNvPr id="11" name="Slide Number Placeholder 10">
            <a:extLst>
              <a:ext uri="{FF2B5EF4-FFF2-40B4-BE49-F238E27FC236}">
                <a16:creationId xmlns:a16="http://schemas.microsoft.com/office/drawing/2014/main" id="{C3DF3601-9361-411F-B0A7-FCCF4496BBD1}"/>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EF7A-0A92-4FD9-B76B-667D192E8886}"/>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6202C8F6-820B-48A1-8F2A-532469B5BEE8}"/>
              </a:ext>
            </a:extLst>
          </p:cNvPr>
          <p:cNvSpPr>
            <a:spLocks noGrp="1"/>
          </p:cNvSpPr>
          <p:nvPr>
            <p:ph type="subTitle" idx="1"/>
          </p:nvPr>
        </p:nvSpPr>
        <p:spPr/>
        <p:txBody>
          <a:bodyPr/>
          <a:lstStyle/>
          <a:p>
            <a:r>
              <a:rPr lang="en-US" dirty="0"/>
              <a:t>Did not meet this session</a:t>
            </a:r>
          </a:p>
        </p:txBody>
      </p:sp>
      <p:sp>
        <p:nvSpPr>
          <p:cNvPr id="7" name="Footer Placeholder 6">
            <a:extLst>
              <a:ext uri="{FF2B5EF4-FFF2-40B4-BE49-F238E27FC236}">
                <a16:creationId xmlns:a16="http://schemas.microsoft.com/office/drawing/2014/main" id="{7BD159AD-4ADD-4B34-BD7B-F58B3471FE10}"/>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B8FA14B8-497F-45E3-8562-50E80493A5E4}"/>
              </a:ext>
            </a:extLst>
          </p:cNvPr>
          <p:cNvSpPr>
            <a:spLocks noGrp="1"/>
          </p:cNvSpPr>
          <p:nvPr>
            <p:ph type="sldNum" idx="12"/>
          </p:nvPr>
        </p:nvSpPr>
        <p:spPr/>
        <p:txBody>
          <a:bodyPr/>
          <a:lstStyle/>
          <a:p>
            <a:r>
              <a:rPr lang="en-GB"/>
              <a:t>Slide </a:t>
            </a:r>
            <a:fld id="{DE40C9FC-4879-4F20-9ECA-A574A90476B7}" type="slidenum">
              <a:rPr lang="en-GB" smtClean="0"/>
              <a:pPr/>
              <a:t>81</a:t>
            </a:fld>
            <a:endParaRPr lang="en-GB"/>
          </a:p>
        </p:txBody>
      </p:sp>
      <p:sp>
        <p:nvSpPr>
          <p:cNvPr id="9" name="Date Placeholder 8">
            <a:extLst>
              <a:ext uri="{FF2B5EF4-FFF2-40B4-BE49-F238E27FC236}">
                <a16:creationId xmlns:a16="http://schemas.microsoft.com/office/drawing/2014/main" id="{FAE3728A-8615-4FDC-AC5C-198EFC4A804D}"/>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1339697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571030-5404-4D9D-A997-B97B2A84F5EB}"/>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6916E6F6-7C0B-4D13-84FD-F74847DA8FB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DF31F31-E2C7-47C2-8598-A5EBAFC08493}"/>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71C6CF52-B401-4B18-A375-2D7DD2A779F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DADB24E1-6291-4190-ABF5-37F3FD33A256}"/>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3238880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83</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2022-04-30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extLst>
      <p:ext uri="{BB962C8B-B14F-4D97-AF65-F5344CB8AC3E}">
        <p14:creationId xmlns:p14="http://schemas.microsoft.com/office/powerpoint/2010/main" val="1665812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Resuming face-to-face member meetings with a Jun 7th-9th, 2022, session in Chicago, IL, USA</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84</a:t>
            </a:fld>
            <a:endParaRPr lang="en-GB" altLang="en-US" sz="1200" b="0" dirty="0"/>
          </a:p>
        </p:txBody>
      </p:sp>
    </p:spTree>
    <p:extLst>
      <p:ext uri="{BB962C8B-B14F-4D97-AF65-F5344CB8AC3E}">
        <p14:creationId xmlns:p14="http://schemas.microsoft.com/office/powerpoint/2010/main" val="6816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981200"/>
            <a:ext cx="8134672" cy="4114800"/>
          </a:xfrm>
        </p:spPr>
        <p:txBody>
          <a:bodyPr/>
          <a:lstStyle/>
          <a:p>
            <a:r>
              <a:rPr lang="en-US" altLang="en-US" sz="2000" dirty="0"/>
              <a:t>Examples of additional WFA technical work</a:t>
            </a:r>
          </a:p>
          <a:p>
            <a:pPr lvl="1"/>
            <a:r>
              <a:rPr lang="en-US" altLang="en-US" sz="1800" dirty="0"/>
              <a:t>Automated Frequency Coordination</a:t>
            </a:r>
          </a:p>
          <a:p>
            <a:pPr lvl="1"/>
            <a:r>
              <a:rPr lang="en-US" altLang="en-US" sz="1800" dirty="0"/>
              <a:t>Security</a:t>
            </a:r>
          </a:p>
          <a:p>
            <a:pPr lvl="1"/>
            <a:r>
              <a:rPr lang="en-US" altLang="en-US" sz="1800" dirty="0"/>
              <a:t>Customer Experience</a:t>
            </a:r>
          </a:p>
          <a:p>
            <a:pPr lvl="1"/>
            <a:r>
              <a:rPr lang="en-US" altLang="en-US" sz="1800" dirty="0"/>
              <a:t>Miracast</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Regulatory</a:t>
            </a:r>
          </a:p>
        </p:txBody>
      </p:sp>
      <p:sp>
        <p:nvSpPr>
          <p:cNvPr id="2"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85</a:t>
            </a:fld>
            <a:endParaRPr lang="en-GB" altLang="en-US" sz="1200" b="0" dirty="0"/>
          </a:p>
        </p:txBody>
      </p:sp>
    </p:spTree>
    <p:extLst>
      <p:ext uri="{BB962C8B-B14F-4D97-AF65-F5344CB8AC3E}">
        <p14:creationId xmlns:p14="http://schemas.microsoft.com/office/powerpoint/2010/main" val="3949617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86</a:t>
            </a:fld>
            <a:endParaRPr lang="en-GB" altLang="en-US" sz="1200" b="0" dirty="0"/>
          </a:p>
        </p:txBody>
      </p:sp>
    </p:spTree>
    <p:extLst>
      <p:ext uri="{BB962C8B-B14F-4D97-AF65-F5344CB8AC3E}">
        <p14:creationId xmlns:p14="http://schemas.microsoft.com/office/powerpoint/2010/main" val="1147666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87</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2022-05-17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4345"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6D9B4-69A7-4FB0-8A88-FE57CB225175}"/>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E4CA9CB4-FD30-456A-8180-152A48AB4D8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AED9EEA-774B-4104-BEF5-259449D03C2B}"/>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062F72EB-8C1A-433D-9FD9-9A1840A80CD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3D5E2A2-FC75-43E6-B933-7C7DB3E382B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6070921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90</a:t>
            </a:fld>
            <a:endParaRPr lang="en-US"/>
          </a:p>
        </p:txBody>
      </p:sp>
    </p:spTree>
    <p:extLst>
      <p:ext uri="{BB962C8B-B14F-4D97-AF65-F5344CB8AC3E}">
        <p14:creationId xmlns:p14="http://schemas.microsoft.com/office/powerpoint/2010/main" val="2249265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91</a:t>
            </a:fld>
            <a:endParaRPr lang="en-US"/>
          </a:p>
        </p:txBody>
      </p:sp>
    </p:spTree>
    <p:extLst>
      <p:ext uri="{BB962C8B-B14F-4D97-AF65-F5344CB8AC3E}">
        <p14:creationId xmlns:p14="http://schemas.microsoft.com/office/powerpoint/2010/main" val="39826320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114 July 23-29, 2022</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92</a:t>
            </a:fld>
            <a:endParaRPr lang="en-US"/>
          </a:p>
        </p:txBody>
      </p:sp>
      <p:graphicFrame>
        <p:nvGraphicFramePr>
          <p:cNvPr id="2" name="Table 1"/>
          <p:cNvGraphicFramePr>
            <a:graphicFrameLocks noGrp="1"/>
          </p:cNvGraphicFramePr>
          <p:nvPr/>
        </p:nvGraphicFramePr>
        <p:xfrm>
          <a:off x="2607222" y="3167292"/>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2550796925"/>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93</a:t>
            </a:fld>
            <a:endParaRPr lang="en-US"/>
          </a:p>
        </p:txBody>
      </p:sp>
      <p:graphicFrame>
        <p:nvGraphicFramePr>
          <p:cNvPr id="2" name="Table 1"/>
          <p:cNvGraphicFramePr>
            <a:graphicFrameLocks noGrp="1"/>
          </p:cNvGraphicFramePr>
          <p:nvPr/>
        </p:nvGraphicFramePr>
        <p:xfrm>
          <a:off x="2590800" y="2875632"/>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err="1">
                          <a:hlinkClick r:id="rId6"/>
                        </a:rPr>
                        <a:t>detnet</a:t>
                      </a:r>
                      <a:endParaRPr lang="en-US" sz="1800" b="0" dirty="0"/>
                    </a:p>
                  </a:txBody>
                  <a:tcPr marL="70945" marR="70945" marT="35472" marB="35472" anchor="ctr"/>
                </a:tc>
                <a:tc>
                  <a:txBody>
                    <a:bodyPr/>
                    <a:lstStyle/>
                    <a:p>
                      <a:r>
                        <a:rPr lang="en-US" dirty="0">
                          <a:hlinkClick r:id="rId7"/>
                        </a:rPr>
                        <a:t>Deterministic Networking</a:t>
                      </a:r>
                      <a:endParaRPr lang="en-US" dirty="0"/>
                    </a:p>
                  </a:txBody>
                  <a:tcPr anchor="ctr"/>
                </a:tc>
                <a:extLst>
                  <a:ext uri="{0D108BD9-81ED-4DB2-BD59-A6C34878D82A}">
                    <a16:rowId xmlns:a16="http://schemas.microsoft.com/office/drawing/2014/main" val="10004"/>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r>
                        <a:rPr lang="en-US" dirty="0">
                          <a:hlinkClick r:id="rId10"/>
                        </a:rPr>
                        <a:t>rats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hlinkClick r:id="rId11"/>
                        </a:rPr>
                        <a:t>Remote ATtestation ProcedureS</a:t>
                      </a:r>
                      <a:endParaRPr lang="en-US" sz="1800" b="0" dirty="0"/>
                    </a:p>
                  </a:txBody>
                  <a:tcPr marL="70945" marR="70945" marT="35472" marB="35472" anchor="ctr"/>
                </a:tc>
                <a:extLst>
                  <a:ext uri="{0D108BD9-81ED-4DB2-BD59-A6C34878D82A}">
                    <a16:rowId xmlns:a16="http://schemas.microsoft.com/office/drawing/2014/main" val="209076994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94</a:t>
            </a:fld>
            <a:endParaRPr lang="en-US"/>
          </a:p>
        </p:txBody>
      </p:sp>
    </p:spTree>
    <p:extLst>
      <p:ext uri="{BB962C8B-B14F-4D97-AF65-F5344CB8AC3E}">
        <p14:creationId xmlns:p14="http://schemas.microsoft.com/office/powerpoint/2010/main" val="51121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95</a:t>
            </a:fld>
            <a:endParaRPr lang="en-US"/>
          </a:p>
        </p:txBody>
      </p:sp>
    </p:spTree>
    <p:extLst>
      <p:ext uri="{BB962C8B-B14F-4D97-AF65-F5344CB8AC3E}">
        <p14:creationId xmlns:p14="http://schemas.microsoft.com/office/powerpoint/2010/main" val="4091923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96</a:t>
            </a:fld>
            <a:endParaRPr lang="en-US"/>
          </a:p>
        </p:txBody>
      </p:sp>
    </p:spTree>
    <p:extLst>
      <p:ext uri="{BB962C8B-B14F-4D97-AF65-F5344CB8AC3E}">
        <p14:creationId xmlns:p14="http://schemas.microsoft.com/office/powerpoint/2010/main" val="21307688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https://datatracker.ietf.org/doc/draft-henry-madinas-framework/</a:t>
            </a:r>
            <a:r>
              <a:rPr lang="en-US" sz="1400" dirty="0"/>
              <a:t> (February 2022)</a:t>
            </a:r>
          </a:p>
          <a:p>
            <a:pPr lvl="1">
              <a:lnSpc>
                <a:spcPct val="80000"/>
              </a:lnSpc>
              <a:spcAft>
                <a:spcPts val="600"/>
              </a:spcAft>
            </a:pPr>
            <a:r>
              <a:rPr lang="en-US" sz="1400" dirty="0"/>
              <a:t>Updated: MAC address randomization, see </a:t>
            </a:r>
            <a:r>
              <a:rPr lang="en-US" sz="1400" dirty="0">
                <a:hlinkClick r:id="rId5"/>
              </a:rPr>
              <a:t>https://datatracker.ietf.org/doc/draft-zuniga-madinas-mac-address-randomization/</a:t>
            </a:r>
            <a:r>
              <a:rPr lang="en-US" sz="1400" dirty="0"/>
              <a:t> (March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97</a:t>
            </a:fld>
            <a:endParaRPr lang="en-US"/>
          </a:p>
        </p:txBody>
      </p:sp>
    </p:spTree>
    <p:extLst>
      <p:ext uri="{BB962C8B-B14F-4D97-AF65-F5344CB8AC3E}">
        <p14:creationId xmlns:p14="http://schemas.microsoft.com/office/powerpoint/2010/main" val="1240790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TLS-based EAP types and TLS 1.3, see </a:t>
            </a:r>
            <a:r>
              <a:rPr lang="en-US" sz="1400" dirty="0">
                <a:hlinkClick r:id="rId4"/>
              </a:rPr>
              <a:t>https://datatracker.ietf.org/doc/draft-ietf-emu-tls-eap-types/</a:t>
            </a:r>
            <a:r>
              <a:rPr lang="en-US" sz="1400" dirty="0"/>
              <a:t> (March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98</a:t>
            </a:fld>
            <a:endParaRPr lang="en-US"/>
          </a:p>
        </p:txBody>
      </p:sp>
    </p:spTree>
    <p:extLst>
      <p:ext uri="{BB962C8B-B14F-4D97-AF65-F5344CB8AC3E}">
        <p14:creationId xmlns:p14="http://schemas.microsoft.com/office/powerpoint/2010/main" val="2706001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(May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99</a:t>
            </a:fld>
            <a:endParaRPr lang="en-US"/>
          </a:p>
        </p:txBody>
      </p:sp>
    </p:spTree>
    <p:extLst>
      <p:ext uri="{BB962C8B-B14F-4D97-AF65-F5344CB8AC3E}">
        <p14:creationId xmlns:p14="http://schemas.microsoft.com/office/powerpoint/2010/main" val="2757656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6337</TotalTime>
  <Words>11328</Words>
  <Application>Microsoft Office PowerPoint</Application>
  <PresentationFormat>Widescreen</PresentationFormat>
  <Paragraphs>2045</Paragraphs>
  <Slides>121</Slides>
  <Notes>80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1" baseType="lpstr">
      <vt:lpstr>Arial</vt:lpstr>
      <vt:lpstr>Arial Black</vt:lpstr>
      <vt:lpstr>Calibri</vt:lpstr>
      <vt:lpstr>Garamond</vt:lpstr>
      <vt:lpstr>Times</vt:lpstr>
      <vt:lpstr>Times New Roman</vt:lpstr>
      <vt:lpstr>Wingdings</vt:lpstr>
      <vt:lpstr>Office Theme</vt:lpstr>
      <vt:lpstr>Document</vt:lpstr>
      <vt:lpstr>Dokument</vt:lpstr>
      <vt:lpstr>802.11 WG May 2022 Session Report</vt:lpstr>
      <vt:lpstr>Abstract</vt:lpstr>
      <vt:lpstr>Attendance</vt:lpstr>
      <vt:lpstr>PowerPoint Presentation</vt:lpstr>
      <vt:lpstr>PowerPoint Presentation</vt:lpstr>
      <vt:lpstr>Attendees by affiliation (attended at least one meeting March to May)</vt:lpstr>
      <vt:lpstr>Attendance by subgroup (March to May)</vt:lpstr>
      <vt:lpstr>Attendance by subgroup (May session)</vt:lpstr>
      <vt:lpstr>Closing Reports</vt:lpstr>
      <vt:lpstr>802.11 WG Editor’s Meeting (May 2022)</vt:lpstr>
      <vt:lpstr>Agenda for 2022-05-09 meeting</vt:lpstr>
      <vt:lpstr>Volunteer Editor Contacts</vt:lpstr>
      <vt:lpstr>IEEE 802.11-2020 Corrigendum 1 D2.0</vt:lpstr>
      <vt:lpstr>MDR Status</vt:lpstr>
      <vt:lpstr>WG Style Guide, 11be and REVme practice</vt:lpstr>
      <vt:lpstr>ANA assignments to May 5, 2022</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May 2022 (virtual) closing report</vt:lpstr>
      <vt:lpstr>IEEE 802.11 Coexistence SC achieved its goals as a discussion forum for coexistence issues</vt:lpstr>
      <vt:lpstr>IEEE 802.11 Coexistence SC will continue promoting good coexistence in Jul 2022</vt:lpstr>
      <vt:lpstr>WNG SC Closing Report</vt:lpstr>
      <vt:lpstr>Abstract</vt:lpstr>
      <vt:lpstr>PowerPoint Presentation</vt:lpstr>
      <vt:lpstr>IEEE 802 JTC1 Standing Committee May 2022 (virtual) closing report</vt:lpstr>
      <vt:lpstr>The IEEE 802 JTC1 SC reviewed the PSDO process status, including IPR issues holding up 802.11ax/ay/ba </vt:lpstr>
      <vt:lpstr>The IEEE 802 JTC1 SC will undertake its usual work at its hybrid meeting in Montreal in Jul 2022</vt:lpstr>
      <vt:lpstr>REVme Closing Report – May 2022</vt:lpstr>
      <vt:lpstr>Work Completed</vt:lpstr>
      <vt:lpstr>Plans for July</vt:lpstr>
      <vt:lpstr>August Adhoc </vt:lpstr>
      <vt:lpstr>TGaz Next Generation Positioning  May Electronic Meeting Closing Report</vt:lpstr>
      <vt:lpstr>Abstract</vt:lpstr>
      <vt:lpstr>May Progress and Targets Towards the July Meeting</vt:lpstr>
      <vt:lpstr>Timeline – updated past the May meeting</vt:lpstr>
      <vt:lpstr>Scheduled TGaz CRC telecons</vt:lpstr>
      <vt:lpstr>Light Communications Task Group (TGbb)  May 2022 Closing Report</vt:lpstr>
      <vt:lpstr>Abstract</vt:lpstr>
      <vt:lpstr>TGbb activities at the May 2022 meeting</vt:lpstr>
      <vt:lpstr>TGbb moving forward</vt:lpstr>
      <vt:lpstr>TGbc Closing Report</vt:lpstr>
      <vt:lpstr>Abstract</vt:lpstr>
      <vt:lpstr>Meeting Goals &amp; Accomplishments of the week</vt:lpstr>
      <vt:lpstr>TGbc Leadership Elections / Confirmation votes</vt:lpstr>
      <vt:lpstr>TGbc schedule</vt:lpstr>
      <vt:lpstr>Plans for Next Meeting &amp; Upcoming Telcos</vt:lpstr>
      <vt:lpstr>References</vt:lpstr>
      <vt:lpstr>IEEE 802.11 May 2022 Interim IEEE 802.11 TGbd Closing Report</vt:lpstr>
      <vt:lpstr>TGbd’s Progress during this interim week</vt:lpstr>
      <vt:lpstr>TGbd Progress Documents</vt:lpstr>
      <vt:lpstr>Motion #1 (approval of 11bd PAR extension)</vt:lpstr>
      <vt:lpstr>Motion #2 (TGbd leadership re-affirmation)</vt:lpstr>
      <vt:lpstr>Motion #3 (Liaison to ISO/IEC JTC1 SC6)</vt:lpstr>
      <vt:lpstr>TGbd Timeline (updated)  </vt:lpstr>
      <vt:lpstr>IEEE 802.11 TGbd TC Plan</vt:lpstr>
      <vt:lpstr>TGbe May 2022 Closing Report</vt:lpstr>
      <vt:lpstr>TGbe (Extremely High Throughput)</vt:lpstr>
      <vt:lpstr>Teleconference Plan</vt:lpstr>
      <vt:lpstr>Amended TGbe Timeline And Status</vt:lpstr>
      <vt:lpstr>PowerPoint Presentation</vt:lpstr>
      <vt:lpstr>Abstract</vt:lpstr>
      <vt:lpstr>TGbf (WLAN Sensing)– May 2022</vt:lpstr>
      <vt:lpstr>TGbf Timeline (Updated)</vt:lpstr>
      <vt:lpstr>PowerPoint Presentation</vt:lpstr>
      <vt:lpstr>TGbh Closing Report </vt:lpstr>
      <vt:lpstr>Abstract</vt:lpstr>
      <vt:lpstr>Work Completed</vt:lpstr>
      <vt:lpstr>Timeline</vt:lpstr>
      <vt:lpstr>Teleconference(s)</vt:lpstr>
      <vt:lpstr>TGbi Closing Report</vt:lpstr>
      <vt:lpstr>IEEE 802.11 TGbi – May 2022</vt:lpstr>
      <vt:lpstr>IEEE 802.11 TGbi – May 2022</vt:lpstr>
      <vt:lpstr>Timeline</vt:lpstr>
      <vt:lpstr>ITU AH (ITU Liaison)</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114 July 23-29,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Internal Liaisons (Monday)</vt:lpstr>
      <vt:lpstr>802.15 </vt:lpstr>
      <vt:lpstr>802.18 Liaison Report - May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May 2022 Liaison Report</vt:lpstr>
      <vt:lpstr>May IEEE 802 Wireless Interim Session</vt:lpstr>
      <vt:lpstr>IEEE 802 Wireless Standards Table of Frequency Ranges</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175</cp:revision>
  <cp:lastPrinted>1601-01-01T00:00:00Z</cp:lastPrinted>
  <dcterms:created xsi:type="dcterms:W3CDTF">2018-05-10T15:59:06Z</dcterms:created>
  <dcterms:modified xsi:type="dcterms:W3CDTF">2022-05-18T20:05:25Z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